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8" r:id="rId22"/>
    <p:sldId id="276" r:id="rId23"/>
    <p:sldId id="277" r:id="rId24"/>
    <p:sldId id="278" r:id="rId25"/>
    <p:sldId id="279" r:id="rId26"/>
    <p:sldId id="290" r:id="rId27"/>
    <p:sldId id="291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800" t="23520" r="19300" b="11200"/>
          <a:stretch>
            <a:fillRect/>
          </a:stretch>
        </p:blipFill>
        <p:spPr bwMode="auto">
          <a:xfrm>
            <a:off x="316992" y="377953"/>
            <a:ext cx="9003284" cy="583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20700" t="16040" r="21900" b="7960"/>
          <a:stretch>
            <a:fillRect/>
          </a:stretch>
        </p:blipFill>
        <p:spPr bwMode="auto">
          <a:xfrm>
            <a:off x="829056" y="170688"/>
            <a:ext cx="7851648" cy="6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400" t="35040" r="22500" b="26240"/>
          <a:stretch>
            <a:fillRect/>
          </a:stretch>
        </p:blipFill>
        <p:spPr bwMode="auto">
          <a:xfrm>
            <a:off x="287822" y="1219200"/>
            <a:ext cx="9282898" cy="42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000" t="26080" r="22600" b="10000"/>
          <a:stretch>
            <a:fillRect/>
          </a:stretch>
        </p:blipFill>
        <p:spPr bwMode="auto">
          <a:xfrm>
            <a:off x="804671" y="463296"/>
            <a:ext cx="7920955" cy="57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0600" t="37120" r="21800" b="17280"/>
          <a:stretch>
            <a:fillRect/>
          </a:stretch>
        </p:blipFill>
        <p:spPr bwMode="auto">
          <a:xfrm>
            <a:off x="255775" y="743712"/>
            <a:ext cx="9388097" cy="464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1400" t="23840" r="22600" b="14080"/>
          <a:stretch>
            <a:fillRect/>
          </a:stretch>
        </p:blipFill>
        <p:spPr bwMode="auto">
          <a:xfrm>
            <a:off x="451104" y="358445"/>
            <a:ext cx="8193024" cy="56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700" t="33760" r="22600" b="21280"/>
          <a:stretch>
            <a:fillRect/>
          </a:stretch>
        </p:blipFill>
        <p:spPr bwMode="auto">
          <a:xfrm>
            <a:off x="412402" y="158497"/>
            <a:ext cx="7773896" cy="38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 l="27184" t="28636" r="27257" b="38976"/>
          <a:stretch>
            <a:fillRect/>
          </a:stretch>
        </p:blipFill>
        <p:spPr bwMode="auto">
          <a:xfrm>
            <a:off x="1097280" y="3809470"/>
            <a:ext cx="6864096" cy="30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1800" t="15840" r="23700" b="10000"/>
          <a:stretch>
            <a:fillRect/>
          </a:stretch>
        </p:blipFill>
        <p:spPr bwMode="auto">
          <a:xfrm>
            <a:off x="743712" y="0"/>
            <a:ext cx="7790688" cy="66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9700" t="28640" r="22900" b="34560"/>
          <a:stretch>
            <a:fillRect/>
          </a:stretch>
        </p:blipFill>
        <p:spPr bwMode="auto">
          <a:xfrm>
            <a:off x="215900" y="1357376"/>
            <a:ext cx="9767064" cy="39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1500" t="27680" r="21400" b="21440"/>
          <a:stretch>
            <a:fillRect/>
          </a:stretch>
        </p:blipFill>
        <p:spPr bwMode="auto">
          <a:xfrm>
            <a:off x="414527" y="597408"/>
            <a:ext cx="8537851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200" t="20160" r="21000" b="14240"/>
          <a:stretch>
            <a:fillRect/>
          </a:stretch>
        </p:blipFill>
        <p:spPr bwMode="auto">
          <a:xfrm>
            <a:off x="763160" y="231648"/>
            <a:ext cx="8112616" cy="57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0" t="16960" r="20100" b="14080"/>
          <a:stretch>
            <a:fillRect/>
          </a:stretch>
        </p:blipFill>
        <p:spPr bwMode="auto">
          <a:xfrm>
            <a:off x="524256" y="161060"/>
            <a:ext cx="8522208" cy="608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1500" t="16480" r="21600" b="6720"/>
          <a:stretch>
            <a:fillRect/>
          </a:stretch>
        </p:blipFill>
        <p:spPr bwMode="auto">
          <a:xfrm>
            <a:off x="789622" y="146304"/>
            <a:ext cx="769601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8637" y="316991"/>
          <a:ext cx="8424674" cy="6376514"/>
        </p:xfrm>
        <a:graphic>
          <a:graphicData uri="http://schemas.openxmlformats.org/drawingml/2006/table">
            <a:tbl>
              <a:tblPr/>
              <a:tblGrid>
                <a:gridCol w="1782896"/>
                <a:gridCol w="1416127"/>
                <a:gridCol w="2930801"/>
                <a:gridCol w="2294850"/>
              </a:tblGrid>
              <a:tr h="73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Суб’єкт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завдання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шкоди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Нормативно-правове регулювання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Суб’єкт відшкодування шкоди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Суб’єкт, який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відшкодовує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шкоду 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  <a:cs typeface="Times New Roman"/>
                        </a:rPr>
                        <a:t>субсидіарно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Малолітня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особа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Стаття 1178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ЦКУ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Батьки (</a:t>
                      </a:r>
                      <a:r>
                        <a:rPr lang="uk-UA" sz="1200" dirty="0" err="1">
                          <a:latin typeface="Times New Roman"/>
                          <a:ea typeface="Calibri"/>
                          <a:cs typeface="Times New Roman"/>
                        </a:rPr>
                        <a:t>усиновлювачі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); опікун; фізична особа, яка на правових підставах здійснює виховання малолітньої особи; заклад, зобов’язаний здійснювати нагляд за малолітньою особою; особа, яка здійснює нагляд за малолітньою особою на підставі договору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Неповнолітня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особа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Стаття 1179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ЦКУ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Неповнолітня особа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Батьки (</a:t>
                      </a:r>
                      <a:r>
                        <a:rPr lang="uk-UA" sz="1200" dirty="0" err="1">
                          <a:latin typeface="Times New Roman"/>
                          <a:ea typeface="Calibri"/>
                          <a:cs typeface="Times New Roman"/>
                        </a:rPr>
                        <a:t>усиновлювачі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); піклувальник; заклад,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який за законом здійснює щодо неповнолітньої особи функції піклувальника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Фізична особа, цивільна дієздатність якої обмежена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Стаття 1185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ЦКУ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Фізична особа, цивільна дієздатність якої обмежена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Недієздатна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фізична особа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Стаття 1184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ЦКУ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Опікун; заклад, який зобов’язаний здійснювати нагляд за недієздатною особою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Фізична особа, яка не усвідомлювала значення своїх дій та (або) не могла керувати ними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Стаття 1186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ЦКУ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Не відшкодовується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За певних обставин завдавач шкоди, його чоловік (дружина), батьки, повнолітні діти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53" marR="64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0600" t="19840" r="22100" b="12160"/>
          <a:stretch>
            <a:fillRect/>
          </a:stretch>
        </p:blipFill>
        <p:spPr bwMode="auto">
          <a:xfrm>
            <a:off x="524255" y="182880"/>
            <a:ext cx="8087341" cy="599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1600" t="34080" r="21700" b="13600"/>
          <a:stretch>
            <a:fillRect/>
          </a:stretch>
        </p:blipFill>
        <p:spPr bwMode="auto">
          <a:xfrm>
            <a:off x="294509" y="743712"/>
            <a:ext cx="8857767" cy="510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4000" t="18560" r="25200" b="6400"/>
          <a:stretch>
            <a:fillRect/>
          </a:stretch>
        </p:blipFill>
        <p:spPr bwMode="auto">
          <a:xfrm>
            <a:off x="1365504" y="280320"/>
            <a:ext cx="6827520" cy="630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26222" t="24156" r="25171" b="33083"/>
          <a:stretch>
            <a:fillRect/>
          </a:stretch>
        </p:blipFill>
        <p:spPr bwMode="auto">
          <a:xfrm>
            <a:off x="458038" y="694944"/>
            <a:ext cx="8910932" cy="49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26201" t="34230" r="26198" b="24139"/>
          <a:stretch>
            <a:fillRect/>
          </a:stretch>
        </p:blipFill>
        <p:spPr bwMode="auto">
          <a:xfrm>
            <a:off x="379307" y="670561"/>
            <a:ext cx="9027497" cy="494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26694" t="32355" r="26198" b="28387"/>
          <a:stretch>
            <a:fillRect/>
          </a:stretch>
        </p:blipFill>
        <p:spPr bwMode="auto">
          <a:xfrm>
            <a:off x="414527" y="633984"/>
            <a:ext cx="8928308" cy="465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000" t="35520" r="24800" b="39680"/>
          <a:stretch>
            <a:fillRect/>
          </a:stretch>
        </p:blipFill>
        <p:spPr bwMode="auto">
          <a:xfrm>
            <a:off x="416415" y="1707896"/>
            <a:ext cx="9260985" cy="29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400" t="30080" r="19900" b="17600"/>
          <a:stretch>
            <a:fillRect/>
          </a:stretch>
        </p:blipFill>
        <p:spPr bwMode="auto">
          <a:xfrm>
            <a:off x="307708" y="602950"/>
            <a:ext cx="9153284" cy="477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00" t="18240" r="21100" b="12160"/>
          <a:stretch>
            <a:fillRect/>
          </a:stretch>
        </p:blipFill>
        <p:spPr bwMode="auto">
          <a:xfrm>
            <a:off x="585216" y="451104"/>
            <a:ext cx="8105550" cy="59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900" t="15840" r="24400" b="7840"/>
          <a:stretch>
            <a:fillRect/>
          </a:stretch>
        </p:blipFill>
        <p:spPr bwMode="auto">
          <a:xfrm>
            <a:off x="804672" y="0"/>
            <a:ext cx="7290816" cy="65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7900" t="51040" r="10800" b="10000"/>
          <a:stretch>
            <a:fillRect/>
          </a:stretch>
        </p:blipFill>
        <p:spPr bwMode="auto">
          <a:xfrm>
            <a:off x="520025" y="3796748"/>
            <a:ext cx="8465479" cy="289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8479" t="33057" r="27310" b="33083"/>
          <a:stretch>
            <a:fillRect/>
          </a:stretch>
        </p:blipFill>
        <p:spPr bwMode="auto">
          <a:xfrm>
            <a:off x="816864" y="0"/>
            <a:ext cx="7802880" cy="374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9900" t="19520" r="10900" b="19040"/>
          <a:stretch>
            <a:fillRect/>
          </a:stretch>
        </p:blipFill>
        <p:spPr bwMode="auto">
          <a:xfrm>
            <a:off x="0" y="524256"/>
            <a:ext cx="9731502" cy="4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500" t="15680" r="11400" b="6080"/>
          <a:stretch>
            <a:fillRect/>
          </a:stretch>
        </p:blipFill>
        <p:spPr bwMode="auto">
          <a:xfrm>
            <a:off x="280416" y="182880"/>
            <a:ext cx="9034272" cy="596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200" t="21600" r="28400" b="7520"/>
          <a:stretch>
            <a:fillRect/>
          </a:stretch>
        </p:blipFill>
        <p:spPr bwMode="auto">
          <a:xfrm>
            <a:off x="365760" y="0"/>
            <a:ext cx="7071360" cy="675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7461504" y="755904"/>
            <a:ext cx="4218432" cy="518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Покладення обов’язку відшкодувати шкоду на юридичну або фізичну особу пояснюється тим, що працівник у цьому випадку юридично втілює її волю. Тобто юридична або фізична особа реалізує свою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праводієздатність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зокрема</a:t>
            </a:r>
          </a:p>
          <a:p>
            <a:pPr algn="just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деліктоздатність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через її працівників. Отже, дії працівників юридично сприймаються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дії самої юридичної або фізичної особи. Цим же пояснюється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відповідальність замовника за шкоду, заподіяну підрядником, якщо при цьому останній діяв за завданням замовника, а також підприємницьких товариств або кооперативів за шкоду, заподіяну їх учасниками (членами) під час здійснення ними підприємницької або іншої діяльності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1974</TotalTime>
  <Words>252</Words>
  <Application>Microsoft Office PowerPoint</Application>
  <PresentationFormat>Произвольный</PresentationFormat>
  <Paragraphs>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192</cp:revision>
  <dcterms:created xsi:type="dcterms:W3CDTF">2022-09-03T17:54:59Z</dcterms:created>
  <dcterms:modified xsi:type="dcterms:W3CDTF">2023-02-28T14:48:39Z</dcterms:modified>
</cp:coreProperties>
</file>