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7" roundtripDataSignature="AMtx7mi/XT52trRhl638kMBq7kuoqGBu7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customschemas.google.com/relationships/presentationmetadata" Target="meta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ru-RU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олько заголовок" type="titleOnly">
  <p:cSld name="TITLE_ONLY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вертикальный текст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7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2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ый заголовок и текст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8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8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2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 слайд" type="blank">
  <p:cSld name="BLANK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2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" name="Google Shape;27;p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type="title">
  <p:cSld name="TITLE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21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21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3" name="Google Shape;33;p2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 type="secHead">
  <p:cSld name="SECTION_HEADER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2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2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9" name="Google Shape;39;p2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2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2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ъекта" type="twoObj">
  <p:cSld name="TWO_OBJECTS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23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5" name="Google Shape;45;p23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6" name="Google Shape;46;p2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Сравнение" type="twoTxTwoObj">
  <p:cSld name="TWO_OBJECTS_WITH_TEXT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4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2" name="Google Shape;52;p24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53" name="Google Shape;53;p24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4" name="Google Shape;54;p24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55" name="Google Shape;55;p2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ъект с подписью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5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5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25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2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с подписью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6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6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26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2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E4FFFF"/>
            </a:gs>
            <a:gs pos="40000">
              <a:srgbClr val="E0FFFF"/>
            </a:gs>
            <a:gs pos="100000">
              <a:srgbClr val="5F7B82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jpg"/><Relationship Id="rId4" Type="http://schemas.openxmlformats.org/officeDocument/2006/relationships/image" Target="../media/image8.jpg"/><Relationship Id="rId5" Type="http://schemas.openxmlformats.org/officeDocument/2006/relationships/image" Target="../media/image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9.jpg"/><Relationship Id="rId4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Relationship Id="rId4" Type="http://schemas.openxmlformats.org/officeDocument/2006/relationships/image" Target="../media/image10.jpg"/><Relationship Id="rId5" Type="http://schemas.openxmlformats.org/officeDocument/2006/relationships/image" Target="../media/image11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/>
          <p:nvPr>
            <p:ph type="title"/>
          </p:nvPr>
        </p:nvSpPr>
        <p:spPr>
          <a:xfrm>
            <a:off x="428596" y="428604"/>
            <a:ext cx="8229600" cy="4143404"/>
          </a:xfrm>
          <a:prstGeom prst="round1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2A4A75"/>
              </a:buClr>
              <a:buSzPts val="5400"/>
              <a:buFont typeface="Georgia"/>
              <a:buNone/>
            </a:pPr>
            <a:r>
              <a:rPr b="1" lang="ru-RU" sz="5400">
                <a:solidFill>
                  <a:srgbClr val="2A4A75"/>
                </a:solidFill>
                <a:latin typeface="Georgia"/>
                <a:ea typeface="Georgia"/>
                <a:cs typeface="Georgia"/>
                <a:sym typeface="Georgia"/>
              </a:rPr>
              <a:t>Тема. </a:t>
            </a:r>
            <a:r>
              <a:rPr i="1" lang="ru-RU" sz="5400">
                <a:solidFill>
                  <a:srgbClr val="2A4A75"/>
                </a:solidFill>
                <a:latin typeface="Georgia"/>
                <a:ea typeface="Georgia"/>
                <a:cs typeface="Georgia"/>
                <a:sym typeface="Georgia"/>
              </a:rPr>
              <a:t>  </a:t>
            </a:r>
            <a:br>
              <a:rPr lang="ru-RU" sz="5400">
                <a:solidFill>
                  <a:schemeClr val="accent4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i="1" lang="ru-RU" sz="5400">
                <a:solidFill>
                  <a:srgbClr val="00B0F0"/>
                </a:solidFill>
                <a:latin typeface="Georgia"/>
                <a:ea typeface="Georgia"/>
                <a:cs typeface="Georgia"/>
                <a:sym typeface="Georgia"/>
              </a:rPr>
              <a:t>Зародження дисидентського руху</a:t>
            </a:r>
            <a:br>
              <a:rPr i="1" lang="ru-RU" sz="5400">
                <a:solidFill>
                  <a:srgbClr val="00B0F0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i="1" lang="ru-RU" sz="5400">
                <a:solidFill>
                  <a:srgbClr val="00B0F0"/>
                </a:solidFill>
                <a:latin typeface="Georgia"/>
                <a:ea typeface="Georgia"/>
                <a:cs typeface="Georgia"/>
                <a:sym typeface="Georgia"/>
              </a:rPr>
              <a:t> в Україні </a:t>
            </a:r>
            <a:br>
              <a:rPr i="1" lang="ru-RU" sz="5400">
                <a:solidFill>
                  <a:srgbClr val="00B0F0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i="1" lang="ru-RU" sz="5400">
                <a:solidFill>
                  <a:srgbClr val="00B0F0"/>
                </a:solidFill>
                <a:latin typeface="Georgia"/>
                <a:ea typeface="Georgia"/>
                <a:cs typeface="Georgia"/>
                <a:sym typeface="Georgia"/>
              </a:rPr>
              <a:t>та його особливості</a:t>
            </a:r>
            <a:endParaRPr i="1" sz="5400">
              <a:solidFill>
                <a:srgbClr val="00B0F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-142908" y="357166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0" name="Google Shape;90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7158" y="4714884"/>
            <a:ext cx="2667001" cy="1928826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215074" y="4643446"/>
            <a:ext cx="2778167" cy="208439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Слайд2" id="92" name="Google Shape;92;p1"/>
          <p:cNvPicPr preferRelativeResize="0"/>
          <p:nvPr/>
        </p:nvPicPr>
        <p:blipFill rotWithShape="1">
          <a:blip r:embed="rId5">
            <a:alphaModFix/>
          </a:blip>
          <a:srcRect b="30824" l="13660" r="61748" t="21845"/>
          <a:stretch/>
        </p:blipFill>
        <p:spPr>
          <a:xfrm rot="488945">
            <a:off x="3857620" y="4929198"/>
            <a:ext cx="1428760" cy="14287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1"/>
          <p:cNvSpPr/>
          <p:nvPr/>
        </p:nvSpPr>
        <p:spPr>
          <a:xfrm>
            <a:off x="500034" y="571480"/>
            <a:ext cx="3500462" cy="5786478"/>
          </a:xfrm>
          <a:prstGeom prst="rect">
            <a:avLst/>
          </a:prstGeom>
          <a:solidFill>
            <a:srgbClr val="D0EDF5"/>
          </a:solidFill>
          <a:ln cap="flat" cmpd="sng" w="25400">
            <a:solidFill>
              <a:srgbClr val="20768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>
                <a:solidFill>
                  <a:srgbClr val="C00000"/>
                </a:solidFill>
                <a:latin typeface="Georgia"/>
                <a:ea typeface="Georgia"/>
                <a:cs typeface="Georgia"/>
                <a:sym typeface="Georgia"/>
              </a:rPr>
              <a:t>Одним iз лiдерiв українського дисидентського руку на початку 1960-х рр. був генерал П.Григоренко. </a:t>
            </a:r>
            <a:endParaRPr/>
          </a:p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rPr>
              <a:t>У вiдповiдь на його правозахисну дiяльнiсть, виступи на пiдтримку кримських татар у їх боротьбi за право повернутися на батькiвщину його спочатку вiдправили до психiатричної лiкарнi, а влiтку </a:t>
            </a:r>
            <a:endParaRPr/>
          </a:p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rPr>
              <a:t>1964 р. позбавили генеральського звання.</a:t>
            </a:r>
            <a:endParaRPr/>
          </a:p>
        </p:txBody>
      </p:sp>
      <p:pic>
        <p:nvPicPr>
          <p:cNvPr descr="григоренко" id="158" name="Google Shape;158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69810" y="476250"/>
            <a:ext cx="4167790" cy="59531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2"/>
          <p:cNvSpPr txBox="1"/>
          <p:nvPr>
            <p:ph type="title"/>
          </p:nvPr>
        </p:nvSpPr>
        <p:spPr>
          <a:xfrm>
            <a:off x="457200" y="188640"/>
            <a:ext cx="8229600" cy="432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4000"/>
              <a:buFont typeface="Georgia"/>
              <a:buNone/>
            </a:pPr>
            <a:br>
              <a:rPr i="1" lang="ru-RU" sz="4000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i="1" lang="ru-RU" sz="3200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rPr>
              <a:t>«Інтернаціоналізм чи русифікація?» </a:t>
            </a:r>
            <a:br>
              <a:rPr i="1" lang="ru-RU" sz="3200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i="1" lang="ru-RU" sz="3200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rPr>
              <a:t>1965 р.</a:t>
            </a:r>
            <a:endParaRPr i="1" sz="3200">
              <a:solidFill>
                <a:srgbClr val="00206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descr="C:\Users\Учень\Pictures\13193931.jpg" id="164" name="Google Shape;164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95536" y="1412776"/>
            <a:ext cx="2409995" cy="3297312"/>
          </a:xfrm>
          <a:prstGeom prst="rect">
            <a:avLst/>
          </a:prstGeom>
          <a:noFill/>
          <a:ln>
            <a:noFill/>
          </a:ln>
          <a:effectLst>
            <a:outerShdw blurRad="292100" rotWithShape="0" algn="tl" dir="2700000" dist="139700">
              <a:srgbClr val="333333">
                <a:alpha val="64705"/>
              </a:srgbClr>
            </a:outerShdw>
          </a:effectLst>
        </p:spPr>
      </p:pic>
      <p:pic>
        <p:nvPicPr>
          <p:cNvPr descr="C:\Users\Учень\Pictures\160712093759216032_f0_0.jpg" id="165" name="Google Shape;165;p1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rot="313801">
            <a:off x="5119162" y="1794361"/>
            <a:ext cx="3755735" cy="2697220"/>
          </a:xfrm>
          <a:prstGeom prst="roundRect">
            <a:avLst>
              <a:gd fmla="val 8594" name="adj"/>
            </a:avLst>
          </a:prstGeom>
          <a:solidFill>
            <a:srgbClr val="ECECEC"/>
          </a:solidFill>
          <a:ln>
            <a:noFill/>
          </a:ln>
          <a:effectLst>
            <a:reflection blurRad="0" dir="5400000" dist="5000" endA="0" endPos="28000" fadeDir="5400000" kx="0" rotWithShape="0" algn="bl" stA="38000" stPos="0" sy="-100000" ky="0"/>
          </a:effectLst>
        </p:spPr>
      </p:pic>
      <p:sp>
        <p:nvSpPr>
          <p:cNvPr id="166" name="Google Shape;166;p12"/>
          <p:cNvSpPr/>
          <p:nvPr/>
        </p:nvSpPr>
        <p:spPr>
          <a:xfrm>
            <a:off x="2123728" y="4653136"/>
            <a:ext cx="4608512" cy="2016224"/>
          </a:xfrm>
          <a:prstGeom prst="flowChartPunchedTape">
            <a:avLst/>
          </a:prstGeom>
          <a:solidFill>
            <a:schemeClr val="lt1"/>
          </a:solidFill>
          <a:ln cap="flat" cmpd="sng" w="25400">
            <a:solidFill>
              <a:srgbClr val="20768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Я пропоную... одну-єдину річ: свободу — свободу чесного публічного обговорення національного питання, свободу національного вибору, свободу національного самопізнання і саморозвитку</a:t>
            </a:r>
            <a:r>
              <a:rPr lang="ru-RU" sz="1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 ""</a:t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"/>
          <p:cNvSpPr txBox="1"/>
          <p:nvPr>
            <p:ph idx="4294967295" type="body"/>
          </p:nvPr>
        </p:nvSpPr>
        <p:spPr>
          <a:xfrm>
            <a:off x="285720" y="500042"/>
            <a:ext cx="8572560" cy="56261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7500" lnSpcReduction="20000"/>
          </a:bodyPr>
          <a:lstStyle/>
          <a:p>
            <a:pPr indent="-342900" lvl="0" marL="3429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ru-RU" sz="5100">
                <a:latin typeface="Georgia"/>
                <a:ea typeface="Georgia"/>
                <a:cs typeface="Georgia"/>
                <a:sym typeface="Georgia"/>
              </a:rPr>
              <a:t> </a:t>
            </a:r>
            <a:r>
              <a:rPr i="1" lang="ru-RU" sz="52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rPr>
              <a:t>«Дисидент»</a:t>
            </a:r>
            <a:r>
              <a:rPr i="1" lang="ru-RU" sz="51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  <a:endParaRPr/>
          </a:p>
          <a:p>
            <a:pPr indent="-342900" lvl="0" marL="342900" rtl="0" algn="ctr"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ru-RU" sz="3800">
                <a:latin typeface="Georgia"/>
                <a:ea typeface="Georgia"/>
                <a:cs typeface="Georgia"/>
                <a:sym typeface="Georgia"/>
              </a:rPr>
              <a:t>(від лат. </a:t>
            </a:r>
            <a:r>
              <a:rPr i="1" lang="ru-RU" sz="3800">
                <a:latin typeface="Georgia"/>
                <a:ea typeface="Georgia"/>
                <a:cs typeface="Georgia"/>
                <a:sym typeface="Georgia"/>
              </a:rPr>
              <a:t>dissidens, dissi-dentis</a:t>
            </a:r>
            <a:r>
              <a:rPr lang="ru-RU" sz="3800">
                <a:latin typeface="Georgia"/>
                <a:ea typeface="Georgia"/>
                <a:cs typeface="Georgia"/>
                <a:sym typeface="Georgia"/>
              </a:rPr>
              <a:t> — незгодний) — термін, який увійшов до політичного лексикону з історії релігії. </a:t>
            </a:r>
            <a:endParaRPr/>
          </a:p>
          <a:p>
            <a:pPr indent="-342900" lvl="0" marL="342900" rtl="0" algn="ctr">
              <a:spcBef>
                <a:spcPts val="589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</a:pPr>
            <a:r>
              <a:rPr i="1" lang="ru-RU" sz="38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rPr>
              <a:t>Дисидент </a:t>
            </a:r>
            <a:r>
              <a:rPr i="1" lang="ru-RU" sz="3800">
                <a:latin typeface="Georgia"/>
                <a:ea typeface="Georgia"/>
                <a:cs typeface="Georgia"/>
                <a:sym typeface="Georgia"/>
              </a:rPr>
              <a:t>- </a:t>
            </a:r>
            <a:r>
              <a:rPr lang="ru-RU" sz="3800">
                <a:latin typeface="Georgia"/>
                <a:ea typeface="Georgia"/>
                <a:cs typeface="Georgia"/>
                <a:sym typeface="Georgia"/>
              </a:rPr>
              <a:t>це людина, яка відкрито протиставляє свої погляди панівній ідеології та рішуче виступає за свої переконання.</a:t>
            </a:r>
            <a:endParaRPr/>
          </a:p>
          <a:p>
            <a:pPr indent="-342900" lvl="0" marL="342900" rtl="0" algn="ctr">
              <a:spcBef>
                <a:spcPts val="589"/>
              </a:spcBef>
              <a:spcAft>
                <a:spcPts val="0"/>
              </a:spcAft>
              <a:buClr>
                <a:srgbClr val="C00000"/>
              </a:buClr>
              <a:buSzPct val="100000"/>
              <a:buNone/>
            </a:pPr>
            <a:r>
              <a:rPr i="1" lang="ru-RU" sz="3800">
                <a:solidFill>
                  <a:srgbClr val="C00000"/>
                </a:solidFill>
                <a:latin typeface="Georgia"/>
                <a:ea typeface="Georgia"/>
                <a:cs typeface="Georgia"/>
                <a:sym typeface="Georgia"/>
              </a:rPr>
              <a:t>Дисидентство</a:t>
            </a:r>
            <a:r>
              <a:rPr b="1" lang="ru-RU" sz="3800"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800">
                <a:latin typeface="Georgia"/>
                <a:ea typeface="Georgia"/>
                <a:cs typeface="Georgia"/>
                <a:sym typeface="Georgia"/>
              </a:rPr>
              <a:t>- це рух, представники якого виступали проти існуючого державного ладу чи загальноприйнятих норм певної країни. </a:t>
            </a:r>
            <a:endParaRPr/>
          </a:p>
          <a:p>
            <a:pPr indent="-342900" lvl="0" marL="342900" rtl="0" algn="ctr">
              <a:spcBef>
                <a:spcPts val="589"/>
              </a:spcBef>
              <a:spcAft>
                <a:spcPts val="0"/>
              </a:spcAft>
              <a:buClr>
                <a:srgbClr val="C00000"/>
              </a:buClr>
              <a:buSzPct val="100000"/>
              <a:buNone/>
            </a:pPr>
            <a:r>
              <a:rPr i="1" lang="ru-RU" sz="3800">
                <a:solidFill>
                  <a:srgbClr val="C00000"/>
                </a:solidFill>
                <a:latin typeface="Georgia"/>
                <a:ea typeface="Georgia"/>
                <a:cs typeface="Georgia"/>
                <a:sym typeface="Georgia"/>
              </a:rPr>
              <a:t>Перші дисидентські групи </a:t>
            </a:r>
            <a:r>
              <a:rPr lang="ru-RU" sz="3800">
                <a:latin typeface="Georgia"/>
                <a:ea typeface="Georgia"/>
                <a:cs typeface="Georgia"/>
                <a:sym typeface="Georgia"/>
              </a:rPr>
              <a:t>були засновані в Західній Україні. Ідеологія українського дисиденства розпочала своє оформлення у 1955 р.</a:t>
            </a:r>
            <a:endParaRPr sz="3800">
              <a:latin typeface="Georgia"/>
              <a:ea typeface="Georgia"/>
              <a:cs typeface="Georgia"/>
              <a:sym typeface="Georgia"/>
            </a:endParaRPr>
          </a:p>
          <a:p>
            <a:pPr indent="-155892" lvl="0" marL="342900" rtl="0" algn="ctr"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38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"/>
          <p:cNvSpPr txBox="1"/>
          <p:nvPr>
            <p:ph type="title"/>
          </p:nvPr>
        </p:nvSpPr>
        <p:spPr>
          <a:xfrm>
            <a:off x="457200" y="274638"/>
            <a:ext cx="8229600" cy="9397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Georgia"/>
              <a:buNone/>
            </a:pPr>
            <a:r>
              <a:rPr b="1" i="1" lang="ru-RU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Причини  та  передумови виникнення дисидентства</a:t>
            </a:r>
            <a:endParaRPr b="1" i="1" sz="36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3" name="Google Shape;103;p3"/>
          <p:cNvSpPr/>
          <p:nvPr/>
        </p:nvSpPr>
        <p:spPr>
          <a:xfrm>
            <a:off x="142844" y="1340768"/>
            <a:ext cx="5643602" cy="2231108"/>
          </a:xfrm>
          <a:prstGeom prst="round2Diag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25400">
            <a:solidFill>
              <a:srgbClr val="20768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ru-RU" sz="2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Процеси десталінізації;</a:t>
            </a:r>
            <a:endParaRPr/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ru-RU" sz="2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відсутність політичної та економічної самостійності УРСР; </a:t>
            </a:r>
            <a:endParaRPr sz="2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ru-RU" sz="2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однопартійна система</a:t>
            </a:r>
            <a:endParaRPr sz="2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4" name="Google Shape;104;p3"/>
          <p:cNvSpPr/>
          <p:nvPr/>
        </p:nvSpPr>
        <p:spPr>
          <a:xfrm>
            <a:off x="142844" y="3857628"/>
            <a:ext cx="5643602" cy="2857520"/>
          </a:xfrm>
          <a:prstGeom prst="round2DiagRect">
            <a:avLst>
              <a:gd fmla="val 17145" name="adj1"/>
              <a:gd fmla="val 0" name="adj2"/>
            </a:avLst>
          </a:prstGeom>
          <a:solidFill>
            <a:schemeClr val="lt2"/>
          </a:solidFill>
          <a:ln cap="flat" cmpd="sng" w="25400">
            <a:solidFill>
              <a:srgbClr val="20768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ru-RU" sz="2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Антикомуністичні виступи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    в країнах “соціалістичного                          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    табору”; </a:t>
            </a:r>
            <a:endParaRPr sz="2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ru-RU" sz="2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розгортання правозахисного руху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5" name="Google Shape;105;p3"/>
          <p:cNvSpPr/>
          <p:nvPr/>
        </p:nvSpPr>
        <p:spPr>
          <a:xfrm>
            <a:off x="6143636" y="1340768"/>
            <a:ext cx="2857520" cy="4088496"/>
          </a:xfrm>
          <a:prstGeom prst="round2Diag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25400">
            <a:solidFill>
              <a:srgbClr val="20768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2540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sz="3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2540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sz="3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ru-RU" sz="3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Політика русифікації;</a:t>
            </a:r>
            <a:endParaRPr/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ru-RU" sz="3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антирелі-гійна політика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None/>
            </a:pPr>
            <a:r>
              <a:t/>
            </a:r>
            <a:endParaRPr sz="3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None/>
            </a:pPr>
            <a:r>
              <a:t/>
            </a:r>
            <a:endParaRPr sz="3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"/>
          <p:cNvSpPr txBox="1"/>
          <p:nvPr>
            <p:ph idx="4294967295" type="title"/>
          </p:nvPr>
        </p:nvSpPr>
        <p:spPr>
          <a:xfrm>
            <a:off x="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br>
              <a:rPr lang="ru-RU"/>
            </a:br>
            <a:br>
              <a:rPr lang="ru-RU"/>
            </a:br>
            <a:endParaRPr/>
          </a:p>
        </p:txBody>
      </p:sp>
      <p:sp>
        <p:nvSpPr>
          <p:cNvPr id="111" name="Google Shape;111;p4"/>
          <p:cNvSpPr/>
          <p:nvPr/>
        </p:nvSpPr>
        <p:spPr>
          <a:xfrm>
            <a:off x="428596" y="500042"/>
            <a:ext cx="2357454" cy="5786478"/>
          </a:xfrm>
          <a:prstGeom prst="parallelogram">
            <a:avLst>
              <a:gd fmla="val 25000" name="adj"/>
            </a:avLst>
          </a:prstGeom>
          <a:solidFill>
            <a:schemeClr val="lt2"/>
          </a:solidFill>
          <a:ln cap="flat" cmpd="sng" w="25400">
            <a:solidFill>
              <a:srgbClr val="20768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5400">
                <a:solidFill>
                  <a:srgbClr val="A3171E"/>
                </a:solidFill>
                <a:latin typeface="Georgia"/>
                <a:ea typeface="Georgia"/>
                <a:cs typeface="Georgia"/>
                <a:sym typeface="Georgia"/>
              </a:rPr>
              <a:t>Р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5400">
                <a:solidFill>
                  <a:srgbClr val="A3171E"/>
                </a:solidFill>
                <a:latin typeface="Georgia"/>
                <a:ea typeface="Georgia"/>
                <a:cs typeface="Georgia"/>
                <a:sym typeface="Georgia"/>
              </a:rPr>
              <a:t>И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5400">
                <a:solidFill>
                  <a:srgbClr val="A3171E"/>
                </a:solidFill>
                <a:latin typeface="Georgia"/>
                <a:ea typeface="Georgia"/>
                <a:cs typeface="Georgia"/>
                <a:sym typeface="Georgia"/>
              </a:rPr>
              <a:t>С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5400">
                <a:solidFill>
                  <a:srgbClr val="A3171E"/>
                </a:solidFill>
                <a:latin typeface="Georgia"/>
                <a:ea typeface="Georgia"/>
                <a:cs typeface="Georgia"/>
                <a:sym typeface="Georgia"/>
              </a:rPr>
              <a:t>И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2" name="Google Shape;112;p4"/>
          <p:cNvSpPr/>
          <p:nvPr/>
        </p:nvSpPr>
        <p:spPr>
          <a:xfrm>
            <a:off x="3428992" y="500042"/>
            <a:ext cx="5072098" cy="1214446"/>
          </a:xfrm>
          <a:prstGeom prst="flowChartPunchedTape">
            <a:avLst/>
          </a:prstGeom>
          <a:solidFill>
            <a:schemeClr val="lt2"/>
          </a:solidFill>
          <a:ln cap="flat" cmpd="sng" w="25400">
            <a:solidFill>
              <a:srgbClr val="20768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Національно-демократичний характер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3" name="Google Shape;113;p4"/>
          <p:cNvSpPr/>
          <p:nvPr/>
        </p:nvSpPr>
        <p:spPr>
          <a:xfrm>
            <a:off x="4439592" y="43934"/>
            <a:ext cx="264816" cy="3693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4"/>
          <p:cNvSpPr/>
          <p:nvPr/>
        </p:nvSpPr>
        <p:spPr>
          <a:xfrm>
            <a:off x="3428992" y="1714488"/>
            <a:ext cx="5072098" cy="1214446"/>
          </a:xfrm>
          <a:prstGeom prst="flowChartPunchedTape">
            <a:avLst/>
          </a:prstGeom>
          <a:solidFill>
            <a:schemeClr val="lt2"/>
          </a:solidFill>
          <a:ln cap="flat" cmpd="sng" w="25400">
            <a:solidFill>
              <a:srgbClr val="20768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Ненасильницькі методи та форми боротьби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5" name="Google Shape;115;p4"/>
          <p:cNvSpPr/>
          <p:nvPr/>
        </p:nvSpPr>
        <p:spPr>
          <a:xfrm>
            <a:off x="3428992" y="4149080"/>
            <a:ext cx="5072098" cy="1137308"/>
          </a:xfrm>
          <a:prstGeom prst="flowChartPunchedTape">
            <a:avLst/>
          </a:prstGeom>
          <a:solidFill>
            <a:schemeClr val="lt2"/>
          </a:solidFill>
          <a:ln cap="flat" cmpd="sng" w="25400">
            <a:solidFill>
              <a:srgbClr val="20768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Загальноукраїнський характер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6" name="Google Shape;116;p4"/>
          <p:cNvSpPr/>
          <p:nvPr/>
        </p:nvSpPr>
        <p:spPr>
          <a:xfrm>
            <a:off x="3428992" y="2928934"/>
            <a:ext cx="5072098" cy="1214446"/>
          </a:xfrm>
          <a:prstGeom prst="flowChartPunchedTape">
            <a:avLst/>
          </a:prstGeom>
          <a:solidFill>
            <a:schemeClr val="lt2"/>
          </a:solidFill>
          <a:ln cap="flat" cmpd="sng" w="25400">
            <a:solidFill>
              <a:srgbClr val="20768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Чіткі організаційні форми (спілки, гуртки, комітети, об'єднання)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7" name="Google Shape;117;p4"/>
          <p:cNvSpPr/>
          <p:nvPr/>
        </p:nvSpPr>
        <p:spPr>
          <a:xfrm>
            <a:off x="3428992" y="5286388"/>
            <a:ext cx="5143536" cy="1214446"/>
          </a:xfrm>
          <a:prstGeom prst="flowChartPunchedTape">
            <a:avLst/>
          </a:prstGeom>
          <a:solidFill>
            <a:schemeClr val="lt2"/>
          </a:solidFill>
          <a:ln cap="flat" cmpd="sng" w="25400">
            <a:solidFill>
              <a:srgbClr val="20768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Охоплював усі верстви населення</a:t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5"/>
          <p:cNvSpPr/>
          <p:nvPr/>
        </p:nvSpPr>
        <p:spPr>
          <a:xfrm>
            <a:off x="714348" y="285728"/>
            <a:ext cx="7929618" cy="1428760"/>
          </a:xfrm>
          <a:prstGeom prst="homePlate">
            <a:avLst>
              <a:gd fmla="val 50000" name="adj"/>
            </a:avLst>
          </a:prstGeom>
          <a:solidFill>
            <a:srgbClr val="D0EDF5"/>
          </a:solidFill>
          <a:ln cap="flat" cmpd="sng" w="25400">
            <a:solidFill>
              <a:srgbClr val="00206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ru-RU" sz="4800">
                <a:solidFill>
                  <a:srgbClr val="00B050"/>
                </a:solidFill>
                <a:latin typeface="Georgia"/>
                <a:ea typeface="Georgia"/>
                <a:cs typeface="Georgia"/>
                <a:sym typeface="Georgia"/>
              </a:rPr>
              <a:t>Форми боротьби</a:t>
            </a:r>
            <a:endParaRPr i="1" sz="4800">
              <a:solidFill>
                <a:srgbClr val="00B05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3" name="Google Shape;123;p5"/>
          <p:cNvSpPr/>
          <p:nvPr/>
        </p:nvSpPr>
        <p:spPr>
          <a:xfrm>
            <a:off x="4857752" y="5013176"/>
            <a:ext cx="4143404" cy="1630534"/>
          </a:xfrm>
          <a:prstGeom prst="snip1Rect">
            <a:avLst>
              <a:gd fmla="val 16667" name="adj"/>
            </a:avLst>
          </a:prstGeom>
          <a:solidFill>
            <a:schemeClr val="lt2"/>
          </a:solidFill>
          <a:ln cap="flat" cmpd="sng" w="25400">
            <a:solidFill>
              <a:srgbClr val="20768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rPr>
              <a:t>Звернення до державних органів, відкриті листи</a:t>
            </a:r>
            <a:endParaRPr sz="2800">
              <a:solidFill>
                <a:srgbClr val="00206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4" name="Google Shape;124;p5"/>
          <p:cNvSpPr/>
          <p:nvPr/>
        </p:nvSpPr>
        <p:spPr>
          <a:xfrm>
            <a:off x="2928926" y="3429000"/>
            <a:ext cx="4071966" cy="1296144"/>
          </a:xfrm>
          <a:prstGeom prst="snip1Rect">
            <a:avLst>
              <a:gd fmla="val 16667" name="adj"/>
            </a:avLst>
          </a:prstGeom>
          <a:solidFill>
            <a:schemeClr val="lt2"/>
          </a:solidFill>
          <a:ln cap="flat" cmpd="sng" w="25400">
            <a:solidFill>
              <a:srgbClr val="20768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rPr>
              <a:t>Видавництво самвидаву</a:t>
            </a:r>
            <a:endParaRPr sz="2800">
              <a:solidFill>
                <a:srgbClr val="00206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5" name="Google Shape;125;p5"/>
          <p:cNvSpPr/>
          <p:nvPr/>
        </p:nvSpPr>
        <p:spPr>
          <a:xfrm>
            <a:off x="714348" y="1857364"/>
            <a:ext cx="3643338" cy="1355612"/>
          </a:xfrm>
          <a:prstGeom prst="snip1Rect">
            <a:avLst>
              <a:gd fmla="val 16667" name="adj"/>
            </a:avLst>
          </a:prstGeom>
          <a:solidFill>
            <a:schemeClr val="lt2"/>
          </a:solidFill>
          <a:ln cap="flat" cmpd="sng" w="25400">
            <a:solidFill>
              <a:srgbClr val="20768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rPr>
              <a:t>Створення дисидентських організацій</a:t>
            </a:r>
            <a:endParaRPr sz="2800">
              <a:solidFill>
                <a:srgbClr val="00206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d19973b231dt" id="130" name="Google Shape;130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958013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6"/>
          <p:cNvSpPr txBox="1"/>
          <p:nvPr>
            <p:ph idx="1" type="body"/>
          </p:nvPr>
        </p:nvSpPr>
        <p:spPr>
          <a:xfrm>
            <a:off x="285720" y="0"/>
            <a:ext cx="8643998" cy="61261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ctr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600"/>
              <a:buFont typeface="Georgia"/>
              <a:buNone/>
            </a:pPr>
            <a:r>
              <a:rPr b="1" i="1" lang="ru-RU" sz="3600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rPr>
              <a:t>Самвидав </a:t>
            </a:r>
            <a:r>
              <a:rPr b="1" lang="ru-RU" sz="3600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rPr>
              <a:t>—</a:t>
            </a:r>
            <a:endParaRPr/>
          </a:p>
          <a:p>
            <a:pPr indent="-342900" lvl="0" marL="342900" rtl="0" algn="ctr">
              <a:spcBef>
                <a:spcPts val="720"/>
              </a:spcBef>
              <a:spcAft>
                <a:spcPts val="0"/>
              </a:spcAft>
              <a:buClr>
                <a:srgbClr val="002060"/>
              </a:buClr>
              <a:buSzPts val="3600"/>
              <a:buFont typeface="Georgia"/>
              <a:buNone/>
            </a:pPr>
            <a:r>
              <a:rPr b="1" lang="ru-RU" sz="3600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rPr>
              <a:t>це літературні, публіцистичні, наукові твори, які розповсюджувалися в рукописах без офіційного дозволу і цензури. Поширювалися </a:t>
            </a:r>
            <a:endParaRPr/>
          </a:p>
          <a:p>
            <a:pPr indent="-342900" lvl="0" marL="342900" rtl="0" algn="ctr">
              <a:spcBef>
                <a:spcPts val="64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Georgia"/>
              <a:buNone/>
            </a:pPr>
            <a:r>
              <a:rPr lang="ru-RU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rPr>
              <a:t>переважно таємно. </a:t>
            </a:r>
            <a:endParaRPr/>
          </a:p>
          <a:p>
            <a:pPr indent="-342900" lvl="0" marL="34290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t/>
            </a:r>
            <a:endParaRPr>
              <a:solidFill>
                <a:srgbClr val="00206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descr="1310467606_simonenko" id="132" name="Google Shape;132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310570" y="3706128"/>
            <a:ext cx="2047116" cy="2869311"/>
          </a:xfrm>
          <a:prstGeom prst="roundRect">
            <a:avLst>
              <a:gd fmla="val 8594" name="adj"/>
            </a:avLst>
          </a:prstGeom>
          <a:solidFill>
            <a:srgbClr val="ECECEC"/>
          </a:solidFill>
          <a:ln>
            <a:noFill/>
          </a:ln>
          <a:effectLst>
            <a:reflection blurRad="0" dir="5400000" dist="5000" endA="0" endPos="28000" fadeDir="5400000" kx="0" rotWithShape="0" algn="bl" stA="38000" stPos="0" sy="-100000" ky="0"/>
          </a:effectLst>
        </p:spPr>
      </p:pic>
      <p:pic>
        <p:nvPicPr>
          <p:cNvPr id="133" name="Google Shape;133;p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643570" y="3768056"/>
            <a:ext cx="1957463" cy="2804216"/>
          </a:xfrm>
          <a:prstGeom prst="roundRect">
            <a:avLst>
              <a:gd fmla="val 8594" name="adj"/>
            </a:avLst>
          </a:prstGeom>
          <a:solidFill>
            <a:srgbClr val="ECECEC"/>
          </a:solidFill>
          <a:ln>
            <a:noFill/>
          </a:ln>
          <a:effectLst>
            <a:reflection blurRad="0" dir="5400000" dist="5000" endA="0" endPos="28000" fadeDir="5400000" kx="0" rotWithShape="0" algn="bl" stA="38000" stPos="0" sy="-100000" ky="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Левко Лук’яненко (http://newvv.net/images/stories/lukianenko.jpg)" id="138" name="Google Shape;138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28663" y="857232"/>
            <a:ext cx="6613550" cy="5143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7"/>
          <p:cNvSpPr/>
          <p:nvPr/>
        </p:nvSpPr>
        <p:spPr>
          <a:xfrm>
            <a:off x="289442" y="4869160"/>
            <a:ext cx="521208" cy="52120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15000" y="37000"/>
                </a:moveTo>
                <a:lnTo>
                  <a:pt x="15000" y="54813"/>
                </a:lnTo>
                <a:lnTo>
                  <a:pt x="21063" y="54813"/>
                </a:lnTo>
                <a:lnTo>
                  <a:pt x="22938" y="52779"/>
                </a:lnTo>
                <a:lnTo>
                  <a:pt x="24688" y="52779"/>
                </a:lnTo>
                <a:lnTo>
                  <a:pt x="24688" y="79967"/>
                </a:lnTo>
                <a:lnTo>
                  <a:pt x="85875" y="79967"/>
                </a:lnTo>
                <a:lnTo>
                  <a:pt x="85875" y="70592"/>
                </a:lnTo>
                <a:lnTo>
                  <a:pt x="95563" y="70592"/>
                </a:lnTo>
                <a:lnTo>
                  <a:pt x="100813" y="75750"/>
                </a:lnTo>
                <a:lnTo>
                  <a:pt x="105000" y="75750"/>
                </a:lnTo>
                <a:lnTo>
                  <a:pt x="105000" y="42625"/>
                </a:lnTo>
                <a:lnTo>
                  <a:pt x="100813" y="42625"/>
                </a:lnTo>
                <a:lnTo>
                  <a:pt x="97188" y="46217"/>
                </a:lnTo>
                <a:lnTo>
                  <a:pt x="85875" y="46217"/>
                </a:lnTo>
                <a:lnTo>
                  <a:pt x="85875" y="42625"/>
                </a:lnTo>
                <a:lnTo>
                  <a:pt x="82313" y="38875"/>
                </a:lnTo>
                <a:lnTo>
                  <a:pt x="22938" y="38875"/>
                </a:lnTo>
                <a:lnTo>
                  <a:pt x="21063" y="37000"/>
                </a:lnTo>
                <a:close/>
              </a:path>
              <a:path extrusionOk="0" fill="darken" h="120000" w="120000">
                <a:moveTo>
                  <a:pt x="15000" y="37000"/>
                </a:moveTo>
                <a:lnTo>
                  <a:pt x="15000" y="54813"/>
                </a:lnTo>
                <a:lnTo>
                  <a:pt x="21063" y="54813"/>
                </a:lnTo>
                <a:lnTo>
                  <a:pt x="22938" y="52779"/>
                </a:lnTo>
                <a:lnTo>
                  <a:pt x="24688" y="52779"/>
                </a:lnTo>
                <a:lnTo>
                  <a:pt x="24688" y="79967"/>
                </a:lnTo>
                <a:lnTo>
                  <a:pt x="85875" y="79967"/>
                </a:lnTo>
                <a:lnTo>
                  <a:pt x="85875" y="70592"/>
                </a:lnTo>
                <a:lnTo>
                  <a:pt x="95563" y="70592"/>
                </a:lnTo>
                <a:lnTo>
                  <a:pt x="100813" y="75750"/>
                </a:lnTo>
                <a:lnTo>
                  <a:pt x="105000" y="75750"/>
                </a:lnTo>
                <a:lnTo>
                  <a:pt x="105000" y="42625"/>
                </a:lnTo>
                <a:lnTo>
                  <a:pt x="100813" y="42625"/>
                </a:lnTo>
                <a:lnTo>
                  <a:pt x="97188" y="46217"/>
                </a:lnTo>
                <a:lnTo>
                  <a:pt x="85875" y="46217"/>
                </a:lnTo>
                <a:lnTo>
                  <a:pt x="85875" y="42625"/>
                </a:lnTo>
                <a:lnTo>
                  <a:pt x="82313" y="38875"/>
                </a:lnTo>
                <a:lnTo>
                  <a:pt x="22938" y="38875"/>
                </a:lnTo>
                <a:lnTo>
                  <a:pt x="21063" y="37000"/>
                </a:lnTo>
                <a:close/>
              </a:path>
              <a:path extrusionOk="0" fill="none" h="120000" w="120000">
                <a:moveTo>
                  <a:pt x="15000" y="37000"/>
                </a:moveTo>
                <a:lnTo>
                  <a:pt x="21063" y="37000"/>
                </a:lnTo>
                <a:lnTo>
                  <a:pt x="22938" y="38875"/>
                </a:lnTo>
                <a:lnTo>
                  <a:pt x="82313" y="38875"/>
                </a:lnTo>
                <a:lnTo>
                  <a:pt x="85875" y="42625"/>
                </a:lnTo>
                <a:lnTo>
                  <a:pt x="85875" y="46217"/>
                </a:lnTo>
                <a:lnTo>
                  <a:pt x="97188" y="46217"/>
                </a:lnTo>
                <a:lnTo>
                  <a:pt x="100813" y="42625"/>
                </a:lnTo>
                <a:lnTo>
                  <a:pt x="105000" y="42625"/>
                </a:lnTo>
                <a:lnTo>
                  <a:pt x="105000" y="75750"/>
                </a:lnTo>
                <a:lnTo>
                  <a:pt x="100813" y="75750"/>
                </a:lnTo>
                <a:lnTo>
                  <a:pt x="95563" y="70592"/>
                </a:lnTo>
                <a:lnTo>
                  <a:pt x="85875" y="70592"/>
                </a:lnTo>
                <a:lnTo>
                  <a:pt x="85875" y="79967"/>
                </a:lnTo>
                <a:lnTo>
                  <a:pt x="24688" y="79967"/>
                </a:lnTo>
                <a:lnTo>
                  <a:pt x="24688" y="52779"/>
                </a:lnTo>
                <a:lnTo>
                  <a:pt x="22938" y="52779"/>
                </a:lnTo>
                <a:lnTo>
                  <a:pt x="21063" y="54813"/>
                </a:lnTo>
                <a:lnTo>
                  <a:pt x="15000" y="54813"/>
                </a:lnTo>
                <a:close/>
              </a:path>
              <a:path extrusionOk="0" fill="none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7F7F7F"/>
          </a:solidFill>
          <a:ln cap="flat" cmpd="sng" w="25400">
            <a:solidFill>
              <a:srgbClr val="20768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Georgia"/>
              <a:buNone/>
            </a:pPr>
            <a:r>
              <a:rPr i="1" lang="ru-RU" sz="3200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Українська робітничо-селянська спілка (УРСС)</a:t>
            </a:r>
            <a:endParaRPr i="1" sz="3200">
              <a:solidFill>
                <a:srgbClr val="FF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5" name="Google Shape;145;p8"/>
          <p:cNvSpPr txBox="1"/>
          <p:nvPr>
            <p:ph idx="1" type="body"/>
          </p:nvPr>
        </p:nvSpPr>
        <p:spPr>
          <a:xfrm>
            <a:off x="3348038" y="1600200"/>
            <a:ext cx="5338762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b="1" lang="ru-RU" sz="2400">
                <a:latin typeface="Georgia"/>
                <a:ea typeface="Georgia"/>
                <a:cs typeface="Georgia"/>
                <a:sym typeface="Georgia"/>
              </a:rPr>
              <a:t>Рік створення </a:t>
            </a:r>
            <a:r>
              <a:rPr lang="ru-RU" sz="2400">
                <a:latin typeface="Georgia"/>
                <a:ea typeface="Georgia"/>
                <a:cs typeface="Georgia"/>
                <a:sym typeface="Georgia"/>
              </a:rPr>
              <a:t>– 1958 ;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lang="ru-RU" sz="2400">
                <a:latin typeface="Georgia"/>
                <a:ea typeface="Georgia"/>
                <a:cs typeface="Georgia"/>
                <a:sym typeface="Georgia"/>
              </a:rPr>
              <a:t>очолили юристи </a:t>
            </a:r>
            <a:r>
              <a:rPr b="1" lang="ru-RU" sz="2400">
                <a:latin typeface="Georgia"/>
                <a:ea typeface="Georgia"/>
                <a:cs typeface="Georgia"/>
                <a:sym typeface="Georgia"/>
              </a:rPr>
              <a:t>Левко Лук’яненко та Іван Кандиба</a:t>
            </a:r>
            <a:r>
              <a:rPr lang="ru-RU" sz="2400">
                <a:latin typeface="Georgia"/>
                <a:ea typeface="Georgia"/>
                <a:cs typeface="Georgia"/>
                <a:sym typeface="Georgia"/>
              </a:rPr>
              <a:t>;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lang="ru-RU" sz="2400">
                <a:latin typeface="Georgia"/>
                <a:ea typeface="Georgia"/>
                <a:cs typeface="Georgia"/>
                <a:sym typeface="Georgia"/>
              </a:rPr>
              <a:t>на відміну від попередніх груп вона складалася з людей, що мали вищу освіту;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b="1" lang="ru-RU" sz="2400">
                <a:latin typeface="Georgia"/>
                <a:ea typeface="Georgia"/>
                <a:cs typeface="Georgia"/>
                <a:sym typeface="Georgia"/>
              </a:rPr>
              <a:t>завдання спілки</a:t>
            </a:r>
            <a:r>
              <a:rPr lang="ru-RU" sz="2400">
                <a:latin typeface="Georgia"/>
                <a:ea typeface="Georgia"/>
                <a:cs typeface="Georgia"/>
                <a:sym typeface="Georgia"/>
              </a:rPr>
              <a:t> — несиловими методами домогтися виходу України зі складу СРСР, стати незалежною демократичною державою. У новій державі – лад радянський, соціалістичний. 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lang="ru-RU" sz="2400">
                <a:latin typeface="Georgia"/>
                <a:ea typeface="Georgia"/>
                <a:cs typeface="Georgia"/>
                <a:sym typeface="Georgia"/>
              </a:rPr>
              <a:t>30 учасників. </a:t>
            </a:r>
            <a:endParaRPr/>
          </a:p>
        </p:txBody>
      </p:sp>
      <p:pic>
        <p:nvPicPr>
          <p:cNvPr descr="лукьяненко и кандиба іван" id="146" name="Google Shape;146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36550" y="1628775"/>
            <a:ext cx="2759087" cy="451486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9"/>
          <p:cNvSpPr txBox="1"/>
          <p:nvPr>
            <p:ph type="title"/>
          </p:nvPr>
        </p:nvSpPr>
        <p:spPr>
          <a:xfrm>
            <a:off x="468313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600"/>
              <a:buFont typeface="Georgia"/>
              <a:buNone/>
            </a:pPr>
            <a:r>
              <a:rPr i="1" lang="ru-RU" sz="3600">
                <a:solidFill>
                  <a:srgbClr val="C00000"/>
                </a:solidFill>
                <a:latin typeface="Georgia"/>
                <a:ea typeface="Georgia"/>
                <a:cs typeface="Georgia"/>
                <a:sym typeface="Georgia"/>
              </a:rPr>
              <a:t>Репресії щодо дисидентів </a:t>
            </a:r>
            <a:endParaRPr i="1" sz="3600">
              <a:solidFill>
                <a:srgbClr val="C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2" name="Google Shape;152;p9"/>
          <p:cNvSpPr txBox="1"/>
          <p:nvPr>
            <p:ph idx="1" type="body"/>
          </p:nvPr>
        </p:nvSpPr>
        <p:spPr>
          <a:xfrm>
            <a:off x="468313" y="1052512"/>
            <a:ext cx="8229600" cy="53288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42900" lvl="0" marL="34290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Noto Sans Symbols"/>
              <a:buChar char="⮚"/>
            </a:pPr>
            <a:r>
              <a:rPr lang="ru-RU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rPr>
              <a:t>У </a:t>
            </a:r>
            <a:r>
              <a:rPr b="1" lang="ru-RU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rPr>
              <a:t>травні 1961 р.</a:t>
            </a:r>
            <a:r>
              <a:rPr lang="ru-RU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rPr>
              <a:t> у Львівському обласному суді відбувся судовий процес над </a:t>
            </a:r>
            <a:r>
              <a:rPr b="1" lang="ru-RU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rPr>
              <a:t>Українською робітничо-селянською спілкою (УРСС); </a:t>
            </a:r>
            <a:r>
              <a:rPr lang="ru-RU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endParaRPr/>
          </a:p>
          <a:p>
            <a:pPr indent="-139700" lvl="0" marL="342900" rtl="0" algn="ctr">
              <a:lnSpc>
                <a:spcPct val="11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None/>
            </a:pPr>
            <a:r>
              <a:t/>
            </a:r>
            <a:endParaRPr b="1">
              <a:solidFill>
                <a:srgbClr val="00206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96000" lvl="0" marL="396000" rtl="0" algn="ctr">
              <a:lnSpc>
                <a:spcPct val="110000"/>
              </a:lnSpc>
              <a:spcBef>
                <a:spcPts val="64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Noto Sans Symbols"/>
              <a:buChar char="⮚"/>
            </a:pPr>
            <a:r>
              <a:rPr b="1" lang="ru-RU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rPr>
              <a:t>Л. Лук'яненко </a:t>
            </a:r>
            <a:r>
              <a:rPr lang="ru-RU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rPr>
              <a:t>був засуджений до страти, згодом заміненої 15-річним ув'язненням у таборах та 10-річним засланням. До різних строків були засуджені й інші члени спілки.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Тема Office">
  <a:themeElements>
    <a:clrScheme name="Открытая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