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5143500" type="screen16x9"/>
  <p:notesSz cx="9144000" cy="51435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4"/>
            <a:ext cx="9143999" cy="514197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967112" y="1232275"/>
            <a:ext cx="4177029" cy="2893695"/>
          </a:xfrm>
          <a:custGeom>
            <a:avLst/>
            <a:gdLst/>
            <a:ahLst/>
            <a:cxnLst/>
            <a:rect l="l" t="t" r="r" b="b"/>
            <a:pathLst>
              <a:path w="4177029" h="2893695">
                <a:moveTo>
                  <a:pt x="3996050" y="0"/>
                </a:moveTo>
                <a:lnTo>
                  <a:pt x="361675" y="0"/>
                </a:lnTo>
                <a:lnTo>
                  <a:pt x="313619" y="6463"/>
                </a:lnTo>
                <a:lnTo>
                  <a:pt x="270426" y="24701"/>
                </a:lnTo>
                <a:lnTo>
                  <a:pt x="233823" y="52985"/>
                </a:lnTo>
                <a:lnTo>
                  <a:pt x="205539" y="89588"/>
                </a:lnTo>
                <a:lnTo>
                  <a:pt x="187301" y="132782"/>
                </a:lnTo>
                <a:lnTo>
                  <a:pt x="180837" y="180837"/>
                </a:lnTo>
                <a:lnTo>
                  <a:pt x="180837" y="2531623"/>
                </a:lnTo>
                <a:lnTo>
                  <a:pt x="0" y="2531623"/>
                </a:lnTo>
                <a:lnTo>
                  <a:pt x="35226" y="2538733"/>
                </a:lnTo>
                <a:lnTo>
                  <a:pt x="63958" y="2558120"/>
                </a:lnTo>
                <a:lnTo>
                  <a:pt x="83311" y="2586865"/>
                </a:lnTo>
                <a:lnTo>
                  <a:pt x="90403" y="2622051"/>
                </a:lnTo>
                <a:lnTo>
                  <a:pt x="83311" y="2657222"/>
                </a:lnTo>
                <a:lnTo>
                  <a:pt x="63958" y="2685946"/>
                </a:lnTo>
                <a:lnTo>
                  <a:pt x="35226" y="2705315"/>
                </a:lnTo>
                <a:lnTo>
                  <a:pt x="0" y="2712418"/>
                </a:lnTo>
                <a:lnTo>
                  <a:pt x="180837" y="2712418"/>
                </a:lnTo>
                <a:lnTo>
                  <a:pt x="174382" y="2760490"/>
                </a:lnTo>
                <a:lnTo>
                  <a:pt x="156163" y="2803688"/>
                </a:lnTo>
                <a:lnTo>
                  <a:pt x="127897" y="2840287"/>
                </a:lnTo>
                <a:lnTo>
                  <a:pt x="91303" y="2868563"/>
                </a:lnTo>
                <a:lnTo>
                  <a:pt x="48098" y="2886793"/>
                </a:lnTo>
                <a:lnTo>
                  <a:pt x="0" y="2893253"/>
                </a:lnTo>
                <a:lnTo>
                  <a:pt x="3634343" y="2893253"/>
                </a:lnTo>
                <a:lnTo>
                  <a:pt x="3682442" y="2886793"/>
                </a:lnTo>
                <a:lnTo>
                  <a:pt x="3725647" y="2868563"/>
                </a:lnTo>
                <a:lnTo>
                  <a:pt x="3762241" y="2840287"/>
                </a:lnTo>
                <a:lnTo>
                  <a:pt x="3790507" y="2803688"/>
                </a:lnTo>
                <a:lnTo>
                  <a:pt x="3808726" y="2760490"/>
                </a:lnTo>
                <a:lnTo>
                  <a:pt x="3815181" y="2712418"/>
                </a:lnTo>
                <a:lnTo>
                  <a:pt x="3815181" y="361706"/>
                </a:lnTo>
                <a:lnTo>
                  <a:pt x="361675" y="361706"/>
                </a:lnTo>
                <a:lnTo>
                  <a:pt x="326500" y="354596"/>
                </a:lnTo>
                <a:lnTo>
                  <a:pt x="297762" y="335211"/>
                </a:lnTo>
                <a:lnTo>
                  <a:pt x="278380" y="306464"/>
                </a:lnTo>
                <a:lnTo>
                  <a:pt x="271272" y="271272"/>
                </a:lnTo>
                <a:lnTo>
                  <a:pt x="278380" y="236091"/>
                </a:lnTo>
                <a:lnTo>
                  <a:pt x="297762" y="207344"/>
                </a:lnTo>
                <a:lnTo>
                  <a:pt x="326500" y="187951"/>
                </a:lnTo>
                <a:lnTo>
                  <a:pt x="361675" y="180837"/>
                </a:lnTo>
                <a:lnTo>
                  <a:pt x="4176887" y="180837"/>
                </a:lnTo>
                <a:lnTo>
                  <a:pt x="4170433" y="132782"/>
                </a:lnTo>
                <a:lnTo>
                  <a:pt x="4152213" y="89588"/>
                </a:lnTo>
                <a:lnTo>
                  <a:pt x="4123947" y="52985"/>
                </a:lnTo>
                <a:lnTo>
                  <a:pt x="4087353" y="24701"/>
                </a:lnTo>
                <a:lnTo>
                  <a:pt x="4044148" y="6463"/>
                </a:lnTo>
                <a:lnTo>
                  <a:pt x="3996050" y="0"/>
                </a:lnTo>
                <a:close/>
              </a:path>
              <a:path w="4177029" h="2893695">
                <a:moveTo>
                  <a:pt x="4176887" y="180837"/>
                </a:moveTo>
                <a:lnTo>
                  <a:pt x="542544" y="180837"/>
                </a:lnTo>
                <a:lnTo>
                  <a:pt x="536078" y="228895"/>
                </a:lnTo>
                <a:lnTo>
                  <a:pt x="517834" y="272094"/>
                </a:lnTo>
                <a:lnTo>
                  <a:pt x="489543" y="308705"/>
                </a:lnTo>
                <a:lnTo>
                  <a:pt x="452932" y="336997"/>
                </a:lnTo>
                <a:lnTo>
                  <a:pt x="409733" y="355240"/>
                </a:lnTo>
                <a:lnTo>
                  <a:pt x="361675" y="361706"/>
                </a:lnTo>
                <a:lnTo>
                  <a:pt x="3996050" y="361706"/>
                </a:lnTo>
                <a:lnTo>
                  <a:pt x="4044148" y="355240"/>
                </a:lnTo>
                <a:lnTo>
                  <a:pt x="4087353" y="336997"/>
                </a:lnTo>
                <a:lnTo>
                  <a:pt x="4123947" y="308705"/>
                </a:lnTo>
                <a:lnTo>
                  <a:pt x="4152213" y="272094"/>
                </a:lnTo>
                <a:lnTo>
                  <a:pt x="4170433" y="228895"/>
                </a:lnTo>
                <a:lnTo>
                  <a:pt x="4176887" y="180837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86365" y="1413113"/>
            <a:ext cx="723900" cy="2712720"/>
          </a:xfrm>
          <a:custGeom>
            <a:avLst/>
            <a:gdLst/>
            <a:ahLst/>
            <a:cxnLst/>
            <a:rect l="l" t="t" r="r" b="b"/>
            <a:pathLst>
              <a:path w="723900" h="2712720">
                <a:moveTo>
                  <a:pt x="723290" y="0"/>
                </a:moveTo>
                <a:lnTo>
                  <a:pt x="542422" y="0"/>
                </a:lnTo>
                <a:lnTo>
                  <a:pt x="507246" y="7113"/>
                </a:lnTo>
                <a:lnTo>
                  <a:pt x="478509" y="26506"/>
                </a:lnTo>
                <a:lnTo>
                  <a:pt x="459127" y="55254"/>
                </a:lnTo>
                <a:lnTo>
                  <a:pt x="452018" y="90434"/>
                </a:lnTo>
                <a:lnTo>
                  <a:pt x="459127" y="125627"/>
                </a:lnTo>
                <a:lnTo>
                  <a:pt x="478509" y="154373"/>
                </a:lnTo>
                <a:lnTo>
                  <a:pt x="507246" y="173758"/>
                </a:lnTo>
                <a:lnTo>
                  <a:pt x="542422" y="180868"/>
                </a:lnTo>
                <a:lnTo>
                  <a:pt x="590480" y="174402"/>
                </a:lnTo>
                <a:lnTo>
                  <a:pt x="633679" y="156159"/>
                </a:lnTo>
                <a:lnTo>
                  <a:pt x="670289" y="127867"/>
                </a:lnTo>
                <a:lnTo>
                  <a:pt x="698581" y="91257"/>
                </a:lnTo>
                <a:lnTo>
                  <a:pt x="716824" y="48058"/>
                </a:lnTo>
                <a:lnTo>
                  <a:pt x="723290" y="0"/>
                </a:lnTo>
                <a:close/>
              </a:path>
              <a:path w="723900" h="2712720">
                <a:moveTo>
                  <a:pt x="180746" y="2350785"/>
                </a:moveTo>
                <a:lnTo>
                  <a:pt x="132697" y="2357240"/>
                </a:lnTo>
                <a:lnTo>
                  <a:pt x="89520" y="2375459"/>
                </a:lnTo>
                <a:lnTo>
                  <a:pt x="52939" y="2403723"/>
                </a:lnTo>
                <a:lnTo>
                  <a:pt x="24677" y="2440311"/>
                </a:lnTo>
                <a:lnTo>
                  <a:pt x="6456" y="2483503"/>
                </a:lnTo>
                <a:lnTo>
                  <a:pt x="0" y="2531580"/>
                </a:lnTo>
                <a:lnTo>
                  <a:pt x="6456" y="2579653"/>
                </a:lnTo>
                <a:lnTo>
                  <a:pt x="24677" y="2622850"/>
                </a:lnTo>
                <a:lnTo>
                  <a:pt x="52939" y="2659449"/>
                </a:lnTo>
                <a:lnTo>
                  <a:pt x="89520" y="2687725"/>
                </a:lnTo>
                <a:lnTo>
                  <a:pt x="132697" y="2705955"/>
                </a:lnTo>
                <a:lnTo>
                  <a:pt x="180746" y="2712415"/>
                </a:lnTo>
                <a:lnTo>
                  <a:pt x="228844" y="2705955"/>
                </a:lnTo>
                <a:lnTo>
                  <a:pt x="272049" y="2687725"/>
                </a:lnTo>
                <a:lnTo>
                  <a:pt x="308644" y="2659449"/>
                </a:lnTo>
                <a:lnTo>
                  <a:pt x="336910" y="2622850"/>
                </a:lnTo>
                <a:lnTo>
                  <a:pt x="355129" y="2579653"/>
                </a:lnTo>
                <a:lnTo>
                  <a:pt x="361584" y="2531580"/>
                </a:lnTo>
                <a:lnTo>
                  <a:pt x="180746" y="2531580"/>
                </a:lnTo>
                <a:lnTo>
                  <a:pt x="215973" y="2524477"/>
                </a:lnTo>
                <a:lnTo>
                  <a:pt x="244704" y="2505108"/>
                </a:lnTo>
                <a:lnTo>
                  <a:pt x="264058" y="2476384"/>
                </a:lnTo>
                <a:lnTo>
                  <a:pt x="271150" y="2441213"/>
                </a:lnTo>
                <a:lnTo>
                  <a:pt x="264058" y="2406027"/>
                </a:lnTo>
                <a:lnTo>
                  <a:pt x="244704" y="2377282"/>
                </a:lnTo>
                <a:lnTo>
                  <a:pt x="215973" y="2357895"/>
                </a:lnTo>
                <a:lnTo>
                  <a:pt x="180746" y="2350785"/>
                </a:lnTo>
                <a:close/>
              </a:path>
            </a:pathLst>
          </a:custGeom>
          <a:solidFill>
            <a:srgbClr val="434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786365" y="1232276"/>
            <a:ext cx="4358005" cy="2893695"/>
          </a:xfrm>
          <a:custGeom>
            <a:avLst/>
            <a:gdLst/>
            <a:ahLst/>
            <a:cxnLst/>
            <a:rect l="l" t="t" r="r" b="b"/>
            <a:pathLst>
              <a:path w="4358005" h="2893695">
                <a:moveTo>
                  <a:pt x="361584" y="2531623"/>
                </a:moveTo>
                <a:lnTo>
                  <a:pt x="361584" y="180837"/>
                </a:lnTo>
                <a:lnTo>
                  <a:pt x="368047" y="132782"/>
                </a:lnTo>
                <a:lnTo>
                  <a:pt x="386285" y="89588"/>
                </a:lnTo>
                <a:lnTo>
                  <a:pt x="414569" y="52985"/>
                </a:lnTo>
                <a:lnTo>
                  <a:pt x="451172" y="24701"/>
                </a:lnTo>
                <a:lnTo>
                  <a:pt x="494366" y="6463"/>
                </a:lnTo>
                <a:lnTo>
                  <a:pt x="542422" y="0"/>
                </a:lnTo>
                <a:lnTo>
                  <a:pt x="4176796" y="0"/>
                </a:lnTo>
                <a:lnTo>
                  <a:pt x="4224894" y="6463"/>
                </a:lnTo>
                <a:lnTo>
                  <a:pt x="4268099" y="24701"/>
                </a:lnTo>
                <a:lnTo>
                  <a:pt x="4304694" y="52985"/>
                </a:lnTo>
                <a:lnTo>
                  <a:pt x="4332959" y="89588"/>
                </a:lnTo>
                <a:lnTo>
                  <a:pt x="4351179" y="132782"/>
                </a:lnTo>
                <a:lnTo>
                  <a:pt x="4357634" y="180837"/>
                </a:lnTo>
                <a:lnTo>
                  <a:pt x="4351179" y="228895"/>
                </a:lnTo>
                <a:lnTo>
                  <a:pt x="4332959" y="272094"/>
                </a:lnTo>
                <a:lnTo>
                  <a:pt x="4304694" y="308705"/>
                </a:lnTo>
                <a:lnTo>
                  <a:pt x="4268099" y="336997"/>
                </a:lnTo>
                <a:lnTo>
                  <a:pt x="4224894" y="355240"/>
                </a:lnTo>
                <a:lnTo>
                  <a:pt x="4176796" y="361706"/>
                </a:lnTo>
                <a:lnTo>
                  <a:pt x="3995927" y="361706"/>
                </a:lnTo>
                <a:lnTo>
                  <a:pt x="3995927" y="2712418"/>
                </a:lnTo>
                <a:lnTo>
                  <a:pt x="3989473" y="2760490"/>
                </a:lnTo>
                <a:lnTo>
                  <a:pt x="3971253" y="2803688"/>
                </a:lnTo>
                <a:lnTo>
                  <a:pt x="3942987" y="2840287"/>
                </a:lnTo>
                <a:lnTo>
                  <a:pt x="3906393" y="2868563"/>
                </a:lnTo>
                <a:lnTo>
                  <a:pt x="3863188" y="2886793"/>
                </a:lnTo>
                <a:lnTo>
                  <a:pt x="3815090" y="2893252"/>
                </a:lnTo>
                <a:lnTo>
                  <a:pt x="180746" y="2893252"/>
                </a:lnTo>
                <a:lnTo>
                  <a:pt x="132697" y="2886793"/>
                </a:lnTo>
                <a:lnTo>
                  <a:pt x="89520" y="2868563"/>
                </a:lnTo>
                <a:lnTo>
                  <a:pt x="52939" y="2840287"/>
                </a:lnTo>
                <a:lnTo>
                  <a:pt x="24677" y="2803688"/>
                </a:lnTo>
                <a:lnTo>
                  <a:pt x="6456" y="2760490"/>
                </a:lnTo>
                <a:lnTo>
                  <a:pt x="0" y="2712418"/>
                </a:lnTo>
                <a:lnTo>
                  <a:pt x="6456" y="2664341"/>
                </a:lnTo>
                <a:lnTo>
                  <a:pt x="24677" y="2621148"/>
                </a:lnTo>
                <a:lnTo>
                  <a:pt x="52939" y="2584561"/>
                </a:lnTo>
                <a:lnTo>
                  <a:pt x="89520" y="2556297"/>
                </a:lnTo>
                <a:lnTo>
                  <a:pt x="132697" y="2538078"/>
                </a:lnTo>
                <a:lnTo>
                  <a:pt x="180746" y="2531623"/>
                </a:lnTo>
                <a:lnTo>
                  <a:pt x="361584" y="2531623"/>
                </a:lnTo>
                <a:close/>
              </a:path>
              <a:path w="4358005" h="2893695">
                <a:moveTo>
                  <a:pt x="542422" y="0"/>
                </a:moveTo>
                <a:lnTo>
                  <a:pt x="590480" y="6463"/>
                </a:lnTo>
                <a:lnTo>
                  <a:pt x="633679" y="24701"/>
                </a:lnTo>
                <a:lnTo>
                  <a:pt x="670289" y="52985"/>
                </a:lnTo>
                <a:lnTo>
                  <a:pt x="698581" y="89588"/>
                </a:lnTo>
                <a:lnTo>
                  <a:pt x="716824" y="132782"/>
                </a:lnTo>
                <a:lnTo>
                  <a:pt x="723290" y="180837"/>
                </a:lnTo>
                <a:lnTo>
                  <a:pt x="716824" y="228895"/>
                </a:lnTo>
                <a:lnTo>
                  <a:pt x="698581" y="272094"/>
                </a:lnTo>
                <a:lnTo>
                  <a:pt x="670289" y="308705"/>
                </a:lnTo>
                <a:lnTo>
                  <a:pt x="633679" y="336997"/>
                </a:lnTo>
                <a:lnTo>
                  <a:pt x="590480" y="355240"/>
                </a:lnTo>
                <a:lnTo>
                  <a:pt x="542422" y="361706"/>
                </a:lnTo>
                <a:lnTo>
                  <a:pt x="507246" y="354596"/>
                </a:lnTo>
                <a:lnTo>
                  <a:pt x="478509" y="335211"/>
                </a:lnTo>
                <a:lnTo>
                  <a:pt x="459127" y="306464"/>
                </a:lnTo>
                <a:lnTo>
                  <a:pt x="452018" y="271271"/>
                </a:lnTo>
                <a:lnTo>
                  <a:pt x="459127" y="236091"/>
                </a:lnTo>
                <a:lnTo>
                  <a:pt x="478509" y="207344"/>
                </a:lnTo>
                <a:lnTo>
                  <a:pt x="507246" y="187951"/>
                </a:lnTo>
                <a:lnTo>
                  <a:pt x="542422" y="180837"/>
                </a:lnTo>
                <a:lnTo>
                  <a:pt x="723290" y="180837"/>
                </a:lnTo>
              </a:path>
              <a:path w="4358005" h="2893695">
                <a:moveTo>
                  <a:pt x="3995927" y="361706"/>
                </a:moveTo>
                <a:lnTo>
                  <a:pt x="542422" y="361706"/>
                </a:lnTo>
              </a:path>
            </a:pathLst>
          </a:custGeom>
          <a:ln w="25399">
            <a:solidFill>
              <a:srgbClr val="3A3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54411" y="3751199"/>
            <a:ext cx="206237" cy="206195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4967111" y="3763899"/>
            <a:ext cx="180975" cy="361950"/>
          </a:xfrm>
          <a:custGeom>
            <a:avLst/>
            <a:gdLst/>
            <a:ahLst/>
            <a:cxnLst/>
            <a:rect l="l" t="t" r="r" b="b"/>
            <a:pathLst>
              <a:path w="180975" h="361950">
                <a:moveTo>
                  <a:pt x="0" y="361629"/>
                </a:moveTo>
                <a:lnTo>
                  <a:pt x="48098" y="355170"/>
                </a:lnTo>
                <a:lnTo>
                  <a:pt x="91303" y="336940"/>
                </a:lnTo>
                <a:lnTo>
                  <a:pt x="127897" y="308664"/>
                </a:lnTo>
                <a:lnTo>
                  <a:pt x="156163" y="272065"/>
                </a:lnTo>
                <a:lnTo>
                  <a:pt x="174382" y="228867"/>
                </a:lnTo>
                <a:lnTo>
                  <a:pt x="180837" y="180795"/>
                </a:lnTo>
                <a:lnTo>
                  <a:pt x="180837" y="0"/>
                </a:lnTo>
              </a:path>
            </a:pathLst>
          </a:custGeom>
          <a:ln w="25399">
            <a:solidFill>
              <a:srgbClr val="3A3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74128" y="1285859"/>
            <a:ext cx="4041140" cy="2786380"/>
          </a:xfrm>
          <a:custGeom>
            <a:avLst/>
            <a:gdLst/>
            <a:ahLst/>
            <a:cxnLst/>
            <a:rect l="l" t="t" r="r" b="b"/>
            <a:pathLst>
              <a:path w="4041140" h="2786379">
                <a:moveTo>
                  <a:pt x="3866513" y="0"/>
                </a:moveTo>
                <a:lnTo>
                  <a:pt x="348258" y="0"/>
                </a:lnTo>
                <a:lnTo>
                  <a:pt x="301968" y="6222"/>
                </a:lnTo>
                <a:lnTo>
                  <a:pt x="260373" y="23782"/>
                </a:lnTo>
                <a:lnTo>
                  <a:pt x="225131" y="51015"/>
                </a:lnTo>
                <a:lnTo>
                  <a:pt x="197903" y="86260"/>
                </a:lnTo>
                <a:lnTo>
                  <a:pt x="180349" y="127853"/>
                </a:lnTo>
                <a:lnTo>
                  <a:pt x="174129" y="174132"/>
                </a:lnTo>
                <a:lnTo>
                  <a:pt x="174129" y="2437784"/>
                </a:lnTo>
                <a:lnTo>
                  <a:pt x="0" y="2437784"/>
                </a:lnTo>
                <a:lnTo>
                  <a:pt x="33887" y="2444627"/>
                </a:lnTo>
                <a:lnTo>
                  <a:pt x="61564" y="2463291"/>
                </a:lnTo>
                <a:lnTo>
                  <a:pt x="80226" y="2490982"/>
                </a:lnTo>
                <a:lnTo>
                  <a:pt x="87070" y="2524902"/>
                </a:lnTo>
                <a:lnTo>
                  <a:pt x="80226" y="2558812"/>
                </a:lnTo>
                <a:lnTo>
                  <a:pt x="61564" y="2586482"/>
                </a:lnTo>
                <a:lnTo>
                  <a:pt x="33887" y="2605125"/>
                </a:lnTo>
                <a:lnTo>
                  <a:pt x="0" y="2611959"/>
                </a:lnTo>
                <a:lnTo>
                  <a:pt x="174129" y="2611959"/>
                </a:lnTo>
                <a:lnTo>
                  <a:pt x="167909" y="2658249"/>
                </a:lnTo>
                <a:lnTo>
                  <a:pt x="150355" y="2699844"/>
                </a:lnTo>
                <a:lnTo>
                  <a:pt x="123127" y="2735086"/>
                </a:lnTo>
                <a:lnTo>
                  <a:pt x="87885" y="2762314"/>
                </a:lnTo>
                <a:lnTo>
                  <a:pt x="46289" y="2779868"/>
                </a:lnTo>
                <a:lnTo>
                  <a:pt x="0" y="2786088"/>
                </a:lnTo>
                <a:lnTo>
                  <a:pt x="3518279" y="2786088"/>
                </a:lnTo>
                <a:lnTo>
                  <a:pt x="3564555" y="2779868"/>
                </a:lnTo>
                <a:lnTo>
                  <a:pt x="3606143" y="2762314"/>
                </a:lnTo>
                <a:lnTo>
                  <a:pt x="3641380" y="2735086"/>
                </a:lnTo>
                <a:lnTo>
                  <a:pt x="3668606" y="2699844"/>
                </a:lnTo>
                <a:lnTo>
                  <a:pt x="3686160" y="2658249"/>
                </a:lnTo>
                <a:lnTo>
                  <a:pt x="3692381" y="2611959"/>
                </a:lnTo>
                <a:lnTo>
                  <a:pt x="3692381" y="348234"/>
                </a:lnTo>
                <a:lnTo>
                  <a:pt x="348258" y="348234"/>
                </a:lnTo>
                <a:lnTo>
                  <a:pt x="314372" y="341392"/>
                </a:lnTo>
                <a:lnTo>
                  <a:pt x="286699" y="322741"/>
                </a:lnTo>
                <a:lnTo>
                  <a:pt x="268040" y="295088"/>
                </a:lnTo>
                <a:lnTo>
                  <a:pt x="261198" y="261244"/>
                </a:lnTo>
                <a:lnTo>
                  <a:pt x="268040" y="227328"/>
                </a:lnTo>
                <a:lnTo>
                  <a:pt x="286699" y="199640"/>
                </a:lnTo>
                <a:lnTo>
                  <a:pt x="314372" y="180975"/>
                </a:lnTo>
                <a:lnTo>
                  <a:pt x="348258" y="174132"/>
                </a:lnTo>
                <a:lnTo>
                  <a:pt x="4040615" y="174132"/>
                </a:lnTo>
                <a:lnTo>
                  <a:pt x="4034403" y="127853"/>
                </a:lnTo>
                <a:lnTo>
                  <a:pt x="4016867" y="86260"/>
                </a:lnTo>
                <a:lnTo>
                  <a:pt x="3989660" y="51015"/>
                </a:lnTo>
                <a:lnTo>
                  <a:pt x="3954431" y="23782"/>
                </a:lnTo>
                <a:lnTo>
                  <a:pt x="3912831" y="6222"/>
                </a:lnTo>
                <a:lnTo>
                  <a:pt x="3866513" y="0"/>
                </a:lnTo>
                <a:close/>
              </a:path>
              <a:path w="4041140" h="2786379">
                <a:moveTo>
                  <a:pt x="4040615" y="174132"/>
                </a:moveTo>
                <a:lnTo>
                  <a:pt x="522387" y="174132"/>
                </a:lnTo>
                <a:lnTo>
                  <a:pt x="516168" y="220408"/>
                </a:lnTo>
                <a:lnTo>
                  <a:pt x="498615" y="261995"/>
                </a:lnTo>
                <a:lnTo>
                  <a:pt x="471389" y="297233"/>
                </a:lnTo>
                <a:lnTo>
                  <a:pt x="436148" y="324459"/>
                </a:lnTo>
                <a:lnTo>
                  <a:pt x="394551" y="342013"/>
                </a:lnTo>
                <a:lnTo>
                  <a:pt x="348258" y="348234"/>
                </a:lnTo>
                <a:lnTo>
                  <a:pt x="3866513" y="348234"/>
                </a:lnTo>
                <a:lnTo>
                  <a:pt x="3912831" y="342013"/>
                </a:lnTo>
                <a:lnTo>
                  <a:pt x="3954431" y="324459"/>
                </a:lnTo>
                <a:lnTo>
                  <a:pt x="3989660" y="297233"/>
                </a:lnTo>
                <a:lnTo>
                  <a:pt x="4016867" y="261995"/>
                </a:lnTo>
                <a:lnTo>
                  <a:pt x="4034403" y="220408"/>
                </a:lnTo>
                <a:lnTo>
                  <a:pt x="4040615" y="174132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1459991"/>
            <a:ext cx="696595" cy="2612390"/>
          </a:xfrm>
          <a:custGeom>
            <a:avLst/>
            <a:gdLst/>
            <a:ahLst/>
            <a:cxnLst/>
            <a:rect l="l" t="t" r="r" b="b"/>
            <a:pathLst>
              <a:path w="696595" h="2612390">
                <a:moveTo>
                  <a:pt x="696516" y="0"/>
                </a:moveTo>
                <a:lnTo>
                  <a:pt x="522387" y="0"/>
                </a:lnTo>
                <a:lnTo>
                  <a:pt x="488501" y="6843"/>
                </a:lnTo>
                <a:lnTo>
                  <a:pt x="460827" y="25507"/>
                </a:lnTo>
                <a:lnTo>
                  <a:pt x="442169" y="53196"/>
                </a:lnTo>
                <a:lnTo>
                  <a:pt x="435327" y="87111"/>
                </a:lnTo>
                <a:lnTo>
                  <a:pt x="442169" y="120956"/>
                </a:lnTo>
                <a:lnTo>
                  <a:pt x="460827" y="148609"/>
                </a:lnTo>
                <a:lnTo>
                  <a:pt x="488501" y="167260"/>
                </a:lnTo>
                <a:lnTo>
                  <a:pt x="522387" y="174101"/>
                </a:lnTo>
                <a:lnTo>
                  <a:pt x="568680" y="167881"/>
                </a:lnTo>
                <a:lnTo>
                  <a:pt x="610277" y="150327"/>
                </a:lnTo>
                <a:lnTo>
                  <a:pt x="645518" y="123101"/>
                </a:lnTo>
                <a:lnTo>
                  <a:pt x="672744" y="87863"/>
                </a:lnTo>
                <a:lnTo>
                  <a:pt x="690297" y="46276"/>
                </a:lnTo>
                <a:lnTo>
                  <a:pt x="696516" y="0"/>
                </a:lnTo>
                <a:close/>
              </a:path>
              <a:path w="696595" h="2612390">
                <a:moveTo>
                  <a:pt x="174128" y="2263652"/>
                </a:moveTo>
                <a:lnTo>
                  <a:pt x="127839" y="2269873"/>
                </a:lnTo>
                <a:lnTo>
                  <a:pt x="86243" y="2287430"/>
                </a:lnTo>
                <a:lnTo>
                  <a:pt x="51001" y="2314664"/>
                </a:lnTo>
                <a:lnTo>
                  <a:pt x="23774" y="2349914"/>
                </a:lnTo>
                <a:lnTo>
                  <a:pt x="6220" y="2391522"/>
                </a:lnTo>
                <a:lnTo>
                  <a:pt x="0" y="2437827"/>
                </a:lnTo>
                <a:lnTo>
                  <a:pt x="6220" y="2484116"/>
                </a:lnTo>
                <a:lnTo>
                  <a:pt x="23774" y="2525712"/>
                </a:lnTo>
                <a:lnTo>
                  <a:pt x="51001" y="2560954"/>
                </a:lnTo>
                <a:lnTo>
                  <a:pt x="86243" y="2588182"/>
                </a:lnTo>
                <a:lnTo>
                  <a:pt x="127839" y="2605736"/>
                </a:lnTo>
                <a:lnTo>
                  <a:pt x="174128" y="2611956"/>
                </a:lnTo>
                <a:lnTo>
                  <a:pt x="220418" y="2605736"/>
                </a:lnTo>
                <a:lnTo>
                  <a:pt x="262014" y="2588182"/>
                </a:lnTo>
                <a:lnTo>
                  <a:pt x="297256" y="2560954"/>
                </a:lnTo>
                <a:lnTo>
                  <a:pt x="324484" y="2525712"/>
                </a:lnTo>
                <a:lnTo>
                  <a:pt x="342038" y="2484116"/>
                </a:lnTo>
                <a:lnTo>
                  <a:pt x="348258" y="2437827"/>
                </a:lnTo>
                <a:lnTo>
                  <a:pt x="174128" y="2437827"/>
                </a:lnTo>
                <a:lnTo>
                  <a:pt x="208016" y="2430993"/>
                </a:lnTo>
                <a:lnTo>
                  <a:pt x="235693" y="2412349"/>
                </a:lnTo>
                <a:lnTo>
                  <a:pt x="254355" y="2384680"/>
                </a:lnTo>
                <a:lnTo>
                  <a:pt x="261199" y="2350770"/>
                </a:lnTo>
                <a:lnTo>
                  <a:pt x="254355" y="2316850"/>
                </a:lnTo>
                <a:lnTo>
                  <a:pt x="235693" y="2289159"/>
                </a:lnTo>
                <a:lnTo>
                  <a:pt x="208016" y="2270495"/>
                </a:lnTo>
                <a:lnTo>
                  <a:pt x="174128" y="2263652"/>
                </a:lnTo>
                <a:close/>
              </a:path>
            </a:pathLst>
          </a:custGeom>
          <a:solidFill>
            <a:srgbClr val="434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1285859"/>
            <a:ext cx="4215130" cy="2786380"/>
          </a:xfrm>
          <a:custGeom>
            <a:avLst/>
            <a:gdLst/>
            <a:ahLst/>
            <a:cxnLst/>
            <a:rect l="l" t="t" r="r" b="b"/>
            <a:pathLst>
              <a:path w="4215130" h="2786379">
                <a:moveTo>
                  <a:pt x="348258" y="2437784"/>
                </a:moveTo>
                <a:lnTo>
                  <a:pt x="348258" y="174132"/>
                </a:lnTo>
                <a:lnTo>
                  <a:pt x="354478" y="127853"/>
                </a:lnTo>
                <a:lnTo>
                  <a:pt x="372032" y="86260"/>
                </a:lnTo>
                <a:lnTo>
                  <a:pt x="399260" y="51015"/>
                </a:lnTo>
                <a:lnTo>
                  <a:pt x="434501" y="23782"/>
                </a:lnTo>
                <a:lnTo>
                  <a:pt x="476097" y="6222"/>
                </a:lnTo>
                <a:lnTo>
                  <a:pt x="522387" y="0"/>
                </a:lnTo>
                <a:lnTo>
                  <a:pt x="4040642" y="0"/>
                </a:lnTo>
                <a:lnTo>
                  <a:pt x="4086960" y="6222"/>
                </a:lnTo>
                <a:lnTo>
                  <a:pt x="4128559" y="23782"/>
                </a:lnTo>
                <a:lnTo>
                  <a:pt x="4163788" y="51015"/>
                </a:lnTo>
                <a:lnTo>
                  <a:pt x="4190996" y="86260"/>
                </a:lnTo>
                <a:lnTo>
                  <a:pt x="4208531" y="127853"/>
                </a:lnTo>
                <a:lnTo>
                  <a:pt x="4214743" y="174132"/>
                </a:lnTo>
                <a:lnTo>
                  <a:pt x="4208531" y="220408"/>
                </a:lnTo>
                <a:lnTo>
                  <a:pt x="4190996" y="261995"/>
                </a:lnTo>
                <a:lnTo>
                  <a:pt x="4163788" y="297233"/>
                </a:lnTo>
                <a:lnTo>
                  <a:pt x="4128559" y="324459"/>
                </a:lnTo>
                <a:lnTo>
                  <a:pt x="4086960" y="342013"/>
                </a:lnTo>
                <a:lnTo>
                  <a:pt x="4040642" y="348233"/>
                </a:lnTo>
                <a:lnTo>
                  <a:pt x="3866509" y="348233"/>
                </a:lnTo>
                <a:lnTo>
                  <a:pt x="3866509" y="2611959"/>
                </a:lnTo>
                <a:lnTo>
                  <a:pt x="3860289" y="2658249"/>
                </a:lnTo>
                <a:lnTo>
                  <a:pt x="3842735" y="2699844"/>
                </a:lnTo>
                <a:lnTo>
                  <a:pt x="3815509" y="2735086"/>
                </a:lnTo>
                <a:lnTo>
                  <a:pt x="3780271" y="2762314"/>
                </a:lnTo>
                <a:lnTo>
                  <a:pt x="3738684" y="2779868"/>
                </a:lnTo>
                <a:lnTo>
                  <a:pt x="3692408" y="2786088"/>
                </a:lnTo>
                <a:lnTo>
                  <a:pt x="174128" y="2786088"/>
                </a:lnTo>
                <a:lnTo>
                  <a:pt x="127839" y="2779868"/>
                </a:lnTo>
                <a:lnTo>
                  <a:pt x="86243" y="2762314"/>
                </a:lnTo>
                <a:lnTo>
                  <a:pt x="51001" y="2735086"/>
                </a:lnTo>
                <a:lnTo>
                  <a:pt x="23774" y="2699844"/>
                </a:lnTo>
                <a:lnTo>
                  <a:pt x="6220" y="2658249"/>
                </a:lnTo>
                <a:lnTo>
                  <a:pt x="0" y="2611959"/>
                </a:lnTo>
                <a:lnTo>
                  <a:pt x="6220" y="2565654"/>
                </a:lnTo>
                <a:lnTo>
                  <a:pt x="23774" y="2524046"/>
                </a:lnTo>
                <a:lnTo>
                  <a:pt x="51001" y="2488796"/>
                </a:lnTo>
                <a:lnTo>
                  <a:pt x="86243" y="2461562"/>
                </a:lnTo>
                <a:lnTo>
                  <a:pt x="127839" y="2444005"/>
                </a:lnTo>
                <a:lnTo>
                  <a:pt x="174128" y="2437784"/>
                </a:lnTo>
                <a:lnTo>
                  <a:pt x="348258" y="2437784"/>
                </a:lnTo>
                <a:close/>
              </a:path>
              <a:path w="4215130" h="2786379">
                <a:moveTo>
                  <a:pt x="522387" y="0"/>
                </a:moveTo>
                <a:lnTo>
                  <a:pt x="568677" y="6222"/>
                </a:lnTo>
                <a:lnTo>
                  <a:pt x="610273" y="23782"/>
                </a:lnTo>
                <a:lnTo>
                  <a:pt x="645514" y="51015"/>
                </a:lnTo>
                <a:lnTo>
                  <a:pt x="672742" y="86260"/>
                </a:lnTo>
                <a:lnTo>
                  <a:pt x="690296" y="127853"/>
                </a:lnTo>
                <a:lnTo>
                  <a:pt x="696516" y="174132"/>
                </a:lnTo>
                <a:lnTo>
                  <a:pt x="690296" y="220408"/>
                </a:lnTo>
                <a:lnTo>
                  <a:pt x="672742" y="261995"/>
                </a:lnTo>
                <a:lnTo>
                  <a:pt x="645514" y="297233"/>
                </a:lnTo>
                <a:lnTo>
                  <a:pt x="610273" y="324459"/>
                </a:lnTo>
                <a:lnTo>
                  <a:pt x="568677" y="342013"/>
                </a:lnTo>
                <a:lnTo>
                  <a:pt x="522387" y="348233"/>
                </a:lnTo>
                <a:lnTo>
                  <a:pt x="488501" y="341392"/>
                </a:lnTo>
                <a:lnTo>
                  <a:pt x="460827" y="322741"/>
                </a:lnTo>
                <a:lnTo>
                  <a:pt x="442169" y="295088"/>
                </a:lnTo>
                <a:lnTo>
                  <a:pt x="435327" y="261244"/>
                </a:lnTo>
                <a:lnTo>
                  <a:pt x="442169" y="227328"/>
                </a:lnTo>
                <a:lnTo>
                  <a:pt x="460827" y="199640"/>
                </a:lnTo>
                <a:lnTo>
                  <a:pt x="488501" y="180975"/>
                </a:lnTo>
                <a:lnTo>
                  <a:pt x="522387" y="174132"/>
                </a:lnTo>
                <a:lnTo>
                  <a:pt x="696516" y="174132"/>
                </a:lnTo>
              </a:path>
              <a:path w="4215130" h="2786379">
                <a:moveTo>
                  <a:pt x="3866509" y="348233"/>
                </a:moveTo>
                <a:lnTo>
                  <a:pt x="522387" y="348233"/>
                </a:lnTo>
              </a:path>
            </a:pathLst>
          </a:custGeom>
          <a:ln w="25399">
            <a:solidFill>
              <a:srgbClr val="3A3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1428" y="3710944"/>
            <a:ext cx="199529" cy="199574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74128" y="3723644"/>
            <a:ext cx="174625" cy="348615"/>
          </a:xfrm>
          <a:custGeom>
            <a:avLst/>
            <a:gdLst/>
            <a:ahLst/>
            <a:cxnLst/>
            <a:rect l="l" t="t" r="r" b="b"/>
            <a:pathLst>
              <a:path w="174625" h="348614">
                <a:moveTo>
                  <a:pt x="0" y="348304"/>
                </a:moveTo>
                <a:lnTo>
                  <a:pt x="46289" y="342083"/>
                </a:lnTo>
                <a:lnTo>
                  <a:pt x="87885" y="324530"/>
                </a:lnTo>
                <a:lnTo>
                  <a:pt x="123127" y="297302"/>
                </a:lnTo>
                <a:lnTo>
                  <a:pt x="150355" y="262060"/>
                </a:lnTo>
                <a:lnTo>
                  <a:pt x="167909" y="220464"/>
                </a:lnTo>
                <a:lnTo>
                  <a:pt x="174129" y="174174"/>
                </a:lnTo>
                <a:lnTo>
                  <a:pt x="174129" y="0"/>
                </a:lnTo>
              </a:path>
            </a:pathLst>
          </a:custGeom>
          <a:ln w="25399">
            <a:solidFill>
              <a:srgbClr val="3A3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7715250" y="4982777"/>
            <a:ext cx="1428750" cy="161290"/>
          </a:xfrm>
          <a:custGeom>
            <a:avLst/>
            <a:gdLst/>
            <a:ahLst/>
            <a:cxnLst/>
            <a:rect l="l" t="t" r="r" b="b"/>
            <a:pathLst>
              <a:path w="1428750" h="161289">
                <a:moveTo>
                  <a:pt x="1428749" y="0"/>
                </a:moveTo>
                <a:lnTo>
                  <a:pt x="0" y="0"/>
                </a:lnTo>
                <a:lnTo>
                  <a:pt x="0" y="160722"/>
                </a:lnTo>
                <a:lnTo>
                  <a:pt x="1428749" y="160722"/>
                </a:lnTo>
                <a:lnTo>
                  <a:pt x="1428749" y="0"/>
                </a:lnTo>
                <a:close/>
              </a:path>
            </a:pathLst>
          </a:custGeom>
          <a:solidFill>
            <a:srgbClr val="ACD2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715250" y="4982777"/>
            <a:ext cx="1428750" cy="161290"/>
          </a:xfrm>
          <a:custGeom>
            <a:avLst/>
            <a:gdLst/>
            <a:ahLst/>
            <a:cxnLst/>
            <a:rect l="l" t="t" r="r" b="b"/>
            <a:pathLst>
              <a:path w="1428750" h="161289">
                <a:moveTo>
                  <a:pt x="0" y="160722"/>
                </a:moveTo>
                <a:lnTo>
                  <a:pt x="1428749" y="160722"/>
                </a:lnTo>
                <a:lnTo>
                  <a:pt x="1428749" y="0"/>
                </a:lnTo>
                <a:lnTo>
                  <a:pt x="0" y="0"/>
                </a:lnTo>
                <a:lnTo>
                  <a:pt x="0" y="160722"/>
                </a:lnTo>
                <a:close/>
              </a:path>
            </a:pathLst>
          </a:custGeom>
          <a:ln w="25399">
            <a:solidFill>
              <a:srgbClr val="ACD2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380600" y="1325559"/>
            <a:ext cx="3179445" cy="277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4"/>
            <a:ext cx="9143999" cy="514197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89254" y="1519671"/>
            <a:ext cx="801630" cy="47969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7715249" y="4982777"/>
            <a:ext cx="1428750" cy="161290"/>
          </a:xfrm>
          <a:custGeom>
            <a:avLst/>
            <a:gdLst/>
            <a:ahLst/>
            <a:cxnLst/>
            <a:rect l="l" t="t" r="r" b="b"/>
            <a:pathLst>
              <a:path w="1428750" h="161289">
                <a:moveTo>
                  <a:pt x="1428749" y="0"/>
                </a:moveTo>
                <a:lnTo>
                  <a:pt x="0" y="0"/>
                </a:lnTo>
                <a:lnTo>
                  <a:pt x="0" y="160722"/>
                </a:lnTo>
                <a:lnTo>
                  <a:pt x="1428749" y="160722"/>
                </a:lnTo>
                <a:lnTo>
                  <a:pt x="1428749" y="0"/>
                </a:lnTo>
                <a:close/>
              </a:path>
            </a:pathLst>
          </a:custGeom>
          <a:solidFill>
            <a:srgbClr val="ACD2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715249" y="4982777"/>
            <a:ext cx="1428750" cy="161290"/>
          </a:xfrm>
          <a:custGeom>
            <a:avLst/>
            <a:gdLst/>
            <a:ahLst/>
            <a:cxnLst/>
            <a:rect l="l" t="t" r="r" b="b"/>
            <a:pathLst>
              <a:path w="1428750" h="161289">
                <a:moveTo>
                  <a:pt x="0" y="160722"/>
                </a:moveTo>
                <a:lnTo>
                  <a:pt x="1428749" y="160722"/>
                </a:lnTo>
                <a:lnTo>
                  <a:pt x="1428749" y="0"/>
                </a:lnTo>
                <a:lnTo>
                  <a:pt x="0" y="0"/>
                </a:lnTo>
                <a:lnTo>
                  <a:pt x="0" y="160722"/>
                </a:lnTo>
                <a:close/>
              </a:path>
            </a:pathLst>
          </a:custGeom>
          <a:ln w="25399">
            <a:solidFill>
              <a:srgbClr val="ACD2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524"/>
            <a:ext cx="9143999" cy="514197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5062" y="257488"/>
            <a:ext cx="8373875" cy="701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5434" y="1669729"/>
            <a:ext cx="8773130" cy="1130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7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4%D0%BE%D1%85%D1%96%D0%B4" TargetMode="External"/><Relationship Id="rId3" Type="http://schemas.openxmlformats.org/officeDocument/2006/relationships/image" Target="../media/image17.png"/><Relationship Id="rId7" Type="http://schemas.openxmlformats.org/officeDocument/2006/relationships/hyperlink" Target="https://uk.wikipedia.org/wiki/%D0%91%D1%8E%D0%B4%D0%B6%D0%B5%D1%82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0%BE%D0%B4%D0%B0%D1%82%D0%BA%D0%B8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hyperlink" Target="https://uk.wikipedia.org/wiki/%D0%A1%D0%BF%D0%BE%D0%B6%D0%B8%D0%B2%D0%B0%D1%8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image" Target="../media/image35.png"/><Relationship Id="rId7" Type="http://schemas.openxmlformats.org/officeDocument/2006/relationships/image" Target="../media/image4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34.pn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2.png"/><Relationship Id="rId5" Type="http://schemas.openxmlformats.org/officeDocument/2006/relationships/image" Target="../media/image37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4" Type="http://schemas.openxmlformats.org/officeDocument/2006/relationships/image" Target="../media/image36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6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4"/>
            <a:ext cx="9143999" cy="5141975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447675" y="3028950"/>
            <a:ext cx="8144509" cy="2114550"/>
            <a:chOff x="447675" y="3028950"/>
            <a:chExt cx="8144509" cy="211455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00400" y="3028950"/>
              <a:ext cx="2638425" cy="11430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7675" y="3638550"/>
              <a:ext cx="3019425" cy="11430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05125" y="3638550"/>
              <a:ext cx="2562225" cy="11430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81550" y="3638550"/>
              <a:ext cx="2390775" cy="11430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86540" y="3638550"/>
              <a:ext cx="952499" cy="11430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53240" y="3638550"/>
              <a:ext cx="1838325" cy="114300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76475" y="4248150"/>
              <a:ext cx="2581275" cy="89534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295790" y="4248150"/>
              <a:ext cx="809625" cy="89534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533900" y="4248150"/>
              <a:ext cx="2085975" cy="89534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934059" y="4248150"/>
              <a:ext cx="819150" cy="895349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756298" y="3161981"/>
            <a:ext cx="7484745" cy="18542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30"/>
              </a:spcBef>
            </a:pPr>
            <a:r>
              <a:rPr lang="uk-UA" sz="3950" b="1" spc="-25" smtClean="0">
                <a:solidFill>
                  <a:srgbClr val="001F5F"/>
                </a:solidFill>
              </a:rPr>
              <a:t>Тема 1</a:t>
            </a:r>
            <a:endParaRPr sz="3950" dirty="0">
              <a:latin typeface="Calibri"/>
              <a:cs typeface="Calibri"/>
            </a:endParaRPr>
          </a:p>
          <a:p>
            <a:pPr marL="12700" marR="5080" algn="ctr">
              <a:lnSpc>
                <a:spcPct val="101400"/>
              </a:lnSpc>
              <a:spcBef>
                <a:spcPts val="5"/>
              </a:spcBef>
            </a:pPr>
            <a:r>
              <a:rPr sz="3950" b="1" spc="-5" dirty="0">
                <a:solidFill>
                  <a:srgbClr val="001F5F"/>
                </a:solidFill>
                <a:latin typeface="Calibri"/>
                <a:cs typeface="Calibri"/>
              </a:rPr>
              <a:t>Податкова</a:t>
            </a:r>
            <a:r>
              <a:rPr sz="3950" b="1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950" b="1" spc="15" dirty="0">
                <a:solidFill>
                  <a:srgbClr val="001F5F"/>
                </a:solidFill>
                <a:latin typeface="Calibri"/>
                <a:cs typeface="Calibri"/>
              </a:rPr>
              <a:t>система</a:t>
            </a:r>
            <a:r>
              <a:rPr sz="395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950" b="1" spc="-10" dirty="0">
                <a:solidFill>
                  <a:srgbClr val="001F5F"/>
                </a:solidFill>
                <a:latin typeface="Calibri"/>
                <a:cs typeface="Calibri"/>
              </a:rPr>
              <a:t>України.</a:t>
            </a:r>
            <a:r>
              <a:rPr sz="3950" b="1" spc="1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uk-UA" sz="3950" b="1" spc="135" dirty="0" smtClean="0">
                <a:solidFill>
                  <a:srgbClr val="001F5F"/>
                </a:solidFill>
                <a:latin typeface="Calibri"/>
                <a:cs typeface="Calibri"/>
              </a:rPr>
              <a:t/>
            </a:r>
            <a:br>
              <a:rPr lang="uk-UA" sz="3950" b="1" spc="135" dirty="0" smtClean="0">
                <a:solidFill>
                  <a:srgbClr val="001F5F"/>
                </a:solidFill>
                <a:latin typeface="Calibri"/>
                <a:cs typeface="Calibri"/>
              </a:rPr>
            </a:br>
            <a:r>
              <a:rPr sz="3950" b="1" spc="25" dirty="0" err="1" smtClean="0">
                <a:solidFill>
                  <a:srgbClr val="001F5F"/>
                </a:solidFill>
                <a:latin typeface="Calibri"/>
                <a:cs typeface="Calibri"/>
              </a:rPr>
              <a:t>Види</a:t>
            </a:r>
            <a:r>
              <a:rPr sz="3950" b="1" spc="25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950" b="1" spc="-880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950" b="1" dirty="0">
                <a:solidFill>
                  <a:srgbClr val="001F5F"/>
                </a:solidFill>
                <a:latin typeface="Calibri"/>
                <a:cs typeface="Calibri"/>
              </a:rPr>
              <a:t>податків</a:t>
            </a:r>
            <a:r>
              <a:rPr sz="3950" b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950" b="1" spc="5" dirty="0">
                <a:solidFill>
                  <a:srgbClr val="001F5F"/>
                </a:solidFill>
                <a:latin typeface="Calibri"/>
                <a:cs typeface="Calibri"/>
              </a:rPr>
              <a:t>і </a:t>
            </a:r>
            <a:r>
              <a:rPr sz="3950" b="1" spc="10" dirty="0">
                <a:solidFill>
                  <a:srgbClr val="001F5F"/>
                </a:solidFill>
                <a:latin typeface="Calibri"/>
                <a:cs typeface="Calibri"/>
              </a:rPr>
              <a:t>зборів.</a:t>
            </a:r>
            <a:endParaRPr sz="3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9254" y="1519671"/>
            <a:ext cx="801630" cy="479694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7702550" y="4970077"/>
            <a:ext cx="1454150" cy="186690"/>
            <a:chOff x="7702550" y="4970077"/>
            <a:chExt cx="1454150" cy="186690"/>
          </a:xfrm>
        </p:grpSpPr>
        <p:sp>
          <p:nvSpPr>
            <p:cNvPr id="4" name="object 4"/>
            <p:cNvSpPr/>
            <p:nvPr/>
          </p:nvSpPr>
          <p:spPr>
            <a:xfrm>
              <a:off x="7715249" y="4982777"/>
              <a:ext cx="1428750" cy="161290"/>
            </a:xfrm>
            <a:custGeom>
              <a:avLst/>
              <a:gdLst/>
              <a:ahLst/>
              <a:cxnLst/>
              <a:rect l="l" t="t" r="r" b="b"/>
              <a:pathLst>
                <a:path w="1428750" h="161289">
                  <a:moveTo>
                    <a:pt x="1428749" y="0"/>
                  </a:moveTo>
                  <a:lnTo>
                    <a:pt x="0" y="0"/>
                  </a:lnTo>
                  <a:lnTo>
                    <a:pt x="0" y="160722"/>
                  </a:lnTo>
                  <a:lnTo>
                    <a:pt x="1428749" y="160722"/>
                  </a:lnTo>
                  <a:lnTo>
                    <a:pt x="1428749" y="0"/>
                  </a:lnTo>
                  <a:close/>
                </a:path>
              </a:pathLst>
            </a:custGeom>
            <a:solidFill>
              <a:srgbClr val="ACD2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15249" y="4982777"/>
              <a:ext cx="1428750" cy="161290"/>
            </a:xfrm>
            <a:custGeom>
              <a:avLst/>
              <a:gdLst/>
              <a:ahLst/>
              <a:cxnLst/>
              <a:rect l="l" t="t" r="r" b="b"/>
              <a:pathLst>
                <a:path w="1428750" h="161289">
                  <a:moveTo>
                    <a:pt x="0" y="160722"/>
                  </a:moveTo>
                  <a:lnTo>
                    <a:pt x="1428749" y="160722"/>
                  </a:lnTo>
                  <a:lnTo>
                    <a:pt x="1428749" y="0"/>
                  </a:lnTo>
                  <a:lnTo>
                    <a:pt x="0" y="0"/>
                  </a:lnTo>
                  <a:lnTo>
                    <a:pt x="0" y="160722"/>
                  </a:lnTo>
                  <a:close/>
                </a:path>
              </a:pathLst>
            </a:custGeom>
            <a:ln w="25399">
              <a:solidFill>
                <a:srgbClr val="ACD2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2181225" y="123825"/>
            <a:ext cx="6801484" cy="942975"/>
            <a:chOff x="2181225" y="123825"/>
            <a:chExt cx="6801484" cy="94297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81225" y="123825"/>
              <a:ext cx="3752850" cy="94297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29250" y="123825"/>
              <a:ext cx="1990725" cy="94297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15150" y="123825"/>
              <a:ext cx="1019175" cy="94297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62840" y="123825"/>
              <a:ext cx="1619250" cy="942975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444116" y="231390"/>
            <a:ext cx="626237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-25" dirty="0"/>
              <a:t>З</a:t>
            </a:r>
            <a:r>
              <a:rPr sz="3200" spc="35" dirty="0"/>
              <a:t>а</a:t>
            </a:r>
            <a:r>
              <a:rPr sz="3200" spc="10" dirty="0"/>
              <a:t>г</a:t>
            </a:r>
            <a:r>
              <a:rPr sz="3200" spc="40" dirty="0"/>
              <a:t>а</a:t>
            </a:r>
            <a:r>
              <a:rPr sz="3200" spc="10" dirty="0"/>
              <a:t>л</a:t>
            </a:r>
            <a:r>
              <a:rPr sz="3200" spc="-10" dirty="0"/>
              <a:t>ь</a:t>
            </a:r>
            <a:r>
              <a:rPr sz="3200" spc="15" dirty="0"/>
              <a:t>н</a:t>
            </a:r>
            <a:r>
              <a:rPr sz="3200" spc="-40" dirty="0"/>
              <a:t>о</a:t>
            </a:r>
            <a:r>
              <a:rPr sz="3200" spc="10" dirty="0"/>
              <a:t>д</a:t>
            </a:r>
            <a:r>
              <a:rPr sz="3200" spc="-30" dirty="0"/>
              <a:t>е</a:t>
            </a:r>
            <a:r>
              <a:rPr sz="3200" spc="35" dirty="0"/>
              <a:t>р</a:t>
            </a:r>
            <a:r>
              <a:rPr sz="3200" spc="-105" dirty="0"/>
              <a:t>ж</a:t>
            </a:r>
            <a:r>
              <a:rPr sz="3200" spc="35" dirty="0"/>
              <a:t>а</a:t>
            </a:r>
            <a:r>
              <a:rPr sz="3200" spc="-40" dirty="0"/>
              <a:t>в</a:t>
            </a:r>
            <a:r>
              <a:rPr sz="3200" spc="10" dirty="0"/>
              <a:t>ні</a:t>
            </a:r>
            <a:r>
              <a:rPr sz="3200" spc="-160" dirty="0"/>
              <a:t> </a:t>
            </a:r>
            <a:r>
              <a:rPr sz="3200" spc="-20" dirty="0"/>
              <a:t>п</a:t>
            </a:r>
            <a:r>
              <a:rPr sz="3200" spc="-40" dirty="0"/>
              <a:t>о</a:t>
            </a:r>
            <a:r>
              <a:rPr sz="3200" spc="10" dirty="0"/>
              <a:t>д</a:t>
            </a:r>
            <a:r>
              <a:rPr sz="3200" spc="30" dirty="0"/>
              <a:t>ат</a:t>
            </a:r>
            <a:r>
              <a:rPr sz="3200" spc="15" dirty="0"/>
              <a:t>ки</a:t>
            </a:r>
            <a:r>
              <a:rPr sz="3200" spc="-204" dirty="0"/>
              <a:t> </a:t>
            </a:r>
            <a:r>
              <a:rPr sz="3200" spc="30" dirty="0"/>
              <a:t>т</a:t>
            </a:r>
            <a:r>
              <a:rPr sz="3200" spc="10" dirty="0"/>
              <a:t>а</a:t>
            </a:r>
            <a:r>
              <a:rPr sz="3200" spc="-15" dirty="0"/>
              <a:t> </a:t>
            </a:r>
            <a:r>
              <a:rPr sz="3200" spc="-10" dirty="0"/>
              <a:t>з</a:t>
            </a:r>
            <a:r>
              <a:rPr sz="3200" spc="15" dirty="0"/>
              <a:t>б</a:t>
            </a:r>
            <a:r>
              <a:rPr sz="3200" spc="35" dirty="0"/>
              <a:t>ор</a:t>
            </a:r>
            <a:r>
              <a:rPr sz="3200" spc="15" dirty="0"/>
              <a:t>и</a:t>
            </a:r>
            <a:endParaRPr sz="3200"/>
          </a:p>
        </p:txBody>
      </p:sp>
      <p:sp>
        <p:nvSpPr>
          <p:cNvPr id="12" name="object 12"/>
          <p:cNvSpPr txBox="1"/>
          <p:nvPr/>
        </p:nvSpPr>
        <p:spPr>
          <a:xfrm>
            <a:off x="78740" y="1259519"/>
            <a:ext cx="4011295" cy="85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indent="-81280">
              <a:lnSpc>
                <a:spcPct val="100000"/>
              </a:lnSpc>
              <a:spcBef>
                <a:spcPts val="10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-30" dirty="0">
                <a:latin typeface="Times New Roman"/>
                <a:cs typeface="Times New Roman"/>
              </a:rPr>
              <a:t>податок</a:t>
            </a:r>
            <a:r>
              <a:rPr sz="1800" b="1" spc="6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на</a:t>
            </a:r>
            <a:r>
              <a:rPr sz="1800" b="1" spc="-15" dirty="0">
                <a:latin typeface="Times New Roman"/>
                <a:cs typeface="Times New Roman"/>
              </a:rPr>
              <a:t> додану вартість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(ПДВ);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10" dirty="0">
                <a:latin typeface="Times New Roman"/>
                <a:cs typeface="Times New Roman"/>
              </a:rPr>
              <a:t>акцизний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збір;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  <a:tab pos="1080135" algn="l"/>
                <a:tab pos="1509395" algn="l"/>
                <a:tab pos="2653665" algn="l"/>
              </a:tabLst>
            </a:pPr>
            <a:r>
              <a:rPr sz="1800" b="1" spc="-30" dirty="0">
                <a:latin typeface="Times New Roman"/>
                <a:cs typeface="Times New Roman"/>
              </a:rPr>
              <a:t>податок	</a:t>
            </a:r>
            <a:r>
              <a:rPr sz="1800" b="1" spc="5" dirty="0">
                <a:latin typeface="Times New Roman"/>
                <a:cs typeface="Times New Roman"/>
              </a:rPr>
              <a:t>на	</a:t>
            </a:r>
            <a:r>
              <a:rPr sz="1800" b="1" spc="-20" dirty="0">
                <a:latin typeface="Times New Roman"/>
                <a:cs typeface="Times New Roman"/>
              </a:rPr>
              <a:t>прибуток	</a:t>
            </a:r>
            <a:r>
              <a:rPr sz="1800" b="1" spc="-10" dirty="0">
                <a:latin typeface="Times New Roman"/>
                <a:cs typeface="Times New Roman"/>
              </a:rPr>
              <a:t>підприємств,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45613" y="1812862"/>
            <a:ext cx="48228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7975" algn="l"/>
                <a:tab pos="975360" algn="l"/>
                <a:tab pos="1718945" algn="l"/>
                <a:tab pos="2987040" algn="l"/>
                <a:tab pos="3473450" algn="l"/>
              </a:tabLst>
            </a:pPr>
            <a:r>
              <a:rPr sz="1800" b="1" dirty="0">
                <a:latin typeface="Times New Roman"/>
                <a:cs typeface="Times New Roman"/>
              </a:rPr>
              <a:t>у	</a:t>
            </a:r>
            <a:r>
              <a:rPr sz="1800" b="1" spc="-20" dirty="0">
                <a:latin typeface="Times New Roman"/>
                <a:cs typeface="Times New Roman"/>
              </a:rPr>
              <a:t>тому	</a:t>
            </a:r>
            <a:r>
              <a:rPr sz="1800" b="1" spc="5" dirty="0">
                <a:latin typeface="Times New Roman"/>
                <a:cs typeface="Times New Roman"/>
              </a:rPr>
              <a:t>числі	дивіденди,	</a:t>
            </a:r>
            <a:r>
              <a:rPr sz="1800" b="1" spc="25" dirty="0">
                <a:latin typeface="Times New Roman"/>
                <a:cs typeface="Times New Roman"/>
              </a:rPr>
              <a:t>що	</a:t>
            </a:r>
            <a:r>
              <a:rPr sz="1800" b="1" spc="-15" dirty="0">
                <a:latin typeface="Times New Roman"/>
                <a:cs typeface="Times New Roman"/>
              </a:rPr>
              <a:t>сплачуються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725" y="2089719"/>
            <a:ext cx="8893175" cy="3048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державними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не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корпоратизованими,</a:t>
            </a:r>
            <a:r>
              <a:rPr sz="1800" b="1" spc="9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казенними</a:t>
            </a:r>
            <a:r>
              <a:rPr sz="1800" b="1" spc="-1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або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комунальними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підприємствами</a:t>
            </a:r>
            <a:r>
              <a:rPr sz="1800" b="1" spc="9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ts val="2130"/>
              </a:lnSpc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10" dirty="0">
                <a:latin typeface="Times New Roman"/>
                <a:cs typeface="Times New Roman"/>
              </a:rPr>
              <a:t>п</a:t>
            </a:r>
            <a:r>
              <a:rPr sz="1800" b="1" spc="-75" dirty="0">
                <a:latin typeface="Times New Roman"/>
                <a:cs typeface="Times New Roman"/>
              </a:rPr>
              <a:t>о</a:t>
            </a:r>
            <a:r>
              <a:rPr sz="1800" b="1" spc="-10" dirty="0">
                <a:latin typeface="Times New Roman"/>
                <a:cs typeface="Times New Roman"/>
              </a:rPr>
              <a:t>д</a:t>
            </a:r>
            <a:r>
              <a:rPr sz="1800" b="1" spc="-75" dirty="0">
                <a:latin typeface="Times New Roman"/>
                <a:cs typeface="Times New Roman"/>
              </a:rPr>
              <a:t>а</a:t>
            </a:r>
            <a:r>
              <a:rPr sz="1800" b="1" spc="-60" dirty="0">
                <a:latin typeface="Times New Roman"/>
                <a:cs typeface="Times New Roman"/>
              </a:rPr>
              <a:t>т</a:t>
            </a:r>
            <a:r>
              <a:rPr sz="1800" b="1" dirty="0">
                <a:latin typeface="Times New Roman"/>
                <a:cs typeface="Times New Roman"/>
              </a:rPr>
              <a:t>ок</a:t>
            </a:r>
            <a:r>
              <a:rPr sz="1800" b="1" spc="75" dirty="0">
                <a:latin typeface="Times New Roman"/>
                <a:cs typeface="Times New Roman"/>
              </a:rPr>
              <a:t> </a:t>
            </a:r>
            <a:r>
              <a:rPr sz="1800" b="1" spc="25" dirty="0">
                <a:latin typeface="Times New Roman"/>
                <a:cs typeface="Times New Roman"/>
              </a:rPr>
              <a:t>і</a:t>
            </a:r>
            <a:r>
              <a:rPr sz="1800" b="1" dirty="0">
                <a:latin typeface="Times New Roman"/>
                <a:cs typeface="Times New Roman"/>
              </a:rPr>
              <a:t>з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д</a:t>
            </a:r>
            <a:r>
              <a:rPr sz="1800" b="1" spc="-75" dirty="0">
                <a:latin typeface="Times New Roman"/>
                <a:cs typeface="Times New Roman"/>
              </a:rPr>
              <a:t>охо</a:t>
            </a:r>
            <a:r>
              <a:rPr sz="1800" b="1" spc="-10" dirty="0">
                <a:latin typeface="Times New Roman"/>
                <a:cs typeface="Times New Roman"/>
              </a:rPr>
              <a:t>д</a:t>
            </a:r>
            <a:r>
              <a:rPr sz="1800" b="1" spc="25" dirty="0">
                <a:latin typeface="Times New Roman"/>
                <a:cs typeface="Times New Roman"/>
              </a:rPr>
              <a:t>і</a:t>
            </a:r>
            <a:r>
              <a:rPr sz="1800" b="1" dirty="0">
                <a:latin typeface="Times New Roman"/>
                <a:cs typeface="Times New Roman"/>
              </a:rPr>
              <a:t>в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spc="25" dirty="0">
                <a:latin typeface="Times New Roman"/>
                <a:cs typeface="Times New Roman"/>
              </a:rPr>
              <a:t>фіз</a:t>
            </a:r>
            <a:r>
              <a:rPr sz="1800" b="1" spc="10" dirty="0">
                <a:latin typeface="Times New Roman"/>
                <a:cs typeface="Times New Roman"/>
              </a:rPr>
              <a:t>и</a:t>
            </a:r>
            <a:r>
              <a:rPr sz="1800" b="1" spc="30" dirty="0">
                <a:latin typeface="Times New Roman"/>
                <a:cs typeface="Times New Roman"/>
              </a:rPr>
              <a:t>ч</a:t>
            </a:r>
            <a:r>
              <a:rPr sz="1800" b="1" spc="10" dirty="0">
                <a:latin typeface="Times New Roman"/>
                <a:cs typeface="Times New Roman"/>
              </a:rPr>
              <a:t>ни</a:t>
            </a:r>
            <a:r>
              <a:rPr sz="1800" b="1" dirty="0">
                <a:latin typeface="Times New Roman"/>
                <a:cs typeface="Times New Roman"/>
              </a:rPr>
              <a:t>х</a:t>
            </a:r>
            <a:r>
              <a:rPr sz="1800" b="1" spc="-1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о</a:t>
            </a:r>
            <a:r>
              <a:rPr sz="1800" b="1" spc="25" dirty="0">
                <a:latin typeface="Times New Roman"/>
                <a:cs typeface="Times New Roman"/>
              </a:rPr>
              <a:t>сі</a:t>
            </a:r>
            <a:r>
              <a:rPr sz="1800" b="1" spc="-5" dirty="0">
                <a:latin typeface="Times New Roman"/>
                <a:cs typeface="Times New Roman"/>
              </a:rPr>
              <a:t>б</a:t>
            </a:r>
            <a:r>
              <a:rPr sz="1800" b="1" dirty="0">
                <a:latin typeface="Times New Roman"/>
                <a:cs typeface="Times New Roman"/>
              </a:rPr>
              <a:t>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-20" dirty="0">
                <a:latin typeface="Times New Roman"/>
                <a:cs typeface="Times New Roman"/>
              </a:rPr>
              <a:t>мито;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державне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мито;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-30" dirty="0">
                <a:latin typeface="Times New Roman"/>
                <a:cs typeface="Times New Roman"/>
              </a:rPr>
              <a:t>податок</a:t>
            </a:r>
            <a:r>
              <a:rPr sz="1800" b="1" spc="7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на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нерухоме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майно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(нерухомість);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ts val="213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-35" dirty="0">
                <a:latin typeface="Times New Roman"/>
                <a:cs typeface="Times New Roman"/>
              </a:rPr>
              <a:t>плата</a:t>
            </a:r>
            <a:r>
              <a:rPr sz="1800" b="1" spc="135" dirty="0">
                <a:latin typeface="Times New Roman"/>
                <a:cs typeface="Times New Roman"/>
              </a:rPr>
              <a:t> </a:t>
            </a:r>
            <a:r>
              <a:rPr sz="1800" b="1" spc="-25" dirty="0">
                <a:latin typeface="Times New Roman"/>
                <a:cs typeface="Times New Roman"/>
              </a:rPr>
              <a:t>(податок)</a:t>
            </a:r>
            <a:r>
              <a:rPr sz="1800" b="1" spc="65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за</a:t>
            </a:r>
            <a:r>
              <a:rPr sz="1800" b="1" spc="-10" dirty="0">
                <a:latin typeface="Times New Roman"/>
                <a:cs typeface="Times New Roman"/>
              </a:rPr>
              <a:t> землю;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ts val="2130"/>
              </a:lnSpc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-10" dirty="0">
                <a:latin typeface="Times New Roman"/>
                <a:cs typeface="Times New Roman"/>
              </a:rPr>
              <a:t>рентні </a:t>
            </a:r>
            <a:r>
              <a:rPr sz="1800" b="1" spc="-20" dirty="0">
                <a:latin typeface="Times New Roman"/>
                <a:cs typeface="Times New Roman"/>
              </a:rPr>
              <a:t>платежі;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-30" dirty="0">
                <a:latin typeface="Times New Roman"/>
                <a:cs typeface="Times New Roman"/>
              </a:rPr>
              <a:t>податок</a:t>
            </a:r>
            <a:r>
              <a:rPr sz="1800" b="1" spc="75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із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власників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транспортних</a:t>
            </a:r>
            <a:r>
              <a:rPr sz="1800" b="1" spc="145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засобів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spc="-30" dirty="0">
                <a:latin typeface="Times New Roman"/>
                <a:cs typeface="Times New Roman"/>
              </a:rPr>
              <a:t>та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spc="20" dirty="0">
                <a:latin typeface="Times New Roman"/>
                <a:cs typeface="Times New Roman"/>
              </a:rPr>
              <a:t>інших</a:t>
            </a:r>
            <a:r>
              <a:rPr sz="1800" b="1" spc="-1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самохідних </a:t>
            </a:r>
            <a:r>
              <a:rPr sz="1800" b="1" spc="5" dirty="0">
                <a:latin typeface="Times New Roman"/>
                <a:cs typeface="Times New Roman"/>
              </a:rPr>
              <a:t>машин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і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механізмів;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15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-30" dirty="0">
                <a:latin typeface="Times New Roman"/>
                <a:cs typeface="Times New Roman"/>
              </a:rPr>
              <a:t>податок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на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промисел;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10" dirty="0">
                <a:latin typeface="Times New Roman"/>
                <a:cs typeface="Times New Roman"/>
              </a:rPr>
              <a:t>збір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за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геологорозвідувальні</a:t>
            </a:r>
            <a:r>
              <a:rPr sz="1800" b="1" spc="9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роботи,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виконані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за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рахунок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державного</a:t>
            </a:r>
            <a:r>
              <a:rPr sz="1800" b="1" spc="75" dirty="0">
                <a:latin typeface="Times New Roman"/>
                <a:cs typeface="Times New Roman"/>
              </a:rPr>
              <a:t> </a:t>
            </a:r>
            <a:r>
              <a:rPr sz="1800" b="1" spc="-25" dirty="0">
                <a:latin typeface="Times New Roman"/>
                <a:cs typeface="Times New Roman"/>
              </a:rPr>
              <a:t>бюджету;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10" dirty="0">
                <a:latin typeface="Times New Roman"/>
                <a:cs typeface="Times New Roman"/>
              </a:rPr>
              <a:t>збір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за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спеціальне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використання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природних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ресурсів;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9254" y="1519671"/>
            <a:ext cx="801630" cy="479694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7702550" y="4970077"/>
            <a:ext cx="1454150" cy="186690"/>
            <a:chOff x="7702550" y="4970077"/>
            <a:chExt cx="1454150" cy="186690"/>
          </a:xfrm>
        </p:grpSpPr>
        <p:sp>
          <p:nvSpPr>
            <p:cNvPr id="4" name="object 4"/>
            <p:cNvSpPr/>
            <p:nvPr/>
          </p:nvSpPr>
          <p:spPr>
            <a:xfrm>
              <a:off x="7715249" y="4982777"/>
              <a:ext cx="1428750" cy="161290"/>
            </a:xfrm>
            <a:custGeom>
              <a:avLst/>
              <a:gdLst/>
              <a:ahLst/>
              <a:cxnLst/>
              <a:rect l="l" t="t" r="r" b="b"/>
              <a:pathLst>
                <a:path w="1428750" h="161289">
                  <a:moveTo>
                    <a:pt x="1428749" y="0"/>
                  </a:moveTo>
                  <a:lnTo>
                    <a:pt x="0" y="0"/>
                  </a:lnTo>
                  <a:lnTo>
                    <a:pt x="0" y="160722"/>
                  </a:lnTo>
                  <a:lnTo>
                    <a:pt x="1428749" y="160722"/>
                  </a:lnTo>
                  <a:lnTo>
                    <a:pt x="1428749" y="0"/>
                  </a:lnTo>
                  <a:close/>
                </a:path>
              </a:pathLst>
            </a:custGeom>
            <a:solidFill>
              <a:srgbClr val="ACD2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15249" y="4982777"/>
              <a:ext cx="1428750" cy="161290"/>
            </a:xfrm>
            <a:custGeom>
              <a:avLst/>
              <a:gdLst/>
              <a:ahLst/>
              <a:cxnLst/>
              <a:rect l="l" t="t" r="r" b="b"/>
              <a:pathLst>
                <a:path w="1428750" h="161289">
                  <a:moveTo>
                    <a:pt x="0" y="160722"/>
                  </a:moveTo>
                  <a:lnTo>
                    <a:pt x="1428749" y="160722"/>
                  </a:lnTo>
                  <a:lnTo>
                    <a:pt x="1428749" y="0"/>
                  </a:lnTo>
                  <a:lnTo>
                    <a:pt x="0" y="0"/>
                  </a:lnTo>
                  <a:lnTo>
                    <a:pt x="0" y="160722"/>
                  </a:lnTo>
                  <a:close/>
                </a:path>
              </a:pathLst>
            </a:custGeom>
            <a:ln w="25399">
              <a:solidFill>
                <a:srgbClr val="ACD2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8725" y="1311970"/>
            <a:ext cx="8988425" cy="2504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indent="-81280">
              <a:lnSpc>
                <a:spcPct val="100000"/>
              </a:lnSpc>
              <a:spcBef>
                <a:spcPts val="10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10" dirty="0">
                <a:latin typeface="Times New Roman"/>
                <a:cs typeface="Times New Roman"/>
              </a:rPr>
              <a:t>збір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за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забруднення</a:t>
            </a:r>
            <a:r>
              <a:rPr sz="1800" b="1" spc="-5" dirty="0">
                <a:latin typeface="Times New Roman"/>
                <a:cs typeface="Times New Roman"/>
              </a:rPr>
              <a:t> навколишнього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природного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середовища;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25" dirty="0">
                <a:latin typeface="Times New Roman"/>
                <a:cs typeface="Times New Roman"/>
              </a:rPr>
              <a:t>з</a:t>
            </a:r>
            <a:r>
              <a:rPr sz="1800" b="1" dirty="0">
                <a:latin typeface="Times New Roman"/>
                <a:cs typeface="Times New Roman"/>
              </a:rPr>
              <a:t>б</a:t>
            </a:r>
            <a:r>
              <a:rPr sz="1800" b="1" spc="25" dirty="0">
                <a:latin typeface="Times New Roman"/>
                <a:cs typeface="Times New Roman"/>
              </a:rPr>
              <a:t>і</a:t>
            </a:r>
            <a:r>
              <a:rPr sz="1800" b="1" dirty="0">
                <a:latin typeface="Times New Roman"/>
                <a:cs typeface="Times New Roman"/>
              </a:rPr>
              <a:t>р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н</a:t>
            </a:r>
            <a:r>
              <a:rPr sz="1800" b="1" dirty="0">
                <a:latin typeface="Times New Roman"/>
                <a:cs typeface="Times New Roman"/>
              </a:rPr>
              <a:t>а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об</a:t>
            </a:r>
            <a:r>
              <a:rPr sz="1800" b="1" spc="-75" dirty="0">
                <a:latin typeface="Times New Roman"/>
                <a:cs typeface="Times New Roman"/>
              </a:rPr>
              <a:t>о</a:t>
            </a:r>
            <a:r>
              <a:rPr sz="1800" b="1" spc="-5" dirty="0">
                <a:latin typeface="Times New Roman"/>
                <a:cs typeface="Times New Roman"/>
              </a:rPr>
              <a:t>в</a:t>
            </a:r>
            <a:r>
              <a:rPr sz="1800" b="1" spc="25" dirty="0">
                <a:latin typeface="Times New Roman"/>
                <a:cs typeface="Times New Roman"/>
              </a:rPr>
              <a:t>'</a:t>
            </a:r>
            <a:r>
              <a:rPr sz="1800" b="1" dirty="0">
                <a:latin typeface="Times New Roman"/>
                <a:cs typeface="Times New Roman"/>
              </a:rPr>
              <a:t>я</a:t>
            </a:r>
            <a:r>
              <a:rPr sz="1800" b="1" spc="25" dirty="0">
                <a:latin typeface="Times New Roman"/>
                <a:cs typeface="Times New Roman"/>
              </a:rPr>
              <a:t>з</a:t>
            </a:r>
            <a:r>
              <a:rPr sz="1800" b="1" spc="10" dirty="0">
                <a:latin typeface="Times New Roman"/>
                <a:cs typeface="Times New Roman"/>
              </a:rPr>
              <a:t>к</a:t>
            </a:r>
            <a:r>
              <a:rPr sz="1800" b="1" spc="-75" dirty="0">
                <a:latin typeface="Times New Roman"/>
                <a:cs typeface="Times New Roman"/>
              </a:rPr>
              <a:t>о</a:t>
            </a:r>
            <a:r>
              <a:rPr sz="1800" b="1" spc="-5" dirty="0">
                <a:latin typeface="Times New Roman"/>
                <a:cs typeface="Times New Roman"/>
              </a:rPr>
              <a:t>в</a:t>
            </a:r>
            <a:r>
              <a:rPr sz="1800" b="1" dirty="0">
                <a:latin typeface="Times New Roman"/>
                <a:cs typeface="Times New Roman"/>
              </a:rPr>
              <a:t>е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д</a:t>
            </a:r>
            <a:r>
              <a:rPr sz="1800" b="1" spc="25" dirty="0">
                <a:latin typeface="Times New Roman"/>
                <a:cs typeface="Times New Roman"/>
              </a:rPr>
              <a:t>е</a:t>
            </a:r>
            <a:r>
              <a:rPr sz="1800" b="1" spc="-30" dirty="0">
                <a:latin typeface="Times New Roman"/>
                <a:cs typeface="Times New Roman"/>
              </a:rPr>
              <a:t>рж</a:t>
            </a:r>
            <a:r>
              <a:rPr sz="1800" b="1" dirty="0">
                <a:latin typeface="Times New Roman"/>
                <a:cs typeface="Times New Roman"/>
              </a:rPr>
              <a:t>ав</a:t>
            </a:r>
            <a:r>
              <a:rPr sz="1800" b="1" spc="15" dirty="0">
                <a:latin typeface="Times New Roman"/>
                <a:cs typeface="Times New Roman"/>
              </a:rPr>
              <a:t>н</a:t>
            </a:r>
            <a:r>
              <a:rPr sz="1800" b="1" dirty="0">
                <a:latin typeface="Times New Roman"/>
                <a:cs typeface="Times New Roman"/>
              </a:rPr>
              <a:t>е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п</a:t>
            </a:r>
            <a:r>
              <a:rPr sz="1800" b="1" spc="25" dirty="0">
                <a:latin typeface="Times New Roman"/>
                <a:cs typeface="Times New Roman"/>
              </a:rPr>
              <a:t>е</a:t>
            </a:r>
            <a:r>
              <a:rPr sz="1800" b="1" spc="10" dirty="0">
                <a:latin typeface="Times New Roman"/>
                <a:cs typeface="Times New Roman"/>
              </a:rPr>
              <a:t>н</a:t>
            </a:r>
            <a:r>
              <a:rPr sz="1800" b="1" spc="25" dirty="0">
                <a:latin typeface="Times New Roman"/>
                <a:cs typeface="Times New Roman"/>
              </a:rPr>
              <a:t>сі</a:t>
            </a:r>
            <a:r>
              <a:rPr sz="1800" b="1" spc="10" dirty="0">
                <a:latin typeface="Times New Roman"/>
                <a:cs typeface="Times New Roman"/>
              </a:rPr>
              <a:t>йн</a:t>
            </a:r>
            <a:r>
              <a:rPr sz="1800" b="1" dirty="0">
                <a:latin typeface="Times New Roman"/>
                <a:cs typeface="Times New Roman"/>
              </a:rPr>
              <a:t>е</a:t>
            </a:r>
            <a:r>
              <a:rPr sz="1800" b="1" spc="-125" dirty="0">
                <a:latin typeface="Times New Roman"/>
                <a:cs typeface="Times New Roman"/>
              </a:rPr>
              <a:t> </a:t>
            </a:r>
            <a:r>
              <a:rPr sz="1800" b="1" spc="25" dirty="0">
                <a:latin typeface="Times New Roman"/>
                <a:cs typeface="Times New Roman"/>
              </a:rPr>
              <a:t>с</a:t>
            </a:r>
            <a:r>
              <a:rPr sz="1800" b="1" spc="-60" dirty="0">
                <a:latin typeface="Times New Roman"/>
                <a:cs typeface="Times New Roman"/>
              </a:rPr>
              <a:t>т</a:t>
            </a:r>
            <a:r>
              <a:rPr sz="1800" b="1" spc="-30" dirty="0">
                <a:latin typeface="Times New Roman"/>
                <a:cs typeface="Times New Roman"/>
              </a:rPr>
              <a:t>р</a:t>
            </a:r>
            <a:r>
              <a:rPr sz="1800" b="1" dirty="0">
                <a:latin typeface="Times New Roman"/>
                <a:cs typeface="Times New Roman"/>
              </a:rPr>
              <a:t>а</a:t>
            </a:r>
            <a:r>
              <a:rPr sz="1800" b="1" spc="-75" dirty="0">
                <a:latin typeface="Times New Roman"/>
                <a:cs typeface="Times New Roman"/>
              </a:rPr>
              <a:t>х</a:t>
            </a:r>
            <a:r>
              <a:rPr sz="1800" b="1" dirty="0">
                <a:latin typeface="Times New Roman"/>
                <a:cs typeface="Times New Roman"/>
              </a:rPr>
              <a:t>ув</a:t>
            </a:r>
            <a:r>
              <a:rPr sz="1800" b="1" spc="5" dirty="0">
                <a:latin typeface="Times New Roman"/>
                <a:cs typeface="Times New Roman"/>
              </a:rPr>
              <a:t>а</a:t>
            </a:r>
            <a:r>
              <a:rPr sz="1800" b="1" spc="10" dirty="0">
                <a:latin typeface="Times New Roman"/>
                <a:cs typeface="Times New Roman"/>
              </a:rPr>
              <a:t>нн</a:t>
            </a:r>
            <a:r>
              <a:rPr sz="1800" b="1" spc="-10" dirty="0">
                <a:latin typeface="Times New Roman"/>
                <a:cs typeface="Times New Roman"/>
              </a:rPr>
              <a:t>я</a:t>
            </a:r>
            <a:r>
              <a:rPr sz="1800" b="1" dirty="0">
                <a:latin typeface="Times New Roman"/>
                <a:cs typeface="Times New Roman"/>
              </a:rPr>
              <a:t>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-35" dirty="0">
                <a:latin typeface="Times New Roman"/>
                <a:cs typeface="Times New Roman"/>
              </a:rPr>
              <a:t>плата</a:t>
            </a:r>
            <a:r>
              <a:rPr sz="1800" b="1" spc="150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за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30" dirty="0">
                <a:latin typeface="Times New Roman"/>
                <a:cs typeface="Times New Roman"/>
              </a:rPr>
              <a:t>торговий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патент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на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деякі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види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підприємницької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діяльності;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ts val="213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фіксований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сільськогосподарський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b="1" spc="-25" dirty="0">
                <a:latin typeface="Times New Roman"/>
                <a:cs typeface="Times New Roman"/>
              </a:rPr>
              <a:t>податок;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ts val="2130"/>
              </a:lnSpc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10" dirty="0">
                <a:latin typeface="Times New Roman"/>
                <a:cs typeface="Times New Roman"/>
              </a:rPr>
              <a:t>збір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на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розвиток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виноградарства,</a:t>
            </a:r>
            <a:r>
              <a:rPr sz="1800" b="1" spc="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садівництва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і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хмелярства;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15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єдиний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збір,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25" dirty="0">
                <a:latin typeface="Times New Roman"/>
                <a:cs typeface="Times New Roman"/>
              </a:rPr>
              <a:t>що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справляється</a:t>
            </a:r>
            <a:r>
              <a:rPr sz="1800" b="1" spc="7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у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пунктах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пропуску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через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державний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кордон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України;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10" dirty="0">
                <a:latin typeface="Times New Roman"/>
                <a:cs typeface="Times New Roman"/>
              </a:rPr>
              <a:t>збір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за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використання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радіочастотного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ресурсу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України;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800"/>
              </a:lnSpc>
              <a:spcBef>
                <a:spcPts val="5"/>
              </a:spcBef>
              <a:buSzPct val="94444"/>
              <a:buFont typeface="Times New Roman"/>
              <a:buChar char="•"/>
              <a:tabLst>
                <a:tab pos="93980" algn="l"/>
                <a:tab pos="822960" algn="l"/>
                <a:tab pos="1203960" algn="l"/>
                <a:tab pos="2024380" algn="l"/>
                <a:tab pos="3616325" algn="l"/>
                <a:tab pos="4570095" algn="l"/>
                <a:tab pos="5676265" algn="l"/>
                <a:tab pos="6219190" algn="l"/>
                <a:tab pos="7706995" algn="l"/>
              </a:tabLst>
            </a:pPr>
            <a:r>
              <a:rPr sz="1800" b="1" spc="25" dirty="0">
                <a:latin typeface="Times New Roman"/>
                <a:cs typeface="Times New Roman"/>
              </a:rPr>
              <a:t>з</a:t>
            </a:r>
            <a:r>
              <a:rPr sz="1800" b="1" dirty="0">
                <a:latin typeface="Times New Roman"/>
                <a:cs typeface="Times New Roman"/>
              </a:rPr>
              <a:t>бо</a:t>
            </a:r>
            <a:r>
              <a:rPr sz="1800" b="1" spc="-25" dirty="0">
                <a:latin typeface="Times New Roman"/>
                <a:cs typeface="Times New Roman"/>
              </a:rPr>
              <a:t>р</a:t>
            </a:r>
            <a:r>
              <a:rPr sz="1800" b="1" dirty="0">
                <a:latin typeface="Times New Roman"/>
                <a:cs typeface="Times New Roman"/>
              </a:rPr>
              <a:t>и	</a:t>
            </a:r>
            <a:r>
              <a:rPr sz="1800" b="1" spc="-10" dirty="0">
                <a:latin typeface="Times New Roman"/>
                <a:cs typeface="Times New Roman"/>
              </a:rPr>
              <a:t>д</a:t>
            </a:r>
            <a:r>
              <a:rPr sz="1800" b="1" dirty="0">
                <a:latin typeface="Times New Roman"/>
                <a:cs typeface="Times New Roman"/>
              </a:rPr>
              <a:t>о	</a:t>
            </a:r>
            <a:r>
              <a:rPr sz="1800" b="1" spc="25" dirty="0">
                <a:latin typeface="Times New Roman"/>
                <a:cs typeface="Times New Roman"/>
              </a:rPr>
              <a:t>Ф</a:t>
            </a:r>
            <a:r>
              <a:rPr sz="1800" b="1" spc="-75" dirty="0">
                <a:latin typeface="Times New Roman"/>
                <a:cs typeface="Times New Roman"/>
              </a:rPr>
              <a:t>о</a:t>
            </a:r>
            <a:r>
              <a:rPr sz="1800" b="1" spc="10" dirty="0">
                <a:latin typeface="Times New Roman"/>
                <a:cs typeface="Times New Roman"/>
              </a:rPr>
              <a:t>н</a:t>
            </a:r>
            <a:r>
              <a:rPr sz="1800" b="1" spc="-10" dirty="0">
                <a:latin typeface="Times New Roman"/>
                <a:cs typeface="Times New Roman"/>
              </a:rPr>
              <a:t>д</a:t>
            </a:r>
            <a:r>
              <a:rPr sz="1800" b="1" dirty="0">
                <a:latin typeface="Times New Roman"/>
                <a:cs typeface="Times New Roman"/>
              </a:rPr>
              <a:t>у	</a:t>
            </a:r>
            <a:r>
              <a:rPr sz="1800" b="1" spc="5" dirty="0">
                <a:latin typeface="Times New Roman"/>
                <a:cs typeface="Times New Roman"/>
              </a:rPr>
              <a:t>г</a:t>
            </a:r>
            <a:r>
              <a:rPr sz="1800" b="1" dirty="0">
                <a:latin typeface="Times New Roman"/>
                <a:cs typeface="Times New Roman"/>
              </a:rPr>
              <a:t>а</a:t>
            </a:r>
            <a:r>
              <a:rPr sz="1800" b="1" spc="-25" dirty="0">
                <a:latin typeface="Times New Roman"/>
                <a:cs typeface="Times New Roman"/>
              </a:rPr>
              <a:t>р</a:t>
            </a:r>
            <a:r>
              <a:rPr sz="1800" b="1" dirty="0">
                <a:latin typeface="Times New Roman"/>
                <a:cs typeface="Times New Roman"/>
              </a:rPr>
              <a:t>а</a:t>
            </a:r>
            <a:r>
              <a:rPr sz="1800" b="1" spc="10" dirty="0">
                <a:latin typeface="Times New Roman"/>
                <a:cs typeface="Times New Roman"/>
              </a:rPr>
              <a:t>н</a:t>
            </a:r>
            <a:r>
              <a:rPr sz="1800" b="1" spc="-60" dirty="0">
                <a:latin typeface="Times New Roman"/>
                <a:cs typeface="Times New Roman"/>
              </a:rPr>
              <a:t>т</a:t>
            </a:r>
            <a:r>
              <a:rPr sz="1800" b="1" dirty="0">
                <a:latin typeface="Times New Roman"/>
                <a:cs typeface="Times New Roman"/>
              </a:rPr>
              <a:t>ув</a:t>
            </a:r>
            <a:r>
              <a:rPr sz="1800" b="1" spc="5" dirty="0">
                <a:latin typeface="Times New Roman"/>
                <a:cs typeface="Times New Roman"/>
              </a:rPr>
              <a:t>а</a:t>
            </a:r>
            <a:r>
              <a:rPr sz="1800" b="1" spc="10" dirty="0">
                <a:latin typeface="Times New Roman"/>
                <a:cs typeface="Times New Roman"/>
              </a:rPr>
              <a:t>нн</a:t>
            </a:r>
            <a:r>
              <a:rPr sz="1800" b="1" dirty="0">
                <a:latin typeface="Times New Roman"/>
                <a:cs typeface="Times New Roman"/>
              </a:rPr>
              <a:t>я	</a:t>
            </a:r>
            <a:r>
              <a:rPr sz="1800" b="1" spc="-5" dirty="0">
                <a:latin typeface="Times New Roman"/>
                <a:cs typeface="Times New Roman"/>
              </a:rPr>
              <a:t>в</a:t>
            </a:r>
            <a:r>
              <a:rPr sz="1800" b="1" spc="15" dirty="0">
                <a:latin typeface="Times New Roman"/>
                <a:cs typeface="Times New Roman"/>
              </a:rPr>
              <a:t>к</a:t>
            </a:r>
            <a:r>
              <a:rPr sz="1800" b="1" spc="-35" dirty="0">
                <a:latin typeface="Times New Roman"/>
                <a:cs typeface="Times New Roman"/>
              </a:rPr>
              <a:t>л</a:t>
            </a:r>
            <a:r>
              <a:rPr sz="1800" b="1" dirty="0">
                <a:latin typeface="Times New Roman"/>
                <a:cs typeface="Times New Roman"/>
              </a:rPr>
              <a:t>а</a:t>
            </a:r>
            <a:r>
              <a:rPr sz="1800" b="1" spc="-10" dirty="0">
                <a:latin typeface="Times New Roman"/>
                <a:cs typeface="Times New Roman"/>
              </a:rPr>
              <a:t>д</a:t>
            </a:r>
            <a:r>
              <a:rPr sz="1800" b="1" spc="25" dirty="0">
                <a:latin typeface="Times New Roman"/>
                <a:cs typeface="Times New Roman"/>
              </a:rPr>
              <a:t>і</a:t>
            </a:r>
            <a:r>
              <a:rPr sz="1800" b="1" dirty="0">
                <a:latin typeface="Times New Roman"/>
                <a:cs typeface="Times New Roman"/>
              </a:rPr>
              <a:t>в	</a:t>
            </a:r>
            <a:r>
              <a:rPr sz="1800" b="1" spc="-45" dirty="0">
                <a:latin typeface="Times New Roman"/>
                <a:cs typeface="Times New Roman"/>
              </a:rPr>
              <a:t>ф</a:t>
            </a:r>
            <a:r>
              <a:rPr sz="1800" b="1" spc="25" dirty="0">
                <a:latin typeface="Times New Roman"/>
                <a:cs typeface="Times New Roman"/>
              </a:rPr>
              <a:t>із</a:t>
            </a:r>
            <a:r>
              <a:rPr sz="1800" b="1" spc="-65" dirty="0">
                <a:latin typeface="Times New Roman"/>
                <a:cs typeface="Times New Roman"/>
              </a:rPr>
              <a:t>и</a:t>
            </a:r>
            <a:r>
              <a:rPr sz="1800" b="1" spc="30" dirty="0">
                <a:latin typeface="Times New Roman"/>
                <a:cs typeface="Times New Roman"/>
              </a:rPr>
              <a:t>ч</a:t>
            </a:r>
            <a:r>
              <a:rPr sz="1800" b="1" spc="10" dirty="0">
                <a:latin typeface="Times New Roman"/>
                <a:cs typeface="Times New Roman"/>
              </a:rPr>
              <a:t>ни</a:t>
            </a:r>
            <a:r>
              <a:rPr sz="1800" b="1" dirty="0">
                <a:latin typeface="Times New Roman"/>
                <a:cs typeface="Times New Roman"/>
              </a:rPr>
              <a:t>х	</a:t>
            </a:r>
            <a:r>
              <a:rPr sz="1800" b="1" spc="-75" dirty="0">
                <a:latin typeface="Times New Roman"/>
                <a:cs typeface="Times New Roman"/>
              </a:rPr>
              <a:t>о</a:t>
            </a:r>
            <a:r>
              <a:rPr sz="1800" b="1" spc="25" dirty="0">
                <a:latin typeface="Times New Roman"/>
                <a:cs typeface="Times New Roman"/>
              </a:rPr>
              <a:t>сі</a:t>
            </a:r>
            <a:r>
              <a:rPr sz="1800" b="1" dirty="0">
                <a:latin typeface="Times New Roman"/>
                <a:cs typeface="Times New Roman"/>
              </a:rPr>
              <a:t>б	</a:t>
            </a:r>
            <a:r>
              <a:rPr sz="1800" b="1" spc="-75" dirty="0">
                <a:latin typeface="Times New Roman"/>
                <a:cs typeface="Times New Roman"/>
              </a:rPr>
              <a:t>(</a:t>
            </a:r>
            <a:r>
              <a:rPr sz="1800" b="1" spc="10" dirty="0">
                <a:latin typeface="Times New Roman"/>
                <a:cs typeface="Times New Roman"/>
              </a:rPr>
              <a:t>п</a:t>
            </a:r>
            <a:r>
              <a:rPr sz="1800" b="1" spc="-75" dirty="0">
                <a:latin typeface="Times New Roman"/>
                <a:cs typeface="Times New Roman"/>
              </a:rPr>
              <a:t>о</a:t>
            </a:r>
            <a:r>
              <a:rPr sz="1800" b="1" spc="30" dirty="0">
                <a:latin typeface="Times New Roman"/>
                <a:cs typeface="Times New Roman"/>
              </a:rPr>
              <a:t>ч</a:t>
            </a:r>
            <a:r>
              <a:rPr sz="1800" b="1" spc="-75" dirty="0">
                <a:latin typeface="Times New Roman"/>
                <a:cs typeface="Times New Roman"/>
              </a:rPr>
              <a:t>а</a:t>
            </a:r>
            <a:r>
              <a:rPr sz="1800" b="1" spc="-60" dirty="0">
                <a:latin typeface="Times New Roman"/>
                <a:cs typeface="Times New Roman"/>
              </a:rPr>
              <a:t>т</a:t>
            </a:r>
            <a:r>
              <a:rPr sz="1800" b="1" spc="10" dirty="0">
                <a:latin typeface="Times New Roman"/>
                <a:cs typeface="Times New Roman"/>
              </a:rPr>
              <a:t>к</a:t>
            </a:r>
            <a:r>
              <a:rPr sz="1800" b="1" spc="-75" dirty="0">
                <a:latin typeface="Times New Roman"/>
                <a:cs typeface="Times New Roman"/>
              </a:rPr>
              <a:t>о</a:t>
            </a:r>
            <a:r>
              <a:rPr sz="1800" b="1" spc="-5" dirty="0">
                <a:latin typeface="Times New Roman"/>
                <a:cs typeface="Times New Roman"/>
              </a:rPr>
              <a:t>в</a:t>
            </a:r>
            <a:r>
              <a:rPr sz="1800" b="1" spc="15" dirty="0">
                <a:latin typeface="Times New Roman"/>
                <a:cs typeface="Times New Roman"/>
              </a:rPr>
              <a:t>и</a:t>
            </a:r>
            <a:r>
              <a:rPr sz="1800" b="1" dirty="0">
                <a:latin typeface="Times New Roman"/>
                <a:cs typeface="Times New Roman"/>
              </a:rPr>
              <a:t>й,	</a:t>
            </a:r>
            <a:r>
              <a:rPr sz="1800" b="1" spc="-30" dirty="0">
                <a:latin typeface="Times New Roman"/>
                <a:cs typeface="Times New Roman"/>
              </a:rPr>
              <a:t>р</a:t>
            </a:r>
            <a:r>
              <a:rPr sz="1800" b="1" spc="25" dirty="0">
                <a:latin typeface="Times New Roman"/>
                <a:cs typeface="Times New Roman"/>
              </a:rPr>
              <a:t>е</a:t>
            </a:r>
            <a:r>
              <a:rPr sz="1800" b="1" spc="5" dirty="0">
                <a:latin typeface="Times New Roman"/>
                <a:cs typeface="Times New Roman"/>
              </a:rPr>
              <a:t>г</a:t>
            </a:r>
            <a:r>
              <a:rPr sz="1800" b="1" spc="-75" dirty="0">
                <a:latin typeface="Times New Roman"/>
                <a:cs typeface="Times New Roman"/>
              </a:rPr>
              <a:t>у</a:t>
            </a:r>
            <a:r>
              <a:rPr sz="1800" b="1" spc="-35" dirty="0">
                <a:latin typeface="Times New Roman"/>
                <a:cs typeface="Times New Roman"/>
              </a:rPr>
              <a:t>л</a:t>
            </a:r>
            <a:r>
              <a:rPr sz="1800" b="1" dirty="0">
                <a:latin typeface="Times New Roman"/>
                <a:cs typeface="Times New Roman"/>
              </a:rPr>
              <a:t>я</a:t>
            </a:r>
            <a:r>
              <a:rPr sz="1800" b="1" spc="-25" dirty="0">
                <a:latin typeface="Times New Roman"/>
                <a:cs typeface="Times New Roman"/>
              </a:rPr>
              <a:t>р</a:t>
            </a:r>
            <a:r>
              <a:rPr sz="1800" b="1" spc="10" dirty="0">
                <a:latin typeface="Times New Roman"/>
                <a:cs typeface="Times New Roman"/>
              </a:rPr>
              <a:t>ни</a:t>
            </a:r>
            <a:r>
              <a:rPr sz="1800" b="1" spc="5" dirty="0">
                <a:latin typeface="Times New Roman"/>
                <a:cs typeface="Times New Roman"/>
              </a:rPr>
              <a:t>й</a:t>
            </a:r>
            <a:r>
              <a:rPr sz="1800" b="1" dirty="0">
                <a:latin typeface="Times New Roman"/>
                <a:cs typeface="Times New Roman"/>
              </a:rPr>
              <a:t>,  спеціальний).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228850" y="123825"/>
            <a:ext cx="6800850" cy="942975"/>
            <a:chOff x="2228850" y="123825"/>
            <a:chExt cx="6800850" cy="94297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28850" y="123825"/>
              <a:ext cx="3752850" cy="94297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76859" y="123825"/>
              <a:ext cx="1990725" cy="94297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62790" y="123825"/>
              <a:ext cx="1019175" cy="94297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10450" y="123825"/>
              <a:ext cx="1619250" cy="942975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492123" y="231390"/>
            <a:ext cx="626364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-20" dirty="0"/>
              <a:t>З</a:t>
            </a:r>
            <a:r>
              <a:rPr sz="3200" spc="35" dirty="0"/>
              <a:t>а</a:t>
            </a:r>
            <a:r>
              <a:rPr sz="3200" spc="15" dirty="0"/>
              <a:t>г</a:t>
            </a:r>
            <a:r>
              <a:rPr sz="3200" spc="35" dirty="0"/>
              <a:t>а</a:t>
            </a:r>
            <a:r>
              <a:rPr sz="3200" spc="10" dirty="0"/>
              <a:t>л</a:t>
            </a:r>
            <a:r>
              <a:rPr sz="3200" spc="-5" dirty="0"/>
              <a:t>ь</a:t>
            </a:r>
            <a:r>
              <a:rPr sz="3200" spc="15" dirty="0"/>
              <a:t>н</a:t>
            </a:r>
            <a:r>
              <a:rPr sz="3200" spc="-40" dirty="0"/>
              <a:t>о</a:t>
            </a:r>
            <a:r>
              <a:rPr sz="3200" spc="10" dirty="0"/>
              <a:t>д</a:t>
            </a:r>
            <a:r>
              <a:rPr sz="3200" spc="-25" dirty="0"/>
              <a:t>е</a:t>
            </a:r>
            <a:r>
              <a:rPr sz="3200" spc="40" dirty="0"/>
              <a:t>р</a:t>
            </a:r>
            <a:r>
              <a:rPr sz="3200" spc="-105" dirty="0"/>
              <a:t>ж</a:t>
            </a:r>
            <a:r>
              <a:rPr sz="3200" spc="35" dirty="0"/>
              <a:t>а</a:t>
            </a:r>
            <a:r>
              <a:rPr sz="3200" spc="-40" dirty="0"/>
              <a:t>в</a:t>
            </a:r>
            <a:r>
              <a:rPr sz="3200" spc="10" dirty="0"/>
              <a:t>ні</a:t>
            </a:r>
            <a:r>
              <a:rPr sz="3200" spc="-180" dirty="0"/>
              <a:t> </a:t>
            </a:r>
            <a:r>
              <a:rPr sz="3200" spc="-15" dirty="0"/>
              <a:t>п</a:t>
            </a:r>
            <a:r>
              <a:rPr sz="3200" spc="-35" dirty="0"/>
              <a:t>о</a:t>
            </a:r>
            <a:r>
              <a:rPr sz="3200" spc="10" dirty="0"/>
              <a:t>д</a:t>
            </a:r>
            <a:r>
              <a:rPr sz="3200" spc="35" dirty="0"/>
              <a:t>ат</a:t>
            </a:r>
            <a:r>
              <a:rPr sz="3200" spc="15" dirty="0"/>
              <a:t>ки</a:t>
            </a:r>
            <a:r>
              <a:rPr sz="3200" spc="-215" dirty="0"/>
              <a:t> </a:t>
            </a:r>
            <a:r>
              <a:rPr sz="3200" spc="35" dirty="0"/>
              <a:t>т</a:t>
            </a:r>
            <a:r>
              <a:rPr sz="3200" spc="10" dirty="0"/>
              <a:t>а</a:t>
            </a:r>
            <a:r>
              <a:rPr sz="3200" spc="-20" dirty="0"/>
              <a:t> </a:t>
            </a:r>
            <a:r>
              <a:rPr sz="3200" spc="-5" dirty="0"/>
              <a:t>з</a:t>
            </a:r>
            <a:r>
              <a:rPr sz="3200" spc="15" dirty="0"/>
              <a:t>б</a:t>
            </a:r>
            <a:r>
              <a:rPr sz="3200" spc="45" dirty="0"/>
              <a:t>о</a:t>
            </a:r>
            <a:r>
              <a:rPr sz="3200" spc="40" dirty="0"/>
              <a:t>р</a:t>
            </a:r>
            <a:r>
              <a:rPr sz="3200" spc="15" dirty="0"/>
              <a:t>и</a:t>
            </a:r>
            <a:endParaRPr sz="3200"/>
          </a:p>
        </p:txBody>
      </p:sp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3714750"/>
            <a:ext cx="9143999" cy="142874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9254" y="1519671"/>
            <a:ext cx="801630" cy="479694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7702550" y="4970077"/>
            <a:ext cx="1454150" cy="186690"/>
            <a:chOff x="7702550" y="4970077"/>
            <a:chExt cx="1454150" cy="186690"/>
          </a:xfrm>
        </p:grpSpPr>
        <p:sp>
          <p:nvSpPr>
            <p:cNvPr id="4" name="object 4"/>
            <p:cNvSpPr/>
            <p:nvPr/>
          </p:nvSpPr>
          <p:spPr>
            <a:xfrm>
              <a:off x="7715249" y="4982777"/>
              <a:ext cx="1428750" cy="161290"/>
            </a:xfrm>
            <a:custGeom>
              <a:avLst/>
              <a:gdLst/>
              <a:ahLst/>
              <a:cxnLst/>
              <a:rect l="l" t="t" r="r" b="b"/>
              <a:pathLst>
                <a:path w="1428750" h="161289">
                  <a:moveTo>
                    <a:pt x="1428749" y="0"/>
                  </a:moveTo>
                  <a:lnTo>
                    <a:pt x="0" y="0"/>
                  </a:lnTo>
                  <a:lnTo>
                    <a:pt x="0" y="160722"/>
                  </a:lnTo>
                  <a:lnTo>
                    <a:pt x="1428749" y="160722"/>
                  </a:lnTo>
                  <a:lnTo>
                    <a:pt x="1428749" y="0"/>
                  </a:lnTo>
                  <a:close/>
                </a:path>
              </a:pathLst>
            </a:custGeom>
            <a:solidFill>
              <a:srgbClr val="ACD2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15249" y="4982777"/>
              <a:ext cx="1428750" cy="161290"/>
            </a:xfrm>
            <a:custGeom>
              <a:avLst/>
              <a:gdLst/>
              <a:ahLst/>
              <a:cxnLst/>
              <a:rect l="l" t="t" r="r" b="b"/>
              <a:pathLst>
                <a:path w="1428750" h="161289">
                  <a:moveTo>
                    <a:pt x="0" y="160722"/>
                  </a:moveTo>
                  <a:lnTo>
                    <a:pt x="1428749" y="160722"/>
                  </a:lnTo>
                  <a:lnTo>
                    <a:pt x="1428749" y="0"/>
                  </a:lnTo>
                  <a:lnTo>
                    <a:pt x="0" y="0"/>
                  </a:lnTo>
                  <a:lnTo>
                    <a:pt x="0" y="160722"/>
                  </a:lnTo>
                  <a:close/>
                </a:path>
              </a:pathLst>
            </a:custGeom>
            <a:ln w="25399">
              <a:solidFill>
                <a:srgbClr val="ACD2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143250" y="123825"/>
            <a:ext cx="4972050" cy="942975"/>
            <a:chOff x="3143250" y="123825"/>
            <a:chExt cx="4972050" cy="94297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43250" y="123825"/>
              <a:ext cx="1905000" cy="94297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52950" y="123825"/>
              <a:ext cx="1990725" cy="94297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48359" y="123825"/>
              <a:ext cx="1019175" cy="94297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96050" y="123825"/>
              <a:ext cx="1619250" cy="942975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407412" y="231390"/>
            <a:ext cx="4432935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5" dirty="0"/>
              <a:t>Місцеві</a:t>
            </a:r>
            <a:r>
              <a:rPr sz="3200" spc="-114" dirty="0"/>
              <a:t> </a:t>
            </a:r>
            <a:r>
              <a:rPr sz="3200" spc="5" dirty="0"/>
              <a:t>податки</a:t>
            </a:r>
            <a:r>
              <a:rPr sz="3200" spc="-145" dirty="0"/>
              <a:t> </a:t>
            </a:r>
            <a:r>
              <a:rPr sz="3200" spc="25" dirty="0"/>
              <a:t>та</a:t>
            </a:r>
            <a:r>
              <a:rPr sz="3200" spc="-25" dirty="0"/>
              <a:t> </a:t>
            </a:r>
            <a:r>
              <a:rPr sz="3200" spc="20" dirty="0"/>
              <a:t>збори</a:t>
            </a:r>
            <a:endParaRPr sz="3200"/>
          </a:p>
        </p:txBody>
      </p:sp>
      <p:sp>
        <p:nvSpPr>
          <p:cNvPr id="12" name="object 12"/>
          <p:cNvSpPr txBox="1"/>
          <p:nvPr/>
        </p:nvSpPr>
        <p:spPr>
          <a:xfrm>
            <a:off x="78738" y="1329750"/>
            <a:ext cx="7767955" cy="360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indent="-81280">
              <a:lnSpc>
                <a:spcPct val="100000"/>
              </a:lnSpc>
              <a:spcBef>
                <a:spcPts val="10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-30" dirty="0">
                <a:latin typeface="Times New Roman"/>
                <a:cs typeface="Times New Roman"/>
              </a:rPr>
              <a:t>податок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з</a:t>
            </a:r>
            <a:r>
              <a:rPr sz="1800" b="1" spc="-5" dirty="0">
                <a:latin typeface="Times New Roman"/>
                <a:cs typeface="Times New Roman"/>
              </a:rPr>
              <a:t> реклами;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-10" dirty="0">
                <a:latin typeface="Times New Roman"/>
                <a:cs typeface="Times New Roman"/>
              </a:rPr>
              <a:t>комунальний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25" dirty="0">
                <a:latin typeface="Times New Roman"/>
                <a:cs typeface="Times New Roman"/>
              </a:rPr>
              <a:t>податок.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10" dirty="0">
                <a:latin typeface="Times New Roman"/>
                <a:cs typeface="Times New Roman"/>
              </a:rPr>
              <a:t>збір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за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паркування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автотранспорту;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ts val="213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-10" dirty="0">
                <a:latin typeface="Times New Roman"/>
                <a:cs typeface="Times New Roman"/>
              </a:rPr>
              <a:t>ринковий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збір;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ts val="2130"/>
              </a:lnSpc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10" dirty="0">
                <a:latin typeface="Times New Roman"/>
                <a:cs typeface="Times New Roman"/>
              </a:rPr>
              <a:t>збір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за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видачу ордера </a:t>
            </a:r>
            <a:r>
              <a:rPr sz="1800" b="1" spc="5" dirty="0">
                <a:latin typeface="Times New Roman"/>
                <a:cs typeface="Times New Roman"/>
              </a:rPr>
              <a:t>на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квартиру;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15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-10" dirty="0">
                <a:latin typeface="Times New Roman"/>
                <a:cs typeface="Times New Roman"/>
              </a:rPr>
              <a:t>курортний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збір;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10" dirty="0">
                <a:latin typeface="Times New Roman"/>
                <a:cs typeface="Times New Roman"/>
              </a:rPr>
              <a:t>збір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за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участь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у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бігах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на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іподромі;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10" dirty="0">
                <a:latin typeface="Times New Roman"/>
                <a:cs typeface="Times New Roman"/>
              </a:rPr>
              <a:t>збір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за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виграш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у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бігах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на</a:t>
            </a:r>
            <a:r>
              <a:rPr sz="1800" b="1" spc="-10" dirty="0">
                <a:latin typeface="Times New Roman"/>
                <a:cs typeface="Times New Roman"/>
              </a:rPr>
              <a:t> іподромі;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ts val="213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10" dirty="0">
                <a:latin typeface="Times New Roman"/>
                <a:cs typeface="Times New Roman"/>
              </a:rPr>
              <a:t>збір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з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осіб,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які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беруть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участь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у </a:t>
            </a:r>
            <a:r>
              <a:rPr sz="1800" b="1" spc="-10" dirty="0">
                <a:latin typeface="Times New Roman"/>
                <a:cs typeface="Times New Roman"/>
              </a:rPr>
              <a:t>грі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на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spc="-25" dirty="0">
                <a:latin typeface="Times New Roman"/>
                <a:cs typeface="Times New Roman"/>
              </a:rPr>
              <a:t>тоталізаторі</a:t>
            </a:r>
            <a:r>
              <a:rPr sz="1800" b="1" spc="24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на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іподромі;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ts val="2130"/>
              </a:lnSpc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10" dirty="0">
                <a:latin typeface="Times New Roman"/>
                <a:cs typeface="Times New Roman"/>
              </a:rPr>
              <a:t>збір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за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право </a:t>
            </a:r>
            <a:r>
              <a:rPr sz="1800" b="1" dirty="0">
                <a:latin typeface="Times New Roman"/>
                <a:cs typeface="Times New Roman"/>
              </a:rPr>
              <a:t>використання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місцевої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символіки;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10" dirty="0">
                <a:latin typeface="Times New Roman"/>
                <a:cs typeface="Times New Roman"/>
              </a:rPr>
              <a:t>збір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за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право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проведення </a:t>
            </a:r>
            <a:r>
              <a:rPr sz="1800" b="1" spc="10" dirty="0">
                <a:latin typeface="Times New Roman"/>
                <a:cs typeface="Times New Roman"/>
              </a:rPr>
              <a:t>кіно-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і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телезйомок;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10" dirty="0">
                <a:latin typeface="Times New Roman"/>
                <a:cs typeface="Times New Roman"/>
              </a:rPr>
              <a:t>збір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за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проведення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місцевого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аукціону,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конкурсного</a:t>
            </a:r>
            <a:r>
              <a:rPr sz="1800" b="1" spc="-15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розпродажу</a:t>
            </a:r>
            <a:r>
              <a:rPr sz="1800" b="1" spc="7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і</a:t>
            </a:r>
            <a:r>
              <a:rPr sz="1800" b="1" spc="3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лотерей;</a:t>
            </a:r>
            <a:endParaRPr sz="1800">
              <a:latin typeface="Times New Roman"/>
              <a:cs typeface="Times New Roman"/>
            </a:endParaRPr>
          </a:p>
          <a:p>
            <a:pPr marL="93345" indent="-81280">
              <a:lnSpc>
                <a:spcPct val="100000"/>
              </a:lnSpc>
              <a:spcBef>
                <a:spcPts val="15"/>
              </a:spcBef>
              <a:buSzPct val="94444"/>
              <a:buFont typeface="Times New Roman"/>
              <a:buChar char="•"/>
              <a:tabLst>
                <a:tab pos="93980" algn="l"/>
              </a:tabLst>
            </a:pPr>
            <a:r>
              <a:rPr sz="1800" b="1" spc="10" dirty="0">
                <a:latin typeface="Times New Roman"/>
                <a:cs typeface="Times New Roman"/>
              </a:rPr>
              <a:t>збір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за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видачу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дозволу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на розміщення</a:t>
            </a:r>
            <a:r>
              <a:rPr sz="1800" b="1" spc="-1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об'єктів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торгівлі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spc="-30" dirty="0">
                <a:latin typeface="Times New Roman"/>
                <a:cs typeface="Times New Roman"/>
              </a:rPr>
              <a:t>та</a:t>
            </a:r>
            <a:r>
              <a:rPr sz="1800" b="1" spc="160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сфери</a:t>
            </a:r>
            <a:r>
              <a:rPr sz="1800" b="1" spc="-135" dirty="0">
                <a:latin typeface="Times New Roman"/>
                <a:cs typeface="Times New Roman"/>
              </a:rPr>
              <a:t> </a:t>
            </a:r>
            <a:r>
              <a:rPr sz="1800" b="1" spc="-35" dirty="0">
                <a:latin typeface="Times New Roman"/>
                <a:cs typeface="Times New Roman"/>
              </a:rPr>
              <a:t>послуг.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72250" y="1000000"/>
            <a:ext cx="2171700" cy="261467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76375" y="1962150"/>
            <a:ext cx="7105650" cy="2343150"/>
            <a:chOff x="1476375" y="1962150"/>
            <a:chExt cx="7105650" cy="23431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6375" y="1962150"/>
              <a:ext cx="7105650" cy="1524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0" y="2781300"/>
              <a:ext cx="6838950" cy="15240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99921" y="2149790"/>
            <a:ext cx="6053455" cy="167068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60325" marR="5080" indent="-47625">
              <a:lnSpc>
                <a:spcPts val="6459"/>
              </a:lnSpc>
              <a:spcBef>
                <a:spcPts val="229"/>
              </a:spcBef>
            </a:pPr>
            <a:r>
              <a:rPr sz="5400" spc="-20" dirty="0">
                <a:solidFill>
                  <a:srgbClr val="001F5F"/>
                </a:solidFill>
                <a:latin typeface="Times New Roman"/>
                <a:cs typeface="Times New Roman"/>
              </a:rPr>
              <a:t>ДЯКУЮ</a:t>
            </a:r>
            <a:r>
              <a:rPr sz="54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5400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5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5400" spc="-70" dirty="0">
                <a:solidFill>
                  <a:srgbClr val="001F5F"/>
                </a:solidFill>
                <a:latin typeface="Times New Roman"/>
                <a:cs typeface="Times New Roman"/>
              </a:rPr>
              <a:t>УВАГУ </a:t>
            </a:r>
            <a:r>
              <a:rPr sz="5400" spc="-13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5400" spc="-15" dirty="0">
                <a:solidFill>
                  <a:srgbClr val="001F5F"/>
                </a:solidFill>
                <a:latin typeface="Times New Roman"/>
                <a:cs typeface="Times New Roman"/>
              </a:rPr>
              <a:t>БАЖАЮ</a:t>
            </a:r>
            <a:r>
              <a:rPr sz="5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5400" spc="-20" dirty="0">
                <a:solidFill>
                  <a:srgbClr val="001F5F"/>
                </a:solidFill>
                <a:latin typeface="Times New Roman"/>
                <a:cs typeface="Times New Roman"/>
              </a:rPr>
              <a:t>УСПІХІВ!</a:t>
            </a:r>
            <a:endParaRPr sz="5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0" y="1524"/>
            <a:ext cx="9156700" cy="5143500"/>
            <a:chOff x="-12700" y="1524"/>
            <a:chExt cx="9156700" cy="5143500"/>
          </a:xfrm>
        </p:grpSpPr>
        <p:sp>
          <p:nvSpPr>
            <p:cNvPr id="3" name="object 3"/>
            <p:cNvSpPr/>
            <p:nvPr/>
          </p:nvSpPr>
          <p:spPr>
            <a:xfrm>
              <a:off x="0" y="1285859"/>
              <a:ext cx="6501130" cy="3846195"/>
            </a:xfrm>
            <a:custGeom>
              <a:avLst/>
              <a:gdLst/>
              <a:ahLst/>
              <a:cxnLst/>
              <a:rect l="l" t="t" r="r" b="b"/>
              <a:pathLst>
                <a:path w="6501130" h="3846195">
                  <a:moveTo>
                    <a:pt x="2708660" y="3161135"/>
                  </a:moveTo>
                  <a:lnTo>
                    <a:pt x="1083481" y="3161135"/>
                  </a:lnTo>
                  <a:lnTo>
                    <a:pt x="1956435" y="3845865"/>
                  </a:lnTo>
                  <a:lnTo>
                    <a:pt x="2708660" y="3161135"/>
                  </a:lnTo>
                  <a:close/>
                </a:path>
                <a:path w="6501130" h="3846195">
                  <a:moveTo>
                    <a:pt x="5973958" y="0"/>
                  </a:moveTo>
                  <a:lnTo>
                    <a:pt x="526874" y="0"/>
                  </a:lnTo>
                  <a:lnTo>
                    <a:pt x="478917" y="2152"/>
                  </a:lnTo>
                  <a:lnTo>
                    <a:pt x="432167" y="8487"/>
                  </a:lnTo>
                  <a:lnTo>
                    <a:pt x="386809" y="18817"/>
                  </a:lnTo>
                  <a:lnTo>
                    <a:pt x="343029" y="32957"/>
                  </a:lnTo>
                  <a:lnTo>
                    <a:pt x="301014" y="50721"/>
                  </a:lnTo>
                  <a:lnTo>
                    <a:pt x="260949" y="71923"/>
                  </a:lnTo>
                  <a:lnTo>
                    <a:pt x="223020" y="96377"/>
                  </a:lnTo>
                  <a:lnTo>
                    <a:pt x="187414" y="123897"/>
                  </a:lnTo>
                  <a:lnTo>
                    <a:pt x="154316" y="154297"/>
                  </a:lnTo>
                  <a:lnTo>
                    <a:pt x="123913" y="187391"/>
                  </a:lnTo>
                  <a:lnTo>
                    <a:pt x="96389" y="222993"/>
                  </a:lnTo>
                  <a:lnTo>
                    <a:pt x="71933" y="260917"/>
                  </a:lnTo>
                  <a:lnTo>
                    <a:pt x="50728" y="300978"/>
                  </a:lnTo>
                  <a:lnTo>
                    <a:pt x="32962" y="342989"/>
                  </a:lnTo>
                  <a:lnTo>
                    <a:pt x="18820" y="386764"/>
                  </a:lnTo>
                  <a:lnTo>
                    <a:pt x="8488" y="432117"/>
                  </a:lnTo>
                  <a:lnTo>
                    <a:pt x="2153" y="478863"/>
                  </a:lnTo>
                  <a:lnTo>
                    <a:pt x="0" y="526816"/>
                  </a:lnTo>
                  <a:lnTo>
                    <a:pt x="0" y="2634285"/>
                  </a:lnTo>
                  <a:lnTo>
                    <a:pt x="2153" y="2682230"/>
                  </a:lnTo>
                  <a:lnTo>
                    <a:pt x="8488" y="2728980"/>
                  </a:lnTo>
                  <a:lnTo>
                    <a:pt x="18820" y="2774338"/>
                  </a:lnTo>
                  <a:lnTo>
                    <a:pt x="32962" y="2818117"/>
                  </a:lnTo>
                  <a:lnTo>
                    <a:pt x="50728" y="2860132"/>
                  </a:lnTo>
                  <a:lnTo>
                    <a:pt x="71933" y="2900196"/>
                  </a:lnTo>
                  <a:lnTo>
                    <a:pt x="96389" y="2938123"/>
                  </a:lnTo>
                  <a:lnTo>
                    <a:pt x="123913" y="2973729"/>
                  </a:lnTo>
                  <a:lnTo>
                    <a:pt x="154316" y="3006825"/>
                  </a:lnTo>
                  <a:lnTo>
                    <a:pt x="187414" y="3037228"/>
                  </a:lnTo>
                  <a:lnTo>
                    <a:pt x="223020" y="3064750"/>
                  </a:lnTo>
                  <a:lnTo>
                    <a:pt x="260949" y="3089206"/>
                  </a:lnTo>
                  <a:lnTo>
                    <a:pt x="301014" y="3110409"/>
                  </a:lnTo>
                  <a:lnTo>
                    <a:pt x="343029" y="3128175"/>
                  </a:lnTo>
                  <a:lnTo>
                    <a:pt x="386809" y="3142316"/>
                  </a:lnTo>
                  <a:lnTo>
                    <a:pt x="432167" y="3152647"/>
                  </a:lnTo>
                  <a:lnTo>
                    <a:pt x="478917" y="3158982"/>
                  </a:lnTo>
                  <a:lnTo>
                    <a:pt x="526874" y="3161135"/>
                  </a:lnTo>
                  <a:lnTo>
                    <a:pt x="5973958" y="3161135"/>
                  </a:lnTo>
                  <a:lnTo>
                    <a:pt x="6021911" y="3158982"/>
                  </a:lnTo>
                  <a:lnTo>
                    <a:pt x="6068659" y="3152647"/>
                  </a:lnTo>
                  <a:lnTo>
                    <a:pt x="6114016" y="3142316"/>
                  </a:lnTo>
                  <a:lnTo>
                    <a:pt x="6157796" y="3128175"/>
                  </a:lnTo>
                  <a:lnTo>
                    <a:pt x="6199813" y="3110409"/>
                  </a:lnTo>
                  <a:lnTo>
                    <a:pt x="6239880" y="3089206"/>
                  </a:lnTo>
                  <a:lnTo>
                    <a:pt x="6277811" y="3064750"/>
                  </a:lnTo>
                  <a:lnTo>
                    <a:pt x="6313421" y="3037228"/>
                  </a:lnTo>
                  <a:lnTo>
                    <a:pt x="6346522" y="3006825"/>
                  </a:lnTo>
                  <a:lnTo>
                    <a:pt x="6376930" y="2973729"/>
                  </a:lnTo>
                  <a:lnTo>
                    <a:pt x="6404457" y="2938123"/>
                  </a:lnTo>
                  <a:lnTo>
                    <a:pt x="6428918" y="2900196"/>
                  </a:lnTo>
                  <a:lnTo>
                    <a:pt x="6450126" y="2860132"/>
                  </a:lnTo>
                  <a:lnTo>
                    <a:pt x="6467896" y="2818117"/>
                  </a:lnTo>
                  <a:lnTo>
                    <a:pt x="6482041" y="2774338"/>
                  </a:lnTo>
                  <a:lnTo>
                    <a:pt x="6492375" y="2728980"/>
                  </a:lnTo>
                  <a:lnTo>
                    <a:pt x="6498712" y="2682230"/>
                  </a:lnTo>
                  <a:lnTo>
                    <a:pt x="6500865" y="2634285"/>
                  </a:lnTo>
                  <a:lnTo>
                    <a:pt x="6500866" y="526816"/>
                  </a:lnTo>
                  <a:lnTo>
                    <a:pt x="6498712" y="478863"/>
                  </a:lnTo>
                  <a:lnTo>
                    <a:pt x="6492375" y="432117"/>
                  </a:lnTo>
                  <a:lnTo>
                    <a:pt x="6482041" y="386764"/>
                  </a:lnTo>
                  <a:lnTo>
                    <a:pt x="6467896" y="342989"/>
                  </a:lnTo>
                  <a:lnTo>
                    <a:pt x="6450126" y="300978"/>
                  </a:lnTo>
                  <a:lnTo>
                    <a:pt x="6428918" y="260917"/>
                  </a:lnTo>
                  <a:lnTo>
                    <a:pt x="6404457" y="222993"/>
                  </a:lnTo>
                  <a:lnTo>
                    <a:pt x="6376930" y="187391"/>
                  </a:lnTo>
                  <a:lnTo>
                    <a:pt x="6346522" y="154297"/>
                  </a:lnTo>
                  <a:lnTo>
                    <a:pt x="6313421" y="123897"/>
                  </a:lnTo>
                  <a:lnTo>
                    <a:pt x="6277811" y="96377"/>
                  </a:lnTo>
                  <a:lnTo>
                    <a:pt x="6239880" y="71923"/>
                  </a:lnTo>
                  <a:lnTo>
                    <a:pt x="6199813" y="50721"/>
                  </a:lnTo>
                  <a:lnTo>
                    <a:pt x="6157796" y="32957"/>
                  </a:lnTo>
                  <a:lnTo>
                    <a:pt x="6114016" y="18817"/>
                  </a:lnTo>
                  <a:lnTo>
                    <a:pt x="6068659" y="8487"/>
                  </a:lnTo>
                  <a:lnTo>
                    <a:pt x="6021911" y="2152"/>
                  </a:lnTo>
                  <a:lnTo>
                    <a:pt x="5973958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285859"/>
              <a:ext cx="6501130" cy="3846195"/>
            </a:xfrm>
            <a:custGeom>
              <a:avLst/>
              <a:gdLst/>
              <a:ahLst/>
              <a:cxnLst/>
              <a:rect l="l" t="t" r="r" b="b"/>
              <a:pathLst>
                <a:path w="6501130" h="3846195">
                  <a:moveTo>
                    <a:pt x="0" y="526816"/>
                  </a:moveTo>
                  <a:lnTo>
                    <a:pt x="2153" y="478863"/>
                  </a:lnTo>
                  <a:lnTo>
                    <a:pt x="8488" y="432117"/>
                  </a:lnTo>
                  <a:lnTo>
                    <a:pt x="18820" y="386764"/>
                  </a:lnTo>
                  <a:lnTo>
                    <a:pt x="32962" y="342989"/>
                  </a:lnTo>
                  <a:lnTo>
                    <a:pt x="50728" y="300978"/>
                  </a:lnTo>
                  <a:lnTo>
                    <a:pt x="71933" y="260917"/>
                  </a:lnTo>
                  <a:lnTo>
                    <a:pt x="96389" y="222993"/>
                  </a:lnTo>
                  <a:lnTo>
                    <a:pt x="123913" y="187391"/>
                  </a:lnTo>
                  <a:lnTo>
                    <a:pt x="154316" y="154297"/>
                  </a:lnTo>
                  <a:lnTo>
                    <a:pt x="187414" y="123897"/>
                  </a:lnTo>
                  <a:lnTo>
                    <a:pt x="223020" y="96377"/>
                  </a:lnTo>
                  <a:lnTo>
                    <a:pt x="260949" y="71923"/>
                  </a:lnTo>
                  <a:lnTo>
                    <a:pt x="301014" y="50721"/>
                  </a:lnTo>
                  <a:lnTo>
                    <a:pt x="343029" y="32957"/>
                  </a:lnTo>
                  <a:lnTo>
                    <a:pt x="386809" y="18817"/>
                  </a:lnTo>
                  <a:lnTo>
                    <a:pt x="432167" y="8487"/>
                  </a:lnTo>
                  <a:lnTo>
                    <a:pt x="478917" y="2152"/>
                  </a:lnTo>
                  <a:lnTo>
                    <a:pt x="526874" y="0"/>
                  </a:lnTo>
                  <a:lnTo>
                    <a:pt x="1083481" y="0"/>
                  </a:lnTo>
                  <a:lnTo>
                    <a:pt x="2708660" y="0"/>
                  </a:lnTo>
                  <a:lnTo>
                    <a:pt x="5973957" y="0"/>
                  </a:lnTo>
                  <a:lnTo>
                    <a:pt x="6021911" y="2152"/>
                  </a:lnTo>
                  <a:lnTo>
                    <a:pt x="6068659" y="8487"/>
                  </a:lnTo>
                  <a:lnTo>
                    <a:pt x="6114016" y="18817"/>
                  </a:lnTo>
                  <a:lnTo>
                    <a:pt x="6157796" y="32957"/>
                  </a:lnTo>
                  <a:lnTo>
                    <a:pt x="6199813" y="50721"/>
                  </a:lnTo>
                  <a:lnTo>
                    <a:pt x="6239880" y="71923"/>
                  </a:lnTo>
                  <a:lnTo>
                    <a:pt x="6277811" y="96377"/>
                  </a:lnTo>
                  <a:lnTo>
                    <a:pt x="6313421" y="123897"/>
                  </a:lnTo>
                  <a:lnTo>
                    <a:pt x="6346522" y="154297"/>
                  </a:lnTo>
                  <a:lnTo>
                    <a:pt x="6376930" y="187391"/>
                  </a:lnTo>
                  <a:lnTo>
                    <a:pt x="6404457" y="222993"/>
                  </a:lnTo>
                  <a:lnTo>
                    <a:pt x="6428918" y="260917"/>
                  </a:lnTo>
                  <a:lnTo>
                    <a:pt x="6450126" y="300978"/>
                  </a:lnTo>
                  <a:lnTo>
                    <a:pt x="6467896" y="342989"/>
                  </a:lnTo>
                  <a:lnTo>
                    <a:pt x="6482041" y="386764"/>
                  </a:lnTo>
                  <a:lnTo>
                    <a:pt x="6492375" y="432117"/>
                  </a:lnTo>
                  <a:lnTo>
                    <a:pt x="6498712" y="478863"/>
                  </a:lnTo>
                  <a:lnTo>
                    <a:pt x="6500865" y="526816"/>
                  </a:lnTo>
                  <a:lnTo>
                    <a:pt x="6500865" y="1844055"/>
                  </a:lnTo>
                  <a:lnTo>
                    <a:pt x="6500865" y="2634285"/>
                  </a:lnTo>
                  <a:lnTo>
                    <a:pt x="6498712" y="2682230"/>
                  </a:lnTo>
                  <a:lnTo>
                    <a:pt x="6492375" y="2728980"/>
                  </a:lnTo>
                  <a:lnTo>
                    <a:pt x="6482041" y="2774338"/>
                  </a:lnTo>
                  <a:lnTo>
                    <a:pt x="6467896" y="2818117"/>
                  </a:lnTo>
                  <a:lnTo>
                    <a:pt x="6450126" y="2860132"/>
                  </a:lnTo>
                  <a:lnTo>
                    <a:pt x="6428918" y="2900196"/>
                  </a:lnTo>
                  <a:lnTo>
                    <a:pt x="6404457" y="2938123"/>
                  </a:lnTo>
                  <a:lnTo>
                    <a:pt x="6376930" y="2973728"/>
                  </a:lnTo>
                  <a:lnTo>
                    <a:pt x="6346522" y="3006825"/>
                  </a:lnTo>
                  <a:lnTo>
                    <a:pt x="6313421" y="3037228"/>
                  </a:lnTo>
                  <a:lnTo>
                    <a:pt x="6277811" y="3064750"/>
                  </a:lnTo>
                  <a:lnTo>
                    <a:pt x="6239880" y="3089206"/>
                  </a:lnTo>
                  <a:lnTo>
                    <a:pt x="6199813" y="3110409"/>
                  </a:lnTo>
                  <a:lnTo>
                    <a:pt x="6157796" y="3128175"/>
                  </a:lnTo>
                  <a:lnTo>
                    <a:pt x="6114016" y="3142316"/>
                  </a:lnTo>
                  <a:lnTo>
                    <a:pt x="6068659" y="3152647"/>
                  </a:lnTo>
                  <a:lnTo>
                    <a:pt x="6021911" y="3158982"/>
                  </a:lnTo>
                  <a:lnTo>
                    <a:pt x="5973957" y="3161135"/>
                  </a:lnTo>
                  <a:lnTo>
                    <a:pt x="2708660" y="3161135"/>
                  </a:lnTo>
                  <a:lnTo>
                    <a:pt x="1956434" y="3845864"/>
                  </a:lnTo>
                  <a:lnTo>
                    <a:pt x="1083481" y="3161135"/>
                  </a:lnTo>
                  <a:lnTo>
                    <a:pt x="526874" y="3161135"/>
                  </a:lnTo>
                  <a:lnTo>
                    <a:pt x="478917" y="3158982"/>
                  </a:lnTo>
                  <a:lnTo>
                    <a:pt x="432167" y="3152647"/>
                  </a:lnTo>
                  <a:lnTo>
                    <a:pt x="386809" y="3142316"/>
                  </a:lnTo>
                  <a:lnTo>
                    <a:pt x="343029" y="3128175"/>
                  </a:lnTo>
                  <a:lnTo>
                    <a:pt x="301014" y="3110409"/>
                  </a:lnTo>
                  <a:lnTo>
                    <a:pt x="260949" y="3089206"/>
                  </a:lnTo>
                  <a:lnTo>
                    <a:pt x="223020" y="3064750"/>
                  </a:lnTo>
                  <a:lnTo>
                    <a:pt x="187414" y="3037228"/>
                  </a:lnTo>
                  <a:lnTo>
                    <a:pt x="154316" y="3006825"/>
                  </a:lnTo>
                  <a:lnTo>
                    <a:pt x="123913" y="2973728"/>
                  </a:lnTo>
                  <a:lnTo>
                    <a:pt x="96389" y="2938123"/>
                  </a:lnTo>
                  <a:lnTo>
                    <a:pt x="71933" y="2900196"/>
                  </a:lnTo>
                  <a:lnTo>
                    <a:pt x="50728" y="2860132"/>
                  </a:lnTo>
                  <a:lnTo>
                    <a:pt x="32962" y="2818117"/>
                  </a:lnTo>
                  <a:lnTo>
                    <a:pt x="18820" y="2774338"/>
                  </a:lnTo>
                  <a:lnTo>
                    <a:pt x="8488" y="2728980"/>
                  </a:lnTo>
                  <a:lnTo>
                    <a:pt x="2153" y="2682230"/>
                  </a:lnTo>
                  <a:lnTo>
                    <a:pt x="0" y="2634273"/>
                  </a:lnTo>
                  <a:lnTo>
                    <a:pt x="0" y="1844055"/>
                  </a:lnTo>
                  <a:lnTo>
                    <a:pt x="0" y="526816"/>
                  </a:lnTo>
                  <a:close/>
                </a:path>
              </a:pathLst>
            </a:custGeom>
            <a:ln w="25399">
              <a:solidFill>
                <a:srgbClr val="3A3A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09775" y="1524"/>
              <a:ext cx="3257550" cy="124623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38690" y="1524"/>
              <a:ext cx="2790825" cy="124623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77040" y="1524"/>
              <a:ext cx="2466959" cy="1246235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48866" y="130488"/>
            <a:ext cx="653542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0" dirty="0"/>
              <a:t>Податкова</a:t>
            </a:r>
            <a:r>
              <a:rPr spc="-50" dirty="0"/>
              <a:t> </a:t>
            </a:r>
            <a:r>
              <a:rPr dirty="0"/>
              <a:t>система</a:t>
            </a:r>
            <a:r>
              <a:rPr spc="-55" dirty="0"/>
              <a:t> </a:t>
            </a:r>
            <a:r>
              <a:rPr spc="-15" dirty="0"/>
              <a:t>України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6715140" y="1607274"/>
            <a:ext cx="2441575" cy="3549015"/>
            <a:chOff x="6715140" y="1607274"/>
            <a:chExt cx="2441575" cy="3549015"/>
          </a:xfrm>
        </p:grpSpPr>
        <p:sp>
          <p:nvSpPr>
            <p:cNvPr id="10" name="object 10"/>
            <p:cNvSpPr/>
            <p:nvPr/>
          </p:nvSpPr>
          <p:spPr>
            <a:xfrm>
              <a:off x="7715250" y="4982777"/>
              <a:ext cx="1428750" cy="161290"/>
            </a:xfrm>
            <a:custGeom>
              <a:avLst/>
              <a:gdLst/>
              <a:ahLst/>
              <a:cxnLst/>
              <a:rect l="l" t="t" r="r" b="b"/>
              <a:pathLst>
                <a:path w="1428750" h="161289">
                  <a:moveTo>
                    <a:pt x="1428749" y="0"/>
                  </a:moveTo>
                  <a:lnTo>
                    <a:pt x="0" y="0"/>
                  </a:lnTo>
                  <a:lnTo>
                    <a:pt x="0" y="160722"/>
                  </a:lnTo>
                  <a:lnTo>
                    <a:pt x="1428749" y="160722"/>
                  </a:lnTo>
                  <a:lnTo>
                    <a:pt x="1428749" y="0"/>
                  </a:lnTo>
                  <a:close/>
                </a:path>
              </a:pathLst>
            </a:custGeom>
            <a:solidFill>
              <a:srgbClr val="ACD2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715250" y="4982777"/>
              <a:ext cx="1428750" cy="161290"/>
            </a:xfrm>
            <a:custGeom>
              <a:avLst/>
              <a:gdLst/>
              <a:ahLst/>
              <a:cxnLst/>
              <a:rect l="l" t="t" r="r" b="b"/>
              <a:pathLst>
                <a:path w="1428750" h="161289">
                  <a:moveTo>
                    <a:pt x="0" y="160722"/>
                  </a:moveTo>
                  <a:lnTo>
                    <a:pt x="1428749" y="160722"/>
                  </a:lnTo>
                  <a:lnTo>
                    <a:pt x="1428749" y="0"/>
                  </a:lnTo>
                  <a:lnTo>
                    <a:pt x="0" y="0"/>
                  </a:lnTo>
                  <a:lnTo>
                    <a:pt x="0" y="160722"/>
                  </a:lnTo>
                  <a:close/>
                </a:path>
              </a:pathLst>
            </a:custGeom>
            <a:ln w="25399">
              <a:solidFill>
                <a:srgbClr val="ACD2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15140" y="1607274"/>
              <a:ext cx="2428859" cy="2290824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137477" y="1255074"/>
            <a:ext cx="6250305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196215" indent="915035">
              <a:lnSpc>
                <a:spcPct val="100000"/>
              </a:lnSpc>
              <a:spcBef>
                <a:spcPts val="100"/>
              </a:spcBef>
            </a:pPr>
            <a:r>
              <a:rPr sz="1500" b="1" spc="-40" dirty="0">
                <a:solidFill>
                  <a:srgbClr val="FFFF00"/>
                </a:solidFill>
                <a:latin typeface="Times New Roman"/>
                <a:cs typeface="Times New Roman"/>
              </a:rPr>
              <a:t>Податко</a:t>
            </a:r>
            <a:r>
              <a:rPr sz="2250" b="1" spc="-60" baseline="-9259" dirty="0">
                <a:solidFill>
                  <a:srgbClr val="FFFF00"/>
                </a:solidFill>
                <a:latin typeface="Times New Roman"/>
                <a:cs typeface="Times New Roman"/>
              </a:rPr>
              <a:t>́</a:t>
            </a:r>
            <a:r>
              <a:rPr sz="1500" b="1" spc="-40" dirty="0">
                <a:solidFill>
                  <a:srgbClr val="FFFF00"/>
                </a:solidFill>
                <a:latin typeface="Times New Roman"/>
                <a:cs typeface="Times New Roman"/>
              </a:rPr>
              <a:t>ва</a:t>
            </a:r>
            <a:r>
              <a:rPr sz="1500" b="1" spc="-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500" b="1" spc="-25" dirty="0">
                <a:solidFill>
                  <a:srgbClr val="FFFF00"/>
                </a:solidFill>
                <a:latin typeface="Times New Roman"/>
                <a:cs typeface="Times New Roman"/>
              </a:rPr>
              <a:t>систе</a:t>
            </a:r>
            <a:r>
              <a:rPr sz="2250" b="1" spc="-37" baseline="-9259" dirty="0">
                <a:solidFill>
                  <a:srgbClr val="FFFF00"/>
                </a:solidFill>
                <a:latin typeface="Times New Roman"/>
                <a:cs typeface="Times New Roman"/>
              </a:rPr>
              <a:t>́ </a:t>
            </a:r>
            <a:r>
              <a:rPr sz="1500" b="1" spc="10" dirty="0">
                <a:solidFill>
                  <a:srgbClr val="FFFF00"/>
                </a:solidFill>
                <a:latin typeface="Times New Roman"/>
                <a:cs typeface="Times New Roman"/>
              </a:rPr>
              <a:t>ма</a:t>
            </a:r>
            <a:r>
              <a:rPr sz="1500" b="1" spc="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— </a:t>
            </a:r>
            <a:r>
              <a:rPr sz="1500" spc="10" dirty="0">
                <a:solidFill>
                  <a:srgbClr val="FFFFFF"/>
                </a:solidFill>
                <a:latin typeface="Times New Roman"/>
                <a:cs typeface="Times New Roman"/>
              </a:rPr>
              <a:t>це </a:t>
            </a:r>
            <a:r>
              <a:rPr sz="1500" spc="-5" dirty="0">
                <a:solidFill>
                  <a:srgbClr val="FFFFFF"/>
                </a:solidFill>
                <a:latin typeface="Times New Roman"/>
                <a:cs typeface="Times New Roman"/>
              </a:rPr>
              <a:t>сукупність </a:t>
            </a:r>
            <a:r>
              <a:rPr sz="1500" u="sng" spc="-1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Times New Roman"/>
                <a:cs typeface="Times New Roman"/>
                <a:hlinkClick r:id="rId6"/>
              </a:rPr>
              <a:t>податків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зборів, 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інших </a:t>
            </a:r>
            <a:r>
              <a:rPr sz="1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обов'язкових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платежів</a:t>
            </a:r>
            <a:r>
              <a:rPr sz="15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15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внесків</a:t>
            </a:r>
            <a:r>
              <a:rPr sz="15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до</a:t>
            </a:r>
            <a:r>
              <a:rPr sz="15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u="sng" spc="-10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Times New Roman"/>
                <a:cs typeface="Times New Roman"/>
                <a:hlinkClick r:id="rId7"/>
              </a:rPr>
              <a:t>бюджету</a:t>
            </a:r>
            <a:r>
              <a:rPr sz="1500" spc="-80" dirty="0">
                <a:solidFill>
                  <a:srgbClr val="67AEBC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15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державних</a:t>
            </a:r>
            <a:r>
              <a:rPr sz="15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цільових</a:t>
            </a:r>
            <a:r>
              <a:rPr sz="15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фондів, </a:t>
            </a:r>
            <a:r>
              <a:rPr sz="1500" spc="-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які 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діють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у встановленому </a:t>
            </a:r>
            <a:r>
              <a:rPr sz="1500" spc="-5" dirty="0">
                <a:solidFill>
                  <a:srgbClr val="FFFFFF"/>
                </a:solidFill>
                <a:latin typeface="Times New Roman"/>
                <a:cs typeface="Times New Roman"/>
              </a:rPr>
              <a:t>законом </a:t>
            </a:r>
            <a:r>
              <a:rPr sz="1500" spc="-30" dirty="0">
                <a:solidFill>
                  <a:srgbClr val="FFFFFF"/>
                </a:solidFill>
                <a:latin typeface="Times New Roman"/>
                <a:cs typeface="Times New Roman"/>
              </a:rPr>
              <a:t>порядку.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Складається з 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прямих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і 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10" dirty="0">
                <a:solidFill>
                  <a:srgbClr val="FFFFFF"/>
                </a:solidFill>
                <a:latin typeface="Times New Roman"/>
                <a:cs typeface="Times New Roman"/>
              </a:rPr>
              <a:t>непрямих 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податків. </a:t>
            </a:r>
            <a:r>
              <a:rPr sz="1500" spc="-5" dirty="0">
                <a:solidFill>
                  <a:srgbClr val="FFFFFF"/>
                </a:solidFill>
                <a:latin typeface="Times New Roman"/>
                <a:cs typeface="Times New Roman"/>
              </a:rPr>
              <a:t>Прямі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встановлюються безпосередньо </a:t>
            </a:r>
            <a:r>
              <a:rPr sz="1500" spc="10" dirty="0">
                <a:solidFill>
                  <a:srgbClr val="FFFFFF"/>
                </a:solidFill>
                <a:latin typeface="Times New Roman"/>
                <a:cs typeface="Times New Roman"/>
              </a:rPr>
              <a:t>на </a:t>
            </a:r>
            <a:r>
              <a:rPr sz="1500" u="sng" spc="-1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Times New Roman"/>
                <a:cs typeface="Times New Roman"/>
                <a:hlinkClick r:id="rId8"/>
              </a:rPr>
              <a:t>дохід</a:t>
            </a:r>
            <a:r>
              <a:rPr sz="1500" spc="-15" dirty="0">
                <a:solidFill>
                  <a:srgbClr val="67AEBC"/>
                </a:solidFill>
                <a:latin typeface="Times New Roman"/>
                <a:cs typeface="Times New Roman"/>
                <a:hlinkClick r:id="rId8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Times New Roman"/>
                <a:cs typeface="Times New Roman"/>
              </a:rPr>
              <a:t>або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власність платника 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податків, 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непрямі 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включаються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у </a:t>
            </a:r>
            <a:r>
              <a:rPr sz="1500" spc="-20" dirty="0">
                <a:solidFill>
                  <a:srgbClr val="FFFFFF"/>
                </a:solidFill>
                <a:latin typeface="Times New Roman"/>
                <a:cs typeface="Times New Roman"/>
              </a:rPr>
              <a:t>вигляді </a:t>
            </a:r>
            <a:r>
              <a:rPr sz="15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надбавки 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до </a:t>
            </a:r>
            <a:r>
              <a:rPr sz="1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ц</a:t>
            </a:r>
            <a:r>
              <a:rPr sz="1500" spc="3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5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500" spc="-3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ру</a:t>
            </a:r>
            <a:r>
              <a:rPr sz="1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15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sz="1500" spc="-6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ч</a:t>
            </a:r>
            <a:r>
              <a:rPr sz="1500" spc="-8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ю</a:t>
            </a:r>
            <a:r>
              <a:rPr sz="150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ь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я</a:t>
            </a:r>
            <a:r>
              <a:rPr sz="15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u="sng" spc="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Times New Roman"/>
                <a:cs typeface="Times New Roman"/>
                <a:hlinkClick r:id="rId9"/>
              </a:rPr>
              <a:t>с</a:t>
            </a:r>
            <a:r>
              <a:rPr sz="1500" u="sng" spc="20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Times New Roman"/>
                <a:cs typeface="Times New Roman"/>
                <a:hlinkClick r:id="rId9"/>
              </a:rPr>
              <a:t>п</a:t>
            </a:r>
            <a:r>
              <a:rPr sz="1500" u="sng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Times New Roman"/>
                <a:cs typeface="Times New Roman"/>
                <a:hlinkClick r:id="rId9"/>
              </a:rPr>
              <a:t>о</a:t>
            </a:r>
            <a:r>
              <a:rPr sz="1500" u="sng" spc="10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Times New Roman"/>
                <a:cs typeface="Times New Roman"/>
                <a:hlinkClick r:id="rId9"/>
              </a:rPr>
              <a:t>ж</a:t>
            </a:r>
            <a:r>
              <a:rPr sz="1500" u="sng" spc="20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Times New Roman"/>
                <a:cs typeface="Times New Roman"/>
                <a:hlinkClick r:id="rId9"/>
              </a:rPr>
              <a:t>и</a:t>
            </a:r>
            <a:r>
              <a:rPr sz="1500" u="sng" spc="-3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Times New Roman"/>
                <a:cs typeface="Times New Roman"/>
                <a:hlinkClick r:id="rId9"/>
              </a:rPr>
              <a:t>в</a:t>
            </a:r>
            <a:r>
              <a:rPr sz="1500" u="sng" spc="-6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Times New Roman"/>
                <a:cs typeface="Times New Roman"/>
                <a:hlinkClick r:id="rId9"/>
              </a:rPr>
              <a:t>а</a:t>
            </a:r>
            <a:r>
              <a:rPr sz="1500" u="sng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Times New Roman"/>
                <a:cs typeface="Times New Roman"/>
                <a:hlinkClick r:id="rId9"/>
              </a:rPr>
              <a:t>ч</a:t>
            </a:r>
            <a:r>
              <a:rPr sz="1500" u="sng" spc="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Times New Roman"/>
                <a:cs typeface="Times New Roman"/>
                <a:hlinkClick r:id="rId9"/>
              </a:rPr>
              <a:t>е</a:t>
            </a:r>
            <a:r>
              <a:rPr sz="1500" u="sng" spc="1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Times New Roman"/>
                <a:cs typeface="Times New Roman"/>
                <a:hlinkClick r:id="rId9"/>
              </a:rPr>
              <a:t>м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1500" dirty="0">
              <a:latin typeface="Times New Roman"/>
              <a:cs typeface="Times New Roman"/>
            </a:endParaRPr>
          </a:p>
          <a:p>
            <a:pPr marL="25400" marR="17780" indent="915035">
              <a:lnSpc>
                <a:spcPct val="100000"/>
              </a:lnSpc>
              <a:spcBef>
                <a:spcPts val="20"/>
              </a:spcBef>
            </a:pPr>
            <a:r>
              <a:rPr sz="1500" spc="-30" dirty="0">
                <a:solidFill>
                  <a:srgbClr val="FFFFFF"/>
                </a:solidFill>
                <a:latin typeface="Times New Roman"/>
                <a:cs typeface="Times New Roman"/>
              </a:rPr>
              <a:t>Податкова </a:t>
            </a:r>
            <a:r>
              <a:rPr sz="1500" spc="10" dirty="0">
                <a:solidFill>
                  <a:srgbClr val="FFFFFF"/>
                </a:solidFill>
                <a:latin typeface="Times New Roman"/>
                <a:cs typeface="Times New Roman"/>
              </a:rPr>
              <a:t>система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є провідною </a:t>
            </a:r>
            <a:r>
              <a:rPr sz="1500" spc="-5" dirty="0">
                <a:solidFill>
                  <a:srgbClr val="FFFFFF"/>
                </a:solidFill>
                <a:latin typeface="Times New Roman"/>
                <a:cs typeface="Times New Roman"/>
              </a:rPr>
              <a:t>складовою </a:t>
            </a:r>
            <a:r>
              <a:rPr sz="1500" spc="10" dirty="0">
                <a:solidFill>
                  <a:srgbClr val="FFFFFF"/>
                </a:solidFill>
                <a:latin typeface="Times New Roman"/>
                <a:cs typeface="Times New Roman"/>
              </a:rPr>
              <a:t>системи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публічних 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500" spc="-150" dirty="0">
                <a:solidFill>
                  <a:srgbClr val="FFFFFF"/>
                </a:solidFill>
                <a:latin typeface="Times New Roman"/>
                <a:cs typeface="Times New Roman"/>
              </a:rPr>
              <a:t>х</a:t>
            </a:r>
            <a:r>
              <a:rPr sz="1500" spc="-7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1500" spc="3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1500" spc="-4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15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З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500" spc="-5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500" spc="-7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500" spc="-11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че</a:t>
            </a:r>
            <a:r>
              <a:rPr sz="15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3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з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500" spc="-6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ч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нн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я</a:t>
            </a:r>
            <a:r>
              <a:rPr sz="15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500" spc="-7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1500" spc="-6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50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500" spc="-5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500" spc="-3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ої</a:t>
            </a:r>
            <a:r>
              <a:rPr sz="15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50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500" spc="2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15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 err="1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sz="1500" spc="10" dirty="0" err="1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500" spc="-90" dirty="0" err="1">
                <a:solidFill>
                  <a:srgbClr val="FFFFFF"/>
                </a:solidFill>
                <a:latin typeface="Times New Roman"/>
                <a:cs typeface="Times New Roman"/>
              </a:rPr>
              <a:t>г</a:t>
            </a:r>
            <a:r>
              <a:rPr sz="1500" dirty="0" err="1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sz="1500" spc="10" dirty="0" err="1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500" spc="25" dirty="0" err="1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sz="1500" spc="5" dirty="0" err="1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1500" spc="20" dirty="0" err="1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500" spc="15" dirty="0" err="1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500" spc="-75" dirty="0" err="1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500" spc="30" dirty="0" err="1">
                <a:solidFill>
                  <a:srgbClr val="FFFFFF"/>
                </a:solidFill>
                <a:latin typeface="Times New Roman"/>
                <a:cs typeface="Times New Roman"/>
              </a:rPr>
              <a:t>є</a:t>
            </a:r>
            <a:r>
              <a:rPr sz="1500" spc="15" dirty="0" err="1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500" spc="-10" dirty="0" err="1">
                <a:solidFill>
                  <a:srgbClr val="FFFFFF"/>
                </a:solidFill>
                <a:latin typeface="Times New Roman"/>
                <a:cs typeface="Times New Roman"/>
              </a:rPr>
              <a:t>ь</a:t>
            </a:r>
            <a:r>
              <a:rPr sz="1500" spc="5" dirty="0" err="1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500" dirty="0" err="1">
                <a:solidFill>
                  <a:srgbClr val="FFFFFF"/>
                </a:solidFill>
                <a:latin typeface="Times New Roman"/>
                <a:cs typeface="Times New Roman"/>
              </a:rPr>
              <a:t>я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1500" spc="5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положеннями</a:t>
            </a:r>
            <a:r>
              <a:rPr sz="15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1500" spc="7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3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500" spc="3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500" spc="-3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500" spc="3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 д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5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я</a:t>
            </a:r>
            <a:r>
              <a:rPr sz="1500" spc="-5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ої</a:t>
            </a:r>
            <a:r>
              <a:rPr sz="15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500" spc="-75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500" spc="-75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пн</a:t>
            </a:r>
            <a:r>
              <a:rPr sz="1500" spc="3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150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ь</a:t>
            </a:r>
            <a:r>
              <a:rPr sz="15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1500" spc="-75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1500" spc="-6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50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sz="1500" spc="20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sz="1500" spc="3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sz="15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15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з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б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ор</a:t>
            </a:r>
            <a:r>
              <a:rPr sz="1500" spc="35" dirty="0">
                <a:solidFill>
                  <a:srgbClr val="FFFFFF"/>
                </a:solidFill>
                <a:latin typeface="Times New Roman"/>
                <a:cs typeface="Times New Roman"/>
              </a:rPr>
              <a:t>і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в  </a:t>
            </a:r>
            <a:r>
              <a:rPr sz="1500" spc="-5" dirty="0">
                <a:solidFill>
                  <a:srgbClr val="FFFFFF"/>
                </a:solidFill>
                <a:latin typeface="Times New Roman"/>
                <a:cs typeface="Times New Roman"/>
              </a:rPr>
              <a:t>(обов'язкових платежів) 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до </a:t>
            </a:r>
            <a:r>
              <a:rPr sz="1500" spc="-5" dirty="0">
                <a:solidFill>
                  <a:srgbClr val="FFFFFF"/>
                </a:solidFill>
                <a:latin typeface="Times New Roman"/>
                <a:cs typeface="Times New Roman"/>
              </a:rPr>
              <a:t>бюджетів 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та </a:t>
            </a:r>
            <a:r>
              <a:rPr sz="1500" spc="-10" dirty="0">
                <a:solidFill>
                  <a:srgbClr val="FFFFFF"/>
                </a:solidFill>
                <a:latin typeface="Times New Roman"/>
                <a:cs typeface="Times New Roman"/>
              </a:rPr>
              <a:t>до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державних цільових фондів, </a:t>
            </a:r>
            <a:r>
              <a:rPr sz="1500" spc="-105" dirty="0">
                <a:solidFill>
                  <a:srgbClr val="FFFFFF"/>
                </a:solidFill>
                <a:latin typeface="Times New Roman"/>
                <a:cs typeface="Times New Roman"/>
              </a:rPr>
              <a:t>що </a:t>
            </a:r>
            <a:r>
              <a:rPr sz="15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FF"/>
                </a:solidFill>
                <a:latin typeface="Times New Roman"/>
                <a:cs typeface="Times New Roman"/>
              </a:rPr>
              <a:t>справляються у встановленому законами 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України </a:t>
            </a:r>
            <a:r>
              <a:rPr sz="1500" spc="-30" dirty="0">
                <a:solidFill>
                  <a:srgbClr val="FFFFFF"/>
                </a:solidFill>
                <a:latin typeface="Times New Roman"/>
                <a:cs typeface="Times New Roman"/>
              </a:rPr>
              <a:t>порядку, </a:t>
            </a:r>
            <a:r>
              <a:rPr sz="1500" spc="5" dirty="0">
                <a:solidFill>
                  <a:srgbClr val="FFFFFF"/>
                </a:solidFill>
                <a:latin typeface="Times New Roman"/>
                <a:cs typeface="Times New Roman"/>
              </a:rPr>
              <a:t>становить </a:t>
            </a:r>
            <a:r>
              <a:rPr sz="1500" spc="10" dirty="0">
                <a:solidFill>
                  <a:srgbClr val="FFFFFF"/>
                </a:solidFill>
                <a:latin typeface="Times New Roman"/>
                <a:cs typeface="Times New Roman"/>
              </a:rPr>
              <a:t> систему</a:t>
            </a:r>
            <a:r>
              <a:rPr sz="1500" spc="-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FFFFFF"/>
                </a:solidFill>
                <a:latin typeface="Times New Roman"/>
                <a:cs typeface="Times New Roman"/>
              </a:rPr>
              <a:t>оподаткування.</a:t>
            </a:r>
            <a:endParaRPr sz="15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43000" y="123825"/>
            <a:ext cx="7513955" cy="5032375"/>
            <a:chOff x="1643000" y="123825"/>
            <a:chExt cx="7513955" cy="50323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3000" y="1285801"/>
              <a:ext cx="7500999" cy="36969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85950" y="123825"/>
              <a:ext cx="3257550" cy="124777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14850" y="123825"/>
              <a:ext cx="2790825" cy="124777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53200" y="123825"/>
              <a:ext cx="2590799" cy="124777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851660">
              <a:lnSpc>
                <a:spcPct val="100000"/>
              </a:lnSpc>
              <a:spcBef>
                <a:spcPts val="130"/>
              </a:spcBef>
            </a:pPr>
            <a:r>
              <a:rPr spc="-20" dirty="0"/>
              <a:t>Податкова</a:t>
            </a:r>
            <a:r>
              <a:rPr spc="-50" dirty="0"/>
              <a:t> </a:t>
            </a:r>
            <a:r>
              <a:rPr dirty="0"/>
              <a:t>система</a:t>
            </a:r>
            <a:r>
              <a:rPr spc="-55" dirty="0"/>
              <a:t> </a:t>
            </a:r>
            <a:r>
              <a:rPr spc="-15" dirty="0"/>
              <a:t>України</a:t>
            </a:r>
          </a:p>
        </p:txBody>
      </p: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2849" y="1660943"/>
            <a:ext cx="1428750" cy="25181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805" y="1396044"/>
            <a:ext cx="3006725" cy="2545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975" marR="208915" indent="152400">
              <a:lnSpc>
                <a:spcPct val="100000"/>
              </a:lnSpc>
              <a:spcBef>
                <a:spcPts val="100"/>
              </a:spcBef>
            </a:pPr>
            <a:r>
              <a:rPr sz="1500" b="1" spc="5" dirty="0">
                <a:solidFill>
                  <a:srgbClr val="FFFF00"/>
                </a:solidFill>
                <a:latin typeface="Times New Roman"/>
                <a:cs typeface="Times New Roman"/>
              </a:rPr>
              <a:t>Система</a:t>
            </a:r>
            <a:r>
              <a:rPr sz="1500" b="1" spc="-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500" b="1" spc="-25" dirty="0">
                <a:solidFill>
                  <a:srgbClr val="FFFF00"/>
                </a:solidFill>
                <a:latin typeface="Times New Roman"/>
                <a:cs typeface="Times New Roman"/>
              </a:rPr>
              <a:t>податків</a:t>
            </a:r>
            <a:r>
              <a:rPr sz="1500" b="1" spc="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500" b="1" spc="-35" dirty="0">
                <a:solidFill>
                  <a:srgbClr val="FFFF00"/>
                </a:solidFill>
                <a:latin typeface="Times New Roman"/>
                <a:cs typeface="Times New Roman"/>
              </a:rPr>
              <a:t>та</a:t>
            </a:r>
            <a:r>
              <a:rPr sz="1500" b="1" spc="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500" b="1" spc="-25" dirty="0">
                <a:solidFill>
                  <a:srgbClr val="FFFF00"/>
                </a:solidFill>
                <a:latin typeface="Times New Roman"/>
                <a:cs typeface="Times New Roman"/>
              </a:rPr>
              <a:t>зборів </a:t>
            </a:r>
            <a:r>
              <a:rPr sz="1500" b="1" spc="-3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500" b="1" spc="-125" dirty="0">
                <a:solidFill>
                  <a:srgbClr val="FFFF00"/>
                </a:solidFill>
                <a:latin typeface="Times New Roman"/>
                <a:cs typeface="Times New Roman"/>
              </a:rPr>
              <a:t>У</a:t>
            </a:r>
            <a:r>
              <a:rPr sz="1500" b="1" spc="35" dirty="0">
                <a:solidFill>
                  <a:srgbClr val="FFFF00"/>
                </a:solidFill>
                <a:latin typeface="Times New Roman"/>
                <a:cs typeface="Times New Roman"/>
              </a:rPr>
              <a:t>к</a:t>
            </a:r>
            <a:r>
              <a:rPr sz="1500" b="1" spc="-85" dirty="0">
                <a:solidFill>
                  <a:srgbClr val="FFFF00"/>
                </a:solidFill>
                <a:latin typeface="Times New Roman"/>
                <a:cs typeface="Times New Roman"/>
              </a:rPr>
              <a:t>р</a:t>
            </a:r>
            <a:r>
              <a:rPr sz="1500" b="1" dirty="0">
                <a:solidFill>
                  <a:srgbClr val="FFFF00"/>
                </a:solidFill>
                <a:latin typeface="Times New Roman"/>
                <a:cs typeface="Times New Roman"/>
              </a:rPr>
              <a:t>а</a:t>
            </a:r>
            <a:r>
              <a:rPr sz="1500" b="1" spc="-40" dirty="0">
                <a:solidFill>
                  <a:srgbClr val="FFFF00"/>
                </a:solidFill>
                <a:latin typeface="Times New Roman"/>
                <a:cs typeface="Times New Roman"/>
              </a:rPr>
              <a:t>ї</a:t>
            </a:r>
            <a:r>
              <a:rPr sz="1500" b="1" spc="35" dirty="0">
                <a:solidFill>
                  <a:srgbClr val="FFFF00"/>
                </a:solidFill>
                <a:latin typeface="Times New Roman"/>
                <a:cs typeface="Times New Roman"/>
              </a:rPr>
              <a:t>н</a:t>
            </a:r>
            <a:r>
              <a:rPr sz="1500" b="1" dirty="0">
                <a:solidFill>
                  <a:srgbClr val="FFFF00"/>
                </a:solidFill>
                <a:latin typeface="Times New Roman"/>
                <a:cs typeface="Times New Roman"/>
              </a:rPr>
              <a:t>и</a:t>
            </a:r>
            <a:r>
              <a:rPr sz="1500" b="1" spc="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FFF00"/>
                </a:solidFill>
                <a:latin typeface="Times New Roman"/>
                <a:cs typeface="Times New Roman"/>
              </a:rPr>
              <a:t>—</a:t>
            </a:r>
            <a:r>
              <a:rPr sz="1500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ц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е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10" dirty="0">
                <a:solidFill>
                  <a:srgbClr val="F2F2F2"/>
                </a:solidFill>
                <a:latin typeface="Times New Roman"/>
                <a:cs typeface="Times New Roman"/>
              </a:rPr>
              <a:t>с</a:t>
            </a:r>
            <a:r>
              <a:rPr sz="1500" spc="-75" dirty="0">
                <a:solidFill>
                  <a:srgbClr val="F2F2F2"/>
                </a:solidFill>
                <a:latin typeface="Times New Roman"/>
                <a:cs typeface="Times New Roman"/>
              </a:rPr>
              <a:t>у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к</a:t>
            </a:r>
            <a:r>
              <a:rPr sz="1500" spc="-75" dirty="0">
                <a:solidFill>
                  <a:srgbClr val="F2F2F2"/>
                </a:solidFill>
                <a:latin typeface="Times New Roman"/>
                <a:cs typeface="Times New Roman"/>
              </a:rPr>
              <a:t>у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пн</a:t>
            </a:r>
            <a:r>
              <a:rPr sz="1500" spc="30" dirty="0">
                <a:solidFill>
                  <a:srgbClr val="F2F2F2"/>
                </a:solidFill>
                <a:latin typeface="Times New Roman"/>
                <a:cs typeface="Times New Roman"/>
              </a:rPr>
              <a:t>і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с</a:t>
            </a:r>
            <a:r>
              <a:rPr sz="1500" spc="15" dirty="0">
                <a:solidFill>
                  <a:srgbClr val="F2F2F2"/>
                </a:solidFill>
                <a:latin typeface="Times New Roman"/>
                <a:cs typeface="Times New Roman"/>
              </a:rPr>
              <a:t>т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ь</a:t>
            </a:r>
            <a:r>
              <a:rPr sz="1500" spc="-8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п</a:t>
            </a:r>
            <a:r>
              <a:rPr sz="1500" spc="-5" dirty="0">
                <a:solidFill>
                  <a:srgbClr val="F2F2F2"/>
                </a:solidFill>
                <a:latin typeface="Times New Roman"/>
                <a:cs typeface="Times New Roman"/>
              </a:rPr>
              <a:t>е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-</a:t>
            </a:r>
            <a:endParaRPr sz="1500">
              <a:latin typeface="Times New Roman"/>
              <a:cs typeface="Times New Roman"/>
            </a:endParaRPr>
          </a:p>
          <a:p>
            <a:pPr marL="50800" marR="28575" indent="-10795" algn="ctr">
              <a:lnSpc>
                <a:spcPct val="100000"/>
              </a:lnSpc>
              <a:spcBef>
                <a:spcPts val="10"/>
              </a:spcBef>
            </a:pPr>
            <a:r>
              <a:rPr sz="1500" spc="-5" dirty="0">
                <a:solidFill>
                  <a:srgbClr val="F2F2F2"/>
                </a:solidFill>
                <a:latin typeface="Times New Roman"/>
                <a:cs typeface="Times New Roman"/>
              </a:rPr>
              <a:t>редбачених </a:t>
            </a:r>
            <a:r>
              <a:rPr sz="1500" spc="-20" dirty="0">
                <a:solidFill>
                  <a:srgbClr val="F2F2F2"/>
                </a:solidFill>
                <a:latin typeface="Times New Roman"/>
                <a:cs typeface="Times New Roman"/>
              </a:rPr>
              <a:t>податковим </a:t>
            </a:r>
            <a:r>
              <a:rPr sz="1500" spc="-15" dirty="0">
                <a:solidFill>
                  <a:srgbClr val="F2F2F2"/>
                </a:solidFill>
                <a:latin typeface="Times New Roman"/>
                <a:cs typeface="Times New Roman"/>
              </a:rPr>
              <a:t> законодавством України </a:t>
            </a:r>
            <a:r>
              <a:rPr sz="1500" spc="-1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F2F2F2"/>
                </a:solidFill>
                <a:latin typeface="Times New Roman"/>
                <a:cs typeface="Times New Roman"/>
              </a:rPr>
              <a:t>загальнодержавних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та </a:t>
            </a:r>
            <a:r>
              <a:rPr sz="1500" spc="10" dirty="0">
                <a:solidFill>
                  <a:srgbClr val="F2F2F2"/>
                </a:solidFill>
                <a:latin typeface="Times New Roman"/>
                <a:cs typeface="Times New Roman"/>
              </a:rPr>
              <a:t>місцевих </a:t>
            </a:r>
            <a:r>
              <a:rPr sz="1500" spc="1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п</a:t>
            </a:r>
            <a:r>
              <a:rPr sz="1500" spc="-75" dirty="0">
                <a:solidFill>
                  <a:srgbClr val="F2F2F2"/>
                </a:solidFill>
                <a:latin typeface="Times New Roman"/>
                <a:cs typeface="Times New Roman"/>
              </a:rPr>
              <a:t>о</a:t>
            </a:r>
            <a:r>
              <a:rPr sz="1500" spc="-15" dirty="0">
                <a:solidFill>
                  <a:srgbClr val="F2F2F2"/>
                </a:solidFill>
                <a:latin typeface="Times New Roman"/>
                <a:cs typeface="Times New Roman"/>
              </a:rPr>
              <a:t>д</a:t>
            </a:r>
            <a:r>
              <a:rPr sz="1500" spc="-65" dirty="0">
                <a:solidFill>
                  <a:srgbClr val="F2F2F2"/>
                </a:solidFill>
                <a:latin typeface="Times New Roman"/>
                <a:cs typeface="Times New Roman"/>
              </a:rPr>
              <a:t>а</a:t>
            </a:r>
            <a:r>
              <a:rPr sz="1500" spc="15" dirty="0">
                <a:solidFill>
                  <a:srgbClr val="F2F2F2"/>
                </a:solidFill>
                <a:latin typeface="Times New Roman"/>
                <a:cs typeface="Times New Roman"/>
              </a:rPr>
              <a:t>т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к</a:t>
            </a:r>
            <a:r>
              <a:rPr sz="1500" spc="30" dirty="0">
                <a:solidFill>
                  <a:srgbClr val="F2F2F2"/>
                </a:solidFill>
                <a:latin typeface="Times New Roman"/>
                <a:cs typeface="Times New Roman"/>
              </a:rPr>
              <a:t>і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в</a:t>
            </a:r>
            <a:r>
              <a:rPr sz="1500" spc="-3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і</a:t>
            </a:r>
            <a:r>
              <a:rPr sz="1500" spc="-4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з</a:t>
            </a:r>
            <a:r>
              <a:rPr sz="1500" spc="-15" dirty="0">
                <a:solidFill>
                  <a:srgbClr val="F2F2F2"/>
                </a:solidFill>
                <a:latin typeface="Times New Roman"/>
                <a:cs typeface="Times New Roman"/>
              </a:rPr>
              <a:t>б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ор</a:t>
            </a:r>
            <a:r>
              <a:rPr sz="1500" spc="35" dirty="0">
                <a:solidFill>
                  <a:srgbClr val="F2F2F2"/>
                </a:solidFill>
                <a:latin typeface="Times New Roman"/>
                <a:cs typeface="Times New Roman"/>
              </a:rPr>
              <a:t>і</a:t>
            </a:r>
            <a:r>
              <a:rPr sz="1500" spc="-35" dirty="0">
                <a:solidFill>
                  <a:srgbClr val="F2F2F2"/>
                </a:solidFill>
                <a:latin typeface="Times New Roman"/>
                <a:cs typeface="Times New Roman"/>
              </a:rPr>
              <a:t>в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, </a:t>
            </a:r>
            <a:r>
              <a:rPr sz="1500" spc="25" dirty="0">
                <a:solidFill>
                  <a:srgbClr val="F2F2F2"/>
                </a:solidFill>
                <a:latin typeface="Times New Roman"/>
                <a:cs typeface="Times New Roman"/>
              </a:rPr>
              <a:t>п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р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инцип</a:t>
            </a:r>
            <a:r>
              <a:rPr sz="1500" spc="30" dirty="0">
                <a:solidFill>
                  <a:srgbClr val="F2F2F2"/>
                </a:solidFill>
                <a:latin typeface="Times New Roman"/>
                <a:cs typeface="Times New Roman"/>
              </a:rPr>
              <a:t>і</a:t>
            </a:r>
            <a:r>
              <a:rPr sz="1500" spc="-35" dirty="0">
                <a:solidFill>
                  <a:srgbClr val="F2F2F2"/>
                </a:solidFill>
                <a:latin typeface="Times New Roman"/>
                <a:cs typeface="Times New Roman"/>
              </a:rPr>
              <a:t>в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,</a:t>
            </a:r>
            <a:r>
              <a:rPr sz="1500" spc="-15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форм</a:t>
            </a:r>
            <a:r>
              <a:rPr sz="1500" spc="2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і  </a:t>
            </a:r>
            <a:r>
              <a:rPr sz="1500" spc="25" dirty="0">
                <a:solidFill>
                  <a:srgbClr val="F2F2F2"/>
                </a:solidFill>
                <a:latin typeface="Times New Roman"/>
                <a:cs typeface="Times New Roman"/>
              </a:rPr>
              <a:t>м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е</a:t>
            </a:r>
            <a:r>
              <a:rPr sz="1500" spc="15" dirty="0">
                <a:solidFill>
                  <a:srgbClr val="F2F2F2"/>
                </a:solidFill>
                <a:latin typeface="Times New Roman"/>
                <a:cs typeface="Times New Roman"/>
              </a:rPr>
              <a:t>т</a:t>
            </a:r>
            <a:r>
              <a:rPr sz="1500" spc="-75" dirty="0">
                <a:solidFill>
                  <a:srgbClr val="F2F2F2"/>
                </a:solidFill>
                <a:latin typeface="Times New Roman"/>
                <a:cs typeface="Times New Roman"/>
              </a:rPr>
              <a:t>о</a:t>
            </a:r>
            <a:r>
              <a:rPr sz="1500" spc="-15" dirty="0">
                <a:solidFill>
                  <a:srgbClr val="F2F2F2"/>
                </a:solidFill>
                <a:latin typeface="Times New Roman"/>
                <a:cs typeface="Times New Roman"/>
              </a:rPr>
              <a:t>д</a:t>
            </a:r>
            <a:r>
              <a:rPr sz="1500" spc="30" dirty="0">
                <a:solidFill>
                  <a:srgbClr val="F2F2F2"/>
                </a:solidFill>
                <a:latin typeface="Times New Roman"/>
                <a:cs typeface="Times New Roman"/>
              </a:rPr>
              <a:t>і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в</a:t>
            </a:r>
            <a:r>
              <a:rPr sz="1500" spc="-10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30" dirty="0">
                <a:solidFill>
                  <a:srgbClr val="F2F2F2"/>
                </a:solidFill>
                <a:latin typeface="Times New Roman"/>
                <a:cs typeface="Times New Roman"/>
              </a:rPr>
              <a:t>ї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х </a:t>
            </a:r>
            <a:r>
              <a:rPr sz="1500" spc="-35" dirty="0">
                <a:solidFill>
                  <a:srgbClr val="F2F2F2"/>
                </a:solidFill>
                <a:latin typeface="Times New Roman"/>
                <a:cs typeface="Times New Roman"/>
              </a:rPr>
              <a:t>в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с</a:t>
            </a:r>
            <a:r>
              <a:rPr sz="1500" spc="15" dirty="0">
                <a:solidFill>
                  <a:srgbClr val="F2F2F2"/>
                </a:solidFill>
                <a:latin typeface="Times New Roman"/>
                <a:cs typeface="Times New Roman"/>
              </a:rPr>
              <a:t>т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а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н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о</a:t>
            </a:r>
            <a:r>
              <a:rPr sz="1500" spc="-35" dirty="0">
                <a:solidFill>
                  <a:srgbClr val="F2F2F2"/>
                </a:solidFill>
                <a:latin typeface="Times New Roman"/>
                <a:cs typeface="Times New Roman"/>
              </a:rPr>
              <a:t>в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л</a:t>
            </a:r>
            <a:r>
              <a:rPr sz="1500" spc="10" dirty="0">
                <a:solidFill>
                  <a:srgbClr val="F2F2F2"/>
                </a:solidFill>
                <a:latin typeface="Times New Roman"/>
                <a:cs typeface="Times New Roman"/>
              </a:rPr>
              <a:t>е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нн</a:t>
            </a:r>
            <a:r>
              <a:rPr sz="1500" spc="-15" dirty="0">
                <a:solidFill>
                  <a:srgbClr val="F2F2F2"/>
                </a:solidFill>
                <a:latin typeface="Times New Roman"/>
                <a:cs typeface="Times New Roman"/>
              </a:rPr>
              <a:t>я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,</a:t>
            </a:r>
            <a:r>
              <a:rPr sz="1500" spc="-7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з</a:t>
            </a:r>
            <a:r>
              <a:rPr sz="1500" spc="25" dirty="0">
                <a:solidFill>
                  <a:srgbClr val="F2F2F2"/>
                </a:solidFill>
                <a:latin typeface="Times New Roman"/>
                <a:cs typeface="Times New Roman"/>
              </a:rPr>
              <a:t>м</a:t>
            </a:r>
            <a:r>
              <a:rPr sz="1500" spc="30" dirty="0">
                <a:solidFill>
                  <a:srgbClr val="F2F2F2"/>
                </a:solidFill>
                <a:latin typeface="Times New Roman"/>
                <a:cs typeface="Times New Roman"/>
              </a:rPr>
              <a:t>і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ни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, 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с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к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ас</a:t>
            </a:r>
            <a:r>
              <a:rPr sz="1500" spc="-75" dirty="0">
                <a:solidFill>
                  <a:srgbClr val="F2F2F2"/>
                </a:solidFill>
                <a:latin typeface="Times New Roman"/>
                <a:cs typeface="Times New Roman"/>
              </a:rPr>
              <a:t>у</a:t>
            </a:r>
            <a:r>
              <a:rPr sz="1500" spc="-35" dirty="0">
                <a:solidFill>
                  <a:srgbClr val="F2F2F2"/>
                </a:solidFill>
                <a:latin typeface="Times New Roman"/>
                <a:cs typeface="Times New Roman"/>
              </a:rPr>
              <a:t>в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а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нн</a:t>
            </a:r>
            <a:r>
              <a:rPr sz="1500" spc="-15" dirty="0">
                <a:solidFill>
                  <a:srgbClr val="F2F2F2"/>
                </a:solidFill>
                <a:latin typeface="Times New Roman"/>
                <a:cs typeface="Times New Roman"/>
              </a:rPr>
              <a:t>я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,</a:t>
            </a:r>
            <a:r>
              <a:rPr sz="1500" spc="-7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о</a:t>
            </a:r>
            <a:r>
              <a:rPr sz="1500" spc="-90" dirty="0">
                <a:solidFill>
                  <a:srgbClr val="F2F2F2"/>
                </a:solidFill>
                <a:latin typeface="Times New Roman"/>
                <a:cs typeface="Times New Roman"/>
              </a:rPr>
              <a:t>б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ч</a:t>
            </a:r>
            <a:r>
              <a:rPr sz="1500" spc="15" dirty="0">
                <a:solidFill>
                  <a:srgbClr val="F2F2F2"/>
                </a:solidFill>
                <a:latin typeface="Times New Roman"/>
                <a:cs typeface="Times New Roman"/>
              </a:rPr>
              <a:t>и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с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л</a:t>
            </a:r>
            <a:r>
              <a:rPr sz="1500" spc="10" dirty="0">
                <a:solidFill>
                  <a:srgbClr val="F2F2F2"/>
                </a:solidFill>
                <a:latin typeface="Times New Roman"/>
                <a:cs typeface="Times New Roman"/>
              </a:rPr>
              <a:t>е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нн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я</a:t>
            </a:r>
            <a:r>
              <a:rPr sz="1500" spc="-9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15" dirty="0">
                <a:solidFill>
                  <a:srgbClr val="F2F2F2"/>
                </a:solidFill>
                <a:latin typeface="Times New Roman"/>
                <a:cs typeface="Times New Roman"/>
              </a:rPr>
              <a:t>т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а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10" dirty="0">
                <a:solidFill>
                  <a:srgbClr val="F2F2F2"/>
                </a:solidFill>
                <a:latin typeface="Times New Roman"/>
                <a:cs typeface="Times New Roman"/>
              </a:rPr>
              <a:t>с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п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л</a:t>
            </a:r>
            <a:r>
              <a:rPr sz="1500" spc="-65" dirty="0">
                <a:solidFill>
                  <a:srgbClr val="F2F2F2"/>
                </a:solidFill>
                <a:latin typeface="Times New Roman"/>
                <a:cs typeface="Times New Roman"/>
              </a:rPr>
              <a:t>а</a:t>
            </a:r>
            <a:r>
              <a:rPr sz="1500" spc="15" dirty="0">
                <a:solidFill>
                  <a:srgbClr val="F2F2F2"/>
                </a:solidFill>
                <a:latin typeface="Times New Roman"/>
                <a:cs typeface="Times New Roman"/>
              </a:rPr>
              <a:t>т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и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.</a:t>
            </a:r>
            <a:endParaRPr sz="15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  <a:spcBef>
                <a:spcPts val="20"/>
              </a:spcBef>
            </a:pP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Система</a:t>
            </a:r>
            <a:r>
              <a:rPr sz="1500" spc="-7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F2F2F2"/>
                </a:solidFill>
                <a:latin typeface="Times New Roman"/>
                <a:cs typeface="Times New Roman"/>
              </a:rPr>
              <a:t>податків</a:t>
            </a:r>
            <a:r>
              <a:rPr sz="1500" spc="-5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та</a:t>
            </a:r>
            <a:r>
              <a:rPr sz="1500" spc="-7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зборів</a:t>
            </a:r>
            <a:r>
              <a:rPr sz="1500" spc="-4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в</a:t>
            </a:r>
            <a:r>
              <a:rPr sz="1500" spc="3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F2F2F2"/>
                </a:solidFill>
                <a:latin typeface="Times New Roman"/>
                <a:cs typeface="Times New Roman"/>
              </a:rPr>
              <a:t>Україні </a:t>
            </a:r>
            <a:r>
              <a:rPr sz="1500" spc="-36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-35" dirty="0">
                <a:solidFill>
                  <a:srgbClr val="F2F2F2"/>
                </a:solidFill>
                <a:latin typeface="Times New Roman"/>
                <a:cs typeface="Times New Roman"/>
              </a:rPr>
              <a:t>в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с</a:t>
            </a:r>
            <a:r>
              <a:rPr sz="1500" spc="15" dirty="0">
                <a:solidFill>
                  <a:srgbClr val="F2F2F2"/>
                </a:solidFill>
                <a:latin typeface="Times New Roman"/>
                <a:cs typeface="Times New Roman"/>
              </a:rPr>
              <a:t>т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а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н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о</a:t>
            </a:r>
            <a:r>
              <a:rPr sz="1500" spc="-35" dirty="0">
                <a:solidFill>
                  <a:srgbClr val="F2F2F2"/>
                </a:solidFill>
                <a:latin typeface="Times New Roman"/>
                <a:cs typeface="Times New Roman"/>
              </a:rPr>
              <a:t>в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л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ю</a:t>
            </a:r>
            <a:r>
              <a:rPr sz="1500" spc="30" dirty="0">
                <a:solidFill>
                  <a:srgbClr val="F2F2F2"/>
                </a:solidFill>
                <a:latin typeface="Times New Roman"/>
                <a:cs typeface="Times New Roman"/>
              </a:rPr>
              <a:t>є</a:t>
            </a:r>
            <a:r>
              <a:rPr sz="1500" spc="15" dirty="0">
                <a:solidFill>
                  <a:srgbClr val="F2F2F2"/>
                </a:solidFill>
                <a:latin typeface="Times New Roman"/>
                <a:cs typeface="Times New Roman"/>
              </a:rPr>
              <a:t>т</a:t>
            </a:r>
            <a:r>
              <a:rPr sz="1500" spc="-10" dirty="0">
                <a:solidFill>
                  <a:srgbClr val="F2F2F2"/>
                </a:solidFill>
                <a:latin typeface="Times New Roman"/>
                <a:cs typeface="Times New Roman"/>
              </a:rPr>
              <a:t>ь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с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я</a:t>
            </a:r>
            <a:r>
              <a:rPr sz="1500" spc="-10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-35" dirty="0">
                <a:solidFill>
                  <a:srgbClr val="F2F2F2"/>
                </a:solidFill>
                <a:latin typeface="Times New Roman"/>
                <a:cs typeface="Times New Roman"/>
              </a:rPr>
              <a:t>в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ик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л</a:t>
            </a:r>
            <a:r>
              <a:rPr sz="1500" spc="-70" dirty="0">
                <a:solidFill>
                  <a:srgbClr val="F2F2F2"/>
                </a:solidFill>
                <a:latin typeface="Times New Roman"/>
                <a:cs typeface="Times New Roman"/>
              </a:rPr>
              <a:t>ю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ч</a:t>
            </a:r>
            <a:r>
              <a:rPr sz="1500" spc="15" dirty="0">
                <a:solidFill>
                  <a:srgbClr val="F2F2F2"/>
                </a:solidFill>
                <a:latin typeface="Times New Roman"/>
                <a:cs typeface="Times New Roman"/>
              </a:rPr>
              <a:t>н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о</a:t>
            </a:r>
            <a:r>
              <a:rPr sz="1500" spc="-1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за</a:t>
            </a:r>
            <a:r>
              <a:rPr sz="1500" spc="-55" dirty="0">
                <a:solidFill>
                  <a:srgbClr val="F2F2F2"/>
                </a:solidFill>
                <a:latin typeface="Times New Roman"/>
                <a:cs typeface="Times New Roman"/>
              </a:rPr>
              <a:t>к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о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н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а</a:t>
            </a:r>
            <a:r>
              <a:rPr sz="1500" spc="25" dirty="0">
                <a:solidFill>
                  <a:srgbClr val="F2F2F2"/>
                </a:solidFill>
                <a:latin typeface="Times New Roman"/>
                <a:cs typeface="Times New Roman"/>
              </a:rPr>
              <a:t>м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и  </a:t>
            </a:r>
            <a:r>
              <a:rPr sz="1500" spc="-10" dirty="0">
                <a:solidFill>
                  <a:srgbClr val="F2F2F2"/>
                </a:solidFill>
                <a:latin typeface="Times New Roman"/>
                <a:cs typeface="Times New Roman"/>
              </a:rPr>
              <a:t>України.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8925" marR="282575" indent="524510">
              <a:lnSpc>
                <a:spcPct val="100000"/>
              </a:lnSpc>
              <a:spcBef>
                <a:spcPts val="100"/>
              </a:spcBef>
            </a:pPr>
            <a:r>
              <a:rPr spc="30" dirty="0"/>
              <a:t>О</a:t>
            </a:r>
            <a:r>
              <a:rPr dirty="0"/>
              <a:t>бо</a:t>
            </a:r>
            <a:r>
              <a:rPr spc="5" dirty="0"/>
              <a:t>в</a:t>
            </a:r>
            <a:r>
              <a:rPr spc="30" dirty="0"/>
              <a:t>'</a:t>
            </a:r>
            <a:r>
              <a:rPr spc="10" dirty="0"/>
              <a:t>я</a:t>
            </a:r>
            <a:r>
              <a:rPr dirty="0"/>
              <a:t>з</a:t>
            </a:r>
            <a:r>
              <a:rPr spc="-5" dirty="0"/>
              <a:t>о</a:t>
            </a:r>
            <a:r>
              <a:rPr dirty="0"/>
              <a:t>к</a:t>
            </a:r>
            <a:r>
              <a:rPr spc="-105" dirty="0"/>
              <a:t> </a:t>
            </a:r>
            <a:r>
              <a:rPr spc="5" dirty="0"/>
              <a:t>щ</a:t>
            </a:r>
            <a:r>
              <a:rPr spc="-80" dirty="0"/>
              <a:t>о</a:t>
            </a:r>
            <a:r>
              <a:rPr spc="-15" dirty="0"/>
              <a:t>д</a:t>
            </a:r>
            <a:r>
              <a:rPr dirty="0"/>
              <a:t>о </a:t>
            </a:r>
            <a:r>
              <a:rPr spc="5" dirty="0"/>
              <a:t>с</a:t>
            </a:r>
            <a:r>
              <a:rPr spc="30" dirty="0"/>
              <a:t>п</a:t>
            </a:r>
            <a:r>
              <a:rPr spc="-20" dirty="0"/>
              <a:t>л</a:t>
            </a:r>
            <a:r>
              <a:rPr spc="-80" dirty="0"/>
              <a:t>а</a:t>
            </a:r>
            <a:r>
              <a:rPr spc="-65" dirty="0"/>
              <a:t>т</a:t>
            </a:r>
            <a:r>
              <a:rPr dirty="0"/>
              <a:t>и  </a:t>
            </a:r>
            <a:r>
              <a:rPr spc="-25" dirty="0"/>
              <a:t>податку</a:t>
            </a:r>
            <a:r>
              <a:rPr spc="55" dirty="0"/>
              <a:t> </a:t>
            </a:r>
            <a:r>
              <a:rPr spc="-10" dirty="0"/>
              <a:t>(збору)</a:t>
            </a:r>
            <a:r>
              <a:rPr spc="-5" dirty="0"/>
              <a:t> </a:t>
            </a:r>
            <a:r>
              <a:rPr b="0" dirty="0">
                <a:latin typeface="Times New Roman"/>
                <a:cs typeface="Times New Roman"/>
              </a:rPr>
              <a:t>—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spc="10" dirty="0">
                <a:solidFill>
                  <a:srgbClr val="FFFFFF"/>
                </a:solidFill>
                <a:latin typeface="Times New Roman"/>
                <a:cs typeface="Times New Roman"/>
              </a:rPr>
              <a:t>це</a:t>
            </a:r>
            <a:r>
              <a:rPr b="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FFFFFF"/>
                </a:solidFill>
                <a:latin typeface="Times New Roman"/>
                <a:cs typeface="Times New Roman"/>
              </a:rPr>
              <a:t>обов'язок</a:t>
            </a:r>
          </a:p>
          <a:p>
            <a:pPr marL="78740" marR="78740" indent="-5080" algn="ctr">
              <a:lnSpc>
                <a:spcPct val="100000"/>
              </a:lnSpc>
              <a:spcBef>
                <a:spcPts val="10"/>
              </a:spcBef>
            </a:pP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b="0" spc="-7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тник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b="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b="0" spc="-8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b="0" spc="-15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b="0" spc="-7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тк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b="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2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з</a:t>
            </a:r>
            <a:r>
              <a:rPr b="0" spc="-15" dirty="0">
                <a:solidFill>
                  <a:srgbClr val="FFFFFF"/>
                </a:solidFill>
                <a:latin typeface="Times New Roman"/>
                <a:cs typeface="Times New Roman"/>
              </a:rPr>
              <a:t>б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ор</a:t>
            </a:r>
            <a:r>
              <a:rPr b="0" spc="-75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b="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b="0" spc="-7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тит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и  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належну</a:t>
            </a:r>
            <a:r>
              <a:rPr b="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-15" dirty="0">
                <a:solidFill>
                  <a:srgbClr val="FFFFFF"/>
                </a:solidFill>
                <a:latin typeface="Times New Roman"/>
                <a:cs typeface="Times New Roman"/>
              </a:rPr>
              <a:t>суму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-20" dirty="0">
                <a:solidFill>
                  <a:srgbClr val="FFFFFF"/>
                </a:solidFill>
                <a:latin typeface="Times New Roman"/>
                <a:cs typeface="Times New Roman"/>
              </a:rPr>
              <a:t>податку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-10" dirty="0">
                <a:solidFill>
                  <a:srgbClr val="FFFFFF"/>
                </a:solidFill>
                <a:latin typeface="Times New Roman"/>
                <a:cs typeface="Times New Roman"/>
              </a:rPr>
              <a:t>(збору)</a:t>
            </a:r>
            <a:r>
              <a:rPr b="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у 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ор</a:t>
            </a:r>
            <a:r>
              <a:rPr b="0" spc="-20" dirty="0">
                <a:solidFill>
                  <a:srgbClr val="FFFFFF"/>
                </a:solidFill>
                <a:latin typeface="Times New Roman"/>
                <a:cs typeface="Times New Roman"/>
              </a:rPr>
              <a:t>я</a:t>
            </a:r>
            <a:r>
              <a:rPr b="0" spc="-15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b="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b="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р</a:t>
            </a:r>
            <a:r>
              <a:rPr b="0" spc="20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b="0" spc="30" dirty="0">
                <a:solidFill>
                  <a:srgbClr val="FFFFFF"/>
                </a:solidFill>
                <a:latin typeface="Times New Roman"/>
                <a:cs typeface="Times New Roman"/>
              </a:rPr>
              <a:t>ін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b="0" spc="-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-35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b="0" spc="-40" dirty="0">
                <a:solidFill>
                  <a:srgbClr val="FFFFFF"/>
                </a:solidFill>
                <a:latin typeface="Times New Roman"/>
                <a:cs typeface="Times New Roman"/>
              </a:rPr>
              <a:t>в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н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і  </a:t>
            </a:r>
            <a:r>
              <a:rPr b="0" spc="-25" dirty="0">
                <a:solidFill>
                  <a:srgbClr val="FFFFFF"/>
                </a:solidFill>
                <a:latin typeface="Times New Roman"/>
                <a:cs typeface="Times New Roman"/>
              </a:rPr>
              <a:t>податковим</a:t>
            </a:r>
            <a:r>
              <a:rPr b="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-15" dirty="0">
                <a:solidFill>
                  <a:srgbClr val="FFFFFF"/>
                </a:solidFill>
                <a:latin typeface="Times New Roman"/>
                <a:cs typeface="Times New Roman"/>
              </a:rPr>
              <a:t>законодавством</a:t>
            </a:r>
            <a:r>
              <a:rPr b="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-10" dirty="0">
                <a:solidFill>
                  <a:srgbClr val="FFFFFF"/>
                </a:solidFill>
                <a:latin typeface="Times New Roman"/>
                <a:cs typeface="Times New Roman"/>
              </a:rPr>
              <a:t>України.</a:t>
            </a:r>
          </a:p>
          <a:p>
            <a:pPr marL="12700" marR="5080" indent="-1270" algn="ctr">
              <a:lnSpc>
                <a:spcPct val="100000"/>
              </a:lnSpc>
              <a:spcBef>
                <a:spcPts val="10"/>
              </a:spcBef>
            </a:pPr>
            <a:r>
              <a:rPr b="0" spc="-30" dirty="0">
                <a:solidFill>
                  <a:srgbClr val="FFFFFF"/>
                </a:solidFill>
                <a:latin typeface="Times New Roman"/>
                <a:cs typeface="Times New Roman"/>
              </a:rPr>
              <a:t>Податок</a:t>
            </a:r>
            <a:r>
              <a:rPr b="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(збір)</a:t>
            </a:r>
            <a:r>
              <a:rPr b="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-10" dirty="0">
                <a:solidFill>
                  <a:srgbClr val="FFFFFF"/>
                </a:solidFill>
                <a:latin typeface="Times New Roman"/>
                <a:cs typeface="Times New Roman"/>
              </a:rPr>
              <a:t>сплачується</a:t>
            </a:r>
            <a:r>
              <a:rPr b="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тільки </a:t>
            </a:r>
            <a:r>
              <a:rPr b="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-15" dirty="0">
                <a:solidFill>
                  <a:srgbClr val="FFFFFF"/>
                </a:solidFill>
                <a:latin typeface="Times New Roman"/>
                <a:cs typeface="Times New Roman"/>
              </a:rPr>
              <a:t>грошовими</a:t>
            </a:r>
            <a:r>
              <a:rPr b="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-15" dirty="0">
                <a:solidFill>
                  <a:srgbClr val="FFFFFF"/>
                </a:solidFill>
                <a:latin typeface="Times New Roman"/>
                <a:cs typeface="Times New Roman"/>
              </a:rPr>
              <a:t>коштами, 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причому </a:t>
            </a:r>
            <a:r>
              <a:rPr b="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FFFFFF"/>
                </a:solidFill>
                <a:latin typeface="Times New Roman"/>
                <a:cs typeface="Times New Roman"/>
              </a:rPr>
              <a:t>допускається</a:t>
            </a:r>
            <a:r>
              <a:rPr b="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проведення</a:t>
            </a:r>
            <a:r>
              <a:rPr b="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взаємозаліку </a:t>
            </a:r>
            <a:r>
              <a:rPr b="0" spc="-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-25" dirty="0">
                <a:solidFill>
                  <a:srgbClr val="FFFFFF"/>
                </a:solidFill>
                <a:latin typeface="Times New Roman"/>
                <a:cs typeface="Times New Roman"/>
              </a:rPr>
              <a:t>сум </a:t>
            </a:r>
            <a:r>
              <a:rPr b="0" spc="-20" dirty="0">
                <a:solidFill>
                  <a:srgbClr val="FFFFFF"/>
                </a:solidFill>
                <a:latin typeface="Times New Roman"/>
                <a:cs typeface="Times New Roman"/>
              </a:rPr>
              <a:t>податку </a:t>
            </a:r>
            <a:r>
              <a:rPr b="0" spc="-10" dirty="0">
                <a:solidFill>
                  <a:srgbClr val="FFFFFF"/>
                </a:solidFill>
                <a:latin typeface="Times New Roman"/>
                <a:cs typeface="Times New Roman"/>
              </a:rPr>
              <a:t>(збору), </a:t>
            </a:r>
            <a:r>
              <a:rPr b="0" spc="-55" dirty="0">
                <a:solidFill>
                  <a:srgbClr val="FFFFFF"/>
                </a:solidFill>
                <a:latin typeface="Times New Roman"/>
                <a:cs typeface="Times New Roman"/>
              </a:rPr>
              <a:t>що</a:t>
            </a:r>
            <a:r>
              <a:rPr b="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підлягають 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FFFFFF"/>
                </a:solidFill>
                <a:latin typeface="Times New Roman"/>
                <a:cs typeface="Times New Roman"/>
              </a:rPr>
              <a:t>сплаті 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за наявності </a:t>
            </a:r>
            <a:r>
              <a:rPr b="0" spc="-5" dirty="0">
                <a:solidFill>
                  <a:srgbClr val="FFFFFF"/>
                </a:solidFill>
                <a:latin typeface="Times New Roman"/>
                <a:cs typeface="Times New Roman"/>
              </a:rPr>
              <a:t>заборгованості 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-15" dirty="0">
                <a:solidFill>
                  <a:srgbClr val="FFFFFF"/>
                </a:solidFill>
                <a:latin typeface="Times New Roman"/>
                <a:cs typeface="Times New Roman"/>
              </a:rPr>
              <a:t>б</a:t>
            </a:r>
            <a:r>
              <a:rPr b="0" spc="-75" dirty="0">
                <a:solidFill>
                  <a:srgbClr val="FFFFFF"/>
                </a:solidFill>
                <a:latin typeface="Times New Roman"/>
                <a:cs typeface="Times New Roman"/>
              </a:rPr>
              <a:t>ю</a:t>
            </a:r>
            <a:r>
              <a:rPr b="0" spc="-15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b="0" spc="10" dirty="0">
                <a:solidFill>
                  <a:srgbClr val="FFFFFF"/>
                </a:solidFill>
                <a:latin typeface="Times New Roman"/>
                <a:cs typeface="Times New Roman"/>
              </a:rPr>
              <a:t>ж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b="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ред</a:t>
            </a:r>
            <a:r>
              <a:rPr b="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т</a:t>
            </a:r>
            <a:r>
              <a:rPr b="0" spc="5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ки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b="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л</a:t>
            </a:r>
            <a:r>
              <a:rPr b="0" spc="-7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b="0" spc="15" dirty="0">
                <a:solidFill>
                  <a:srgbClr val="FFFFFF"/>
                </a:solidFill>
                <a:latin typeface="Times New Roman"/>
                <a:cs typeface="Times New Roman"/>
              </a:rPr>
              <a:t>тни</a:t>
            </a:r>
            <a:r>
              <a:rPr b="0" spc="-60" dirty="0">
                <a:solidFill>
                  <a:srgbClr val="FFFFFF"/>
                </a:solidFill>
                <a:latin typeface="Times New Roman"/>
                <a:cs typeface="Times New Roman"/>
              </a:rPr>
              <a:t>к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b="0" spc="35" dirty="0">
                <a:solidFill>
                  <a:srgbClr val="FFFFFF"/>
                </a:solidFill>
                <a:latin typeface="Times New Roman"/>
                <a:cs typeface="Times New Roman"/>
              </a:rPr>
              <a:t>м</a:t>
            </a:r>
            <a:r>
              <a:rPr b="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7640" y="1553794"/>
            <a:ext cx="1071576" cy="251815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125531"/>
            <a:ext cx="9143999" cy="1017967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1885950" y="123825"/>
            <a:ext cx="7258050" cy="1247775"/>
            <a:chOff x="1885950" y="123825"/>
            <a:chExt cx="7258050" cy="124777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85950" y="123825"/>
              <a:ext cx="3257550" cy="124777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14850" y="123825"/>
              <a:ext cx="2790825" cy="124777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53200" y="123825"/>
              <a:ext cx="2590799" cy="1247775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851660">
              <a:lnSpc>
                <a:spcPct val="100000"/>
              </a:lnSpc>
              <a:spcBef>
                <a:spcPts val="130"/>
              </a:spcBef>
            </a:pPr>
            <a:r>
              <a:rPr spc="-20" dirty="0"/>
              <a:t>Податкова</a:t>
            </a:r>
            <a:r>
              <a:rPr spc="-50" dirty="0"/>
              <a:t> </a:t>
            </a:r>
            <a:r>
              <a:rPr dirty="0"/>
              <a:t>система</a:t>
            </a:r>
            <a:r>
              <a:rPr spc="-55" dirty="0"/>
              <a:t> </a:t>
            </a:r>
            <a:r>
              <a:rPr spc="-15" dirty="0"/>
              <a:t>України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57425" y="1524"/>
            <a:ext cx="6772275" cy="1246505"/>
            <a:chOff x="2257425" y="1524"/>
            <a:chExt cx="6772275" cy="12465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7425" y="1524"/>
              <a:ext cx="2676525" cy="124623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86250" y="1524"/>
              <a:ext cx="2638425" cy="124623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86500" y="1524"/>
              <a:ext cx="1362075" cy="124623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96100" y="1524"/>
              <a:ext cx="2133600" cy="124623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96898" y="130488"/>
            <a:ext cx="604964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5" dirty="0"/>
              <a:t>Поняття</a:t>
            </a:r>
            <a:r>
              <a:rPr spc="-160" dirty="0"/>
              <a:t> </a:t>
            </a:r>
            <a:r>
              <a:rPr spc="-15" dirty="0"/>
              <a:t>податку</a:t>
            </a:r>
            <a:r>
              <a:rPr spc="-90" dirty="0"/>
              <a:t> </a:t>
            </a:r>
            <a:r>
              <a:rPr spc="10" dirty="0"/>
              <a:t>та</a:t>
            </a:r>
            <a:r>
              <a:rPr spc="-50" dirty="0"/>
              <a:t> </a:t>
            </a:r>
            <a:r>
              <a:rPr spc="5" dirty="0"/>
              <a:t>збору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1201714" y="1273159"/>
            <a:ext cx="7955280" cy="3883660"/>
            <a:chOff x="1201714" y="1273159"/>
            <a:chExt cx="7955280" cy="3883660"/>
          </a:xfrm>
        </p:grpSpPr>
        <p:sp>
          <p:nvSpPr>
            <p:cNvPr id="9" name="object 9"/>
            <p:cNvSpPr/>
            <p:nvPr/>
          </p:nvSpPr>
          <p:spPr>
            <a:xfrm>
              <a:off x="1214414" y="1285859"/>
              <a:ext cx="2357755" cy="643255"/>
            </a:xfrm>
            <a:custGeom>
              <a:avLst/>
              <a:gdLst/>
              <a:ahLst/>
              <a:cxnLst/>
              <a:rect l="l" t="t" r="r" b="b"/>
              <a:pathLst>
                <a:path w="2357754" h="643255">
                  <a:moveTo>
                    <a:pt x="2250277" y="0"/>
                  </a:moveTo>
                  <a:lnTo>
                    <a:pt x="107143" y="0"/>
                  </a:lnTo>
                  <a:lnTo>
                    <a:pt x="65443" y="8425"/>
                  </a:lnTo>
                  <a:lnTo>
                    <a:pt x="31386" y="31402"/>
                  </a:lnTo>
                  <a:lnTo>
                    <a:pt x="8421" y="65476"/>
                  </a:lnTo>
                  <a:lnTo>
                    <a:pt x="0" y="107198"/>
                  </a:lnTo>
                  <a:lnTo>
                    <a:pt x="0" y="535838"/>
                  </a:lnTo>
                  <a:lnTo>
                    <a:pt x="8421" y="577523"/>
                  </a:lnTo>
                  <a:lnTo>
                    <a:pt x="31386" y="611546"/>
                  </a:lnTo>
                  <a:lnTo>
                    <a:pt x="65443" y="634477"/>
                  </a:lnTo>
                  <a:lnTo>
                    <a:pt x="107143" y="642884"/>
                  </a:lnTo>
                  <a:lnTo>
                    <a:pt x="2250277" y="642884"/>
                  </a:lnTo>
                  <a:lnTo>
                    <a:pt x="2291998" y="634477"/>
                  </a:lnTo>
                  <a:lnTo>
                    <a:pt x="2326073" y="611546"/>
                  </a:lnTo>
                  <a:lnTo>
                    <a:pt x="2349049" y="577523"/>
                  </a:lnTo>
                  <a:lnTo>
                    <a:pt x="2357475" y="535838"/>
                  </a:lnTo>
                  <a:lnTo>
                    <a:pt x="2357475" y="107198"/>
                  </a:lnTo>
                  <a:lnTo>
                    <a:pt x="2349049" y="65476"/>
                  </a:lnTo>
                  <a:lnTo>
                    <a:pt x="2326073" y="31402"/>
                  </a:lnTo>
                  <a:lnTo>
                    <a:pt x="2291998" y="8425"/>
                  </a:lnTo>
                  <a:lnTo>
                    <a:pt x="2250277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14414" y="1285859"/>
              <a:ext cx="2357755" cy="643255"/>
            </a:xfrm>
            <a:custGeom>
              <a:avLst/>
              <a:gdLst/>
              <a:ahLst/>
              <a:cxnLst/>
              <a:rect l="l" t="t" r="r" b="b"/>
              <a:pathLst>
                <a:path w="2357754" h="643255">
                  <a:moveTo>
                    <a:pt x="0" y="107198"/>
                  </a:moveTo>
                  <a:lnTo>
                    <a:pt x="8421" y="65476"/>
                  </a:lnTo>
                  <a:lnTo>
                    <a:pt x="31386" y="31402"/>
                  </a:lnTo>
                  <a:lnTo>
                    <a:pt x="65443" y="8425"/>
                  </a:lnTo>
                  <a:lnTo>
                    <a:pt x="107143" y="0"/>
                  </a:lnTo>
                  <a:lnTo>
                    <a:pt x="2250277" y="0"/>
                  </a:lnTo>
                  <a:lnTo>
                    <a:pt x="2291998" y="8425"/>
                  </a:lnTo>
                  <a:lnTo>
                    <a:pt x="2326073" y="31402"/>
                  </a:lnTo>
                  <a:lnTo>
                    <a:pt x="2349049" y="65476"/>
                  </a:lnTo>
                  <a:lnTo>
                    <a:pt x="2357475" y="107198"/>
                  </a:lnTo>
                  <a:lnTo>
                    <a:pt x="2357475" y="535838"/>
                  </a:lnTo>
                  <a:lnTo>
                    <a:pt x="2349049" y="577523"/>
                  </a:lnTo>
                  <a:lnTo>
                    <a:pt x="2326073" y="611546"/>
                  </a:lnTo>
                  <a:lnTo>
                    <a:pt x="2291998" y="634477"/>
                  </a:lnTo>
                  <a:lnTo>
                    <a:pt x="2250277" y="642884"/>
                  </a:lnTo>
                  <a:lnTo>
                    <a:pt x="107143" y="642884"/>
                  </a:lnTo>
                  <a:lnTo>
                    <a:pt x="65443" y="634477"/>
                  </a:lnTo>
                  <a:lnTo>
                    <a:pt x="31386" y="611546"/>
                  </a:lnTo>
                  <a:lnTo>
                    <a:pt x="8421" y="577523"/>
                  </a:lnTo>
                  <a:lnTo>
                    <a:pt x="0" y="535838"/>
                  </a:lnTo>
                  <a:lnTo>
                    <a:pt x="0" y="107198"/>
                  </a:lnTo>
                  <a:close/>
                </a:path>
              </a:pathLst>
            </a:custGeom>
            <a:ln w="25399">
              <a:solidFill>
                <a:srgbClr val="3A3A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715249" y="4982777"/>
              <a:ext cx="1428750" cy="161290"/>
            </a:xfrm>
            <a:custGeom>
              <a:avLst/>
              <a:gdLst/>
              <a:ahLst/>
              <a:cxnLst/>
              <a:rect l="l" t="t" r="r" b="b"/>
              <a:pathLst>
                <a:path w="1428750" h="161289">
                  <a:moveTo>
                    <a:pt x="1428749" y="0"/>
                  </a:moveTo>
                  <a:lnTo>
                    <a:pt x="0" y="0"/>
                  </a:lnTo>
                  <a:lnTo>
                    <a:pt x="0" y="160722"/>
                  </a:lnTo>
                  <a:lnTo>
                    <a:pt x="1428749" y="160722"/>
                  </a:lnTo>
                  <a:lnTo>
                    <a:pt x="1428749" y="0"/>
                  </a:lnTo>
                  <a:close/>
                </a:path>
              </a:pathLst>
            </a:custGeom>
            <a:solidFill>
              <a:srgbClr val="ACD2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715249" y="4982777"/>
              <a:ext cx="1428750" cy="161290"/>
            </a:xfrm>
            <a:custGeom>
              <a:avLst/>
              <a:gdLst/>
              <a:ahLst/>
              <a:cxnLst/>
              <a:rect l="l" t="t" r="r" b="b"/>
              <a:pathLst>
                <a:path w="1428750" h="161289">
                  <a:moveTo>
                    <a:pt x="0" y="160722"/>
                  </a:moveTo>
                  <a:lnTo>
                    <a:pt x="1428749" y="160722"/>
                  </a:lnTo>
                  <a:lnTo>
                    <a:pt x="1428749" y="0"/>
                  </a:lnTo>
                  <a:lnTo>
                    <a:pt x="0" y="0"/>
                  </a:lnTo>
                  <a:lnTo>
                    <a:pt x="0" y="160722"/>
                  </a:lnTo>
                  <a:close/>
                </a:path>
              </a:pathLst>
            </a:custGeom>
            <a:ln w="25399">
              <a:solidFill>
                <a:srgbClr val="ACD2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621791" y="1404934"/>
            <a:ext cx="15430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60" dirty="0">
                <a:solidFill>
                  <a:srgbClr val="FFFF00"/>
                </a:solidFill>
                <a:latin typeface="Times New Roman"/>
                <a:cs typeface="Times New Roman"/>
              </a:rPr>
              <a:t>ПОДАТОК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345165" y="1273159"/>
            <a:ext cx="2383155" cy="668655"/>
            <a:chOff x="5345165" y="1273159"/>
            <a:chExt cx="2383155" cy="668655"/>
          </a:xfrm>
        </p:grpSpPr>
        <p:sp>
          <p:nvSpPr>
            <p:cNvPr id="15" name="object 15"/>
            <p:cNvSpPr/>
            <p:nvPr/>
          </p:nvSpPr>
          <p:spPr>
            <a:xfrm>
              <a:off x="5357865" y="1285859"/>
              <a:ext cx="2357755" cy="643255"/>
            </a:xfrm>
            <a:custGeom>
              <a:avLst/>
              <a:gdLst/>
              <a:ahLst/>
              <a:cxnLst/>
              <a:rect l="l" t="t" r="r" b="b"/>
              <a:pathLst>
                <a:path w="2357754" h="643255">
                  <a:moveTo>
                    <a:pt x="2250185" y="0"/>
                  </a:moveTo>
                  <a:lnTo>
                    <a:pt x="107076" y="0"/>
                  </a:lnTo>
                  <a:lnTo>
                    <a:pt x="65373" y="8425"/>
                  </a:lnTo>
                  <a:lnTo>
                    <a:pt x="31341" y="31402"/>
                  </a:lnTo>
                  <a:lnTo>
                    <a:pt x="8406" y="65476"/>
                  </a:lnTo>
                  <a:lnTo>
                    <a:pt x="0" y="107198"/>
                  </a:lnTo>
                  <a:lnTo>
                    <a:pt x="0" y="535838"/>
                  </a:lnTo>
                  <a:lnTo>
                    <a:pt x="8406" y="577523"/>
                  </a:lnTo>
                  <a:lnTo>
                    <a:pt x="31341" y="611546"/>
                  </a:lnTo>
                  <a:lnTo>
                    <a:pt x="65373" y="634477"/>
                  </a:lnTo>
                  <a:lnTo>
                    <a:pt x="107076" y="642884"/>
                  </a:lnTo>
                  <a:lnTo>
                    <a:pt x="2250185" y="642884"/>
                  </a:lnTo>
                  <a:lnTo>
                    <a:pt x="2291907" y="634477"/>
                  </a:lnTo>
                  <a:lnTo>
                    <a:pt x="2325982" y="611546"/>
                  </a:lnTo>
                  <a:lnTo>
                    <a:pt x="2348958" y="577523"/>
                  </a:lnTo>
                  <a:lnTo>
                    <a:pt x="2357384" y="535838"/>
                  </a:lnTo>
                  <a:lnTo>
                    <a:pt x="2357384" y="107198"/>
                  </a:lnTo>
                  <a:lnTo>
                    <a:pt x="2348958" y="65476"/>
                  </a:lnTo>
                  <a:lnTo>
                    <a:pt x="2325982" y="31402"/>
                  </a:lnTo>
                  <a:lnTo>
                    <a:pt x="2291907" y="8425"/>
                  </a:lnTo>
                  <a:lnTo>
                    <a:pt x="2250185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57865" y="1285859"/>
              <a:ext cx="2357755" cy="643255"/>
            </a:xfrm>
            <a:custGeom>
              <a:avLst/>
              <a:gdLst/>
              <a:ahLst/>
              <a:cxnLst/>
              <a:rect l="l" t="t" r="r" b="b"/>
              <a:pathLst>
                <a:path w="2357754" h="643255">
                  <a:moveTo>
                    <a:pt x="0" y="107198"/>
                  </a:moveTo>
                  <a:lnTo>
                    <a:pt x="8406" y="65476"/>
                  </a:lnTo>
                  <a:lnTo>
                    <a:pt x="31341" y="31402"/>
                  </a:lnTo>
                  <a:lnTo>
                    <a:pt x="65373" y="8425"/>
                  </a:lnTo>
                  <a:lnTo>
                    <a:pt x="107076" y="0"/>
                  </a:lnTo>
                  <a:lnTo>
                    <a:pt x="2250185" y="0"/>
                  </a:lnTo>
                  <a:lnTo>
                    <a:pt x="2291907" y="8425"/>
                  </a:lnTo>
                  <a:lnTo>
                    <a:pt x="2325982" y="31402"/>
                  </a:lnTo>
                  <a:lnTo>
                    <a:pt x="2348958" y="65476"/>
                  </a:lnTo>
                  <a:lnTo>
                    <a:pt x="2357384" y="107198"/>
                  </a:lnTo>
                  <a:lnTo>
                    <a:pt x="2357384" y="535838"/>
                  </a:lnTo>
                  <a:lnTo>
                    <a:pt x="2348958" y="577523"/>
                  </a:lnTo>
                  <a:lnTo>
                    <a:pt x="2325982" y="611546"/>
                  </a:lnTo>
                  <a:lnTo>
                    <a:pt x="2291907" y="634477"/>
                  </a:lnTo>
                  <a:lnTo>
                    <a:pt x="2250185" y="642884"/>
                  </a:lnTo>
                  <a:lnTo>
                    <a:pt x="107076" y="642884"/>
                  </a:lnTo>
                  <a:lnTo>
                    <a:pt x="65373" y="634477"/>
                  </a:lnTo>
                  <a:lnTo>
                    <a:pt x="31341" y="611546"/>
                  </a:lnTo>
                  <a:lnTo>
                    <a:pt x="8406" y="577523"/>
                  </a:lnTo>
                  <a:lnTo>
                    <a:pt x="0" y="535838"/>
                  </a:lnTo>
                  <a:lnTo>
                    <a:pt x="0" y="107198"/>
                  </a:lnTo>
                  <a:close/>
                </a:path>
              </a:pathLst>
            </a:custGeom>
            <a:ln w="25399">
              <a:solidFill>
                <a:srgbClr val="3A3A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198620" y="1404934"/>
            <a:ext cx="6794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5" dirty="0">
                <a:solidFill>
                  <a:srgbClr val="FFFF00"/>
                </a:solidFill>
                <a:latin typeface="Times New Roman"/>
                <a:cs typeface="Times New Roman"/>
              </a:rPr>
              <a:t>З</a:t>
            </a:r>
            <a:r>
              <a:rPr sz="24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Б</a:t>
            </a:r>
            <a:r>
              <a:rPr sz="2400" b="1" spc="-110" dirty="0">
                <a:solidFill>
                  <a:srgbClr val="FFFF00"/>
                </a:solidFill>
                <a:latin typeface="Times New Roman"/>
                <a:cs typeface="Times New Roman"/>
              </a:rPr>
              <a:t>І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Р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58775" y="1916043"/>
            <a:ext cx="7812405" cy="3026410"/>
            <a:chOff x="558775" y="1916043"/>
            <a:chExt cx="7812405" cy="3026410"/>
          </a:xfrm>
        </p:grpSpPr>
        <p:sp>
          <p:nvSpPr>
            <p:cNvPr id="19" name="object 19"/>
            <p:cNvSpPr/>
            <p:nvPr/>
          </p:nvSpPr>
          <p:spPr>
            <a:xfrm>
              <a:off x="571475" y="2357378"/>
              <a:ext cx="3643629" cy="2518410"/>
            </a:xfrm>
            <a:custGeom>
              <a:avLst/>
              <a:gdLst/>
              <a:ahLst/>
              <a:cxnLst/>
              <a:rect l="l" t="t" r="r" b="b"/>
              <a:pathLst>
                <a:path w="3643629" h="2518410">
                  <a:moveTo>
                    <a:pt x="3223680" y="0"/>
                  </a:moveTo>
                  <a:lnTo>
                    <a:pt x="419697" y="0"/>
                  </a:lnTo>
                  <a:lnTo>
                    <a:pt x="370749" y="2824"/>
                  </a:lnTo>
                  <a:lnTo>
                    <a:pt x="323461" y="11087"/>
                  </a:lnTo>
                  <a:lnTo>
                    <a:pt x="278146" y="24473"/>
                  </a:lnTo>
                  <a:lnTo>
                    <a:pt x="235120" y="42667"/>
                  </a:lnTo>
                  <a:lnTo>
                    <a:pt x="194697" y="65354"/>
                  </a:lnTo>
                  <a:lnTo>
                    <a:pt x="157193" y="92220"/>
                  </a:lnTo>
                  <a:lnTo>
                    <a:pt x="122922" y="122948"/>
                  </a:lnTo>
                  <a:lnTo>
                    <a:pt x="92199" y="157224"/>
                  </a:lnTo>
                  <a:lnTo>
                    <a:pt x="65339" y="194732"/>
                  </a:lnTo>
                  <a:lnTo>
                    <a:pt x="42656" y="235157"/>
                  </a:lnTo>
                  <a:lnTo>
                    <a:pt x="24466" y="278185"/>
                  </a:lnTo>
                  <a:lnTo>
                    <a:pt x="11083" y="323500"/>
                  </a:lnTo>
                  <a:lnTo>
                    <a:pt x="2823" y="370787"/>
                  </a:lnTo>
                  <a:lnTo>
                    <a:pt x="0" y="419730"/>
                  </a:lnTo>
                  <a:lnTo>
                    <a:pt x="0" y="2098547"/>
                  </a:lnTo>
                  <a:lnTo>
                    <a:pt x="2823" y="2147493"/>
                  </a:lnTo>
                  <a:lnTo>
                    <a:pt x="11083" y="2194780"/>
                  </a:lnTo>
                  <a:lnTo>
                    <a:pt x="24466" y="2240095"/>
                  </a:lnTo>
                  <a:lnTo>
                    <a:pt x="42656" y="2283121"/>
                  </a:lnTo>
                  <a:lnTo>
                    <a:pt x="65339" y="2323545"/>
                  </a:lnTo>
                  <a:lnTo>
                    <a:pt x="92199" y="2361050"/>
                  </a:lnTo>
                  <a:lnTo>
                    <a:pt x="122922" y="2395323"/>
                  </a:lnTo>
                  <a:lnTo>
                    <a:pt x="157193" y="2426048"/>
                  </a:lnTo>
                  <a:lnTo>
                    <a:pt x="194697" y="2452910"/>
                  </a:lnTo>
                  <a:lnTo>
                    <a:pt x="235120" y="2475594"/>
                  </a:lnTo>
                  <a:lnTo>
                    <a:pt x="278146" y="2493786"/>
                  </a:lnTo>
                  <a:lnTo>
                    <a:pt x="323461" y="2507169"/>
                  </a:lnTo>
                  <a:lnTo>
                    <a:pt x="370749" y="2515431"/>
                  </a:lnTo>
                  <a:lnTo>
                    <a:pt x="419697" y="2518255"/>
                  </a:lnTo>
                  <a:lnTo>
                    <a:pt x="3223680" y="2518255"/>
                  </a:lnTo>
                  <a:lnTo>
                    <a:pt x="3272620" y="2515431"/>
                  </a:lnTo>
                  <a:lnTo>
                    <a:pt x="3319900" y="2507169"/>
                  </a:lnTo>
                  <a:lnTo>
                    <a:pt x="3365205" y="2493786"/>
                  </a:lnTo>
                  <a:lnTo>
                    <a:pt x="3408221" y="2475594"/>
                  </a:lnTo>
                  <a:lnTo>
                    <a:pt x="3448633" y="2452910"/>
                  </a:lnTo>
                  <a:lnTo>
                    <a:pt x="3486127" y="2426048"/>
                  </a:lnTo>
                  <a:lnTo>
                    <a:pt x="3520388" y="2395323"/>
                  </a:lnTo>
                  <a:lnTo>
                    <a:pt x="3551101" y="2361050"/>
                  </a:lnTo>
                  <a:lnTo>
                    <a:pt x="3577952" y="2323545"/>
                  </a:lnTo>
                  <a:lnTo>
                    <a:pt x="3600627" y="2283121"/>
                  </a:lnTo>
                  <a:lnTo>
                    <a:pt x="3618810" y="2240095"/>
                  </a:lnTo>
                  <a:lnTo>
                    <a:pt x="3632188" y="2194780"/>
                  </a:lnTo>
                  <a:lnTo>
                    <a:pt x="3640445" y="2147493"/>
                  </a:lnTo>
                  <a:lnTo>
                    <a:pt x="3643268" y="2098547"/>
                  </a:lnTo>
                  <a:lnTo>
                    <a:pt x="3643268" y="419730"/>
                  </a:lnTo>
                  <a:lnTo>
                    <a:pt x="3640445" y="370787"/>
                  </a:lnTo>
                  <a:lnTo>
                    <a:pt x="3632188" y="323500"/>
                  </a:lnTo>
                  <a:lnTo>
                    <a:pt x="3618810" y="278185"/>
                  </a:lnTo>
                  <a:lnTo>
                    <a:pt x="3600627" y="235157"/>
                  </a:lnTo>
                  <a:lnTo>
                    <a:pt x="3577952" y="194732"/>
                  </a:lnTo>
                  <a:lnTo>
                    <a:pt x="3551101" y="157224"/>
                  </a:lnTo>
                  <a:lnTo>
                    <a:pt x="3520388" y="122948"/>
                  </a:lnTo>
                  <a:lnTo>
                    <a:pt x="3486127" y="92220"/>
                  </a:lnTo>
                  <a:lnTo>
                    <a:pt x="3448633" y="65354"/>
                  </a:lnTo>
                  <a:lnTo>
                    <a:pt x="3408221" y="42667"/>
                  </a:lnTo>
                  <a:lnTo>
                    <a:pt x="3365205" y="24473"/>
                  </a:lnTo>
                  <a:lnTo>
                    <a:pt x="3319900" y="11087"/>
                  </a:lnTo>
                  <a:lnTo>
                    <a:pt x="3272620" y="2824"/>
                  </a:lnTo>
                  <a:lnTo>
                    <a:pt x="3223680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71475" y="2357378"/>
              <a:ext cx="3643629" cy="2518410"/>
            </a:xfrm>
            <a:custGeom>
              <a:avLst/>
              <a:gdLst/>
              <a:ahLst/>
              <a:cxnLst/>
              <a:rect l="l" t="t" r="r" b="b"/>
              <a:pathLst>
                <a:path w="3643629" h="2518410">
                  <a:moveTo>
                    <a:pt x="0" y="419730"/>
                  </a:moveTo>
                  <a:lnTo>
                    <a:pt x="2823" y="370787"/>
                  </a:lnTo>
                  <a:lnTo>
                    <a:pt x="11083" y="323500"/>
                  </a:lnTo>
                  <a:lnTo>
                    <a:pt x="24466" y="278185"/>
                  </a:lnTo>
                  <a:lnTo>
                    <a:pt x="42656" y="235157"/>
                  </a:lnTo>
                  <a:lnTo>
                    <a:pt x="65339" y="194732"/>
                  </a:lnTo>
                  <a:lnTo>
                    <a:pt x="92199" y="157224"/>
                  </a:lnTo>
                  <a:lnTo>
                    <a:pt x="122922" y="122948"/>
                  </a:lnTo>
                  <a:lnTo>
                    <a:pt x="157193" y="92220"/>
                  </a:lnTo>
                  <a:lnTo>
                    <a:pt x="194697" y="65354"/>
                  </a:lnTo>
                  <a:lnTo>
                    <a:pt x="235120" y="42667"/>
                  </a:lnTo>
                  <a:lnTo>
                    <a:pt x="278146" y="24473"/>
                  </a:lnTo>
                  <a:lnTo>
                    <a:pt x="323461" y="11087"/>
                  </a:lnTo>
                  <a:lnTo>
                    <a:pt x="370749" y="2824"/>
                  </a:lnTo>
                  <a:lnTo>
                    <a:pt x="419697" y="0"/>
                  </a:lnTo>
                  <a:lnTo>
                    <a:pt x="3223680" y="0"/>
                  </a:lnTo>
                  <a:lnTo>
                    <a:pt x="3272620" y="2824"/>
                  </a:lnTo>
                  <a:lnTo>
                    <a:pt x="3319900" y="11087"/>
                  </a:lnTo>
                  <a:lnTo>
                    <a:pt x="3365205" y="24473"/>
                  </a:lnTo>
                  <a:lnTo>
                    <a:pt x="3408221" y="42667"/>
                  </a:lnTo>
                  <a:lnTo>
                    <a:pt x="3448633" y="65354"/>
                  </a:lnTo>
                  <a:lnTo>
                    <a:pt x="3486127" y="92220"/>
                  </a:lnTo>
                  <a:lnTo>
                    <a:pt x="3520388" y="122948"/>
                  </a:lnTo>
                  <a:lnTo>
                    <a:pt x="3551101" y="157224"/>
                  </a:lnTo>
                  <a:lnTo>
                    <a:pt x="3577952" y="194732"/>
                  </a:lnTo>
                  <a:lnTo>
                    <a:pt x="3600627" y="235157"/>
                  </a:lnTo>
                  <a:lnTo>
                    <a:pt x="3618810" y="278185"/>
                  </a:lnTo>
                  <a:lnTo>
                    <a:pt x="3632188" y="323500"/>
                  </a:lnTo>
                  <a:lnTo>
                    <a:pt x="3640445" y="370787"/>
                  </a:lnTo>
                  <a:lnTo>
                    <a:pt x="3643268" y="419730"/>
                  </a:lnTo>
                  <a:lnTo>
                    <a:pt x="3643268" y="2098547"/>
                  </a:lnTo>
                  <a:lnTo>
                    <a:pt x="3640445" y="2147493"/>
                  </a:lnTo>
                  <a:lnTo>
                    <a:pt x="3632188" y="2194780"/>
                  </a:lnTo>
                  <a:lnTo>
                    <a:pt x="3618810" y="2240095"/>
                  </a:lnTo>
                  <a:lnTo>
                    <a:pt x="3600627" y="2283121"/>
                  </a:lnTo>
                  <a:lnTo>
                    <a:pt x="3577952" y="2323545"/>
                  </a:lnTo>
                  <a:lnTo>
                    <a:pt x="3551101" y="2361050"/>
                  </a:lnTo>
                  <a:lnTo>
                    <a:pt x="3520388" y="2395323"/>
                  </a:lnTo>
                  <a:lnTo>
                    <a:pt x="3486127" y="2426048"/>
                  </a:lnTo>
                  <a:lnTo>
                    <a:pt x="3448633" y="2452910"/>
                  </a:lnTo>
                  <a:lnTo>
                    <a:pt x="3408221" y="2475594"/>
                  </a:lnTo>
                  <a:lnTo>
                    <a:pt x="3365205" y="2493786"/>
                  </a:lnTo>
                  <a:lnTo>
                    <a:pt x="3319900" y="2507169"/>
                  </a:lnTo>
                  <a:lnTo>
                    <a:pt x="3272620" y="2515431"/>
                  </a:lnTo>
                  <a:lnTo>
                    <a:pt x="3223680" y="2518255"/>
                  </a:lnTo>
                  <a:lnTo>
                    <a:pt x="419697" y="2518255"/>
                  </a:lnTo>
                  <a:lnTo>
                    <a:pt x="370749" y="2515431"/>
                  </a:lnTo>
                  <a:lnTo>
                    <a:pt x="323461" y="2507169"/>
                  </a:lnTo>
                  <a:lnTo>
                    <a:pt x="278146" y="2493786"/>
                  </a:lnTo>
                  <a:lnTo>
                    <a:pt x="235120" y="2475594"/>
                  </a:lnTo>
                  <a:lnTo>
                    <a:pt x="194697" y="2452910"/>
                  </a:lnTo>
                  <a:lnTo>
                    <a:pt x="157193" y="2426048"/>
                  </a:lnTo>
                  <a:lnTo>
                    <a:pt x="122922" y="2395323"/>
                  </a:lnTo>
                  <a:lnTo>
                    <a:pt x="92199" y="2361050"/>
                  </a:lnTo>
                  <a:lnTo>
                    <a:pt x="65339" y="2323545"/>
                  </a:lnTo>
                  <a:lnTo>
                    <a:pt x="42656" y="2283121"/>
                  </a:lnTo>
                  <a:lnTo>
                    <a:pt x="24466" y="2240095"/>
                  </a:lnTo>
                  <a:lnTo>
                    <a:pt x="11083" y="2194780"/>
                  </a:lnTo>
                  <a:lnTo>
                    <a:pt x="2823" y="2147493"/>
                  </a:lnTo>
                  <a:lnTo>
                    <a:pt x="0" y="2098547"/>
                  </a:lnTo>
                  <a:lnTo>
                    <a:pt x="0" y="419730"/>
                  </a:lnTo>
                  <a:close/>
                </a:path>
              </a:pathLst>
            </a:custGeom>
            <a:ln w="25399">
              <a:solidFill>
                <a:srgbClr val="3A3A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000249" y="1928743"/>
              <a:ext cx="485140" cy="429259"/>
            </a:xfrm>
            <a:custGeom>
              <a:avLst/>
              <a:gdLst/>
              <a:ahLst/>
              <a:cxnLst/>
              <a:rect l="l" t="t" r="r" b="b"/>
              <a:pathLst>
                <a:path w="485139" h="429260">
                  <a:moveTo>
                    <a:pt x="363473" y="0"/>
                  </a:moveTo>
                  <a:lnTo>
                    <a:pt x="121157" y="0"/>
                  </a:lnTo>
                  <a:lnTo>
                    <a:pt x="121157" y="214381"/>
                  </a:lnTo>
                  <a:lnTo>
                    <a:pt x="0" y="214381"/>
                  </a:lnTo>
                  <a:lnTo>
                    <a:pt x="242315" y="428634"/>
                  </a:lnTo>
                  <a:lnTo>
                    <a:pt x="484631" y="214381"/>
                  </a:lnTo>
                  <a:lnTo>
                    <a:pt x="363473" y="214381"/>
                  </a:lnTo>
                  <a:lnTo>
                    <a:pt x="363473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000249" y="1928743"/>
              <a:ext cx="485140" cy="429259"/>
            </a:xfrm>
            <a:custGeom>
              <a:avLst/>
              <a:gdLst/>
              <a:ahLst/>
              <a:cxnLst/>
              <a:rect l="l" t="t" r="r" b="b"/>
              <a:pathLst>
                <a:path w="485139" h="429260">
                  <a:moveTo>
                    <a:pt x="0" y="214381"/>
                  </a:moveTo>
                  <a:lnTo>
                    <a:pt x="121157" y="214381"/>
                  </a:lnTo>
                  <a:lnTo>
                    <a:pt x="121157" y="0"/>
                  </a:lnTo>
                  <a:lnTo>
                    <a:pt x="363473" y="0"/>
                  </a:lnTo>
                  <a:lnTo>
                    <a:pt x="363473" y="214381"/>
                  </a:lnTo>
                  <a:lnTo>
                    <a:pt x="484631" y="214381"/>
                  </a:lnTo>
                  <a:lnTo>
                    <a:pt x="242315" y="428634"/>
                  </a:lnTo>
                  <a:lnTo>
                    <a:pt x="0" y="214381"/>
                  </a:lnTo>
                  <a:close/>
                </a:path>
              </a:pathLst>
            </a:custGeom>
            <a:ln w="25399">
              <a:solidFill>
                <a:srgbClr val="3A3A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857750" y="2357378"/>
              <a:ext cx="3500754" cy="2572385"/>
            </a:xfrm>
            <a:custGeom>
              <a:avLst/>
              <a:gdLst/>
              <a:ahLst/>
              <a:cxnLst/>
              <a:rect l="l" t="t" r="r" b="b"/>
              <a:pathLst>
                <a:path w="3500754" h="2572385">
                  <a:moveTo>
                    <a:pt x="3071865" y="0"/>
                  </a:moveTo>
                  <a:lnTo>
                    <a:pt x="428640" y="0"/>
                  </a:lnTo>
                  <a:lnTo>
                    <a:pt x="381933" y="2516"/>
                  </a:lnTo>
                  <a:lnTo>
                    <a:pt x="336684" y="9892"/>
                  </a:lnTo>
                  <a:lnTo>
                    <a:pt x="293154" y="21864"/>
                  </a:lnTo>
                  <a:lnTo>
                    <a:pt x="251603" y="38171"/>
                  </a:lnTo>
                  <a:lnTo>
                    <a:pt x="212294" y="58551"/>
                  </a:lnTo>
                  <a:lnTo>
                    <a:pt x="175487" y="82742"/>
                  </a:lnTo>
                  <a:lnTo>
                    <a:pt x="141445" y="110482"/>
                  </a:lnTo>
                  <a:lnTo>
                    <a:pt x="110429" y="141510"/>
                  </a:lnTo>
                  <a:lnTo>
                    <a:pt x="82700" y="175563"/>
                  </a:lnTo>
                  <a:lnTo>
                    <a:pt x="58520" y="212379"/>
                  </a:lnTo>
                  <a:lnTo>
                    <a:pt x="38150" y="251696"/>
                  </a:lnTo>
                  <a:lnTo>
                    <a:pt x="21851" y="293254"/>
                  </a:lnTo>
                  <a:lnTo>
                    <a:pt x="9886" y="336788"/>
                  </a:lnTo>
                  <a:lnTo>
                    <a:pt x="2515" y="382039"/>
                  </a:lnTo>
                  <a:lnTo>
                    <a:pt x="0" y="428743"/>
                  </a:lnTo>
                  <a:lnTo>
                    <a:pt x="0" y="2143195"/>
                  </a:lnTo>
                  <a:lnTo>
                    <a:pt x="2515" y="2189900"/>
                  </a:lnTo>
                  <a:lnTo>
                    <a:pt x="9886" y="2235147"/>
                  </a:lnTo>
                  <a:lnTo>
                    <a:pt x="21851" y="2278677"/>
                  </a:lnTo>
                  <a:lnTo>
                    <a:pt x="38150" y="2320226"/>
                  </a:lnTo>
                  <a:lnTo>
                    <a:pt x="58520" y="2359534"/>
                  </a:lnTo>
                  <a:lnTo>
                    <a:pt x="82700" y="2396339"/>
                  </a:lnTo>
                  <a:lnTo>
                    <a:pt x="110429" y="2430380"/>
                  </a:lnTo>
                  <a:lnTo>
                    <a:pt x="141445" y="2461395"/>
                  </a:lnTo>
                  <a:lnTo>
                    <a:pt x="175487" y="2489123"/>
                  </a:lnTo>
                  <a:lnTo>
                    <a:pt x="212294" y="2513303"/>
                  </a:lnTo>
                  <a:lnTo>
                    <a:pt x="251603" y="2533672"/>
                  </a:lnTo>
                  <a:lnTo>
                    <a:pt x="293154" y="2549970"/>
                  </a:lnTo>
                  <a:lnTo>
                    <a:pt x="336684" y="2561935"/>
                  </a:lnTo>
                  <a:lnTo>
                    <a:pt x="381933" y="2569306"/>
                  </a:lnTo>
                  <a:lnTo>
                    <a:pt x="428640" y="2571821"/>
                  </a:lnTo>
                  <a:lnTo>
                    <a:pt x="3071865" y="2571821"/>
                  </a:lnTo>
                  <a:lnTo>
                    <a:pt x="3118572" y="2569306"/>
                  </a:lnTo>
                  <a:lnTo>
                    <a:pt x="3163821" y="2561935"/>
                  </a:lnTo>
                  <a:lnTo>
                    <a:pt x="3207351" y="2549970"/>
                  </a:lnTo>
                  <a:lnTo>
                    <a:pt x="3248902" y="2533672"/>
                  </a:lnTo>
                  <a:lnTo>
                    <a:pt x="3288211" y="2513303"/>
                  </a:lnTo>
                  <a:lnTo>
                    <a:pt x="3325018" y="2489123"/>
                  </a:lnTo>
                  <a:lnTo>
                    <a:pt x="3359060" y="2461395"/>
                  </a:lnTo>
                  <a:lnTo>
                    <a:pt x="3390076" y="2430380"/>
                  </a:lnTo>
                  <a:lnTo>
                    <a:pt x="3417805" y="2396339"/>
                  </a:lnTo>
                  <a:lnTo>
                    <a:pt x="3441985" y="2359534"/>
                  </a:lnTo>
                  <a:lnTo>
                    <a:pt x="3462355" y="2320226"/>
                  </a:lnTo>
                  <a:lnTo>
                    <a:pt x="3478654" y="2278677"/>
                  </a:lnTo>
                  <a:lnTo>
                    <a:pt x="3490619" y="2235147"/>
                  </a:lnTo>
                  <a:lnTo>
                    <a:pt x="3497990" y="2189900"/>
                  </a:lnTo>
                  <a:lnTo>
                    <a:pt x="3500506" y="2143195"/>
                  </a:lnTo>
                  <a:lnTo>
                    <a:pt x="3500506" y="428743"/>
                  </a:lnTo>
                  <a:lnTo>
                    <a:pt x="3497990" y="382039"/>
                  </a:lnTo>
                  <a:lnTo>
                    <a:pt x="3490619" y="336788"/>
                  </a:lnTo>
                  <a:lnTo>
                    <a:pt x="3478654" y="293254"/>
                  </a:lnTo>
                  <a:lnTo>
                    <a:pt x="3462355" y="251696"/>
                  </a:lnTo>
                  <a:lnTo>
                    <a:pt x="3441985" y="212379"/>
                  </a:lnTo>
                  <a:lnTo>
                    <a:pt x="3417805" y="175563"/>
                  </a:lnTo>
                  <a:lnTo>
                    <a:pt x="3390076" y="141510"/>
                  </a:lnTo>
                  <a:lnTo>
                    <a:pt x="3359060" y="110482"/>
                  </a:lnTo>
                  <a:lnTo>
                    <a:pt x="3325018" y="82742"/>
                  </a:lnTo>
                  <a:lnTo>
                    <a:pt x="3288211" y="58551"/>
                  </a:lnTo>
                  <a:lnTo>
                    <a:pt x="3248902" y="38171"/>
                  </a:lnTo>
                  <a:lnTo>
                    <a:pt x="3207351" y="21864"/>
                  </a:lnTo>
                  <a:lnTo>
                    <a:pt x="3163821" y="9892"/>
                  </a:lnTo>
                  <a:lnTo>
                    <a:pt x="3118572" y="2516"/>
                  </a:lnTo>
                  <a:lnTo>
                    <a:pt x="3071865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857750" y="2357378"/>
              <a:ext cx="3500754" cy="2572385"/>
            </a:xfrm>
            <a:custGeom>
              <a:avLst/>
              <a:gdLst/>
              <a:ahLst/>
              <a:cxnLst/>
              <a:rect l="l" t="t" r="r" b="b"/>
              <a:pathLst>
                <a:path w="3500754" h="2572385">
                  <a:moveTo>
                    <a:pt x="0" y="428743"/>
                  </a:moveTo>
                  <a:lnTo>
                    <a:pt x="2515" y="382039"/>
                  </a:lnTo>
                  <a:lnTo>
                    <a:pt x="9886" y="336788"/>
                  </a:lnTo>
                  <a:lnTo>
                    <a:pt x="21851" y="293254"/>
                  </a:lnTo>
                  <a:lnTo>
                    <a:pt x="38150" y="251696"/>
                  </a:lnTo>
                  <a:lnTo>
                    <a:pt x="58520" y="212379"/>
                  </a:lnTo>
                  <a:lnTo>
                    <a:pt x="82700" y="175563"/>
                  </a:lnTo>
                  <a:lnTo>
                    <a:pt x="110429" y="141510"/>
                  </a:lnTo>
                  <a:lnTo>
                    <a:pt x="141445" y="110482"/>
                  </a:lnTo>
                  <a:lnTo>
                    <a:pt x="175487" y="82742"/>
                  </a:lnTo>
                  <a:lnTo>
                    <a:pt x="212294" y="58551"/>
                  </a:lnTo>
                  <a:lnTo>
                    <a:pt x="251603" y="38171"/>
                  </a:lnTo>
                  <a:lnTo>
                    <a:pt x="293154" y="21864"/>
                  </a:lnTo>
                  <a:lnTo>
                    <a:pt x="336684" y="9892"/>
                  </a:lnTo>
                  <a:lnTo>
                    <a:pt x="381933" y="2516"/>
                  </a:lnTo>
                  <a:lnTo>
                    <a:pt x="428640" y="0"/>
                  </a:lnTo>
                  <a:lnTo>
                    <a:pt x="3071865" y="0"/>
                  </a:lnTo>
                  <a:lnTo>
                    <a:pt x="3118572" y="2516"/>
                  </a:lnTo>
                  <a:lnTo>
                    <a:pt x="3163821" y="9892"/>
                  </a:lnTo>
                  <a:lnTo>
                    <a:pt x="3207351" y="21864"/>
                  </a:lnTo>
                  <a:lnTo>
                    <a:pt x="3248902" y="38171"/>
                  </a:lnTo>
                  <a:lnTo>
                    <a:pt x="3288211" y="58551"/>
                  </a:lnTo>
                  <a:lnTo>
                    <a:pt x="3325018" y="82742"/>
                  </a:lnTo>
                  <a:lnTo>
                    <a:pt x="3359060" y="110482"/>
                  </a:lnTo>
                  <a:lnTo>
                    <a:pt x="3390076" y="141510"/>
                  </a:lnTo>
                  <a:lnTo>
                    <a:pt x="3417805" y="175563"/>
                  </a:lnTo>
                  <a:lnTo>
                    <a:pt x="3441985" y="212379"/>
                  </a:lnTo>
                  <a:lnTo>
                    <a:pt x="3462355" y="251696"/>
                  </a:lnTo>
                  <a:lnTo>
                    <a:pt x="3478654" y="293254"/>
                  </a:lnTo>
                  <a:lnTo>
                    <a:pt x="3490619" y="336788"/>
                  </a:lnTo>
                  <a:lnTo>
                    <a:pt x="3497990" y="382039"/>
                  </a:lnTo>
                  <a:lnTo>
                    <a:pt x="3500506" y="428743"/>
                  </a:lnTo>
                  <a:lnTo>
                    <a:pt x="3500506" y="2143195"/>
                  </a:lnTo>
                  <a:lnTo>
                    <a:pt x="3497990" y="2189900"/>
                  </a:lnTo>
                  <a:lnTo>
                    <a:pt x="3490619" y="2235147"/>
                  </a:lnTo>
                  <a:lnTo>
                    <a:pt x="3478654" y="2278677"/>
                  </a:lnTo>
                  <a:lnTo>
                    <a:pt x="3462355" y="2320226"/>
                  </a:lnTo>
                  <a:lnTo>
                    <a:pt x="3441985" y="2359534"/>
                  </a:lnTo>
                  <a:lnTo>
                    <a:pt x="3417805" y="2396339"/>
                  </a:lnTo>
                  <a:lnTo>
                    <a:pt x="3390076" y="2430380"/>
                  </a:lnTo>
                  <a:lnTo>
                    <a:pt x="3359060" y="2461395"/>
                  </a:lnTo>
                  <a:lnTo>
                    <a:pt x="3325018" y="2489123"/>
                  </a:lnTo>
                  <a:lnTo>
                    <a:pt x="3288211" y="2513303"/>
                  </a:lnTo>
                  <a:lnTo>
                    <a:pt x="3248902" y="2533672"/>
                  </a:lnTo>
                  <a:lnTo>
                    <a:pt x="3207351" y="2549970"/>
                  </a:lnTo>
                  <a:lnTo>
                    <a:pt x="3163821" y="2561935"/>
                  </a:lnTo>
                  <a:lnTo>
                    <a:pt x="3118572" y="2569306"/>
                  </a:lnTo>
                  <a:lnTo>
                    <a:pt x="3071865" y="2571821"/>
                  </a:lnTo>
                  <a:lnTo>
                    <a:pt x="428640" y="2571821"/>
                  </a:lnTo>
                  <a:lnTo>
                    <a:pt x="381933" y="2569306"/>
                  </a:lnTo>
                  <a:lnTo>
                    <a:pt x="336684" y="2561935"/>
                  </a:lnTo>
                  <a:lnTo>
                    <a:pt x="293154" y="2549970"/>
                  </a:lnTo>
                  <a:lnTo>
                    <a:pt x="251603" y="2533672"/>
                  </a:lnTo>
                  <a:lnTo>
                    <a:pt x="212294" y="2513303"/>
                  </a:lnTo>
                  <a:lnTo>
                    <a:pt x="175487" y="2489123"/>
                  </a:lnTo>
                  <a:lnTo>
                    <a:pt x="141445" y="2461395"/>
                  </a:lnTo>
                  <a:lnTo>
                    <a:pt x="110429" y="2430380"/>
                  </a:lnTo>
                  <a:lnTo>
                    <a:pt x="82700" y="2396339"/>
                  </a:lnTo>
                  <a:lnTo>
                    <a:pt x="58520" y="2359534"/>
                  </a:lnTo>
                  <a:lnTo>
                    <a:pt x="38150" y="2320226"/>
                  </a:lnTo>
                  <a:lnTo>
                    <a:pt x="21851" y="2278677"/>
                  </a:lnTo>
                  <a:lnTo>
                    <a:pt x="9886" y="2235147"/>
                  </a:lnTo>
                  <a:lnTo>
                    <a:pt x="2515" y="2189900"/>
                  </a:lnTo>
                  <a:lnTo>
                    <a:pt x="0" y="2143195"/>
                  </a:lnTo>
                  <a:lnTo>
                    <a:pt x="0" y="428743"/>
                  </a:lnTo>
                  <a:close/>
                </a:path>
              </a:pathLst>
            </a:custGeom>
            <a:ln w="25399">
              <a:solidFill>
                <a:srgbClr val="3A3A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286500" y="1928743"/>
              <a:ext cx="485140" cy="429259"/>
            </a:xfrm>
            <a:custGeom>
              <a:avLst/>
              <a:gdLst/>
              <a:ahLst/>
              <a:cxnLst/>
              <a:rect l="l" t="t" r="r" b="b"/>
              <a:pathLst>
                <a:path w="485140" h="429260">
                  <a:moveTo>
                    <a:pt x="363473" y="0"/>
                  </a:moveTo>
                  <a:lnTo>
                    <a:pt x="121157" y="0"/>
                  </a:lnTo>
                  <a:lnTo>
                    <a:pt x="121157" y="214381"/>
                  </a:lnTo>
                  <a:lnTo>
                    <a:pt x="0" y="214381"/>
                  </a:lnTo>
                  <a:lnTo>
                    <a:pt x="242315" y="428634"/>
                  </a:lnTo>
                  <a:lnTo>
                    <a:pt x="484631" y="214381"/>
                  </a:lnTo>
                  <a:lnTo>
                    <a:pt x="363473" y="214381"/>
                  </a:lnTo>
                  <a:lnTo>
                    <a:pt x="363473" y="0"/>
                  </a:lnTo>
                  <a:close/>
                </a:path>
              </a:pathLst>
            </a:custGeom>
            <a:solidFill>
              <a:srgbClr val="5253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286500" y="1928743"/>
              <a:ext cx="485140" cy="429259"/>
            </a:xfrm>
            <a:custGeom>
              <a:avLst/>
              <a:gdLst/>
              <a:ahLst/>
              <a:cxnLst/>
              <a:rect l="l" t="t" r="r" b="b"/>
              <a:pathLst>
                <a:path w="485140" h="429260">
                  <a:moveTo>
                    <a:pt x="0" y="214381"/>
                  </a:moveTo>
                  <a:lnTo>
                    <a:pt x="121157" y="214381"/>
                  </a:lnTo>
                  <a:lnTo>
                    <a:pt x="121157" y="0"/>
                  </a:lnTo>
                  <a:lnTo>
                    <a:pt x="363473" y="0"/>
                  </a:lnTo>
                  <a:lnTo>
                    <a:pt x="363473" y="214381"/>
                  </a:lnTo>
                  <a:lnTo>
                    <a:pt x="484631" y="214381"/>
                  </a:lnTo>
                  <a:lnTo>
                    <a:pt x="242315" y="428634"/>
                  </a:lnTo>
                  <a:lnTo>
                    <a:pt x="0" y="214381"/>
                  </a:lnTo>
                  <a:close/>
                </a:path>
              </a:pathLst>
            </a:custGeom>
            <a:ln w="25399">
              <a:solidFill>
                <a:srgbClr val="3A3A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922980" y="2402520"/>
            <a:ext cx="2936875" cy="14878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9400" marR="33655" indent="38100">
              <a:lnSpc>
                <a:spcPct val="101000"/>
              </a:lnSpc>
              <a:spcBef>
                <a:spcPts val="105"/>
              </a:spcBef>
            </a:pPr>
            <a:r>
              <a:rPr sz="1550" spc="10" dirty="0">
                <a:solidFill>
                  <a:srgbClr val="F2F2F2"/>
                </a:solidFill>
                <a:latin typeface="Times New Roman"/>
                <a:cs typeface="Times New Roman"/>
              </a:rPr>
              <a:t>обов'язковий, </a:t>
            </a:r>
            <a:r>
              <a:rPr sz="1550" dirty="0">
                <a:solidFill>
                  <a:srgbClr val="F2F2F2"/>
                </a:solidFill>
                <a:latin typeface="Times New Roman"/>
                <a:cs typeface="Times New Roman"/>
              </a:rPr>
              <a:t>індивідуальний, </a:t>
            </a:r>
            <a:r>
              <a:rPr sz="1550" spc="-37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50" spc="-5" dirty="0">
                <a:solidFill>
                  <a:srgbClr val="F2F2F2"/>
                </a:solidFill>
                <a:latin typeface="Times New Roman"/>
                <a:cs typeface="Times New Roman"/>
              </a:rPr>
              <a:t>безвідплатний</a:t>
            </a:r>
            <a:r>
              <a:rPr sz="1550" spc="34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50" spc="-20" dirty="0">
                <a:solidFill>
                  <a:srgbClr val="F2F2F2"/>
                </a:solidFill>
                <a:latin typeface="Times New Roman"/>
                <a:cs typeface="Times New Roman"/>
              </a:rPr>
              <a:t>платіж,</a:t>
            </a:r>
            <a:r>
              <a:rPr sz="1550" spc="254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50" spc="5" dirty="0">
                <a:solidFill>
                  <a:srgbClr val="F2F2F2"/>
                </a:solidFill>
                <a:latin typeface="Times New Roman"/>
                <a:cs typeface="Times New Roman"/>
              </a:rPr>
              <a:t>який</a:t>
            </a:r>
            <a:endParaRPr sz="1550">
              <a:latin typeface="Times New Roman"/>
              <a:cs typeface="Times New Roman"/>
            </a:endParaRPr>
          </a:p>
          <a:p>
            <a:pPr marL="12065" marR="5080" algn="ctr">
              <a:lnSpc>
                <a:spcPct val="103699"/>
              </a:lnSpc>
              <a:spcBef>
                <a:spcPts val="30"/>
              </a:spcBef>
            </a:pPr>
            <a:r>
              <a:rPr sz="1550" spc="-20" dirty="0">
                <a:solidFill>
                  <a:srgbClr val="F2F2F2"/>
                </a:solidFill>
                <a:latin typeface="Times New Roman"/>
                <a:cs typeface="Times New Roman"/>
              </a:rPr>
              <a:t>сплачують</a:t>
            </a:r>
            <a:r>
              <a:rPr sz="1550" spc="31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50" spc="20" dirty="0">
                <a:solidFill>
                  <a:srgbClr val="F2F2F2"/>
                </a:solidFill>
                <a:latin typeface="Times New Roman"/>
                <a:cs typeface="Times New Roman"/>
              </a:rPr>
              <a:t>до</a:t>
            </a:r>
            <a:r>
              <a:rPr sz="1550" spc="1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50" dirty="0">
                <a:solidFill>
                  <a:srgbClr val="F2F2F2"/>
                </a:solidFill>
                <a:latin typeface="Times New Roman"/>
                <a:cs typeface="Times New Roman"/>
              </a:rPr>
              <a:t>бюджету</a:t>
            </a:r>
            <a:r>
              <a:rPr sz="1550" spc="3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50" spc="10" dirty="0">
                <a:solidFill>
                  <a:srgbClr val="F2F2F2"/>
                </a:solidFill>
                <a:latin typeface="Times New Roman"/>
                <a:cs typeface="Times New Roman"/>
              </a:rPr>
              <a:t>фізичні</a:t>
            </a:r>
            <a:r>
              <a:rPr sz="1550" spc="7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50" dirty="0">
                <a:solidFill>
                  <a:srgbClr val="F2F2F2"/>
                </a:solidFill>
                <a:latin typeface="Times New Roman"/>
                <a:cs typeface="Times New Roman"/>
              </a:rPr>
              <a:t>та </a:t>
            </a:r>
            <a:r>
              <a:rPr sz="1550" spc="-37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50" spc="10" dirty="0">
                <a:solidFill>
                  <a:srgbClr val="F2F2F2"/>
                </a:solidFill>
                <a:latin typeface="Times New Roman"/>
                <a:cs typeface="Times New Roman"/>
              </a:rPr>
              <a:t>юридичні</a:t>
            </a:r>
            <a:r>
              <a:rPr sz="1550" spc="1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50" spc="40" dirty="0">
                <a:solidFill>
                  <a:srgbClr val="F2F2F2"/>
                </a:solidFill>
                <a:latin typeface="Times New Roman"/>
                <a:cs typeface="Times New Roman"/>
              </a:rPr>
              <a:t>особи </a:t>
            </a:r>
            <a:r>
              <a:rPr sz="1550" spc="10" dirty="0">
                <a:solidFill>
                  <a:srgbClr val="F2F2F2"/>
                </a:solidFill>
                <a:latin typeface="Times New Roman"/>
                <a:cs typeface="Times New Roman"/>
              </a:rPr>
              <a:t>у </a:t>
            </a:r>
            <a:r>
              <a:rPr sz="1550" spc="-25" dirty="0">
                <a:solidFill>
                  <a:srgbClr val="F2F2F2"/>
                </a:solidFill>
                <a:latin typeface="Times New Roman"/>
                <a:cs typeface="Times New Roman"/>
              </a:rPr>
              <a:t>порядку, </a:t>
            </a:r>
            <a:r>
              <a:rPr sz="1550" spc="-2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50" dirty="0">
                <a:solidFill>
                  <a:srgbClr val="F2F2F2"/>
                </a:solidFill>
                <a:latin typeface="Times New Roman"/>
                <a:cs typeface="Times New Roman"/>
              </a:rPr>
              <a:t>встановленому</a:t>
            </a:r>
            <a:r>
              <a:rPr sz="1550" spc="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50" spc="-15" dirty="0">
                <a:solidFill>
                  <a:srgbClr val="F2F2F2"/>
                </a:solidFill>
                <a:latin typeface="Times New Roman"/>
                <a:cs typeface="Times New Roman"/>
              </a:rPr>
              <a:t>податковим </a:t>
            </a:r>
            <a:r>
              <a:rPr sz="1550" spc="-1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50" spc="-5" dirty="0">
                <a:solidFill>
                  <a:srgbClr val="F2F2F2"/>
                </a:solidFill>
                <a:latin typeface="Times New Roman"/>
                <a:cs typeface="Times New Roman"/>
              </a:rPr>
              <a:t>законодавством</a:t>
            </a:r>
            <a:r>
              <a:rPr sz="1550" spc="12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50" spc="-20" dirty="0">
                <a:solidFill>
                  <a:srgbClr val="F2F2F2"/>
                </a:solidFill>
                <a:latin typeface="Times New Roman"/>
                <a:cs typeface="Times New Roman"/>
              </a:rPr>
              <a:t>України.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89492" y="2398079"/>
            <a:ext cx="3304540" cy="2545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89535" algn="ctr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solidFill>
                  <a:srgbClr val="F2F2F2"/>
                </a:solidFill>
                <a:latin typeface="Times New Roman"/>
                <a:cs typeface="Times New Roman"/>
              </a:rPr>
              <a:t>обов'язковий 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платіж,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який </a:t>
            </a:r>
            <a:r>
              <a:rPr sz="1500" spc="-15" dirty="0">
                <a:solidFill>
                  <a:srgbClr val="F2F2F2"/>
                </a:solidFill>
                <a:latin typeface="Times New Roman"/>
                <a:cs typeface="Times New Roman"/>
              </a:rPr>
              <a:t>сплачують </a:t>
            </a:r>
            <a:r>
              <a:rPr sz="1500" spc="-1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юридичні та </a:t>
            </a:r>
            <a:r>
              <a:rPr sz="1500" spc="10" dirty="0">
                <a:solidFill>
                  <a:srgbClr val="F2F2F2"/>
                </a:solidFill>
                <a:latin typeface="Times New Roman"/>
                <a:cs typeface="Times New Roman"/>
              </a:rPr>
              <a:t>фізичні 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особи за </a:t>
            </a:r>
            <a:r>
              <a:rPr sz="1500" spc="-5" dirty="0">
                <a:solidFill>
                  <a:srgbClr val="F2F2F2"/>
                </a:solidFill>
                <a:latin typeface="Times New Roman"/>
                <a:cs typeface="Times New Roman"/>
              </a:rPr>
              <a:t>вчинення 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 державними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органами, органами </a:t>
            </a:r>
            <a:r>
              <a:rPr sz="1500" spc="1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місцевого </a:t>
            </a:r>
            <a:r>
              <a:rPr sz="1500" spc="-10" dirty="0">
                <a:solidFill>
                  <a:srgbClr val="F2F2F2"/>
                </a:solidFill>
                <a:latin typeface="Times New Roman"/>
                <a:cs typeface="Times New Roman"/>
              </a:rPr>
              <a:t>самоврядування, </a:t>
            </a:r>
            <a:r>
              <a:rPr sz="1500" spc="35" dirty="0">
                <a:solidFill>
                  <a:srgbClr val="F2F2F2"/>
                </a:solidFill>
                <a:latin typeface="Times New Roman"/>
                <a:cs typeface="Times New Roman"/>
              </a:rPr>
              <a:t>їх </a:t>
            </a:r>
            <a:r>
              <a:rPr sz="1500" spc="4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посадовими особами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дій, 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які </a:t>
            </a:r>
            <a:r>
              <a:rPr sz="1500" spc="10" dirty="0">
                <a:solidFill>
                  <a:srgbClr val="F2F2F2"/>
                </a:solidFill>
                <a:latin typeface="Times New Roman"/>
                <a:cs typeface="Times New Roman"/>
              </a:rPr>
              <a:t>мають </a:t>
            </a:r>
            <a:r>
              <a:rPr sz="1500" spc="1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юр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и</a:t>
            </a:r>
            <a:r>
              <a:rPr sz="1500" spc="-15" dirty="0">
                <a:solidFill>
                  <a:srgbClr val="F2F2F2"/>
                </a:solidFill>
                <a:latin typeface="Times New Roman"/>
                <a:cs typeface="Times New Roman"/>
              </a:rPr>
              <a:t>д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и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ч</a:t>
            </a:r>
            <a:r>
              <a:rPr sz="1500" spc="15" dirty="0">
                <a:solidFill>
                  <a:srgbClr val="F2F2F2"/>
                </a:solidFill>
                <a:latin typeface="Times New Roman"/>
                <a:cs typeface="Times New Roman"/>
              </a:rPr>
              <a:t>н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е</a:t>
            </a:r>
            <a:r>
              <a:rPr sz="1500" spc="-7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з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н</a:t>
            </a:r>
            <a:r>
              <a:rPr sz="1500" spc="-65" dirty="0">
                <a:solidFill>
                  <a:srgbClr val="F2F2F2"/>
                </a:solidFill>
                <a:latin typeface="Times New Roman"/>
                <a:cs typeface="Times New Roman"/>
              </a:rPr>
              <a:t>а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ч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е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нн</a:t>
            </a:r>
            <a:r>
              <a:rPr sz="1500" spc="-25" dirty="0">
                <a:solidFill>
                  <a:srgbClr val="F2F2F2"/>
                </a:solidFill>
                <a:latin typeface="Times New Roman"/>
                <a:cs typeface="Times New Roman"/>
              </a:rPr>
              <a:t>я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,</a:t>
            </a:r>
            <a:r>
              <a:rPr sz="1500" spc="-7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з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а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н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а</a:t>
            </a:r>
            <a:r>
              <a:rPr sz="1500" spc="-15" dirty="0">
                <a:solidFill>
                  <a:srgbClr val="F2F2F2"/>
                </a:solidFill>
                <a:latin typeface="Times New Roman"/>
                <a:cs typeface="Times New Roman"/>
              </a:rPr>
              <a:t>д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а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нн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я</a:t>
            </a:r>
            <a:r>
              <a:rPr sz="1500" spc="-10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п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е</a:t>
            </a:r>
            <a:r>
              <a:rPr sz="1500" spc="-35" dirty="0">
                <a:solidFill>
                  <a:srgbClr val="F2F2F2"/>
                </a:solidFill>
                <a:latin typeface="Times New Roman"/>
                <a:cs typeface="Times New Roman"/>
              </a:rPr>
              <a:t>в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ни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х  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п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р</a:t>
            </a:r>
            <a:r>
              <a:rPr sz="1500" spc="10" dirty="0">
                <a:solidFill>
                  <a:srgbClr val="F2F2F2"/>
                </a:solidFill>
                <a:latin typeface="Times New Roman"/>
                <a:cs typeface="Times New Roman"/>
              </a:rPr>
              <a:t>а</a:t>
            </a:r>
            <a:r>
              <a:rPr sz="1500" spc="-35" dirty="0">
                <a:solidFill>
                  <a:srgbClr val="F2F2F2"/>
                </a:solidFill>
                <a:latin typeface="Times New Roman"/>
                <a:cs typeface="Times New Roman"/>
              </a:rPr>
              <a:t>в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,</a:t>
            </a:r>
            <a:r>
              <a:rPr sz="1500" spc="-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-35" dirty="0">
                <a:solidFill>
                  <a:srgbClr val="F2F2F2"/>
                </a:solidFill>
                <a:latin typeface="Times New Roman"/>
                <a:cs typeface="Times New Roman"/>
              </a:rPr>
              <a:t>в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и</a:t>
            </a:r>
            <a:r>
              <a:rPr sz="1500" spc="-15" dirty="0">
                <a:solidFill>
                  <a:srgbClr val="F2F2F2"/>
                </a:solidFill>
                <a:latin typeface="Times New Roman"/>
                <a:cs typeface="Times New Roman"/>
              </a:rPr>
              <a:t>д</a:t>
            </a:r>
            <a:r>
              <a:rPr sz="1500" spc="-65" dirty="0">
                <a:solidFill>
                  <a:srgbClr val="F2F2F2"/>
                </a:solidFill>
                <a:latin typeface="Times New Roman"/>
                <a:cs typeface="Times New Roman"/>
              </a:rPr>
              <a:t>а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чу</a:t>
            </a:r>
            <a:r>
              <a:rPr sz="1500" spc="-15" dirty="0">
                <a:solidFill>
                  <a:srgbClr val="F2F2F2"/>
                </a:solidFill>
                <a:latin typeface="Times New Roman"/>
                <a:cs typeface="Times New Roman"/>
              </a:rPr>
              <a:t> д</a:t>
            </a:r>
            <a:r>
              <a:rPr sz="1500" spc="-5" dirty="0">
                <a:solidFill>
                  <a:srgbClr val="F2F2F2"/>
                </a:solidFill>
                <a:latin typeface="Times New Roman"/>
                <a:cs typeface="Times New Roman"/>
              </a:rPr>
              <a:t>о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з</a:t>
            </a:r>
            <a:r>
              <a:rPr sz="1500" spc="-35" dirty="0">
                <a:solidFill>
                  <a:srgbClr val="F2F2F2"/>
                </a:solidFill>
                <a:latin typeface="Times New Roman"/>
                <a:cs typeface="Times New Roman"/>
              </a:rPr>
              <a:t>в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ол</a:t>
            </a:r>
            <a:r>
              <a:rPr sz="1500" spc="35" dirty="0">
                <a:solidFill>
                  <a:srgbClr val="F2F2F2"/>
                </a:solidFill>
                <a:latin typeface="Times New Roman"/>
                <a:cs typeface="Times New Roman"/>
              </a:rPr>
              <a:t>і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в</a:t>
            </a:r>
            <a:r>
              <a:rPr sz="1500" spc="-4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і</a:t>
            </a:r>
            <a:r>
              <a:rPr sz="1500" spc="3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л</a:t>
            </a:r>
            <a:r>
              <a:rPr sz="1500" spc="35" dirty="0">
                <a:solidFill>
                  <a:srgbClr val="F2F2F2"/>
                </a:solidFill>
                <a:latin typeface="Times New Roman"/>
                <a:cs typeface="Times New Roman"/>
              </a:rPr>
              <a:t>і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ц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е</a:t>
            </a:r>
            <a:r>
              <a:rPr sz="1500" spc="20" dirty="0">
                <a:solidFill>
                  <a:srgbClr val="F2F2F2"/>
                </a:solidFill>
                <a:latin typeface="Times New Roman"/>
                <a:cs typeface="Times New Roman"/>
              </a:rPr>
              <a:t>н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з</a:t>
            </a:r>
            <a:r>
              <a:rPr sz="1500" spc="30" dirty="0">
                <a:solidFill>
                  <a:srgbClr val="F2F2F2"/>
                </a:solidFill>
                <a:latin typeface="Times New Roman"/>
                <a:cs typeface="Times New Roman"/>
              </a:rPr>
              <a:t>і</a:t>
            </a:r>
            <a:r>
              <a:rPr sz="1500" spc="15" dirty="0">
                <a:solidFill>
                  <a:srgbClr val="F2F2F2"/>
                </a:solidFill>
                <a:latin typeface="Times New Roman"/>
                <a:cs typeface="Times New Roman"/>
              </a:rPr>
              <a:t>й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,</a:t>
            </a:r>
            <a:r>
              <a:rPr sz="1500" spc="-15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а</a:t>
            </a:r>
            <a:r>
              <a:rPr sz="1500" spc="-7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15" dirty="0">
                <a:solidFill>
                  <a:srgbClr val="F2F2F2"/>
                </a:solidFill>
                <a:latin typeface="Times New Roman"/>
                <a:cs typeface="Times New Roman"/>
              </a:rPr>
              <a:t>т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а</a:t>
            </a:r>
            <a:r>
              <a:rPr sz="1500" spc="-55" dirty="0">
                <a:solidFill>
                  <a:srgbClr val="F2F2F2"/>
                </a:solidFill>
                <a:latin typeface="Times New Roman"/>
                <a:cs typeface="Times New Roman"/>
              </a:rPr>
              <a:t>к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ож  </a:t>
            </a:r>
            <a:r>
              <a:rPr sz="1500" spc="-5" dirty="0">
                <a:solidFill>
                  <a:srgbClr val="F2F2F2"/>
                </a:solidFill>
                <a:latin typeface="Times New Roman"/>
                <a:cs typeface="Times New Roman"/>
              </a:rPr>
              <a:t>для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забезпечення </a:t>
            </a:r>
            <a:r>
              <a:rPr sz="1500" spc="-5" dirty="0">
                <a:solidFill>
                  <a:srgbClr val="F2F2F2"/>
                </a:solidFill>
                <a:latin typeface="Times New Roman"/>
                <a:cs typeface="Times New Roman"/>
              </a:rPr>
              <a:t>функціонування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си- </a:t>
            </a:r>
            <a:r>
              <a:rPr sz="1500" spc="10" dirty="0">
                <a:solidFill>
                  <a:srgbClr val="F2F2F2"/>
                </a:solidFill>
                <a:latin typeface="Times New Roman"/>
                <a:cs typeface="Times New Roman"/>
              </a:rPr>
              <a:t> стеми </a:t>
            </a:r>
            <a:r>
              <a:rPr sz="1500" spc="-5" dirty="0">
                <a:solidFill>
                  <a:srgbClr val="F2F2F2"/>
                </a:solidFill>
                <a:latin typeface="Times New Roman"/>
                <a:cs typeface="Times New Roman"/>
              </a:rPr>
              <a:t>державного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соціального </a:t>
            </a:r>
            <a:r>
              <a:rPr sz="1500" spc="1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F2F2F2"/>
                </a:solidFill>
                <a:latin typeface="Times New Roman"/>
                <a:cs typeface="Times New Roman"/>
              </a:rPr>
              <a:t>страхування</a:t>
            </a:r>
            <a:r>
              <a:rPr sz="1500" spc="4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і</a:t>
            </a:r>
            <a:r>
              <a:rPr sz="1500" spc="3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F2F2F2"/>
                </a:solidFill>
                <a:latin typeface="Times New Roman"/>
                <a:cs typeface="Times New Roman"/>
              </a:rPr>
              <a:t>державного</a:t>
            </a:r>
            <a:r>
              <a:rPr sz="1500" spc="-85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F2F2F2"/>
                </a:solidFill>
                <a:latin typeface="Times New Roman"/>
                <a:cs typeface="Times New Roman"/>
              </a:rPr>
              <a:t>соціального </a:t>
            </a:r>
            <a:r>
              <a:rPr sz="1500" spc="10" dirty="0">
                <a:solidFill>
                  <a:srgbClr val="F2F2F2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F2F2F2"/>
                </a:solidFill>
                <a:latin typeface="Times New Roman"/>
                <a:cs typeface="Times New Roman"/>
              </a:rPr>
              <a:t>забезпечення.</a:t>
            </a:r>
            <a:endParaRPr sz="1500">
              <a:latin typeface="Times New Roman"/>
              <a:cs typeface="Times New Roman"/>
            </a:endParaRPr>
          </a:p>
        </p:txBody>
      </p:sp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57298" y="3929073"/>
            <a:ext cx="928701" cy="8929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24100" y="1524"/>
            <a:ext cx="6629400" cy="1560830"/>
            <a:chOff x="2324100" y="1524"/>
            <a:chExt cx="6629400" cy="15608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24100" y="1524"/>
              <a:ext cx="6629400" cy="95097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05300" y="419099"/>
              <a:ext cx="2552700" cy="1143000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639062" y="0"/>
            <a:ext cx="5864860" cy="124333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995805" marR="5080" indent="-1983105">
              <a:lnSpc>
                <a:spcPct val="101400"/>
              </a:lnSpc>
              <a:spcBef>
                <a:spcPts val="65"/>
              </a:spcBef>
            </a:pPr>
            <a:r>
              <a:rPr sz="3950" spc="5" dirty="0"/>
              <a:t>РІЗНИЦЯ</a:t>
            </a:r>
            <a:r>
              <a:rPr sz="3950" spc="105" dirty="0"/>
              <a:t> </a:t>
            </a:r>
            <a:r>
              <a:rPr sz="3950" dirty="0"/>
              <a:t>МІЖ</a:t>
            </a:r>
            <a:r>
              <a:rPr sz="3950" spc="100" dirty="0"/>
              <a:t> </a:t>
            </a:r>
            <a:r>
              <a:rPr sz="3950" spc="-30" dirty="0"/>
              <a:t>ПОДАТКОМ</a:t>
            </a:r>
            <a:r>
              <a:rPr sz="3950" spc="35" dirty="0"/>
              <a:t> </a:t>
            </a:r>
            <a:r>
              <a:rPr sz="3950" spc="5" dirty="0"/>
              <a:t>І </a:t>
            </a:r>
            <a:r>
              <a:rPr sz="3950" spc="-880" dirty="0"/>
              <a:t> </a:t>
            </a:r>
            <a:r>
              <a:rPr sz="3950" spc="10" dirty="0"/>
              <a:t>ЗБОРОМ</a:t>
            </a:r>
            <a:endParaRPr sz="3950"/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89254" y="1519671"/>
            <a:ext cx="801630" cy="479694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7702550" y="4970077"/>
            <a:ext cx="1454150" cy="186690"/>
            <a:chOff x="7702550" y="4970077"/>
            <a:chExt cx="1454150" cy="186690"/>
          </a:xfrm>
        </p:grpSpPr>
        <p:sp>
          <p:nvSpPr>
            <p:cNvPr id="8" name="object 8"/>
            <p:cNvSpPr/>
            <p:nvPr/>
          </p:nvSpPr>
          <p:spPr>
            <a:xfrm>
              <a:off x="7715249" y="4982777"/>
              <a:ext cx="1428750" cy="161290"/>
            </a:xfrm>
            <a:custGeom>
              <a:avLst/>
              <a:gdLst/>
              <a:ahLst/>
              <a:cxnLst/>
              <a:rect l="l" t="t" r="r" b="b"/>
              <a:pathLst>
                <a:path w="1428750" h="161289">
                  <a:moveTo>
                    <a:pt x="1428749" y="0"/>
                  </a:moveTo>
                  <a:lnTo>
                    <a:pt x="0" y="0"/>
                  </a:lnTo>
                  <a:lnTo>
                    <a:pt x="0" y="160722"/>
                  </a:lnTo>
                  <a:lnTo>
                    <a:pt x="1428749" y="160722"/>
                  </a:lnTo>
                  <a:lnTo>
                    <a:pt x="1428749" y="0"/>
                  </a:lnTo>
                  <a:close/>
                </a:path>
              </a:pathLst>
            </a:custGeom>
            <a:solidFill>
              <a:srgbClr val="ACD2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715249" y="4982777"/>
              <a:ext cx="1428750" cy="161290"/>
            </a:xfrm>
            <a:custGeom>
              <a:avLst/>
              <a:gdLst/>
              <a:ahLst/>
              <a:cxnLst/>
              <a:rect l="l" t="t" r="r" b="b"/>
              <a:pathLst>
                <a:path w="1428750" h="161289">
                  <a:moveTo>
                    <a:pt x="0" y="160722"/>
                  </a:moveTo>
                  <a:lnTo>
                    <a:pt x="1428749" y="160722"/>
                  </a:lnTo>
                  <a:lnTo>
                    <a:pt x="1428749" y="0"/>
                  </a:lnTo>
                  <a:lnTo>
                    <a:pt x="0" y="0"/>
                  </a:lnTo>
                  <a:lnTo>
                    <a:pt x="0" y="160722"/>
                  </a:lnTo>
                  <a:close/>
                </a:path>
              </a:pathLst>
            </a:custGeom>
            <a:ln w="25399">
              <a:solidFill>
                <a:srgbClr val="ACD2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8723" y="1454782"/>
            <a:ext cx="8818880" cy="3416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5125" indent="-353060">
              <a:lnSpc>
                <a:spcPts val="2870"/>
              </a:lnSpc>
              <a:spcBef>
                <a:spcPts val="105"/>
              </a:spcBef>
              <a:buFont typeface="Wingdings"/>
              <a:buChar char=""/>
              <a:tabLst>
                <a:tab pos="365760" algn="l"/>
              </a:tabLst>
            </a:pPr>
            <a:r>
              <a:rPr sz="2400" b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податок</a:t>
            </a:r>
            <a:r>
              <a:rPr sz="2400" b="1" spc="1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обчислюється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 </a:t>
            </a:r>
            <a:r>
              <a:rPr sz="2400" spc="-25" dirty="0">
                <a:latin typeface="Times New Roman"/>
                <a:cs typeface="Times New Roman"/>
              </a:rPr>
              <a:t>відсотковому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відношенню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до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бази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0"/>
              </a:lnSpc>
            </a:pPr>
            <a:r>
              <a:rPr sz="2400" spc="-20" dirty="0">
                <a:latin typeface="Times New Roman"/>
                <a:cs typeface="Times New Roman"/>
              </a:rPr>
              <a:t>оподаткування,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збір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є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фіксованим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розміром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плати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за</a:t>
            </a:r>
            <a:r>
              <a:rPr sz="2400" spc="-15" dirty="0">
                <a:latin typeface="Times New Roman"/>
                <a:cs typeface="Times New Roman"/>
              </a:rPr>
              <a:t> послугу;</a:t>
            </a:r>
            <a:endParaRPr sz="2400">
              <a:latin typeface="Times New Roman"/>
              <a:cs typeface="Times New Roman"/>
            </a:endParaRPr>
          </a:p>
          <a:p>
            <a:pPr marL="12700" marR="367665">
              <a:lnSpc>
                <a:spcPts val="2850"/>
              </a:lnSpc>
              <a:spcBef>
                <a:spcPts val="1370"/>
              </a:spcBef>
              <a:buFont typeface="Wingdings"/>
              <a:buChar char=""/>
              <a:tabLst>
                <a:tab pos="365760" algn="l"/>
              </a:tabLst>
            </a:pPr>
            <a:r>
              <a:rPr sz="2400" b="1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податок</a:t>
            </a:r>
            <a:r>
              <a:rPr sz="2400" b="1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-20" dirty="0">
                <a:latin typeface="Times New Roman"/>
                <a:cs typeface="Times New Roman"/>
              </a:rPr>
              <a:t>обовязковому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порядку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утримується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усіх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суб’єктів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оподаткування,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збір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є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вільним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волевиявленням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платника;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ts val="2860"/>
              </a:lnSpc>
              <a:spcBef>
                <a:spcPts val="1280"/>
              </a:spcBef>
              <a:buFont typeface="Wingdings"/>
              <a:buChar char=""/>
              <a:tabLst>
                <a:tab pos="365760" algn="l"/>
              </a:tabLst>
            </a:pPr>
            <a:r>
              <a:rPr sz="2400" b="1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податок</a:t>
            </a:r>
            <a:r>
              <a:rPr sz="2400" b="1" spc="1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сплачується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безоплатній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основі,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збором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передбачено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отримання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державних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органів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певної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інформації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абопослуги;</a:t>
            </a:r>
            <a:endParaRPr sz="2400">
              <a:latin typeface="Times New Roman"/>
              <a:cs typeface="Times New Roman"/>
            </a:endParaRPr>
          </a:p>
          <a:p>
            <a:pPr marL="12700" marR="1099820" indent="-635">
              <a:lnSpc>
                <a:spcPct val="101699"/>
              </a:lnSpc>
              <a:spcBef>
                <a:spcPts val="1030"/>
              </a:spcBef>
              <a:buFont typeface="Wingdings"/>
              <a:buChar char=""/>
              <a:tabLst>
                <a:tab pos="365760" algn="l"/>
              </a:tabLst>
            </a:pPr>
            <a:r>
              <a:rPr sz="2400" b="1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податок</a:t>
            </a:r>
            <a:r>
              <a:rPr sz="2400" b="1" spc="114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має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певну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періодичність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оплати,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збір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є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разовим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платижем.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2325" y="1738769"/>
            <a:ext cx="1913255" cy="2704465"/>
          </a:xfrm>
          <a:custGeom>
            <a:avLst/>
            <a:gdLst/>
            <a:ahLst/>
            <a:cxnLst/>
            <a:rect l="l" t="t" r="r" b="b"/>
            <a:pathLst>
              <a:path w="1913255" h="2704465">
                <a:moveTo>
                  <a:pt x="1913001" y="1312532"/>
                </a:moveTo>
                <a:lnTo>
                  <a:pt x="1501254" y="1135875"/>
                </a:lnTo>
                <a:lnTo>
                  <a:pt x="1501254" y="1241793"/>
                </a:lnTo>
                <a:lnTo>
                  <a:pt x="486232" y="1243520"/>
                </a:lnTo>
                <a:lnTo>
                  <a:pt x="486410" y="1243076"/>
                </a:lnTo>
                <a:lnTo>
                  <a:pt x="503682" y="404876"/>
                </a:lnTo>
                <a:lnTo>
                  <a:pt x="512483" y="349161"/>
                </a:lnTo>
                <a:lnTo>
                  <a:pt x="529932" y="308952"/>
                </a:lnTo>
                <a:lnTo>
                  <a:pt x="589762" y="264731"/>
                </a:lnTo>
                <a:lnTo>
                  <a:pt x="631672" y="255536"/>
                </a:lnTo>
                <a:lnTo>
                  <a:pt x="681240" y="251510"/>
                </a:lnTo>
                <a:lnTo>
                  <a:pt x="738251" y="250050"/>
                </a:lnTo>
                <a:lnTo>
                  <a:pt x="1524876" y="240512"/>
                </a:lnTo>
                <a:lnTo>
                  <a:pt x="1524876" y="380987"/>
                </a:lnTo>
                <a:lnTo>
                  <a:pt x="1892300" y="182118"/>
                </a:lnTo>
                <a:lnTo>
                  <a:pt x="1511046" y="0"/>
                </a:lnTo>
                <a:lnTo>
                  <a:pt x="1514475" y="109601"/>
                </a:lnTo>
                <a:lnTo>
                  <a:pt x="1202715" y="110921"/>
                </a:lnTo>
                <a:lnTo>
                  <a:pt x="1012545" y="111607"/>
                </a:lnTo>
                <a:lnTo>
                  <a:pt x="866368" y="111848"/>
                </a:lnTo>
                <a:lnTo>
                  <a:pt x="686562" y="111887"/>
                </a:lnTo>
                <a:lnTo>
                  <a:pt x="615619" y="113944"/>
                </a:lnTo>
                <a:lnTo>
                  <a:pt x="552665" y="118986"/>
                </a:lnTo>
                <a:lnTo>
                  <a:pt x="497332" y="127101"/>
                </a:lnTo>
                <a:lnTo>
                  <a:pt x="449249" y="138379"/>
                </a:lnTo>
                <a:lnTo>
                  <a:pt x="408076" y="152946"/>
                </a:lnTo>
                <a:lnTo>
                  <a:pt x="373443" y="170878"/>
                </a:lnTo>
                <a:lnTo>
                  <a:pt x="322364" y="217258"/>
                </a:lnTo>
                <a:lnTo>
                  <a:pt x="293141" y="278307"/>
                </a:lnTo>
                <a:lnTo>
                  <a:pt x="282892" y="354812"/>
                </a:lnTo>
                <a:lnTo>
                  <a:pt x="282892" y="1243863"/>
                </a:lnTo>
                <a:lnTo>
                  <a:pt x="0" y="1244333"/>
                </a:lnTo>
                <a:lnTo>
                  <a:pt x="3149" y="1400810"/>
                </a:lnTo>
                <a:lnTo>
                  <a:pt x="310629" y="1396657"/>
                </a:lnTo>
                <a:lnTo>
                  <a:pt x="307886" y="1400975"/>
                </a:lnTo>
                <a:lnTo>
                  <a:pt x="293243" y="1444244"/>
                </a:lnTo>
                <a:lnTo>
                  <a:pt x="293243" y="2349106"/>
                </a:lnTo>
                <a:lnTo>
                  <a:pt x="296164" y="2389352"/>
                </a:lnTo>
                <a:lnTo>
                  <a:pt x="315544" y="2458034"/>
                </a:lnTo>
                <a:lnTo>
                  <a:pt x="355333" y="2511653"/>
                </a:lnTo>
                <a:lnTo>
                  <a:pt x="418414" y="2550972"/>
                </a:lnTo>
                <a:lnTo>
                  <a:pt x="459587" y="2565527"/>
                </a:lnTo>
                <a:lnTo>
                  <a:pt x="507657" y="2576804"/>
                </a:lnTo>
                <a:lnTo>
                  <a:pt x="562978" y="2584907"/>
                </a:lnTo>
                <a:lnTo>
                  <a:pt x="625919" y="2589936"/>
                </a:lnTo>
                <a:lnTo>
                  <a:pt x="696849" y="2591993"/>
                </a:lnTo>
                <a:lnTo>
                  <a:pt x="876655" y="2592032"/>
                </a:lnTo>
                <a:lnTo>
                  <a:pt x="1022845" y="2592286"/>
                </a:lnTo>
                <a:lnTo>
                  <a:pt x="1213053" y="2592997"/>
                </a:lnTo>
                <a:lnTo>
                  <a:pt x="1524876" y="2594356"/>
                </a:lnTo>
                <a:lnTo>
                  <a:pt x="1521333" y="2703893"/>
                </a:lnTo>
                <a:lnTo>
                  <a:pt x="1902587" y="2521750"/>
                </a:lnTo>
                <a:lnTo>
                  <a:pt x="1535163" y="2322893"/>
                </a:lnTo>
                <a:lnTo>
                  <a:pt x="1535163" y="2463406"/>
                </a:lnTo>
                <a:lnTo>
                  <a:pt x="748665" y="2453881"/>
                </a:lnTo>
                <a:lnTo>
                  <a:pt x="691654" y="2452420"/>
                </a:lnTo>
                <a:lnTo>
                  <a:pt x="642086" y="2448395"/>
                </a:lnTo>
                <a:lnTo>
                  <a:pt x="600163" y="2439187"/>
                </a:lnTo>
                <a:lnTo>
                  <a:pt x="540296" y="2394966"/>
                </a:lnTo>
                <a:lnTo>
                  <a:pt x="522820" y="2354770"/>
                </a:lnTo>
                <a:lnTo>
                  <a:pt x="513969" y="2299081"/>
                </a:lnTo>
                <a:lnTo>
                  <a:pt x="496824" y="1460868"/>
                </a:lnTo>
                <a:lnTo>
                  <a:pt x="479602" y="1415935"/>
                </a:lnTo>
                <a:lnTo>
                  <a:pt x="466077" y="1394548"/>
                </a:lnTo>
                <a:lnTo>
                  <a:pt x="1494917" y="1380617"/>
                </a:lnTo>
                <a:lnTo>
                  <a:pt x="1501254" y="1494269"/>
                </a:lnTo>
                <a:lnTo>
                  <a:pt x="1913001" y="1312532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408426" y="2604385"/>
            <a:ext cx="5458460" cy="979169"/>
            <a:chOff x="3408426" y="2604385"/>
            <a:chExt cx="5458460" cy="97916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08426" y="2604385"/>
              <a:ext cx="5457840" cy="97867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287895" y="2938903"/>
              <a:ext cx="376555" cy="258445"/>
            </a:xfrm>
            <a:custGeom>
              <a:avLst/>
              <a:gdLst/>
              <a:ahLst/>
              <a:cxnLst/>
              <a:rect l="l" t="t" r="r" b="b"/>
              <a:pathLst>
                <a:path w="376554" h="258444">
                  <a:moveTo>
                    <a:pt x="258592" y="0"/>
                  </a:moveTo>
                  <a:lnTo>
                    <a:pt x="258592" y="64651"/>
                  </a:lnTo>
                  <a:lnTo>
                    <a:pt x="0" y="64651"/>
                  </a:lnTo>
                  <a:lnTo>
                    <a:pt x="0" y="193810"/>
                  </a:lnTo>
                  <a:lnTo>
                    <a:pt x="258592" y="193810"/>
                  </a:lnTo>
                  <a:lnTo>
                    <a:pt x="258592" y="258317"/>
                  </a:lnTo>
                  <a:lnTo>
                    <a:pt x="376184" y="129158"/>
                  </a:lnTo>
                  <a:lnTo>
                    <a:pt x="258592" y="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446526" y="3746123"/>
            <a:ext cx="5423535" cy="986155"/>
            <a:chOff x="3446526" y="3746123"/>
            <a:chExt cx="5423535" cy="98615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46526" y="3746123"/>
              <a:ext cx="5422910" cy="9858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260860" y="4095000"/>
              <a:ext cx="376555" cy="260985"/>
            </a:xfrm>
            <a:custGeom>
              <a:avLst/>
              <a:gdLst/>
              <a:ahLst/>
              <a:cxnLst/>
              <a:rect l="l" t="t" r="r" b="b"/>
              <a:pathLst>
                <a:path w="376554" h="260985">
                  <a:moveTo>
                    <a:pt x="258683" y="0"/>
                  </a:moveTo>
                  <a:lnTo>
                    <a:pt x="258683" y="65187"/>
                  </a:lnTo>
                  <a:lnTo>
                    <a:pt x="0" y="65187"/>
                  </a:lnTo>
                  <a:lnTo>
                    <a:pt x="0" y="195571"/>
                  </a:lnTo>
                  <a:lnTo>
                    <a:pt x="258683" y="195571"/>
                  </a:lnTo>
                  <a:lnTo>
                    <a:pt x="258683" y="260759"/>
                  </a:lnTo>
                  <a:lnTo>
                    <a:pt x="376306" y="130372"/>
                  </a:lnTo>
                  <a:lnTo>
                    <a:pt x="258683" y="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2813045" y="1458203"/>
            <a:ext cx="6053455" cy="1047115"/>
            <a:chOff x="2813045" y="1458203"/>
            <a:chExt cx="6053455" cy="1047115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08425" y="1482730"/>
              <a:ext cx="5457840" cy="97877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268845" y="1817370"/>
              <a:ext cx="376555" cy="258445"/>
            </a:xfrm>
            <a:custGeom>
              <a:avLst/>
              <a:gdLst/>
              <a:ahLst/>
              <a:cxnLst/>
              <a:rect l="l" t="t" r="r" b="b"/>
              <a:pathLst>
                <a:path w="376554" h="258444">
                  <a:moveTo>
                    <a:pt x="258592" y="0"/>
                  </a:moveTo>
                  <a:lnTo>
                    <a:pt x="258592" y="64526"/>
                  </a:lnTo>
                  <a:lnTo>
                    <a:pt x="0" y="64526"/>
                  </a:lnTo>
                  <a:lnTo>
                    <a:pt x="0" y="193791"/>
                  </a:lnTo>
                  <a:lnTo>
                    <a:pt x="258592" y="193791"/>
                  </a:lnTo>
                  <a:lnTo>
                    <a:pt x="258592" y="258317"/>
                  </a:lnTo>
                  <a:lnTo>
                    <a:pt x="376184" y="129143"/>
                  </a:lnTo>
                  <a:lnTo>
                    <a:pt x="258592" y="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38450" y="1485899"/>
              <a:ext cx="1676400" cy="101917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25745" y="1470903"/>
              <a:ext cx="1628784" cy="97384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825745" y="1470903"/>
              <a:ext cx="1629410" cy="974090"/>
            </a:xfrm>
            <a:custGeom>
              <a:avLst/>
              <a:gdLst/>
              <a:ahLst/>
              <a:cxnLst/>
              <a:rect l="l" t="t" r="r" b="b"/>
              <a:pathLst>
                <a:path w="1629410" h="974089">
                  <a:moveTo>
                    <a:pt x="0" y="116098"/>
                  </a:moveTo>
                  <a:lnTo>
                    <a:pt x="9118" y="70890"/>
                  </a:lnTo>
                  <a:lnTo>
                    <a:pt x="33990" y="33989"/>
                  </a:lnTo>
                  <a:lnTo>
                    <a:pt x="70889" y="9117"/>
                  </a:lnTo>
                  <a:lnTo>
                    <a:pt x="116086" y="0"/>
                  </a:lnTo>
                  <a:lnTo>
                    <a:pt x="1512716" y="0"/>
                  </a:lnTo>
                  <a:lnTo>
                    <a:pt x="1557906" y="9117"/>
                  </a:lnTo>
                  <a:lnTo>
                    <a:pt x="1594798" y="33989"/>
                  </a:lnTo>
                  <a:lnTo>
                    <a:pt x="1619666" y="70890"/>
                  </a:lnTo>
                  <a:lnTo>
                    <a:pt x="1628784" y="116098"/>
                  </a:lnTo>
                  <a:lnTo>
                    <a:pt x="1628784" y="857768"/>
                  </a:lnTo>
                  <a:lnTo>
                    <a:pt x="1619666" y="902963"/>
                  </a:lnTo>
                  <a:lnTo>
                    <a:pt x="1594798" y="939857"/>
                  </a:lnTo>
                  <a:lnTo>
                    <a:pt x="1557906" y="964725"/>
                  </a:lnTo>
                  <a:lnTo>
                    <a:pt x="1512716" y="973842"/>
                  </a:lnTo>
                  <a:lnTo>
                    <a:pt x="116086" y="973842"/>
                  </a:lnTo>
                  <a:lnTo>
                    <a:pt x="70889" y="964725"/>
                  </a:lnTo>
                  <a:lnTo>
                    <a:pt x="33990" y="939857"/>
                  </a:lnTo>
                  <a:lnTo>
                    <a:pt x="9118" y="902963"/>
                  </a:lnTo>
                  <a:lnTo>
                    <a:pt x="0" y="857768"/>
                  </a:lnTo>
                  <a:lnTo>
                    <a:pt x="0" y="116098"/>
                  </a:lnTo>
                  <a:close/>
                </a:path>
              </a:pathLst>
            </a:custGeom>
            <a:ln w="25399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89254" y="1519671"/>
              <a:ext cx="801630" cy="479694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2825750" y="2584445"/>
            <a:ext cx="1698625" cy="1044575"/>
            <a:chOff x="2825750" y="2584445"/>
            <a:chExt cx="1698625" cy="1044575"/>
          </a:xfrm>
        </p:grpSpPr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57500" y="2609849"/>
              <a:ext cx="1666875" cy="101917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838449" y="2597145"/>
              <a:ext cx="1628790" cy="973967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838449" y="2597145"/>
              <a:ext cx="1629410" cy="974090"/>
            </a:xfrm>
            <a:custGeom>
              <a:avLst/>
              <a:gdLst/>
              <a:ahLst/>
              <a:cxnLst/>
              <a:rect l="l" t="t" r="r" b="b"/>
              <a:pathLst>
                <a:path w="1629410" h="974089">
                  <a:moveTo>
                    <a:pt x="0" y="116204"/>
                  </a:moveTo>
                  <a:lnTo>
                    <a:pt x="9118" y="70994"/>
                  </a:lnTo>
                  <a:lnTo>
                    <a:pt x="33989" y="34054"/>
                  </a:lnTo>
                  <a:lnTo>
                    <a:pt x="70883" y="9139"/>
                  </a:lnTo>
                  <a:lnTo>
                    <a:pt x="116073" y="0"/>
                  </a:lnTo>
                  <a:lnTo>
                    <a:pt x="1512691" y="0"/>
                  </a:lnTo>
                  <a:lnTo>
                    <a:pt x="1557887" y="9139"/>
                  </a:lnTo>
                  <a:lnTo>
                    <a:pt x="1594789" y="34054"/>
                  </a:lnTo>
                  <a:lnTo>
                    <a:pt x="1619668" y="70994"/>
                  </a:lnTo>
                  <a:lnTo>
                    <a:pt x="1628790" y="116204"/>
                  </a:lnTo>
                  <a:lnTo>
                    <a:pt x="1628790" y="857893"/>
                  </a:lnTo>
                  <a:lnTo>
                    <a:pt x="1619668" y="903083"/>
                  </a:lnTo>
                  <a:lnTo>
                    <a:pt x="1594789" y="939977"/>
                  </a:lnTo>
                  <a:lnTo>
                    <a:pt x="1557887" y="964848"/>
                  </a:lnTo>
                  <a:lnTo>
                    <a:pt x="1512691" y="973967"/>
                  </a:lnTo>
                  <a:lnTo>
                    <a:pt x="116073" y="973967"/>
                  </a:lnTo>
                  <a:lnTo>
                    <a:pt x="70883" y="964848"/>
                  </a:lnTo>
                  <a:lnTo>
                    <a:pt x="33989" y="939977"/>
                  </a:lnTo>
                  <a:lnTo>
                    <a:pt x="9118" y="903083"/>
                  </a:lnTo>
                  <a:lnTo>
                    <a:pt x="0" y="857893"/>
                  </a:lnTo>
                  <a:lnTo>
                    <a:pt x="0" y="116204"/>
                  </a:lnTo>
                  <a:close/>
                </a:path>
              </a:pathLst>
            </a:custGeom>
            <a:ln w="25399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892420" y="2646044"/>
              <a:ext cx="801633" cy="479547"/>
            </a:xfrm>
            <a:prstGeom prst="rect">
              <a:avLst/>
            </a:prstGeom>
          </p:spPr>
        </p:pic>
      </p:grpSp>
      <p:grpSp>
        <p:nvGrpSpPr>
          <p:cNvPr id="21" name="object 21"/>
          <p:cNvGrpSpPr/>
          <p:nvPr/>
        </p:nvGrpSpPr>
        <p:grpSpPr>
          <a:xfrm>
            <a:off x="2806700" y="3726302"/>
            <a:ext cx="1698625" cy="1045844"/>
            <a:chOff x="2806700" y="3726302"/>
            <a:chExt cx="1698625" cy="1045844"/>
          </a:xfrm>
        </p:grpSpPr>
        <p:pic>
          <p:nvPicPr>
            <p:cNvPr id="22" name="object 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838450" y="3752849"/>
              <a:ext cx="1666875" cy="1019175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819399" y="3739002"/>
              <a:ext cx="1628790" cy="973942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819399" y="3739002"/>
              <a:ext cx="1629410" cy="974090"/>
            </a:xfrm>
            <a:custGeom>
              <a:avLst/>
              <a:gdLst/>
              <a:ahLst/>
              <a:cxnLst/>
              <a:rect l="l" t="t" r="r" b="b"/>
              <a:pathLst>
                <a:path w="1629410" h="974089">
                  <a:moveTo>
                    <a:pt x="0" y="116086"/>
                  </a:moveTo>
                  <a:lnTo>
                    <a:pt x="9118" y="70889"/>
                  </a:lnTo>
                  <a:lnTo>
                    <a:pt x="33989" y="33990"/>
                  </a:lnTo>
                  <a:lnTo>
                    <a:pt x="70883" y="9118"/>
                  </a:lnTo>
                  <a:lnTo>
                    <a:pt x="116073" y="0"/>
                  </a:lnTo>
                  <a:lnTo>
                    <a:pt x="1512691" y="0"/>
                  </a:lnTo>
                  <a:lnTo>
                    <a:pt x="1557887" y="9118"/>
                  </a:lnTo>
                  <a:lnTo>
                    <a:pt x="1594789" y="33990"/>
                  </a:lnTo>
                  <a:lnTo>
                    <a:pt x="1619668" y="70889"/>
                  </a:lnTo>
                  <a:lnTo>
                    <a:pt x="1628790" y="116086"/>
                  </a:lnTo>
                  <a:lnTo>
                    <a:pt x="1628790" y="857832"/>
                  </a:lnTo>
                  <a:lnTo>
                    <a:pt x="1619668" y="903027"/>
                  </a:lnTo>
                  <a:lnTo>
                    <a:pt x="1594789" y="939934"/>
                  </a:lnTo>
                  <a:lnTo>
                    <a:pt x="1557887" y="964818"/>
                  </a:lnTo>
                  <a:lnTo>
                    <a:pt x="1512691" y="973942"/>
                  </a:lnTo>
                  <a:lnTo>
                    <a:pt x="116073" y="973942"/>
                  </a:lnTo>
                  <a:lnTo>
                    <a:pt x="70883" y="964818"/>
                  </a:lnTo>
                  <a:lnTo>
                    <a:pt x="33989" y="939934"/>
                  </a:lnTo>
                  <a:lnTo>
                    <a:pt x="9118" y="903027"/>
                  </a:lnTo>
                  <a:lnTo>
                    <a:pt x="0" y="857832"/>
                  </a:lnTo>
                  <a:lnTo>
                    <a:pt x="0" y="116086"/>
                  </a:lnTo>
                  <a:close/>
                </a:path>
              </a:pathLst>
            </a:custGeom>
            <a:ln w="25399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73370" y="3780662"/>
              <a:ext cx="801633" cy="479654"/>
            </a:xfrm>
            <a:prstGeom prst="rect">
              <a:avLst/>
            </a:prstGeom>
          </p:spPr>
        </p:pic>
      </p:grpSp>
      <p:pic>
        <p:nvPicPr>
          <p:cNvPr id="26" name="object 2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42887" y="2353184"/>
            <a:ext cx="1882773" cy="1409700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4655569" y="1526600"/>
            <a:ext cx="4465320" cy="851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95"/>
              </a:spcBef>
            </a:pPr>
            <a:r>
              <a:rPr sz="1350" spc="-5" dirty="0">
                <a:latin typeface="Times New Roman"/>
                <a:cs typeface="Times New Roman"/>
              </a:rPr>
              <a:t>забезпечує</a:t>
            </a:r>
            <a:r>
              <a:rPr sz="1350" spc="-15" dirty="0">
                <a:latin typeface="Times New Roman"/>
                <a:cs typeface="Times New Roman"/>
              </a:rPr>
              <a:t> </a:t>
            </a:r>
            <a:r>
              <a:rPr sz="1350" spc="-25" dirty="0">
                <a:latin typeface="Times New Roman"/>
                <a:cs typeface="Times New Roman"/>
              </a:rPr>
              <a:t>необхідні</a:t>
            </a:r>
            <a:r>
              <a:rPr sz="1350" spc="114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умови </a:t>
            </a:r>
            <a:r>
              <a:rPr sz="1350" spc="-5" dirty="0">
                <a:latin typeface="Times New Roman"/>
                <a:cs typeface="Times New Roman"/>
              </a:rPr>
              <a:t>для</a:t>
            </a:r>
            <a:r>
              <a:rPr sz="1350" spc="15" dirty="0">
                <a:latin typeface="Times New Roman"/>
                <a:cs typeface="Times New Roman"/>
              </a:rPr>
              <a:t> </a:t>
            </a:r>
            <a:r>
              <a:rPr sz="1350" spc="10" dirty="0">
                <a:latin typeface="Times New Roman"/>
                <a:cs typeface="Times New Roman"/>
              </a:rPr>
              <a:t>створення</a:t>
            </a:r>
            <a:r>
              <a:rPr sz="1350" spc="-12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матеріальної</a:t>
            </a:r>
            <a:r>
              <a:rPr sz="1350" spc="12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бази </a:t>
            </a:r>
            <a:r>
              <a:rPr sz="1350" spc="-325" dirty="0">
                <a:latin typeface="Times New Roman"/>
                <a:cs typeface="Times New Roman"/>
              </a:rPr>
              <a:t> </a:t>
            </a:r>
            <a:r>
              <a:rPr sz="1350" spc="5" dirty="0">
                <a:latin typeface="Times New Roman"/>
                <a:cs typeface="Times New Roman"/>
              </a:rPr>
              <a:t>функціонування </a:t>
            </a:r>
            <a:r>
              <a:rPr sz="1350" spc="-5" dirty="0">
                <a:latin typeface="Times New Roman"/>
                <a:cs typeface="Times New Roman"/>
              </a:rPr>
              <a:t>суспільства. Тобто за </a:t>
            </a:r>
            <a:r>
              <a:rPr sz="1350" spc="-10" dirty="0">
                <a:latin typeface="Times New Roman"/>
                <a:cs typeface="Times New Roman"/>
              </a:rPr>
              <a:t>допомогою </a:t>
            </a:r>
            <a:r>
              <a:rPr sz="1350" spc="-20" dirty="0">
                <a:latin typeface="Times New Roman"/>
                <a:cs typeface="Times New Roman"/>
              </a:rPr>
              <a:t>податків </a:t>
            </a:r>
            <a:r>
              <a:rPr sz="1350" spc="-15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держава </a:t>
            </a:r>
            <a:r>
              <a:rPr sz="1350" spc="-25" dirty="0">
                <a:latin typeface="Times New Roman"/>
                <a:cs typeface="Times New Roman"/>
              </a:rPr>
              <a:t>мобілізує</a:t>
            </a:r>
            <a:r>
              <a:rPr sz="1350" spc="-20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кошти </a:t>
            </a:r>
            <a:r>
              <a:rPr sz="1350" spc="-5" dirty="0">
                <a:latin typeface="Times New Roman"/>
                <a:cs typeface="Times New Roman"/>
              </a:rPr>
              <a:t>для </a:t>
            </a:r>
            <a:r>
              <a:rPr sz="1350" spc="10" dirty="0">
                <a:latin typeface="Times New Roman"/>
                <a:cs typeface="Times New Roman"/>
              </a:rPr>
              <a:t>утворення </a:t>
            </a:r>
            <a:r>
              <a:rPr sz="1350" dirty="0">
                <a:latin typeface="Times New Roman"/>
                <a:cs typeface="Times New Roman"/>
              </a:rPr>
              <a:t>грошових </a:t>
            </a:r>
            <a:r>
              <a:rPr sz="1350" spc="-5" dirty="0">
                <a:latin typeface="Times New Roman"/>
                <a:cs typeface="Times New Roman"/>
              </a:rPr>
              <a:t>фондів, </a:t>
            </a:r>
            <a:r>
              <a:rPr sz="1350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які</a:t>
            </a:r>
            <a:r>
              <a:rPr sz="1350" spc="-40" dirty="0">
                <a:latin typeface="Times New Roman"/>
                <a:cs typeface="Times New Roman"/>
              </a:rPr>
              <a:t> </a:t>
            </a:r>
            <a:r>
              <a:rPr sz="1350" spc="-5" dirty="0">
                <a:latin typeface="Times New Roman"/>
                <a:cs typeface="Times New Roman"/>
              </a:rPr>
              <a:t>забезпечують</a:t>
            </a:r>
            <a:r>
              <a:rPr sz="1350" spc="25" dirty="0">
                <a:latin typeface="Times New Roman"/>
                <a:cs typeface="Times New Roman"/>
              </a:rPr>
              <a:t> </a:t>
            </a:r>
            <a:r>
              <a:rPr sz="1350" spc="5" dirty="0">
                <a:latin typeface="Times New Roman"/>
                <a:cs typeface="Times New Roman"/>
              </a:rPr>
              <a:t>виконання</a:t>
            </a:r>
            <a:r>
              <a:rPr sz="1350" spc="-125" dirty="0">
                <a:latin typeface="Times New Roman"/>
                <a:cs typeface="Times New Roman"/>
              </a:rPr>
              <a:t> </a:t>
            </a:r>
            <a:r>
              <a:rPr sz="1350" spc="5" dirty="0">
                <a:latin typeface="Times New Roman"/>
                <a:cs typeface="Times New Roman"/>
              </a:rPr>
              <a:t>покладених</a:t>
            </a:r>
            <a:r>
              <a:rPr sz="1350" spc="-105" dirty="0">
                <a:latin typeface="Times New Roman"/>
                <a:cs typeface="Times New Roman"/>
              </a:rPr>
              <a:t> </a:t>
            </a:r>
            <a:r>
              <a:rPr sz="1350" spc="10" dirty="0">
                <a:latin typeface="Times New Roman"/>
                <a:cs typeface="Times New Roman"/>
              </a:rPr>
              <a:t>на</a:t>
            </a:r>
            <a:r>
              <a:rPr sz="1350" spc="-40" dirty="0">
                <a:latin typeface="Times New Roman"/>
                <a:cs typeface="Times New Roman"/>
              </a:rPr>
              <a:t> </a:t>
            </a:r>
            <a:r>
              <a:rPr sz="1350" spc="5" dirty="0">
                <a:latin typeface="Times New Roman"/>
                <a:cs typeface="Times New Roman"/>
              </a:rPr>
              <a:t>неї</a:t>
            </a:r>
            <a:r>
              <a:rPr sz="1350" spc="-40" dirty="0">
                <a:latin typeface="Times New Roman"/>
                <a:cs typeface="Times New Roman"/>
              </a:rPr>
              <a:t> </a:t>
            </a:r>
            <a:r>
              <a:rPr sz="1350" spc="5" dirty="0">
                <a:latin typeface="Times New Roman"/>
                <a:cs typeface="Times New Roman"/>
              </a:rPr>
              <a:t>функцій.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61870" y="2671375"/>
            <a:ext cx="3815079" cy="88265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30"/>
              </a:spcBef>
            </a:pPr>
            <a:r>
              <a:rPr sz="1400" spc="5" dirty="0">
                <a:latin typeface="Times New Roman"/>
                <a:cs typeface="Times New Roman"/>
              </a:rPr>
              <a:t>забезпечує розподіл </a:t>
            </a:r>
            <a:r>
              <a:rPr sz="1400" dirty="0">
                <a:latin typeface="Times New Roman"/>
                <a:cs typeface="Times New Roman"/>
              </a:rPr>
              <a:t>вартісних </a:t>
            </a:r>
            <a:r>
              <a:rPr sz="1400" spc="10" dirty="0">
                <a:latin typeface="Times New Roman"/>
                <a:cs typeface="Times New Roman"/>
              </a:rPr>
              <a:t>пропорцій </a:t>
            </a:r>
            <a:r>
              <a:rPr sz="1400" spc="-20" dirty="0">
                <a:latin typeface="Times New Roman"/>
                <a:cs typeface="Times New Roman"/>
              </a:rPr>
              <a:t>між 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платниками </a:t>
            </a:r>
            <a:r>
              <a:rPr sz="1400" spc="-15" dirty="0">
                <a:latin typeface="Times New Roman"/>
                <a:cs typeface="Times New Roman"/>
              </a:rPr>
              <a:t>податків </a:t>
            </a:r>
            <a:r>
              <a:rPr sz="1400" spc="5" dirty="0">
                <a:latin typeface="Times New Roman"/>
                <a:cs typeface="Times New Roman"/>
              </a:rPr>
              <a:t>і </a:t>
            </a:r>
            <a:r>
              <a:rPr sz="1400" spc="10" dirty="0">
                <a:latin typeface="Times New Roman"/>
                <a:cs typeface="Times New Roman"/>
              </a:rPr>
              <a:t>державою. Тобто саме </a:t>
            </a:r>
            <a:r>
              <a:rPr sz="1400" spc="25" dirty="0">
                <a:latin typeface="Times New Roman"/>
                <a:cs typeface="Times New Roman"/>
              </a:rPr>
              <a:t>за 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20" dirty="0">
                <a:latin typeface="Times New Roman"/>
                <a:cs typeface="Times New Roman"/>
              </a:rPr>
              <a:t>допомогою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податків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держава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встановлює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вартісні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</a:t>
            </a:r>
            <a:r>
              <a:rPr sz="1400" spc="45" dirty="0">
                <a:latin typeface="Times New Roman"/>
                <a:cs typeface="Times New Roman"/>
              </a:rPr>
              <a:t>ро</a:t>
            </a:r>
            <a:r>
              <a:rPr sz="1400" spc="-5" dirty="0">
                <a:latin typeface="Times New Roman"/>
                <a:cs typeface="Times New Roman"/>
              </a:rPr>
              <a:t>п</a:t>
            </a:r>
            <a:r>
              <a:rPr sz="1400" spc="45" dirty="0">
                <a:latin typeface="Times New Roman"/>
                <a:cs typeface="Times New Roman"/>
              </a:rPr>
              <a:t>ор</a:t>
            </a:r>
            <a:r>
              <a:rPr sz="1400" spc="-5" dirty="0">
                <a:latin typeface="Times New Roman"/>
                <a:cs typeface="Times New Roman"/>
              </a:rPr>
              <a:t>ц</a:t>
            </a:r>
            <a:r>
              <a:rPr sz="1400" spc="-90" dirty="0">
                <a:latin typeface="Times New Roman"/>
                <a:cs typeface="Times New Roman"/>
              </a:rPr>
              <a:t>і</a:t>
            </a:r>
            <a:r>
              <a:rPr sz="1400" spc="5" dirty="0">
                <a:latin typeface="Times New Roman"/>
                <a:cs typeface="Times New Roman"/>
              </a:rPr>
              <a:t>ї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spc="-25" dirty="0">
                <a:latin typeface="Times New Roman"/>
                <a:cs typeface="Times New Roman"/>
              </a:rPr>
              <a:t>а</a:t>
            </a:r>
            <a:r>
              <a:rPr sz="1400" spc="-85" dirty="0">
                <a:latin typeface="Times New Roman"/>
                <a:cs typeface="Times New Roman"/>
              </a:rPr>
              <a:t>к</a:t>
            </a:r>
            <a:r>
              <a:rPr sz="1400" spc="45" dirty="0">
                <a:latin typeface="Times New Roman"/>
                <a:cs typeface="Times New Roman"/>
              </a:rPr>
              <a:t>о</a:t>
            </a:r>
            <a:r>
              <a:rPr sz="1400" spc="25" dirty="0">
                <a:latin typeface="Times New Roman"/>
                <a:cs typeface="Times New Roman"/>
              </a:rPr>
              <a:t>г</a:t>
            </a:r>
            <a:r>
              <a:rPr sz="1400" spc="10" dirty="0">
                <a:latin typeface="Times New Roman"/>
                <a:cs typeface="Times New Roman"/>
              </a:rPr>
              <a:t>о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</a:t>
            </a:r>
            <a:r>
              <a:rPr sz="1400" spc="-25" dirty="0">
                <a:latin typeface="Times New Roman"/>
                <a:cs typeface="Times New Roman"/>
              </a:rPr>
              <a:t>е</a:t>
            </a:r>
            <a:r>
              <a:rPr sz="1400" spc="45" dirty="0">
                <a:latin typeface="Times New Roman"/>
                <a:cs typeface="Times New Roman"/>
              </a:rPr>
              <a:t>р</a:t>
            </a:r>
            <a:r>
              <a:rPr sz="1400" spc="-25" dirty="0">
                <a:latin typeface="Times New Roman"/>
                <a:cs typeface="Times New Roman"/>
              </a:rPr>
              <a:t>е</a:t>
            </a:r>
            <a:r>
              <a:rPr sz="1400" spc="45" dirty="0">
                <a:latin typeface="Times New Roman"/>
                <a:cs typeface="Times New Roman"/>
              </a:rPr>
              <a:t>роз</a:t>
            </a:r>
            <a:r>
              <a:rPr sz="1400" spc="-5" dirty="0">
                <a:latin typeface="Times New Roman"/>
                <a:cs typeface="Times New Roman"/>
              </a:rPr>
              <a:t>п</a:t>
            </a:r>
            <a:r>
              <a:rPr sz="1400" spc="-30" dirty="0">
                <a:latin typeface="Times New Roman"/>
                <a:cs typeface="Times New Roman"/>
              </a:rPr>
              <a:t>о</a:t>
            </a:r>
            <a:r>
              <a:rPr sz="1400" spc="30" dirty="0">
                <a:latin typeface="Times New Roman"/>
                <a:cs typeface="Times New Roman"/>
              </a:rPr>
              <a:t>д</a:t>
            </a:r>
            <a:r>
              <a:rPr sz="1400" spc="-90" dirty="0">
                <a:latin typeface="Times New Roman"/>
                <a:cs typeface="Times New Roman"/>
              </a:rPr>
              <a:t>і</a:t>
            </a:r>
            <a:r>
              <a:rPr sz="1400" spc="-25" dirty="0">
                <a:latin typeface="Times New Roman"/>
                <a:cs typeface="Times New Roman"/>
              </a:rPr>
              <a:t>л</a:t>
            </a:r>
            <a:r>
              <a:rPr sz="1400" spc="-195" dirty="0">
                <a:latin typeface="Times New Roman"/>
                <a:cs typeface="Times New Roman"/>
              </a:rPr>
              <a:t>у</a:t>
            </a:r>
            <a:r>
              <a:rPr sz="1400" spc="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61862" y="3816662"/>
            <a:ext cx="4056379" cy="88265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30"/>
              </a:spcBef>
            </a:pPr>
            <a:r>
              <a:rPr sz="1400" spc="10" dirty="0">
                <a:latin typeface="Times New Roman"/>
                <a:cs typeface="Times New Roman"/>
              </a:rPr>
              <a:t>полягає у </a:t>
            </a:r>
            <a:r>
              <a:rPr sz="1400" dirty="0">
                <a:latin typeface="Times New Roman"/>
                <a:cs typeface="Times New Roman"/>
              </a:rPr>
              <a:t>впливі </a:t>
            </a:r>
            <a:r>
              <a:rPr sz="1400" spc="-15" dirty="0">
                <a:latin typeface="Times New Roman"/>
                <a:cs typeface="Times New Roman"/>
              </a:rPr>
              <a:t>податків </a:t>
            </a:r>
            <a:r>
              <a:rPr sz="1400" spc="5" dirty="0">
                <a:latin typeface="Times New Roman"/>
                <a:cs typeface="Times New Roman"/>
              </a:rPr>
              <a:t>на </a:t>
            </a:r>
            <a:r>
              <a:rPr sz="1400" dirty="0">
                <a:latin typeface="Times New Roman"/>
                <a:cs typeface="Times New Roman"/>
              </a:rPr>
              <a:t>різні </a:t>
            </a:r>
            <a:r>
              <a:rPr sz="1400" spc="15" dirty="0">
                <a:latin typeface="Times New Roman"/>
                <a:cs typeface="Times New Roman"/>
              </a:rPr>
              <a:t>види </a:t>
            </a:r>
            <a:r>
              <a:rPr sz="1400" spc="5" dirty="0">
                <a:latin typeface="Times New Roman"/>
                <a:cs typeface="Times New Roman"/>
              </a:rPr>
              <a:t>діяльності </a:t>
            </a:r>
            <a:r>
              <a:rPr sz="1400" spc="-5" dirty="0">
                <a:latin typeface="Times New Roman"/>
                <a:cs typeface="Times New Roman"/>
              </a:rPr>
              <a:t>та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Times New Roman"/>
                <a:cs typeface="Times New Roman"/>
              </a:rPr>
              <a:t>безпосередньо </a:t>
            </a:r>
            <a:r>
              <a:rPr sz="1400" spc="5" dirty="0">
                <a:latin typeface="Times New Roman"/>
                <a:cs typeface="Times New Roman"/>
              </a:rPr>
              <a:t>на </a:t>
            </a:r>
            <a:r>
              <a:rPr sz="1400" spc="-20" dirty="0">
                <a:latin typeface="Times New Roman"/>
                <a:cs typeface="Times New Roman"/>
              </a:rPr>
              <a:t>платників </a:t>
            </a:r>
            <a:r>
              <a:rPr sz="1400" spc="-15" dirty="0">
                <a:latin typeface="Times New Roman"/>
                <a:cs typeface="Times New Roman"/>
              </a:rPr>
              <a:t>податків. </a:t>
            </a:r>
            <a:r>
              <a:rPr sz="1400" dirty="0">
                <a:latin typeface="Times New Roman"/>
                <a:cs typeface="Times New Roman"/>
              </a:rPr>
              <a:t>Через </a:t>
            </a:r>
            <a:r>
              <a:rPr sz="1400" spc="-5" dirty="0">
                <a:latin typeface="Times New Roman"/>
                <a:cs typeface="Times New Roman"/>
              </a:rPr>
              <a:t>податки,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власне, </a:t>
            </a:r>
            <a:r>
              <a:rPr sz="1400" spc="5" dirty="0">
                <a:latin typeface="Times New Roman"/>
                <a:cs typeface="Times New Roman"/>
              </a:rPr>
              <a:t>держава </a:t>
            </a:r>
            <a:r>
              <a:rPr sz="1400" spc="-10" dirty="0">
                <a:latin typeface="Times New Roman"/>
                <a:cs typeface="Times New Roman"/>
              </a:rPr>
              <a:t>регулює </a:t>
            </a:r>
            <a:r>
              <a:rPr sz="1400" spc="20" dirty="0">
                <a:latin typeface="Times New Roman"/>
                <a:cs typeface="Times New Roman"/>
              </a:rPr>
              <a:t>процеси </a:t>
            </a:r>
            <a:r>
              <a:rPr sz="1400" spc="10" dirty="0">
                <a:latin typeface="Times New Roman"/>
                <a:cs typeface="Times New Roman"/>
              </a:rPr>
              <a:t>виробництва </a:t>
            </a:r>
            <a:r>
              <a:rPr sz="1400" spc="-5" dirty="0">
                <a:latin typeface="Times New Roman"/>
                <a:cs typeface="Times New Roman"/>
              </a:rPr>
              <a:t>та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с</a:t>
            </a:r>
            <a:r>
              <a:rPr sz="1400" spc="-5" dirty="0">
                <a:latin typeface="Times New Roman"/>
                <a:cs typeface="Times New Roman"/>
              </a:rPr>
              <a:t>п</a:t>
            </a:r>
            <a:r>
              <a:rPr sz="1400" spc="45" dirty="0">
                <a:latin typeface="Times New Roman"/>
                <a:cs typeface="Times New Roman"/>
              </a:rPr>
              <a:t>о</a:t>
            </a:r>
            <a:r>
              <a:rPr sz="1400" spc="5" dirty="0">
                <a:latin typeface="Times New Roman"/>
                <a:cs typeface="Times New Roman"/>
              </a:rPr>
              <a:t>ж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spc="5" dirty="0">
                <a:latin typeface="Times New Roman"/>
                <a:cs typeface="Times New Roman"/>
              </a:rPr>
              <a:t>в</a:t>
            </a:r>
            <a:r>
              <a:rPr sz="1400" spc="-20" dirty="0">
                <a:latin typeface="Times New Roman"/>
                <a:cs typeface="Times New Roman"/>
              </a:rPr>
              <a:t>а</a:t>
            </a:r>
            <a:r>
              <a:rPr sz="1400" spc="-5" dirty="0">
                <a:latin typeface="Times New Roman"/>
                <a:cs typeface="Times New Roman"/>
              </a:rPr>
              <a:t>нн</a:t>
            </a:r>
            <a:r>
              <a:rPr sz="1400" spc="10" dirty="0">
                <a:latin typeface="Times New Roman"/>
                <a:cs typeface="Times New Roman"/>
              </a:rPr>
              <a:t>я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в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с</a:t>
            </a:r>
            <a:r>
              <a:rPr sz="1400" spc="-30" dirty="0">
                <a:latin typeface="Times New Roman"/>
                <a:cs typeface="Times New Roman"/>
              </a:rPr>
              <a:t>у</a:t>
            </a:r>
            <a:r>
              <a:rPr sz="1400" spc="50" dirty="0">
                <a:latin typeface="Times New Roman"/>
                <a:cs typeface="Times New Roman"/>
              </a:rPr>
              <a:t>с</a:t>
            </a:r>
            <a:r>
              <a:rPr sz="1400" spc="-5" dirty="0">
                <a:latin typeface="Times New Roman"/>
                <a:cs typeface="Times New Roman"/>
              </a:rPr>
              <a:t>п</a:t>
            </a:r>
            <a:r>
              <a:rPr sz="1400" spc="-90" dirty="0">
                <a:latin typeface="Times New Roman"/>
                <a:cs typeface="Times New Roman"/>
              </a:rPr>
              <a:t>і</a:t>
            </a:r>
            <a:r>
              <a:rPr sz="1400" spc="-25" dirty="0">
                <a:latin typeface="Times New Roman"/>
                <a:cs typeface="Times New Roman"/>
              </a:rPr>
              <a:t>л</a:t>
            </a:r>
            <a:r>
              <a:rPr sz="1400" spc="35" dirty="0">
                <a:latin typeface="Times New Roman"/>
                <a:cs typeface="Times New Roman"/>
              </a:rPr>
              <a:t>ь</a:t>
            </a:r>
            <a:r>
              <a:rPr sz="1400" spc="50" dirty="0">
                <a:latin typeface="Times New Roman"/>
                <a:cs typeface="Times New Roman"/>
              </a:rPr>
              <a:t>с</a:t>
            </a:r>
            <a:r>
              <a:rPr sz="1400" spc="-15" dirty="0">
                <a:latin typeface="Times New Roman"/>
                <a:cs typeface="Times New Roman"/>
              </a:rPr>
              <a:t>т</a:t>
            </a:r>
            <a:r>
              <a:rPr sz="1400" spc="5" dirty="0">
                <a:latin typeface="Times New Roman"/>
                <a:cs typeface="Times New Roman"/>
              </a:rPr>
              <a:t>в</a:t>
            </a:r>
            <a:r>
              <a:rPr sz="1400" spc="-105" dirty="0">
                <a:latin typeface="Times New Roman"/>
                <a:cs typeface="Times New Roman"/>
              </a:rPr>
              <a:t>і</a:t>
            </a:r>
            <a:r>
              <a:rPr sz="1400" spc="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11841" y="2861625"/>
            <a:ext cx="7689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latin typeface="Calibri"/>
                <a:cs typeface="Calibri"/>
              </a:rPr>
              <a:t>Фу</a:t>
            </a:r>
            <a:r>
              <a:rPr sz="1800" b="1" spc="-5" dirty="0">
                <a:latin typeface="Calibri"/>
                <a:cs typeface="Calibri"/>
              </a:rPr>
              <a:t>нк</a:t>
            </a:r>
            <a:r>
              <a:rPr sz="1800" b="1" spc="-35" dirty="0">
                <a:latin typeface="Calibri"/>
                <a:cs typeface="Calibri"/>
              </a:rPr>
              <a:t>ц</a:t>
            </a:r>
            <a:r>
              <a:rPr sz="1800" b="1" spc="5" dirty="0">
                <a:latin typeface="Calibri"/>
                <a:cs typeface="Calibri"/>
              </a:rPr>
              <a:t>і</a:t>
            </a:r>
            <a:r>
              <a:rPr sz="1800" b="1" dirty="0">
                <a:latin typeface="Calibri"/>
                <a:cs typeface="Calibri"/>
              </a:rPr>
              <a:t>ї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11495" y="1588385"/>
            <a:ext cx="1161415" cy="6400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b="1" spc="35" dirty="0">
                <a:latin typeface="Calibri"/>
                <a:cs typeface="Calibri"/>
              </a:rPr>
              <a:t>Фі</a:t>
            </a:r>
            <a:r>
              <a:rPr sz="2000" b="1" spc="-20" dirty="0">
                <a:latin typeface="Calibri"/>
                <a:cs typeface="Calibri"/>
              </a:rPr>
              <a:t>ска</a:t>
            </a:r>
            <a:r>
              <a:rPr sz="2000" b="1" spc="-5" dirty="0">
                <a:latin typeface="Calibri"/>
                <a:cs typeface="Calibri"/>
              </a:rPr>
              <a:t>л</a:t>
            </a:r>
            <a:r>
              <a:rPr sz="2000" b="1" spc="-20" dirty="0">
                <a:latin typeface="Calibri"/>
                <a:cs typeface="Calibri"/>
              </a:rPr>
              <a:t>ь</a:t>
            </a:r>
            <a:r>
              <a:rPr sz="2000" b="1" spc="30" dirty="0">
                <a:latin typeface="Calibri"/>
                <a:cs typeface="Calibri"/>
              </a:rPr>
              <a:t>н</a:t>
            </a:r>
            <a:r>
              <a:rPr sz="2000" b="1" spc="10" dirty="0">
                <a:latin typeface="Calibri"/>
                <a:cs typeface="Calibri"/>
              </a:rPr>
              <a:t>а</a:t>
            </a:r>
            <a:endParaRPr sz="2000">
              <a:latin typeface="Calibri"/>
              <a:cs typeface="Calibri"/>
            </a:endParaRPr>
          </a:p>
          <a:p>
            <a:pPr marL="136525">
              <a:lnSpc>
                <a:spcPct val="100000"/>
              </a:lnSpc>
            </a:pPr>
            <a:r>
              <a:rPr sz="2000" b="1" spc="10" dirty="0">
                <a:latin typeface="Calibri"/>
                <a:cs typeface="Calibri"/>
              </a:rPr>
              <a:t>функція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58848" y="2733609"/>
            <a:ext cx="1409700" cy="6400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50825" marR="5080" indent="-238760">
              <a:lnSpc>
                <a:spcPct val="100000"/>
              </a:lnSpc>
              <a:spcBef>
                <a:spcPts val="125"/>
              </a:spcBef>
            </a:pPr>
            <a:r>
              <a:rPr sz="2000" b="1" spc="-20" dirty="0">
                <a:latin typeface="Calibri"/>
                <a:cs typeface="Calibri"/>
              </a:rPr>
              <a:t>Р</a:t>
            </a:r>
            <a:r>
              <a:rPr sz="2000" b="1" spc="45" dirty="0">
                <a:latin typeface="Calibri"/>
                <a:cs typeface="Calibri"/>
              </a:rPr>
              <a:t>о</a:t>
            </a:r>
            <a:r>
              <a:rPr sz="2000" b="1" spc="40" dirty="0">
                <a:latin typeface="Calibri"/>
                <a:cs typeface="Calibri"/>
              </a:rPr>
              <a:t>з</a:t>
            </a:r>
            <a:r>
              <a:rPr sz="2000" b="1" spc="-25" dirty="0">
                <a:latin typeface="Calibri"/>
                <a:cs typeface="Calibri"/>
              </a:rPr>
              <a:t>п</a:t>
            </a:r>
            <a:r>
              <a:rPr sz="2000" b="1" spc="-30" dirty="0">
                <a:latin typeface="Calibri"/>
                <a:cs typeface="Calibri"/>
              </a:rPr>
              <a:t>о</a:t>
            </a:r>
            <a:r>
              <a:rPr sz="2000" b="1" spc="35" dirty="0">
                <a:latin typeface="Calibri"/>
                <a:cs typeface="Calibri"/>
              </a:rPr>
              <a:t>д</a:t>
            </a:r>
            <a:r>
              <a:rPr sz="2000" b="1" spc="30" dirty="0">
                <a:latin typeface="Calibri"/>
                <a:cs typeface="Calibri"/>
              </a:rPr>
              <a:t>і</a:t>
            </a:r>
            <a:r>
              <a:rPr sz="2000" b="1" spc="-10" dirty="0">
                <a:latin typeface="Calibri"/>
                <a:cs typeface="Calibri"/>
              </a:rPr>
              <a:t>л</a:t>
            </a:r>
            <a:r>
              <a:rPr sz="2000" b="1" spc="-20" dirty="0">
                <a:latin typeface="Calibri"/>
                <a:cs typeface="Calibri"/>
              </a:rPr>
              <a:t>ь</a:t>
            </a:r>
            <a:r>
              <a:rPr sz="2000" b="1" spc="-5" dirty="0">
                <a:latin typeface="Calibri"/>
                <a:cs typeface="Calibri"/>
              </a:rPr>
              <a:t>ч</a:t>
            </a:r>
            <a:r>
              <a:rPr sz="2000" b="1" spc="5" dirty="0">
                <a:latin typeface="Calibri"/>
                <a:cs typeface="Calibri"/>
              </a:rPr>
              <a:t>а  </a:t>
            </a:r>
            <a:r>
              <a:rPr sz="2000" b="1" spc="10" dirty="0">
                <a:latin typeface="Calibri"/>
                <a:cs typeface="Calibri"/>
              </a:rPr>
              <a:t>функція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92503" y="3878579"/>
            <a:ext cx="1269365" cy="6400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84150" marR="5080" indent="-171450">
              <a:lnSpc>
                <a:spcPct val="100000"/>
              </a:lnSpc>
              <a:spcBef>
                <a:spcPts val="130"/>
              </a:spcBef>
            </a:pPr>
            <a:r>
              <a:rPr sz="2000" b="1" spc="-15" dirty="0">
                <a:latin typeface="Calibri"/>
                <a:cs typeface="Calibri"/>
              </a:rPr>
              <a:t>Р</a:t>
            </a:r>
            <a:r>
              <a:rPr sz="2000" b="1" spc="40" dirty="0">
                <a:latin typeface="Calibri"/>
                <a:cs typeface="Calibri"/>
              </a:rPr>
              <a:t>ег</a:t>
            </a:r>
            <a:r>
              <a:rPr sz="2000" b="1" spc="-50" dirty="0">
                <a:latin typeface="Calibri"/>
                <a:cs typeface="Calibri"/>
              </a:rPr>
              <a:t>у</a:t>
            </a:r>
            <a:r>
              <a:rPr sz="2000" b="1" spc="-5" dirty="0">
                <a:latin typeface="Calibri"/>
                <a:cs typeface="Calibri"/>
              </a:rPr>
              <a:t>л</a:t>
            </a:r>
            <a:r>
              <a:rPr sz="2000" b="1" spc="-10" dirty="0">
                <a:latin typeface="Calibri"/>
                <a:cs typeface="Calibri"/>
              </a:rPr>
              <a:t>юю</a:t>
            </a:r>
            <a:r>
              <a:rPr sz="2000" b="1" spc="-5" dirty="0">
                <a:latin typeface="Calibri"/>
                <a:cs typeface="Calibri"/>
              </a:rPr>
              <a:t>ч</a:t>
            </a:r>
            <a:r>
              <a:rPr sz="2000" b="1" spc="5" dirty="0">
                <a:latin typeface="Calibri"/>
                <a:cs typeface="Calibri"/>
              </a:rPr>
              <a:t>а  </a:t>
            </a:r>
            <a:r>
              <a:rPr sz="2000" b="1" spc="10" dirty="0">
                <a:latin typeface="Calibri"/>
                <a:cs typeface="Calibri"/>
              </a:rPr>
              <a:t>функція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2038350" y="180975"/>
            <a:ext cx="7105650" cy="809625"/>
            <a:chOff x="2038350" y="180975"/>
            <a:chExt cx="7105650" cy="809625"/>
          </a:xfrm>
        </p:grpSpPr>
        <p:pic>
          <p:nvPicPr>
            <p:cNvPr id="35" name="object 3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038350" y="180975"/>
              <a:ext cx="1866900" cy="809625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505200" y="180975"/>
              <a:ext cx="2257425" cy="809625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381609" y="180975"/>
              <a:ext cx="1152525" cy="809625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124559" y="180975"/>
              <a:ext cx="1666875" cy="809625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419990" y="180975"/>
              <a:ext cx="1685925" cy="809625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610600" y="180975"/>
              <a:ext cx="533399" cy="809625"/>
            </a:xfrm>
            <a:prstGeom prst="rect">
              <a:avLst/>
            </a:prstGeom>
          </p:spPr>
        </p:pic>
      </p:grp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2263141" y="280920"/>
            <a:ext cx="6722109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b="1" dirty="0">
                <a:latin typeface="Times New Roman"/>
                <a:cs typeface="Times New Roman"/>
              </a:rPr>
              <a:t>Податки</a:t>
            </a:r>
            <a:r>
              <a:rPr sz="2750" b="1" spc="30" dirty="0">
                <a:latin typeface="Times New Roman"/>
                <a:cs typeface="Times New Roman"/>
              </a:rPr>
              <a:t> </a:t>
            </a:r>
            <a:r>
              <a:rPr sz="2750" b="1" dirty="0">
                <a:latin typeface="Times New Roman"/>
                <a:cs typeface="Times New Roman"/>
              </a:rPr>
              <a:t>виконують</a:t>
            </a:r>
            <a:r>
              <a:rPr sz="2750" b="1" spc="160" dirty="0">
                <a:latin typeface="Times New Roman"/>
                <a:cs typeface="Times New Roman"/>
              </a:rPr>
              <a:t> </a:t>
            </a:r>
            <a:r>
              <a:rPr sz="2750" b="1" spc="25" dirty="0">
                <a:latin typeface="Times New Roman"/>
                <a:cs typeface="Times New Roman"/>
              </a:rPr>
              <a:t>такі</a:t>
            </a:r>
            <a:r>
              <a:rPr sz="2750" b="1" spc="-35" dirty="0">
                <a:latin typeface="Times New Roman"/>
                <a:cs typeface="Times New Roman"/>
              </a:rPr>
              <a:t> </a:t>
            </a:r>
            <a:r>
              <a:rPr sz="2750" b="1" spc="-25" dirty="0">
                <a:latin typeface="Times New Roman"/>
                <a:cs typeface="Times New Roman"/>
              </a:rPr>
              <a:t>основні</a:t>
            </a:r>
            <a:r>
              <a:rPr sz="2750" b="1" spc="245" dirty="0">
                <a:latin typeface="Times New Roman"/>
                <a:cs typeface="Times New Roman"/>
              </a:rPr>
              <a:t> </a:t>
            </a:r>
            <a:r>
              <a:rPr sz="2750" b="1" spc="-25" dirty="0">
                <a:latin typeface="Times New Roman"/>
                <a:cs typeface="Times New Roman"/>
              </a:rPr>
              <a:t>функції:</a:t>
            </a:r>
            <a:endParaRPr sz="2750">
              <a:latin typeface="Times New Roman"/>
              <a:cs typeface="Times New Roman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7774055" y="4916499"/>
            <a:ext cx="1383030" cy="240029"/>
            <a:chOff x="7774055" y="4916499"/>
            <a:chExt cx="1383030" cy="240029"/>
          </a:xfrm>
        </p:grpSpPr>
        <p:sp>
          <p:nvSpPr>
            <p:cNvPr id="43" name="object 43"/>
            <p:cNvSpPr/>
            <p:nvPr/>
          </p:nvSpPr>
          <p:spPr>
            <a:xfrm>
              <a:off x="7786755" y="4929199"/>
              <a:ext cx="1357630" cy="214629"/>
            </a:xfrm>
            <a:custGeom>
              <a:avLst/>
              <a:gdLst/>
              <a:ahLst/>
              <a:cxnLst/>
              <a:rect l="l" t="t" r="r" b="b"/>
              <a:pathLst>
                <a:path w="1357629" h="214629">
                  <a:moveTo>
                    <a:pt x="1357253" y="0"/>
                  </a:moveTo>
                  <a:lnTo>
                    <a:pt x="0" y="0"/>
                  </a:lnTo>
                  <a:lnTo>
                    <a:pt x="0" y="214300"/>
                  </a:lnTo>
                  <a:lnTo>
                    <a:pt x="1357253" y="214300"/>
                  </a:lnTo>
                  <a:lnTo>
                    <a:pt x="1357253" y="0"/>
                  </a:lnTo>
                  <a:close/>
                </a:path>
              </a:pathLst>
            </a:custGeom>
            <a:solidFill>
              <a:srgbClr val="ACD2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786755" y="4929199"/>
              <a:ext cx="1357630" cy="214629"/>
            </a:xfrm>
            <a:custGeom>
              <a:avLst/>
              <a:gdLst/>
              <a:ahLst/>
              <a:cxnLst/>
              <a:rect l="l" t="t" r="r" b="b"/>
              <a:pathLst>
                <a:path w="1357629" h="214629">
                  <a:moveTo>
                    <a:pt x="0" y="214300"/>
                  </a:moveTo>
                  <a:lnTo>
                    <a:pt x="1357253" y="214300"/>
                  </a:lnTo>
                  <a:lnTo>
                    <a:pt x="1357253" y="0"/>
                  </a:lnTo>
                  <a:lnTo>
                    <a:pt x="0" y="0"/>
                  </a:lnTo>
                  <a:lnTo>
                    <a:pt x="0" y="214300"/>
                  </a:lnTo>
                  <a:close/>
                </a:path>
              </a:pathLst>
            </a:custGeom>
            <a:ln w="25399">
              <a:solidFill>
                <a:srgbClr val="ACD2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9254" y="1519671"/>
            <a:ext cx="801630" cy="479694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2971800" y="3028950"/>
            <a:ext cx="6184900" cy="2127250"/>
            <a:chOff x="2971800" y="3028950"/>
            <a:chExt cx="6184900" cy="2127250"/>
          </a:xfrm>
        </p:grpSpPr>
        <p:sp>
          <p:nvSpPr>
            <p:cNvPr id="4" name="object 4"/>
            <p:cNvSpPr/>
            <p:nvPr/>
          </p:nvSpPr>
          <p:spPr>
            <a:xfrm>
              <a:off x="7715250" y="4982777"/>
              <a:ext cx="1428750" cy="161290"/>
            </a:xfrm>
            <a:custGeom>
              <a:avLst/>
              <a:gdLst/>
              <a:ahLst/>
              <a:cxnLst/>
              <a:rect l="l" t="t" r="r" b="b"/>
              <a:pathLst>
                <a:path w="1428750" h="161289">
                  <a:moveTo>
                    <a:pt x="1428749" y="0"/>
                  </a:moveTo>
                  <a:lnTo>
                    <a:pt x="0" y="0"/>
                  </a:lnTo>
                  <a:lnTo>
                    <a:pt x="0" y="160722"/>
                  </a:lnTo>
                  <a:lnTo>
                    <a:pt x="1428749" y="160722"/>
                  </a:lnTo>
                  <a:lnTo>
                    <a:pt x="1428749" y="0"/>
                  </a:lnTo>
                  <a:close/>
                </a:path>
              </a:pathLst>
            </a:custGeom>
            <a:solidFill>
              <a:srgbClr val="ACD2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15250" y="4982777"/>
              <a:ext cx="1428750" cy="161290"/>
            </a:xfrm>
            <a:custGeom>
              <a:avLst/>
              <a:gdLst/>
              <a:ahLst/>
              <a:cxnLst/>
              <a:rect l="l" t="t" r="r" b="b"/>
              <a:pathLst>
                <a:path w="1428750" h="161289">
                  <a:moveTo>
                    <a:pt x="0" y="160722"/>
                  </a:moveTo>
                  <a:lnTo>
                    <a:pt x="1428749" y="160722"/>
                  </a:lnTo>
                  <a:lnTo>
                    <a:pt x="1428749" y="0"/>
                  </a:lnTo>
                  <a:lnTo>
                    <a:pt x="0" y="0"/>
                  </a:lnTo>
                  <a:lnTo>
                    <a:pt x="0" y="160722"/>
                  </a:lnTo>
                  <a:close/>
                </a:path>
              </a:pathLst>
            </a:custGeom>
            <a:ln w="25399">
              <a:solidFill>
                <a:srgbClr val="ACD2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71800" y="3028950"/>
              <a:ext cx="6143609" cy="192405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162811" y="166620"/>
            <a:ext cx="6901180" cy="87884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975360" marR="5080" indent="-963294">
              <a:lnSpc>
                <a:spcPct val="102499"/>
              </a:lnSpc>
              <a:spcBef>
                <a:spcPts val="45"/>
              </a:spcBef>
            </a:pPr>
            <a:r>
              <a:rPr sz="2750" b="1" spc="30" dirty="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  <a:r>
              <a:rPr sz="2750" b="1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750"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формою</a:t>
            </a:r>
            <a:r>
              <a:rPr sz="2750" b="1" spc="1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75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взаємовідносин</a:t>
            </a:r>
            <a:r>
              <a:rPr sz="2750" b="1" spc="2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750" b="1" dirty="0">
                <a:solidFill>
                  <a:srgbClr val="000000"/>
                </a:solidFill>
                <a:latin typeface="Times New Roman"/>
                <a:cs typeface="Times New Roman"/>
              </a:rPr>
              <a:t>між</a:t>
            </a:r>
            <a:r>
              <a:rPr sz="2750" b="1" spc="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75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платником </a:t>
            </a:r>
            <a:r>
              <a:rPr sz="2750" b="1" spc="-6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750" b="1" spc="5" dirty="0">
                <a:solidFill>
                  <a:srgbClr val="000000"/>
                </a:solidFill>
                <a:latin typeface="Times New Roman"/>
                <a:cs typeface="Times New Roman"/>
              </a:rPr>
              <a:t>і</a:t>
            </a:r>
            <a:r>
              <a:rPr sz="2750" b="1" spc="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750" b="1" spc="15" dirty="0">
                <a:solidFill>
                  <a:srgbClr val="000000"/>
                </a:solidFill>
                <a:latin typeface="Times New Roman"/>
                <a:cs typeface="Times New Roman"/>
              </a:rPr>
              <a:t>державою</a:t>
            </a:r>
            <a:r>
              <a:rPr sz="2750" b="1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75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податки</a:t>
            </a:r>
            <a:r>
              <a:rPr sz="2750" b="1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750" b="1" dirty="0">
                <a:solidFill>
                  <a:srgbClr val="000000"/>
                </a:solidFill>
                <a:latin typeface="Times New Roman"/>
                <a:cs typeface="Times New Roman"/>
              </a:rPr>
              <a:t>поділяють</a:t>
            </a:r>
            <a:endParaRPr sz="275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95272" y="1566842"/>
            <a:ext cx="2009775" cy="1153160"/>
            <a:chOff x="495272" y="1566842"/>
            <a:chExt cx="2009775" cy="115316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0039" y="1571609"/>
              <a:ext cx="2000213" cy="114301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00039" y="1571609"/>
              <a:ext cx="2000250" cy="1143635"/>
            </a:xfrm>
            <a:custGeom>
              <a:avLst/>
              <a:gdLst/>
              <a:ahLst/>
              <a:cxnLst/>
              <a:rect l="l" t="t" r="r" b="b"/>
              <a:pathLst>
                <a:path w="2000250" h="1143635">
                  <a:moveTo>
                    <a:pt x="0" y="0"/>
                  </a:moveTo>
                  <a:lnTo>
                    <a:pt x="1701128" y="0"/>
                  </a:lnTo>
                  <a:lnTo>
                    <a:pt x="2000213" y="571515"/>
                  </a:lnTo>
                  <a:lnTo>
                    <a:pt x="1701128" y="1143015"/>
                  </a:lnTo>
                  <a:lnTo>
                    <a:pt x="0" y="1143015"/>
                  </a:lnTo>
                  <a:lnTo>
                    <a:pt x="0" y="0"/>
                  </a:lnTo>
                  <a:close/>
                </a:path>
              </a:pathLst>
            </a:custGeom>
            <a:ln w="9534">
              <a:solidFill>
                <a:srgbClr val="7684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9933" y="1583557"/>
              <a:ext cx="1946910" cy="1112520"/>
            </a:xfrm>
            <a:custGeom>
              <a:avLst/>
              <a:gdLst/>
              <a:ahLst/>
              <a:cxnLst/>
              <a:rect l="l" t="t" r="r" b="b"/>
              <a:pathLst>
                <a:path w="1946910" h="1112520">
                  <a:moveTo>
                    <a:pt x="0" y="0"/>
                  </a:moveTo>
                  <a:lnTo>
                    <a:pt x="1655444" y="0"/>
                  </a:lnTo>
                  <a:lnTo>
                    <a:pt x="1946528" y="556007"/>
                  </a:lnTo>
                  <a:lnTo>
                    <a:pt x="1655444" y="1112017"/>
                  </a:lnTo>
                  <a:lnTo>
                    <a:pt x="0" y="1112017"/>
                  </a:lnTo>
                  <a:lnTo>
                    <a:pt x="0" y="0"/>
                  </a:lnTo>
                  <a:close/>
                </a:path>
              </a:pathLst>
            </a:custGeom>
            <a:ln w="95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423833" y="3424232"/>
            <a:ext cx="2081530" cy="1153160"/>
            <a:chOff x="423833" y="3424232"/>
            <a:chExt cx="2081530" cy="1153160"/>
          </a:xfrm>
        </p:grpSpPr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8600" y="3429000"/>
              <a:ext cx="2071652" cy="114299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28600" y="3429000"/>
              <a:ext cx="2072005" cy="1143000"/>
            </a:xfrm>
            <a:custGeom>
              <a:avLst/>
              <a:gdLst/>
              <a:ahLst/>
              <a:cxnLst/>
              <a:rect l="l" t="t" r="r" b="b"/>
              <a:pathLst>
                <a:path w="2072005" h="1143000">
                  <a:moveTo>
                    <a:pt x="0" y="0"/>
                  </a:moveTo>
                  <a:lnTo>
                    <a:pt x="1772567" y="0"/>
                  </a:lnTo>
                  <a:lnTo>
                    <a:pt x="2071652" y="571499"/>
                  </a:lnTo>
                  <a:lnTo>
                    <a:pt x="1772567" y="1142999"/>
                  </a:lnTo>
                  <a:lnTo>
                    <a:pt x="0" y="1142999"/>
                  </a:lnTo>
                  <a:lnTo>
                    <a:pt x="0" y="0"/>
                  </a:lnTo>
                  <a:close/>
                </a:path>
              </a:pathLst>
            </a:custGeom>
            <a:ln w="9534">
              <a:solidFill>
                <a:srgbClr val="7684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9211" y="3440942"/>
              <a:ext cx="2015989" cy="1112007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49211" y="3440942"/>
              <a:ext cx="2016125" cy="1112520"/>
            </a:xfrm>
            <a:custGeom>
              <a:avLst/>
              <a:gdLst/>
              <a:ahLst/>
              <a:cxnLst/>
              <a:rect l="l" t="t" r="r" b="b"/>
              <a:pathLst>
                <a:path w="2016125" h="1112520">
                  <a:moveTo>
                    <a:pt x="0" y="0"/>
                  </a:moveTo>
                  <a:lnTo>
                    <a:pt x="1724905" y="0"/>
                  </a:lnTo>
                  <a:lnTo>
                    <a:pt x="2015989" y="555985"/>
                  </a:lnTo>
                  <a:lnTo>
                    <a:pt x="1724905" y="1112007"/>
                  </a:lnTo>
                  <a:lnTo>
                    <a:pt x="0" y="1112007"/>
                  </a:lnTo>
                  <a:lnTo>
                    <a:pt x="0" y="0"/>
                  </a:lnTo>
                  <a:close/>
                </a:path>
              </a:pathLst>
            </a:custGeom>
            <a:ln w="95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7" name="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905125" y="1457325"/>
            <a:ext cx="6238859" cy="1371600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650871" y="1955797"/>
            <a:ext cx="1558290" cy="300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b="1" spc="-10" dirty="0">
                <a:latin typeface="Times New Roman"/>
                <a:cs typeface="Times New Roman"/>
              </a:rPr>
              <a:t>Прямі </a:t>
            </a:r>
            <a:r>
              <a:rPr sz="1800" b="1" spc="-35" dirty="0">
                <a:latin typeface="Times New Roman"/>
                <a:cs typeface="Times New Roman"/>
              </a:rPr>
              <a:t>податки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9437" y="3816653"/>
            <a:ext cx="17875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Непрямі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spc="-30" dirty="0">
                <a:latin typeface="Times New Roman"/>
                <a:cs typeface="Times New Roman"/>
              </a:rPr>
              <a:t>податки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82292" y="1669729"/>
            <a:ext cx="5438775" cy="85344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80"/>
              </a:spcBef>
            </a:pP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це</a:t>
            </a:r>
            <a:r>
              <a:rPr sz="18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податки,</a:t>
            </a:r>
            <a:r>
              <a:rPr sz="18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що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встановлюються</a:t>
            </a:r>
            <a:r>
              <a:rPr sz="18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безпосередньо</a:t>
            </a:r>
            <a:r>
              <a:rPr sz="18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rgbClr val="FFFFFF"/>
                </a:solidFill>
                <a:latin typeface="Times New Roman"/>
                <a:cs typeface="Times New Roman"/>
              </a:rPr>
              <a:t>щодо 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платника,</a:t>
            </a:r>
            <a:r>
              <a:rPr sz="18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який</a:t>
            </a:r>
            <a:r>
              <a:rPr sz="1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сплачує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їх</a:t>
            </a:r>
            <a:r>
              <a:rPr sz="18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до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бюджету</a:t>
            </a:r>
            <a:r>
              <a:rPr sz="18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держави.</a:t>
            </a:r>
            <a:r>
              <a:rPr sz="18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Обсяги </a:t>
            </a:r>
            <a:r>
              <a:rPr sz="1800" spc="-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таких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податків</a:t>
            </a:r>
            <a:r>
              <a:rPr sz="18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залежать</a:t>
            </a:r>
            <a:r>
              <a:rPr sz="18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від</a:t>
            </a:r>
            <a:r>
              <a:rPr sz="18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податкової</a:t>
            </a:r>
            <a:r>
              <a:rPr sz="18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бази.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82289" y="3261429"/>
            <a:ext cx="5771515" cy="148717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indent="447675" algn="just">
              <a:lnSpc>
                <a:spcPct val="103400"/>
              </a:lnSpc>
              <a:spcBef>
                <a:spcPts val="65"/>
              </a:spcBef>
            </a:pPr>
            <a:r>
              <a:rPr sz="1550" dirty="0">
                <a:solidFill>
                  <a:srgbClr val="FFFFFF"/>
                </a:solidFill>
                <a:latin typeface="Times New Roman"/>
                <a:cs typeface="Times New Roman"/>
              </a:rPr>
              <a:t>це</a:t>
            </a:r>
            <a:r>
              <a:rPr sz="155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spc="15" dirty="0">
                <a:solidFill>
                  <a:srgbClr val="FFFFFF"/>
                </a:solidFill>
                <a:latin typeface="Times New Roman"/>
                <a:cs typeface="Times New Roman"/>
              </a:rPr>
              <a:t>податки,</a:t>
            </a:r>
            <a:r>
              <a:rPr sz="155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spc="10" dirty="0">
                <a:solidFill>
                  <a:srgbClr val="FFFFFF"/>
                </a:solidFill>
                <a:latin typeface="Times New Roman"/>
                <a:cs typeface="Times New Roman"/>
              </a:rPr>
              <a:t>які</a:t>
            </a:r>
            <a:r>
              <a:rPr sz="155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spc="10" dirty="0">
                <a:solidFill>
                  <a:srgbClr val="FFFFFF"/>
                </a:solidFill>
                <a:latin typeface="Times New Roman"/>
                <a:cs typeface="Times New Roman"/>
              </a:rPr>
              <a:t>справляються</a:t>
            </a:r>
            <a:r>
              <a:rPr sz="155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spc="20" dirty="0">
                <a:solidFill>
                  <a:srgbClr val="FFFFFF"/>
                </a:solidFill>
                <a:latin typeface="Times New Roman"/>
                <a:cs typeface="Times New Roman"/>
              </a:rPr>
              <a:t>до</a:t>
            </a:r>
            <a:r>
              <a:rPr sz="155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spc="10" dirty="0">
                <a:solidFill>
                  <a:srgbClr val="FFFFFF"/>
                </a:solidFill>
                <a:latin typeface="Times New Roman"/>
                <a:cs typeface="Times New Roman"/>
              </a:rPr>
              <a:t>бюджету</a:t>
            </a:r>
            <a:r>
              <a:rPr sz="155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spc="35" dirty="0">
                <a:solidFill>
                  <a:srgbClr val="FFFFFF"/>
                </a:solidFill>
                <a:latin typeface="Times New Roman"/>
                <a:cs typeface="Times New Roman"/>
              </a:rPr>
              <a:t>за</a:t>
            </a:r>
            <a:r>
              <a:rPr sz="155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spc="15" dirty="0">
                <a:solidFill>
                  <a:srgbClr val="FFFFFF"/>
                </a:solidFill>
                <a:latin typeface="Times New Roman"/>
                <a:cs typeface="Times New Roman"/>
              </a:rPr>
              <a:t>допомогою </a:t>
            </a:r>
            <a:r>
              <a:rPr sz="155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spc="5" dirty="0">
                <a:solidFill>
                  <a:srgbClr val="FFFFFF"/>
                </a:solidFill>
                <a:latin typeface="Times New Roman"/>
                <a:cs typeface="Times New Roman"/>
              </a:rPr>
              <a:t>цінового</a:t>
            </a:r>
            <a:r>
              <a:rPr sz="155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spc="-5" dirty="0">
                <a:solidFill>
                  <a:srgbClr val="FFFFFF"/>
                </a:solidFill>
                <a:latin typeface="Times New Roman"/>
                <a:cs typeface="Times New Roman"/>
              </a:rPr>
              <a:t>механізму,</a:t>
            </a:r>
            <a:r>
              <a:rPr sz="15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spc="25" dirty="0">
                <a:solidFill>
                  <a:srgbClr val="FFFFFF"/>
                </a:solidFill>
                <a:latin typeface="Times New Roman"/>
                <a:cs typeface="Times New Roman"/>
              </a:rPr>
              <a:t>причому</a:t>
            </a:r>
            <a:r>
              <a:rPr sz="155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spc="5" dirty="0">
                <a:solidFill>
                  <a:srgbClr val="FFFFFF"/>
                </a:solidFill>
                <a:latin typeface="Times New Roman"/>
                <a:cs typeface="Times New Roman"/>
              </a:rPr>
              <a:t>конкретні</a:t>
            </a:r>
            <a:r>
              <a:rPr sz="1550" spc="10" dirty="0">
                <a:solidFill>
                  <a:srgbClr val="FFFFFF"/>
                </a:solidFill>
                <a:latin typeface="Times New Roman"/>
                <a:cs typeface="Times New Roman"/>
              </a:rPr>
              <a:t> платники</a:t>
            </a:r>
            <a:r>
              <a:rPr sz="155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dirty="0">
                <a:solidFill>
                  <a:srgbClr val="FFFFFF"/>
                </a:solidFill>
                <a:latin typeface="Times New Roman"/>
                <a:cs typeface="Times New Roman"/>
              </a:rPr>
              <a:t>податків</a:t>
            </a:r>
            <a:r>
              <a:rPr sz="155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spc="-10" dirty="0">
                <a:solidFill>
                  <a:srgbClr val="FFFFFF"/>
                </a:solidFill>
                <a:latin typeface="Times New Roman"/>
                <a:cs typeface="Times New Roman"/>
              </a:rPr>
              <a:t>не </a:t>
            </a:r>
            <a:r>
              <a:rPr sz="155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dirty="0">
                <a:solidFill>
                  <a:srgbClr val="FFFFFF"/>
                </a:solidFill>
                <a:latin typeface="Times New Roman"/>
                <a:cs typeface="Times New Roman"/>
              </a:rPr>
              <a:t>завжди </a:t>
            </a:r>
            <a:r>
              <a:rPr sz="1550" spc="10" dirty="0">
                <a:solidFill>
                  <a:srgbClr val="FFFFFF"/>
                </a:solidFill>
                <a:latin typeface="Times New Roman"/>
                <a:cs typeface="Times New Roman"/>
              </a:rPr>
              <a:t>є </a:t>
            </a:r>
            <a:r>
              <a:rPr sz="1550" spc="35" dirty="0">
                <a:solidFill>
                  <a:srgbClr val="FFFFFF"/>
                </a:solidFill>
                <a:latin typeface="Times New Roman"/>
                <a:cs typeface="Times New Roman"/>
              </a:rPr>
              <a:t>їхніми </a:t>
            </a:r>
            <a:r>
              <a:rPr sz="1550" spc="15" dirty="0">
                <a:solidFill>
                  <a:srgbClr val="FFFFFF"/>
                </a:solidFill>
                <a:latin typeface="Times New Roman"/>
                <a:cs typeface="Times New Roman"/>
              </a:rPr>
              <a:t>носіями. Непрямі </a:t>
            </a:r>
            <a:r>
              <a:rPr sz="1550" spc="5" dirty="0">
                <a:solidFill>
                  <a:srgbClr val="FFFFFF"/>
                </a:solidFill>
                <a:latin typeface="Times New Roman"/>
                <a:cs typeface="Times New Roman"/>
              </a:rPr>
              <a:t>податки </a:t>
            </a:r>
            <a:r>
              <a:rPr sz="1550" spc="15" dirty="0">
                <a:solidFill>
                  <a:srgbClr val="FFFFFF"/>
                </a:solidFill>
                <a:latin typeface="Times New Roman"/>
                <a:cs typeface="Times New Roman"/>
              </a:rPr>
              <a:t>встановлюють у </a:t>
            </a:r>
            <a:r>
              <a:rPr sz="1550" spc="10" dirty="0">
                <a:solidFill>
                  <a:srgbClr val="FFFFFF"/>
                </a:solidFill>
                <a:latin typeface="Times New Roman"/>
                <a:cs typeface="Times New Roman"/>
              </a:rPr>
              <a:t>цінах </a:t>
            </a:r>
            <a:r>
              <a:rPr sz="155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spc="5" dirty="0">
                <a:solidFill>
                  <a:srgbClr val="FFFFFF"/>
                </a:solidFill>
                <a:latin typeface="Times New Roman"/>
                <a:cs typeface="Times New Roman"/>
              </a:rPr>
              <a:t>товарів, </a:t>
            </a:r>
            <a:r>
              <a:rPr sz="1550" spc="15" dirty="0">
                <a:solidFill>
                  <a:srgbClr val="FFFFFF"/>
                </a:solidFill>
                <a:latin typeface="Times New Roman"/>
                <a:cs typeface="Times New Roman"/>
              </a:rPr>
              <a:t>робіт </a:t>
            </a:r>
            <a:r>
              <a:rPr sz="1550" spc="40" dirty="0">
                <a:solidFill>
                  <a:srgbClr val="FFFFFF"/>
                </a:solidFill>
                <a:latin typeface="Times New Roman"/>
                <a:cs typeface="Times New Roman"/>
              </a:rPr>
              <a:t>та </a:t>
            </a:r>
            <a:r>
              <a:rPr sz="1550" dirty="0">
                <a:solidFill>
                  <a:srgbClr val="FFFFFF"/>
                </a:solidFill>
                <a:latin typeface="Times New Roman"/>
                <a:cs typeface="Times New Roman"/>
              </a:rPr>
              <a:t>послуг, </a:t>
            </a:r>
            <a:r>
              <a:rPr sz="1550" spc="10" dirty="0">
                <a:solidFill>
                  <a:srgbClr val="FFFFFF"/>
                </a:solidFill>
                <a:latin typeface="Times New Roman"/>
                <a:cs typeface="Times New Roman"/>
              </a:rPr>
              <a:t>а </a:t>
            </a:r>
            <a:r>
              <a:rPr sz="1550" spc="15" dirty="0">
                <a:solidFill>
                  <a:srgbClr val="FFFFFF"/>
                </a:solidFill>
                <a:latin typeface="Times New Roman"/>
                <a:cs typeface="Times New Roman"/>
              </a:rPr>
              <a:t>їх </a:t>
            </a:r>
            <a:r>
              <a:rPr sz="1550" spc="20" dirty="0">
                <a:solidFill>
                  <a:srgbClr val="FFFFFF"/>
                </a:solidFill>
                <a:latin typeface="Times New Roman"/>
                <a:cs typeface="Times New Roman"/>
              </a:rPr>
              <a:t>обсяг </a:t>
            </a:r>
            <a:r>
              <a:rPr sz="1550" spc="30" dirty="0">
                <a:solidFill>
                  <a:srgbClr val="FFFFFF"/>
                </a:solidFill>
                <a:latin typeface="Times New Roman"/>
                <a:cs typeface="Times New Roman"/>
              </a:rPr>
              <a:t>для </a:t>
            </a:r>
            <a:r>
              <a:rPr sz="1550" spc="5" dirty="0">
                <a:solidFill>
                  <a:srgbClr val="FFFFFF"/>
                </a:solidFill>
                <a:latin typeface="Times New Roman"/>
                <a:cs typeface="Times New Roman"/>
              </a:rPr>
              <a:t>окремого </a:t>
            </a:r>
            <a:r>
              <a:rPr sz="1550" spc="15" dirty="0">
                <a:solidFill>
                  <a:srgbClr val="FFFFFF"/>
                </a:solidFill>
                <a:latin typeface="Times New Roman"/>
                <a:cs typeface="Times New Roman"/>
              </a:rPr>
              <a:t>платника </a:t>
            </a:r>
            <a:r>
              <a:rPr sz="1550" spc="35" dirty="0">
                <a:solidFill>
                  <a:srgbClr val="FFFFFF"/>
                </a:solidFill>
                <a:latin typeface="Times New Roman"/>
                <a:cs typeface="Times New Roman"/>
              </a:rPr>
              <a:t>(носія </a:t>
            </a:r>
            <a:r>
              <a:rPr sz="155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spc="5" dirty="0">
                <a:solidFill>
                  <a:srgbClr val="FFFFFF"/>
                </a:solidFill>
                <a:latin typeface="Times New Roman"/>
                <a:cs typeface="Times New Roman"/>
              </a:rPr>
              <a:t>податку) </a:t>
            </a:r>
            <a:r>
              <a:rPr sz="1550" spc="15" dirty="0">
                <a:solidFill>
                  <a:srgbClr val="FFFFFF"/>
                </a:solidFill>
                <a:latin typeface="Times New Roman"/>
                <a:cs typeface="Times New Roman"/>
              </a:rPr>
              <a:t>визначається обсягом споживання </a:t>
            </a:r>
            <a:r>
              <a:rPr sz="1550" spc="5" dirty="0">
                <a:solidFill>
                  <a:srgbClr val="FFFFFF"/>
                </a:solidFill>
                <a:latin typeface="Times New Roman"/>
                <a:cs typeface="Times New Roman"/>
              </a:rPr>
              <a:t>і </a:t>
            </a:r>
            <a:r>
              <a:rPr sz="1550" dirty="0">
                <a:solidFill>
                  <a:srgbClr val="FFFFFF"/>
                </a:solidFill>
                <a:latin typeface="Times New Roman"/>
                <a:cs typeface="Times New Roman"/>
              </a:rPr>
              <a:t>не </a:t>
            </a:r>
            <a:r>
              <a:rPr sz="1550" spc="15" dirty="0">
                <a:solidFill>
                  <a:srgbClr val="FFFFFF"/>
                </a:solidFill>
                <a:latin typeface="Times New Roman"/>
                <a:cs typeface="Times New Roman"/>
              </a:rPr>
              <a:t>залежить </a:t>
            </a:r>
            <a:r>
              <a:rPr sz="1550" spc="10" dirty="0">
                <a:solidFill>
                  <a:srgbClr val="FFFFFF"/>
                </a:solidFill>
                <a:latin typeface="Times New Roman"/>
                <a:cs typeface="Times New Roman"/>
              </a:rPr>
              <a:t>від </a:t>
            </a:r>
            <a:r>
              <a:rPr sz="1550" dirty="0">
                <a:solidFill>
                  <a:srgbClr val="FFFFFF"/>
                </a:solidFill>
                <a:latin typeface="Times New Roman"/>
                <a:cs typeface="Times New Roman"/>
              </a:rPr>
              <a:t>його </a:t>
            </a:r>
            <a:r>
              <a:rPr sz="155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550" spc="-5" dirty="0">
                <a:solidFill>
                  <a:srgbClr val="FFFFFF"/>
                </a:solidFill>
                <a:latin typeface="Times New Roman"/>
                <a:cs typeface="Times New Roman"/>
              </a:rPr>
              <a:t>доходів.</a:t>
            </a:r>
            <a:endParaRPr sz="1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9254" y="1519671"/>
            <a:ext cx="801630" cy="479694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7702550" y="4970077"/>
            <a:ext cx="1454150" cy="186690"/>
            <a:chOff x="7702550" y="4970077"/>
            <a:chExt cx="1454150" cy="186690"/>
          </a:xfrm>
        </p:grpSpPr>
        <p:sp>
          <p:nvSpPr>
            <p:cNvPr id="4" name="object 4"/>
            <p:cNvSpPr/>
            <p:nvPr/>
          </p:nvSpPr>
          <p:spPr>
            <a:xfrm>
              <a:off x="7715249" y="4982777"/>
              <a:ext cx="1428750" cy="161290"/>
            </a:xfrm>
            <a:custGeom>
              <a:avLst/>
              <a:gdLst/>
              <a:ahLst/>
              <a:cxnLst/>
              <a:rect l="l" t="t" r="r" b="b"/>
              <a:pathLst>
                <a:path w="1428750" h="161289">
                  <a:moveTo>
                    <a:pt x="1428749" y="0"/>
                  </a:moveTo>
                  <a:lnTo>
                    <a:pt x="0" y="0"/>
                  </a:lnTo>
                  <a:lnTo>
                    <a:pt x="0" y="160722"/>
                  </a:lnTo>
                  <a:lnTo>
                    <a:pt x="1428749" y="160722"/>
                  </a:lnTo>
                  <a:lnTo>
                    <a:pt x="1428749" y="0"/>
                  </a:lnTo>
                  <a:close/>
                </a:path>
              </a:pathLst>
            </a:custGeom>
            <a:solidFill>
              <a:srgbClr val="ACD2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15249" y="4982777"/>
              <a:ext cx="1428750" cy="161290"/>
            </a:xfrm>
            <a:custGeom>
              <a:avLst/>
              <a:gdLst/>
              <a:ahLst/>
              <a:cxnLst/>
              <a:rect l="l" t="t" r="r" b="b"/>
              <a:pathLst>
                <a:path w="1428750" h="161289">
                  <a:moveTo>
                    <a:pt x="0" y="160722"/>
                  </a:moveTo>
                  <a:lnTo>
                    <a:pt x="1428749" y="160722"/>
                  </a:lnTo>
                  <a:lnTo>
                    <a:pt x="1428749" y="0"/>
                  </a:lnTo>
                  <a:lnTo>
                    <a:pt x="0" y="0"/>
                  </a:lnTo>
                  <a:lnTo>
                    <a:pt x="0" y="160722"/>
                  </a:lnTo>
                  <a:close/>
                </a:path>
              </a:pathLst>
            </a:custGeom>
            <a:ln w="25399">
              <a:solidFill>
                <a:srgbClr val="ACD2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91377" y="166620"/>
            <a:ext cx="6848475" cy="1127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5715" algn="ctr">
              <a:lnSpc>
                <a:spcPct val="100400"/>
              </a:lnSpc>
              <a:spcBef>
                <a:spcPts val="90"/>
              </a:spcBef>
            </a:pPr>
            <a:r>
              <a:rPr sz="24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Залежно</a:t>
            </a:r>
            <a:r>
              <a:rPr sz="2400" b="1" spc="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від</a:t>
            </a:r>
            <a:r>
              <a:rPr sz="2400" b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органу </a:t>
            </a:r>
            <a:r>
              <a:rPr sz="2400"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влади,</a:t>
            </a:r>
            <a:r>
              <a:rPr sz="2400" b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який</a:t>
            </a:r>
            <a:r>
              <a:rPr sz="2400" b="1" spc="10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встановлює </a:t>
            </a:r>
            <a:r>
              <a:rPr sz="2400" b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spc="-40" dirty="0">
                <a:solidFill>
                  <a:srgbClr val="000000"/>
                </a:solidFill>
                <a:latin typeface="Times New Roman"/>
                <a:cs typeface="Times New Roman"/>
              </a:rPr>
              <a:t>податки,</a:t>
            </a:r>
            <a:r>
              <a:rPr sz="2400" b="1" spc="2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0000"/>
                </a:solidFill>
                <a:latin typeface="Times New Roman"/>
                <a:cs typeface="Times New Roman"/>
              </a:rPr>
              <a:t>тобто</a:t>
            </a:r>
            <a:r>
              <a:rPr sz="2400"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за</a:t>
            </a:r>
            <a:r>
              <a:rPr sz="24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рівнем</a:t>
            </a:r>
            <a:r>
              <a:rPr sz="2400" b="1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0000"/>
                </a:solidFill>
                <a:latin typeface="Times New Roman"/>
                <a:cs typeface="Times New Roman"/>
              </a:rPr>
              <a:t>запровадження,</a:t>
            </a:r>
            <a:r>
              <a:rPr sz="2400" b="1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spc="-40" dirty="0">
                <a:solidFill>
                  <a:srgbClr val="000000"/>
                </a:solidFill>
                <a:latin typeface="Times New Roman"/>
                <a:cs typeface="Times New Roman"/>
              </a:rPr>
              <a:t>податки </a:t>
            </a:r>
            <a:r>
              <a:rPr sz="2400" b="1" spc="-5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поділяють: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09521" y="1566842"/>
            <a:ext cx="2367280" cy="1153160"/>
            <a:chOff x="209521" y="1566842"/>
            <a:chExt cx="2367280" cy="115316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4288" y="1571609"/>
              <a:ext cx="2357461" cy="114301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14288" y="1571609"/>
              <a:ext cx="2357755" cy="1143635"/>
            </a:xfrm>
            <a:custGeom>
              <a:avLst/>
              <a:gdLst/>
              <a:ahLst/>
              <a:cxnLst/>
              <a:rect l="l" t="t" r="r" b="b"/>
              <a:pathLst>
                <a:path w="2357755" h="1143635">
                  <a:moveTo>
                    <a:pt x="0" y="0"/>
                  </a:moveTo>
                  <a:lnTo>
                    <a:pt x="2058245" y="0"/>
                  </a:lnTo>
                  <a:lnTo>
                    <a:pt x="2357461" y="571515"/>
                  </a:lnTo>
                  <a:lnTo>
                    <a:pt x="2058245" y="1143015"/>
                  </a:lnTo>
                  <a:lnTo>
                    <a:pt x="0" y="1143015"/>
                  </a:lnTo>
                  <a:lnTo>
                    <a:pt x="0" y="0"/>
                  </a:lnTo>
                  <a:close/>
                </a:path>
              </a:pathLst>
            </a:custGeom>
            <a:ln w="9534">
              <a:solidFill>
                <a:srgbClr val="7684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7743" y="1583557"/>
              <a:ext cx="2294255" cy="1112520"/>
            </a:xfrm>
            <a:custGeom>
              <a:avLst/>
              <a:gdLst/>
              <a:ahLst/>
              <a:cxnLst/>
              <a:rect l="l" t="t" r="r" b="b"/>
              <a:pathLst>
                <a:path w="2294255" h="1112520">
                  <a:moveTo>
                    <a:pt x="0" y="0"/>
                  </a:moveTo>
                  <a:lnTo>
                    <a:pt x="2003048" y="0"/>
                  </a:lnTo>
                  <a:lnTo>
                    <a:pt x="2294132" y="556007"/>
                  </a:lnTo>
                  <a:lnTo>
                    <a:pt x="2003048" y="1112017"/>
                  </a:lnTo>
                  <a:lnTo>
                    <a:pt x="0" y="1112017"/>
                  </a:lnTo>
                  <a:lnTo>
                    <a:pt x="0" y="0"/>
                  </a:lnTo>
                  <a:close/>
                </a:path>
              </a:pathLst>
            </a:custGeom>
            <a:ln w="95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209521" y="3424232"/>
            <a:ext cx="2438400" cy="1153160"/>
            <a:chOff x="209521" y="3424232"/>
            <a:chExt cx="2438400" cy="1153160"/>
          </a:xfrm>
        </p:grpSpPr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4288" y="3429000"/>
              <a:ext cx="2428839" cy="114299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14288" y="3429000"/>
              <a:ext cx="2428875" cy="1143000"/>
            </a:xfrm>
            <a:custGeom>
              <a:avLst/>
              <a:gdLst/>
              <a:ahLst/>
              <a:cxnLst/>
              <a:rect l="l" t="t" r="r" b="b"/>
              <a:pathLst>
                <a:path w="2428875" h="1143000">
                  <a:moveTo>
                    <a:pt x="0" y="0"/>
                  </a:moveTo>
                  <a:lnTo>
                    <a:pt x="2129754" y="0"/>
                  </a:lnTo>
                  <a:lnTo>
                    <a:pt x="2428839" y="571499"/>
                  </a:lnTo>
                  <a:lnTo>
                    <a:pt x="2129754" y="1142999"/>
                  </a:lnTo>
                  <a:lnTo>
                    <a:pt x="0" y="1142999"/>
                  </a:lnTo>
                  <a:lnTo>
                    <a:pt x="0" y="0"/>
                  </a:lnTo>
                  <a:close/>
                </a:path>
              </a:pathLst>
            </a:custGeom>
            <a:ln w="9534">
              <a:solidFill>
                <a:srgbClr val="7684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8458" y="3440942"/>
              <a:ext cx="2363640" cy="111200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38458" y="3440942"/>
              <a:ext cx="2364105" cy="1112520"/>
            </a:xfrm>
            <a:custGeom>
              <a:avLst/>
              <a:gdLst/>
              <a:ahLst/>
              <a:cxnLst/>
              <a:rect l="l" t="t" r="r" b="b"/>
              <a:pathLst>
                <a:path w="2364105" h="1112520">
                  <a:moveTo>
                    <a:pt x="0" y="0"/>
                  </a:moveTo>
                  <a:lnTo>
                    <a:pt x="2072556" y="0"/>
                  </a:lnTo>
                  <a:lnTo>
                    <a:pt x="2363640" y="555985"/>
                  </a:lnTo>
                  <a:lnTo>
                    <a:pt x="2072556" y="1112007"/>
                  </a:lnTo>
                  <a:lnTo>
                    <a:pt x="0" y="1112007"/>
                  </a:lnTo>
                  <a:lnTo>
                    <a:pt x="0" y="0"/>
                  </a:lnTo>
                  <a:close/>
                </a:path>
              </a:pathLst>
            </a:custGeom>
            <a:ln w="953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905125" y="1457325"/>
            <a:ext cx="6238859" cy="1371600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971800" y="3248025"/>
            <a:ext cx="6143609" cy="1495425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403542" y="1884359"/>
            <a:ext cx="1903095" cy="57721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37210" marR="5080" indent="-524510">
              <a:lnSpc>
                <a:spcPct val="100899"/>
              </a:lnSpc>
              <a:spcBef>
                <a:spcPts val="80"/>
              </a:spcBef>
            </a:pPr>
            <a:r>
              <a:rPr sz="1800" b="1" spc="20" dirty="0">
                <a:latin typeface="Times New Roman"/>
                <a:cs typeface="Times New Roman"/>
              </a:rPr>
              <a:t>З</a:t>
            </a:r>
            <a:r>
              <a:rPr sz="1800" b="1" dirty="0">
                <a:latin typeface="Times New Roman"/>
                <a:cs typeface="Times New Roman"/>
              </a:rPr>
              <a:t>а</a:t>
            </a:r>
            <a:r>
              <a:rPr sz="1800" b="1" spc="5" dirty="0">
                <a:latin typeface="Times New Roman"/>
                <a:cs typeface="Times New Roman"/>
              </a:rPr>
              <a:t>г</a:t>
            </a:r>
            <a:r>
              <a:rPr sz="1800" b="1" dirty="0">
                <a:latin typeface="Times New Roman"/>
                <a:cs typeface="Times New Roman"/>
              </a:rPr>
              <a:t>а</a:t>
            </a:r>
            <a:r>
              <a:rPr sz="1800" b="1" spc="-35" dirty="0">
                <a:latin typeface="Times New Roman"/>
                <a:cs typeface="Times New Roman"/>
              </a:rPr>
              <a:t>л</a:t>
            </a:r>
            <a:r>
              <a:rPr sz="1800" b="1" spc="-55" dirty="0">
                <a:latin typeface="Times New Roman"/>
                <a:cs typeface="Times New Roman"/>
              </a:rPr>
              <a:t>ь</a:t>
            </a:r>
            <a:r>
              <a:rPr sz="1800" b="1" spc="10" dirty="0">
                <a:latin typeface="Times New Roman"/>
                <a:cs typeface="Times New Roman"/>
              </a:rPr>
              <a:t>н</a:t>
            </a:r>
            <a:r>
              <a:rPr sz="1800" b="1" spc="-75" dirty="0">
                <a:latin typeface="Times New Roman"/>
                <a:cs typeface="Times New Roman"/>
              </a:rPr>
              <a:t>о</a:t>
            </a:r>
            <a:r>
              <a:rPr sz="1800" b="1" spc="-10" dirty="0">
                <a:latin typeface="Times New Roman"/>
                <a:cs typeface="Times New Roman"/>
              </a:rPr>
              <a:t>д</a:t>
            </a:r>
            <a:r>
              <a:rPr sz="1800" b="1" spc="25" dirty="0">
                <a:latin typeface="Times New Roman"/>
                <a:cs typeface="Times New Roman"/>
              </a:rPr>
              <a:t>е</a:t>
            </a:r>
            <a:r>
              <a:rPr sz="1800" b="1" spc="-30" dirty="0">
                <a:latin typeface="Times New Roman"/>
                <a:cs typeface="Times New Roman"/>
              </a:rPr>
              <a:t>рж</a:t>
            </a:r>
            <a:r>
              <a:rPr sz="1800" b="1" dirty="0">
                <a:latin typeface="Times New Roman"/>
                <a:cs typeface="Times New Roman"/>
              </a:rPr>
              <a:t>ав</a:t>
            </a:r>
            <a:r>
              <a:rPr sz="1800" b="1" spc="15" dirty="0">
                <a:latin typeface="Times New Roman"/>
                <a:cs typeface="Times New Roman"/>
              </a:rPr>
              <a:t>н</a:t>
            </a:r>
            <a:r>
              <a:rPr sz="1800" b="1" dirty="0">
                <a:latin typeface="Times New Roman"/>
                <a:cs typeface="Times New Roman"/>
              </a:rPr>
              <a:t>і  </a:t>
            </a:r>
            <a:r>
              <a:rPr sz="1800" b="1" spc="-30" dirty="0">
                <a:latin typeface="Times New Roman"/>
                <a:cs typeface="Times New Roman"/>
              </a:rPr>
              <a:t>податки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6258" y="3816662"/>
            <a:ext cx="17125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20" dirty="0">
                <a:latin typeface="Times New Roman"/>
                <a:cs typeface="Times New Roman"/>
              </a:rPr>
              <a:t>М</a:t>
            </a:r>
            <a:r>
              <a:rPr sz="1800" b="1" spc="25" dirty="0">
                <a:latin typeface="Times New Roman"/>
                <a:cs typeface="Times New Roman"/>
              </a:rPr>
              <a:t>іс</a:t>
            </a:r>
            <a:r>
              <a:rPr sz="1800" b="1" spc="10" dirty="0">
                <a:latin typeface="Times New Roman"/>
                <a:cs typeface="Times New Roman"/>
              </a:rPr>
              <a:t>ц</a:t>
            </a:r>
            <a:r>
              <a:rPr sz="1800" b="1" spc="25" dirty="0">
                <a:latin typeface="Times New Roman"/>
                <a:cs typeface="Times New Roman"/>
              </a:rPr>
              <a:t>е</a:t>
            </a:r>
            <a:r>
              <a:rPr sz="1800" b="1" spc="-5" dirty="0">
                <a:latin typeface="Times New Roman"/>
                <a:cs typeface="Times New Roman"/>
              </a:rPr>
              <a:t>в</a:t>
            </a:r>
            <a:r>
              <a:rPr sz="1800" b="1" dirty="0">
                <a:latin typeface="Times New Roman"/>
                <a:cs typeface="Times New Roman"/>
              </a:rPr>
              <a:t>і</a:t>
            </a:r>
            <a:r>
              <a:rPr sz="1800" b="1" spc="-120" dirty="0">
                <a:latin typeface="Times New Roman"/>
                <a:cs typeface="Times New Roman"/>
              </a:rPr>
              <a:t> </a:t>
            </a:r>
            <a:r>
              <a:rPr sz="1800" b="1" spc="10" dirty="0">
                <a:latin typeface="Times New Roman"/>
                <a:cs typeface="Times New Roman"/>
              </a:rPr>
              <a:t>п</a:t>
            </a:r>
            <a:r>
              <a:rPr sz="1800" b="1" spc="-75" dirty="0">
                <a:latin typeface="Times New Roman"/>
                <a:cs typeface="Times New Roman"/>
              </a:rPr>
              <a:t>о</a:t>
            </a:r>
            <a:r>
              <a:rPr sz="1800" b="1" spc="-10" dirty="0">
                <a:latin typeface="Times New Roman"/>
                <a:cs typeface="Times New Roman"/>
              </a:rPr>
              <a:t>д</a:t>
            </a:r>
            <a:r>
              <a:rPr sz="1800" b="1" spc="-75" dirty="0">
                <a:latin typeface="Times New Roman"/>
                <a:cs typeface="Times New Roman"/>
              </a:rPr>
              <a:t>а</a:t>
            </a:r>
            <a:r>
              <a:rPr sz="1800" b="1" spc="-60" dirty="0">
                <a:latin typeface="Times New Roman"/>
                <a:cs typeface="Times New Roman"/>
              </a:rPr>
              <a:t>т</a:t>
            </a:r>
            <a:r>
              <a:rPr sz="1800" b="1" spc="10" dirty="0">
                <a:latin typeface="Times New Roman"/>
                <a:cs typeface="Times New Roman"/>
              </a:rPr>
              <a:t>к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908935" marR="5080">
              <a:lnSpc>
                <a:spcPct val="100899"/>
              </a:lnSpc>
              <a:spcBef>
                <a:spcPts val="80"/>
              </a:spcBef>
            </a:pPr>
            <a:r>
              <a:rPr spc="5" dirty="0"/>
              <a:t>це</a:t>
            </a:r>
            <a:r>
              <a:rPr spc="-55" dirty="0"/>
              <a:t> </a:t>
            </a:r>
            <a:r>
              <a:rPr spc="-20" dirty="0"/>
              <a:t>обов'язкові</a:t>
            </a:r>
            <a:r>
              <a:rPr spc="100" dirty="0"/>
              <a:t> </a:t>
            </a:r>
            <a:r>
              <a:rPr spc="-10" dirty="0"/>
              <a:t>платежі, </a:t>
            </a:r>
            <a:r>
              <a:rPr spc="-20" dirty="0"/>
              <a:t>що</a:t>
            </a:r>
            <a:r>
              <a:rPr spc="75" dirty="0"/>
              <a:t> </a:t>
            </a:r>
            <a:r>
              <a:rPr spc="-5" dirty="0"/>
              <a:t>встановлюються</a:t>
            </a:r>
            <a:r>
              <a:rPr spc="10" dirty="0"/>
              <a:t> </a:t>
            </a:r>
            <a:r>
              <a:rPr spc="-5" dirty="0"/>
              <a:t>найвищими </a:t>
            </a:r>
            <a:r>
              <a:rPr dirty="0"/>
              <a:t> </a:t>
            </a:r>
            <a:r>
              <a:rPr spc="5" dirty="0"/>
              <a:t>органами </a:t>
            </a:r>
            <a:r>
              <a:rPr spc="-5" dirty="0"/>
              <a:t>влади </a:t>
            </a:r>
            <a:r>
              <a:rPr dirty="0"/>
              <a:t>і є </a:t>
            </a:r>
            <a:r>
              <a:rPr spc="-20" dirty="0"/>
              <a:t>обов'язковими </a:t>
            </a:r>
            <a:r>
              <a:rPr spc="-5" dirty="0"/>
              <a:t>для </a:t>
            </a:r>
            <a:r>
              <a:rPr dirty="0"/>
              <a:t>справляння на </a:t>
            </a:r>
            <a:r>
              <a:rPr spc="-15" dirty="0"/>
              <a:t>всій </a:t>
            </a:r>
            <a:r>
              <a:rPr spc="-10" dirty="0"/>
              <a:t> </a:t>
            </a:r>
            <a:r>
              <a:rPr spc="-15" dirty="0"/>
              <a:t>території</a:t>
            </a:r>
            <a:r>
              <a:rPr spc="110" dirty="0"/>
              <a:t> </a:t>
            </a:r>
            <a:r>
              <a:rPr spc="-5" dirty="0"/>
              <a:t>країни</a:t>
            </a:r>
            <a:r>
              <a:rPr spc="-55" dirty="0"/>
              <a:t> </a:t>
            </a:r>
            <a:r>
              <a:rPr spc="5" dirty="0"/>
              <a:t>незалежно</a:t>
            </a:r>
            <a:r>
              <a:rPr spc="-60" dirty="0"/>
              <a:t> </a:t>
            </a:r>
            <a:r>
              <a:rPr spc="-30" dirty="0"/>
              <a:t>від</a:t>
            </a:r>
            <a:r>
              <a:rPr spc="130" dirty="0"/>
              <a:t> </a:t>
            </a:r>
            <a:r>
              <a:rPr spc="-20" dirty="0"/>
              <a:t>того,</a:t>
            </a:r>
            <a:r>
              <a:rPr dirty="0"/>
              <a:t> </a:t>
            </a:r>
            <a:r>
              <a:rPr spc="-10" dirty="0"/>
              <a:t>до</a:t>
            </a:r>
            <a:r>
              <a:rPr dirty="0"/>
              <a:t> </a:t>
            </a:r>
            <a:r>
              <a:rPr spc="-25" dirty="0"/>
              <a:t>якого</a:t>
            </a:r>
            <a:r>
              <a:rPr dirty="0"/>
              <a:t> </a:t>
            </a:r>
            <a:r>
              <a:rPr spc="-15" dirty="0"/>
              <a:t>бюджету</a:t>
            </a:r>
            <a:r>
              <a:rPr spc="-80" dirty="0"/>
              <a:t> </a:t>
            </a:r>
            <a:r>
              <a:rPr spc="-5" dirty="0"/>
              <a:t>вони </a:t>
            </a:r>
            <a:r>
              <a:rPr spc="-434" dirty="0"/>
              <a:t> </a:t>
            </a:r>
            <a:r>
              <a:rPr spc="-15" dirty="0"/>
              <a:t>зараховуються.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082275" y="3534789"/>
            <a:ext cx="5523865" cy="85407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85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це</a:t>
            </a:r>
            <a:r>
              <a:rPr sz="18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обов'язкові</a:t>
            </a:r>
            <a:r>
              <a:rPr sz="1800" spc="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платежі,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які</a:t>
            </a:r>
            <a:r>
              <a:rPr sz="18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встановлюються</a:t>
            </a:r>
            <a:r>
              <a:rPr sz="18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місцевими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органами</a:t>
            </a:r>
            <a:r>
              <a:rPr sz="18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imes New Roman"/>
                <a:cs typeface="Times New Roman"/>
              </a:rPr>
              <a:t>влади,</a:t>
            </a:r>
            <a:r>
              <a:rPr sz="1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18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30" dirty="0">
                <a:solidFill>
                  <a:srgbClr val="FFFFFF"/>
                </a:solidFill>
                <a:latin typeface="Times New Roman"/>
                <a:cs typeface="Times New Roman"/>
              </a:rPr>
              <a:t>їх</a:t>
            </a:r>
            <a:r>
              <a:rPr sz="18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справляння</a:t>
            </a:r>
            <a:r>
              <a:rPr sz="1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є</a:t>
            </a:r>
            <a:r>
              <a:rPr sz="1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Times New Roman"/>
                <a:cs typeface="Times New Roman"/>
              </a:rPr>
              <a:t>обов'язковим</a:t>
            </a:r>
            <a:r>
              <a:rPr sz="18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лише</a:t>
            </a:r>
            <a:r>
              <a:rPr sz="18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на </a:t>
            </a:r>
            <a:r>
              <a:rPr sz="1800" spc="-43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imes New Roman"/>
                <a:cs typeface="Times New Roman"/>
              </a:rPr>
              <a:t>певній</a:t>
            </a:r>
            <a:r>
              <a:rPr sz="1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Times New Roman"/>
                <a:cs typeface="Times New Roman"/>
              </a:rPr>
              <a:t>території.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7AEB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880</Words>
  <Application>Microsoft Office PowerPoint</Application>
  <PresentationFormat>Экран (16:9)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Тема 1 Податкова система України.  Види  податків і зборів.</vt:lpstr>
      <vt:lpstr>Податкова система України</vt:lpstr>
      <vt:lpstr>Податкова система України</vt:lpstr>
      <vt:lpstr>Податкова система України</vt:lpstr>
      <vt:lpstr>Поняття податку та збору</vt:lpstr>
      <vt:lpstr>РІЗНИЦЯ МІЖ ПОДАТКОМ І  ЗБОРОМ</vt:lpstr>
      <vt:lpstr>Податки виконують такі основні функції:</vt:lpstr>
      <vt:lpstr>За формою взаємовідносин між платником  і державою податки поділяють</vt:lpstr>
      <vt:lpstr>Залежно від органу влади, який встановлює  податки, тобто за рівнем запровадження, податки  поділяють:</vt:lpstr>
      <vt:lpstr>Загальнодержавні податки та збори</vt:lpstr>
      <vt:lpstr>Загальнодержавні податки та збори</vt:lpstr>
      <vt:lpstr>Місцеві податки та збори</vt:lpstr>
      <vt:lpstr>ДЯКУЮ ЗА УВАГУ  БАЖАЮ УСПІХІВ!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№1 Податкова система України. Види  податків і зборів.</dc:title>
  <cp:lastModifiedBy>User</cp:lastModifiedBy>
  <cp:revision>4</cp:revision>
  <dcterms:created xsi:type="dcterms:W3CDTF">2022-12-28T12:58:37Z</dcterms:created>
  <dcterms:modified xsi:type="dcterms:W3CDTF">2024-02-23T06:50:23Z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2021-02-28T00:00:00Z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2021-02-28T00:00:00Z</vt:filetime>
  </property>
</Properties>
</file>