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Book Antiqua" panose="02040602050305030304" pitchFamily="18"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5"/>
        <p:cNvGrpSpPr/>
        <p:nvPr/>
      </p:nvGrpSpPr>
      <p:grpSpPr>
        <a:xfrm>
          <a:off x="0" y="0"/>
          <a:ext cx="0" cy="0"/>
          <a:chOff x="0" y="0"/>
          <a:chExt cx="0" cy="0"/>
        </a:xfrm>
      </p:grpSpPr>
      <p:sp>
        <p:nvSpPr>
          <p:cNvPr id="16" name="Google Shape;16;p2"/>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2"/>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p:nvPr/>
        </p:nvSpPr>
        <p:spPr>
          <a:xfrm>
            <a:off x="345440" y="2942602"/>
            <a:ext cx="7147931"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2"/>
          <p:cNvSpPr/>
          <p:nvPr/>
        </p:nvSpPr>
        <p:spPr>
          <a:xfrm>
            <a:off x="7572652" y="2944634"/>
            <a:ext cx="1190348"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
          <p:cNvSpPr/>
          <p:nvPr/>
        </p:nvSpPr>
        <p:spPr>
          <a:xfrm>
            <a:off x="7712714" y="3136658"/>
            <a:ext cx="910224"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2"/>
          <p:cNvSpPr/>
          <p:nvPr/>
        </p:nvSpPr>
        <p:spPr>
          <a:xfrm>
            <a:off x="445483" y="3055621"/>
            <a:ext cx="6947845"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 name="Google Shape;24;p2"/>
          <p:cNvSpPr txBox="1">
            <a:spLocks noGrp="1"/>
          </p:cNvSpPr>
          <p:nvPr>
            <p:ph type="sldNum" idx="12"/>
          </p:nvPr>
        </p:nvSpPr>
        <p:spPr>
          <a:xfrm>
            <a:off x="7786826" y="4625268"/>
            <a:ext cx="762000" cy="4572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0" i="0" u="none" strike="noStrike" cap="none">
                <a:solidFill>
                  <a:srgbClr val="47534C"/>
                </a:solidFill>
                <a:latin typeface="Century Gothic"/>
                <a:ea typeface="Century Gothic"/>
                <a:cs typeface="Century Gothic"/>
                <a:sym typeface="Century Gothic"/>
              </a:defRPr>
            </a:lvl1pPr>
            <a:lvl2pPr marL="0" lvl="1" indent="0" algn="ctr">
              <a:spcBef>
                <a:spcPts val="0"/>
              </a:spcBef>
              <a:buNone/>
              <a:defRPr sz="2800" b="0" i="0" u="none" strike="noStrike" cap="none">
                <a:solidFill>
                  <a:srgbClr val="47534C"/>
                </a:solidFill>
                <a:latin typeface="Century Gothic"/>
                <a:ea typeface="Century Gothic"/>
                <a:cs typeface="Century Gothic"/>
                <a:sym typeface="Century Gothic"/>
              </a:defRPr>
            </a:lvl2pPr>
            <a:lvl3pPr marL="0" lvl="2" indent="0" algn="ctr">
              <a:spcBef>
                <a:spcPts val="0"/>
              </a:spcBef>
              <a:buNone/>
              <a:defRPr sz="2800" b="0" i="0" u="none" strike="noStrike" cap="none">
                <a:solidFill>
                  <a:srgbClr val="47534C"/>
                </a:solidFill>
                <a:latin typeface="Century Gothic"/>
                <a:ea typeface="Century Gothic"/>
                <a:cs typeface="Century Gothic"/>
                <a:sym typeface="Century Gothic"/>
              </a:defRPr>
            </a:lvl3pPr>
            <a:lvl4pPr marL="0" lvl="3" indent="0" algn="ctr">
              <a:spcBef>
                <a:spcPts val="0"/>
              </a:spcBef>
              <a:buNone/>
              <a:defRPr sz="2800" b="0" i="0" u="none" strike="noStrike" cap="none">
                <a:solidFill>
                  <a:srgbClr val="47534C"/>
                </a:solidFill>
                <a:latin typeface="Century Gothic"/>
                <a:ea typeface="Century Gothic"/>
                <a:cs typeface="Century Gothic"/>
                <a:sym typeface="Century Gothic"/>
              </a:defRPr>
            </a:lvl4pPr>
            <a:lvl5pPr marL="0" lvl="4" indent="0" algn="ctr">
              <a:spcBef>
                <a:spcPts val="0"/>
              </a:spcBef>
              <a:buNone/>
              <a:defRPr sz="2800" b="0" i="0" u="none" strike="noStrike" cap="none">
                <a:solidFill>
                  <a:srgbClr val="47534C"/>
                </a:solidFill>
                <a:latin typeface="Century Gothic"/>
                <a:ea typeface="Century Gothic"/>
                <a:cs typeface="Century Gothic"/>
                <a:sym typeface="Century Gothic"/>
              </a:defRPr>
            </a:lvl5pPr>
            <a:lvl6pPr marL="0" lvl="5" indent="0" algn="ctr">
              <a:spcBef>
                <a:spcPts val="0"/>
              </a:spcBef>
              <a:buNone/>
              <a:defRPr sz="2800" b="0" i="0" u="none" strike="noStrike" cap="none">
                <a:solidFill>
                  <a:srgbClr val="47534C"/>
                </a:solidFill>
                <a:latin typeface="Century Gothic"/>
                <a:ea typeface="Century Gothic"/>
                <a:cs typeface="Century Gothic"/>
                <a:sym typeface="Century Gothic"/>
              </a:defRPr>
            </a:lvl6pPr>
            <a:lvl7pPr marL="0" lvl="6" indent="0" algn="ctr">
              <a:spcBef>
                <a:spcPts val="0"/>
              </a:spcBef>
              <a:buNone/>
              <a:defRPr sz="2800" b="0" i="0" u="none" strike="noStrike" cap="none">
                <a:solidFill>
                  <a:srgbClr val="47534C"/>
                </a:solidFill>
                <a:latin typeface="Century Gothic"/>
                <a:ea typeface="Century Gothic"/>
                <a:cs typeface="Century Gothic"/>
                <a:sym typeface="Century Gothic"/>
              </a:defRPr>
            </a:lvl7pPr>
            <a:lvl8pPr marL="0" lvl="7" indent="0" algn="ctr">
              <a:spcBef>
                <a:spcPts val="0"/>
              </a:spcBef>
              <a:buNone/>
              <a:defRPr sz="2800" b="0" i="0" u="none" strike="noStrike" cap="none">
                <a:solidFill>
                  <a:srgbClr val="47534C"/>
                </a:solidFill>
                <a:latin typeface="Century Gothic"/>
                <a:ea typeface="Century Gothic"/>
                <a:cs typeface="Century Gothic"/>
                <a:sym typeface="Century Gothic"/>
              </a:defRPr>
            </a:lvl8pPr>
            <a:lvl9pPr marL="0" lvl="8" indent="0" algn="ctr">
              <a:spcBef>
                <a:spcPts val="0"/>
              </a:spcBef>
              <a:buNone/>
              <a:defRPr sz="2800" b="0" i="0" u="none" strike="noStrike" cap="none">
                <a:solidFill>
                  <a:srgbClr val="47534C"/>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
        <p:nvSpPr>
          <p:cNvPr id="25" name="Google Shape;25;p2"/>
          <p:cNvSpPr/>
          <p:nvPr/>
        </p:nvSpPr>
        <p:spPr>
          <a:xfrm>
            <a:off x="541822" y="4559276"/>
            <a:ext cx="6755166"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2"/>
          <p:cNvSpPr/>
          <p:nvPr/>
        </p:nvSpPr>
        <p:spPr>
          <a:xfrm>
            <a:off x="538971" y="3139440"/>
            <a:ext cx="6760868"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2"/>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28" name="Google Shape;28;p2"/>
          <p:cNvSpPr txBox="1">
            <a:spLocks noGrp="1"/>
          </p:cNvSpPr>
          <p:nvPr>
            <p:ph type="ctrTitle"/>
          </p:nvPr>
        </p:nvSpPr>
        <p:spPr>
          <a:xfrm>
            <a:off x="604705" y="3227033"/>
            <a:ext cx="6629400" cy="12192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a:solidFill>
                  <a:srgbClr val="475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1"/>
          <p:cNvSpPr txBox="1">
            <a:spLocks noGrp="1"/>
          </p:cNvSpPr>
          <p:nvPr>
            <p:ph type="body" idx="1"/>
          </p:nvPr>
        </p:nvSpPr>
        <p:spPr>
          <a:xfrm rot="5400000">
            <a:off x="2385219" y="-175418"/>
            <a:ext cx="43735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Вертикальный заголовок и текст" type="vertTitleAndTx">
  <p:cSld name="VERTICAL_TITLE_AND_VERTICAL_TEXT">
    <p:spTree>
      <p:nvGrpSpPr>
        <p:cNvPr id="1" name="Shape 104"/>
        <p:cNvGrpSpPr/>
        <p:nvPr/>
      </p:nvGrpSpPr>
      <p:grpSpPr>
        <a:xfrm>
          <a:off x="0" y="0"/>
          <a:ext cx="0" cy="0"/>
          <a:chOff x="0" y="0"/>
          <a:chExt cx="0" cy="0"/>
        </a:xfrm>
      </p:grpSpPr>
      <p:sp>
        <p:nvSpPr>
          <p:cNvPr id="105" name="Google Shape;105;p12"/>
          <p:cNvSpPr/>
          <p:nvPr/>
        </p:nvSpPr>
        <p:spPr>
          <a:xfrm>
            <a:off x="6861702" y="228600"/>
            <a:ext cx="185928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12"/>
          <p:cNvSpPr/>
          <p:nvPr/>
        </p:nvSpPr>
        <p:spPr>
          <a:xfrm>
            <a:off x="6955225" y="351409"/>
            <a:ext cx="1672235"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7" name="Google Shape;107;p12"/>
          <p:cNvSpPr txBox="1">
            <a:spLocks noGrp="1"/>
          </p:cNvSpPr>
          <p:nvPr>
            <p:ph type="title"/>
          </p:nvPr>
        </p:nvSpPr>
        <p:spPr>
          <a:xfrm rot="5400000">
            <a:off x="4896852" y="2547152"/>
            <a:ext cx="5788981" cy="148553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2"/>
          <p:cNvSpPr txBox="1">
            <a:spLocks noGrp="1"/>
          </p:cNvSpPr>
          <p:nvPr>
            <p:ph type="body" idx="1"/>
          </p:nvPr>
        </p:nvSpPr>
        <p:spPr>
          <a:xfrm rot="5400000">
            <a:off x="647699" y="190500"/>
            <a:ext cx="5791201"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9" name="Google Shape;10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35"/>
        <p:cNvGrpSpPr/>
        <p:nvPr/>
      </p:nvGrpSpPr>
      <p:grpSpPr>
        <a:xfrm>
          <a:off x="0" y="0"/>
          <a:ext cx="0" cy="0"/>
          <a:chOff x="0" y="0"/>
          <a:chExt cx="0" cy="0"/>
        </a:xfrm>
      </p:grpSpPr>
      <p:sp>
        <p:nvSpPr>
          <p:cNvPr id="36" name="Google Shape;36;p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 name="Google Shape;37;p4"/>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p:nvPr/>
        </p:nvSpPr>
        <p:spPr>
          <a:xfrm>
            <a:off x="451976" y="2946400"/>
            <a:ext cx="8265160"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 name="Google Shape;40;p4"/>
          <p:cNvSpPr/>
          <p:nvPr/>
        </p:nvSpPr>
        <p:spPr>
          <a:xfrm>
            <a:off x="567656" y="3048000"/>
            <a:ext cx="8033800"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 name="Google Shape;4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43" name="Google Shape;43;p4"/>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
          <p:cNvSpPr/>
          <p:nvPr/>
        </p:nvSpPr>
        <p:spPr>
          <a:xfrm>
            <a:off x="675496" y="4541520"/>
            <a:ext cx="781812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4"/>
          <p:cNvSpPr txBox="1">
            <a:spLocks noGrp="1"/>
          </p:cNvSpPr>
          <p:nvPr>
            <p:ph type="body" idx="1"/>
          </p:nvPr>
        </p:nvSpPr>
        <p:spPr>
          <a:xfrm>
            <a:off x="736456" y="4607510"/>
            <a:ext cx="7696200" cy="523783"/>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6" name="Google Shape;46;p4"/>
          <p:cNvSpPr/>
          <p:nvPr/>
        </p:nvSpPr>
        <p:spPr>
          <a:xfrm>
            <a:off x="675757" y="3124200"/>
            <a:ext cx="7817599"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26128" y="1719071"/>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 name="Google Shape;50;p5"/>
          <p:cNvSpPr txBox="1">
            <a:spLocks noGrp="1"/>
          </p:cNvSpPr>
          <p:nvPr>
            <p:ph type="body" idx="2"/>
          </p:nvPr>
        </p:nvSpPr>
        <p:spPr>
          <a:xfrm>
            <a:off x="4648200" y="1719071"/>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1" name="Google Shape;5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426128" y="1722438"/>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7" name="Google Shape;57;p6"/>
          <p:cNvSpPr txBox="1">
            <a:spLocks noGrp="1"/>
          </p:cNvSpPr>
          <p:nvPr>
            <p:ph type="body" idx="2"/>
          </p:nvPr>
        </p:nvSpPr>
        <p:spPr>
          <a:xfrm>
            <a:off x="426128" y="2438400"/>
            <a:ext cx="4040188"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8" name="Google Shape;58;p6"/>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9" name="Google Shape;59;p6"/>
          <p:cNvSpPr txBox="1">
            <a:spLocks noGrp="1"/>
          </p:cNvSpPr>
          <p:nvPr>
            <p:ph type="body" idx="4"/>
          </p:nvPr>
        </p:nvSpPr>
        <p:spPr>
          <a:xfrm>
            <a:off x="4645025" y="2438400"/>
            <a:ext cx="4041775"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0" name="Google Shape;6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68"/>
        <p:cNvGrpSpPr/>
        <p:nvPr/>
      </p:nvGrpSpPr>
      <p:grpSpPr>
        <a:xfrm>
          <a:off x="0" y="0"/>
          <a:ext cx="0" cy="0"/>
          <a:chOff x="0" y="0"/>
          <a:chExt cx="0" cy="0"/>
        </a:xfrm>
      </p:grpSpPr>
      <p:sp>
        <p:nvSpPr>
          <p:cNvPr id="69" name="Google Shape;69;p8"/>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8"/>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1" name="Google Shape;7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74"/>
        <p:cNvGrpSpPr/>
        <p:nvPr/>
      </p:nvGrpSpPr>
      <p:grpSpPr>
        <a:xfrm>
          <a:off x="0" y="0"/>
          <a:ext cx="0" cy="0"/>
          <a:chOff x="0" y="0"/>
          <a:chExt cx="0" cy="0"/>
        </a:xfrm>
      </p:grpSpPr>
      <p:sp>
        <p:nvSpPr>
          <p:cNvPr id="75" name="Google Shape;75;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6" name="Google Shape;76;p9"/>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7" name="Google Shape;77;p9"/>
          <p:cNvSpPr txBox="1">
            <a:spLocks noGrp="1"/>
          </p:cNvSpPr>
          <p:nvPr>
            <p:ph type="body" idx="1"/>
          </p:nvPr>
        </p:nvSpPr>
        <p:spPr>
          <a:xfrm>
            <a:off x="3886200" y="685800"/>
            <a:ext cx="4572000" cy="525780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8" name="Google Shape;7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81" name="Google Shape;81;p9"/>
          <p:cNvSpPr/>
          <p:nvPr/>
        </p:nvSpPr>
        <p:spPr>
          <a:xfrm>
            <a:off x="560034" y="1505712"/>
            <a:ext cx="2716566"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2" name="Google Shape;82;p9"/>
          <p:cNvSpPr/>
          <p:nvPr/>
        </p:nvSpPr>
        <p:spPr>
          <a:xfrm>
            <a:off x="676690" y="1642472"/>
            <a:ext cx="2483254"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3" name="Google Shape;83;p9"/>
          <p:cNvSpPr txBox="1">
            <a:spLocks noGrp="1"/>
          </p:cNvSpPr>
          <p:nvPr>
            <p:ph type="body" idx="2"/>
          </p:nvPr>
        </p:nvSpPr>
        <p:spPr>
          <a:xfrm>
            <a:off x="769000" y="2971800"/>
            <a:ext cx="2298634" cy="17526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47534C"/>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4" name="Google Shape;84;p9"/>
          <p:cNvSpPr txBox="1">
            <a:spLocks noGrp="1"/>
          </p:cNvSpPr>
          <p:nvPr>
            <p:ph type="title"/>
          </p:nvPr>
        </p:nvSpPr>
        <p:spPr>
          <a:xfrm>
            <a:off x="769000" y="1734312"/>
            <a:ext cx="2298634" cy="11916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85"/>
        <p:cNvGrpSpPr/>
        <p:nvPr/>
      </p:nvGrpSpPr>
      <p:grpSpPr>
        <a:xfrm>
          <a:off x="0" y="0"/>
          <a:ext cx="0" cy="0"/>
          <a:chOff x="0" y="0"/>
          <a:chExt cx="0" cy="0"/>
        </a:xfrm>
      </p:grpSpPr>
      <p:sp>
        <p:nvSpPr>
          <p:cNvPr id="86" name="Google Shape;86;p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10"/>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8" name="Google Shape;88;p10"/>
          <p:cNvSpPr>
            <a:spLocks noGrp="1"/>
          </p:cNvSpPr>
          <p:nvPr>
            <p:ph type="pic" idx="2"/>
          </p:nvPr>
        </p:nvSpPr>
        <p:spPr>
          <a:xfrm>
            <a:off x="685800" y="621437"/>
            <a:ext cx="7772400" cy="4331564"/>
          </a:xfrm>
          <a:prstGeom prst="rect">
            <a:avLst/>
          </a:prstGeom>
          <a:solidFill>
            <a:schemeClr val="lt2"/>
          </a:solidFill>
          <a:ln>
            <a:noFill/>
          </a:ln>
        </p:spPr>
      </p:sp>
      <p:sp>
        <p:nvSpPr>
          <p:cNvPr id="89" name="Google Shape;8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91" name="Google Shape;91;p10"/>
          <p:cNvSpPr/>
          <p:nvPr/>
        </p:nvSpPr>
        <p:spPr>
          <a:xfrm>
            <a:off x="685800" y="4953000"/>
            <a:ext cx="77724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10"/>
          <p:cNvSpPr/>
          <p:nvPr/>
        </p:nvSpPr>
        <p:spPr>
          <a:xfrm>
            <a:off x="761999" y="5029200"/>
            <a:ext cx="7600765"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3" name="Google Shape;9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p:nvPr/>
        </p:nvSpPr>
        <p:spPr>
          <a:xfrm>
            <a:off x="914400" y="5638800"/>
            <a:ext cx="7328514"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5" name="Google Shape;95;p10"/>
          <p:cNvSpPr/>
          <p:nvPr/>
        </p:nvSpPr>
        <p:spPr>
          <a:xfrm>
            <a:off x="605589" y="5074920"/>
            <a:ext cx="7946136"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6" name="Google Shape;96;p10"/>
          <p:cNvSpPr txBox="1">
            <a:spLocks noGrp="1"/>
          </p:cNvSpPr>
          <p:nvPr>
            <p:ph type="body" idx="1"/>
          </p:nvPr>
        </p:nvSpPr>
        <p:spPr>
          <a:xfrm>
            <a:off x="956289" y="5656556"/>
            <a:ext cx="7244736" cy="401715"/>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7" name="Google Shape;97;p10"/>
          <p:cNvSpPr txBox="1">
            <a:spLocks noGrp="1"/>
          </p:cNvSpPr>
          <p:nvPr>
            <p:ph type="title"/>
          </p:nvPr>
        </p:nvSpPr>
        <p:spPr>
          <a:xfrm>
            <a:off x="914400" y="5105400"/>
            <a:ext cx="7328514" cy="52304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 name="Google Shape;7;p1"/>
          <p:cNvSpPr/>
          <p:nvPr/>
        </p:nvSpPr>
        <p:spPr>
          <a:xfrm>
            <a:off x="91440" y="101600"/>
            <a:ext cx="8961120" cy="6664960"/>
          </a:xfrm>
          <a:prstGeom prst="roundRect">
            <a:avLst>
              <a:gd name="adj" fmla="val 1735"/>
            </a:avLst>
          </a:prstGeom>
          <a:blipFill rotWithShape="1">
            <a:blip r:embed="rId1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 name="Google Shape;8;p1"/>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9" name="Google Shape;9;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ru-RU"/>
              <a:t>‹№›</a:t>
            </a:fld>
            <a:endParaRPr/>
          </a:p>
        </p:txBody>
      </p:sp>
      <p:sp>
        <p:nvSpPr>
          <p:cNvPr id="12" name="Google Shape;12;p1"/>
          <p:cNvSpPr/>
          <p:nvPr/>
        </p:nvSpPr>
        <p:spPr>
          <a:xfrm>
            <a:off x="274320" y="278166"/>
            <a:ext cx="859536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1"/>
          <p:cNvSpPr/>
          <p:nvPr/>
        </p:nvSpPr>
        <p:spPr>
          <a:xfrm>
            <a:off x="372863" y="372862"/>
            <a:ext cx="8380520"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p:nvPr/>
        </p:nvSpPr>
        <p:spPr>
          <a:xfrm>
            <a:off x="0" y="0"/>
            <a:ext cx="9144000" cy="6858000"/>
          </a:xfrm>
          <a:prstGeom prst="rect">
            <a:avLst/>
          </a:prstGeom>
          <a:solidFill>
            <a:srgbClr val="D8D8D8"/>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7" name="Google Shape;117;p13"/>
          <p:cNvSpPr txBox="1">
            <a:spLocks noGrp="1"/>
          </p:cNvSpPr>
          <p:nvPr>
            <p:ph type="ctrTitle"/>
          </p:nvPr>
        </p:nvSpPr>
        <p:spPr>
          <a:xfrm>
            <a:off x="827584" y="404664"/>
            <a:ext cx="7772400" cy="96596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47534C"/>
              </a:buClr>
              <a:buSzPts val="2800"/>
              <a:buFont typeface="Times New Roman"/>
              <a:buNone/>
            </a:pPr>
            <a:r>
              <a:rPr lang="ru-RU" sz="2800" b="1">
                <a:latin typeface="Times New Roman"/>
                <a:ea typeface="Times New Roman"/>
                <a:cs typeface="Times New Roman"/>
                <a:sym typeface="Times New Roman"/>
              </a:rPr>
              <a:t>ОРГАНІЗАЦІЯ І ПРОВЕДЕННЯ ДІЛОВИХ ЗАСІДАНЬ І НАРАД В КОЛЕКТИВІ</a:t>
            </a:r>
            <a:endParaRPr sz="2800" b="1">
              <a:latin typeface="Times New Roman"/>
              <a:ea typeface="Times New Roman"/>
              <a:cs typeface="Times New Roman"/>
              <a:sym typeface="Times New Roman"/>
            </a:endParaRPr>
          </a:p>
        </p:txBody>
      </p:sp>
      <p:pic>
        <p:nvPicPr>
          <p:cNvPr id="118" name="Google Shape;118;p13" descr="Копія) Організація і проведення ділових засідань і нарад в колективі | Тест  на 11 запитань. Ділова етика та культура спілкування"/>
          <p:cNvPicPr preferRelativeResize="0"/>
          <p:nvPr/>
        </p:nvPicPr>
        <p:blipFill rotWithShape="1">
          <a:blip r:embed="rId3">
            <a:alphaModFix/>
          </a:blip>
          <a:srcRect/>
          <a:stretch/>
        </p:blipFill>
        <p:spPr>
          <a:xfrm>
            <a:off x="971600" y="1628800"/>
            <a:ext cx="7143750" cy="5124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B7C72"/>
              </a:buClr>
              <a:buSzPts val="3500"/>
              <a:buFont typeface="Book Antiqua"/>
              <a:buNone/>
            </a:pPr>
            <a:r>
              <a:rPr lang="ru-RU" b="1"/>
              <a:t>ЗА ПРИНАЛЕЖНІСТЮ:</a:t>
            </a:r>
            <a:endParaRPr b="1"/>
          </a:p>
        </p:txBody>
      </p:sp>
      <p:sp>
        <p:nvSpPr>
          <p:cNvPr id="179" name="Google Shape;179;p22"/>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партійні (і інших громадських організацій);</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адміністративні;</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наукові й науково-технічні;</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об'єднані.</a:t>
            </a:r>
            <a:endParaRPr/>
          </a:p>
          <a:p>
            <a:pPr marL="342900" lvl="0" indent="-76200" algn="l" rtl="0">
              <a:spcBef>
                <a:spcPts val="480"/>
              </a:spcBef>
              <a:spcAft>
                <a:spcPts val="0"/>
              </a:spcAft>
              <a:buSzPts val="2400"/>
              <a:buNone/>
            </a:pPr>
            <a:endParaRPr/>
          </a:p>
        </p:txBody>
      </p:sp>
      <p:pic>
        <p:nvPicPr>
          <p:cNvPr id="180" name="Google Shape;180;p22" descr="Як робиться протокол нарад. Як вести протокол наради або бізнес-зустрічі"/>
          <p:cNvPicPr preferRelativeResize="0"/>
          <p:nvPr/>
        </p:nvPicPr>
        <p:blipFill rotWithShape="1">
          <a:blip r:embed="rId3">
            <a:alphaModFix/>
          </a:blip>
          <a:srcRect/>
          <a:stretch/>
        </p:blipFill>
        <p:spPr>
          <a:xfrm>
            <a:off x="3563888" y="3286091"/>
            <a:ext cx="5155332" cy="3571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B7C72"/>
              </a:buClr>
              <a:buSzPct val="100000"/>
              <a:buFont typeface="Book Antiqua"/>
              <a:buNone/>
            </a:pPr>
            <a:r>
              <a:rPr lang="ru-RU" b="1" i="1"/>
              <a:t>ОРГАНІЗАЦІЯ ПРОВЕДЕННЯ ДІЛОВИХ НАРАД.</a:t>
            </a:r>
            <a:endParaRPr b="1"/>
          </a:p>
        </p:txBody>
      </p:sp>
      <p:sp>
        <p:nvSpPr>
          <p:cNvPr id="186" name="Google Shape;186;p23"/>
          <p:cNvSpPr txBox="1">
            <a:spLocks noGrp="1"/>
          </p:cNvSpPr>
          <p:nvPr>
            <p:ph type="body" idx="1"/>
          </p:nvPr>
        </p:nvSpPr>
        <p:spPr>
          <a:xfrm>
            <a:off x="251520" y="2132856"/>
            <a:ext cx="8712968" cy="3993307"/>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Щоб досягти цілей, необхідно належним чином підготувати нараду й провести її. Є кілька обов'язкових елементів, без яких цілі наради не будуть досягнуті.</a:t>
            </a:r>
            <a:endParaRPr sz="2000" b="1">
              <a:latin typeface="Times New Roman"/>
              <a:ea typeface="Times New Roman"/>
              <a:cs typeface="Times New Roman"/>
              <a:sym typeface="Times New Roman"/>
            </a:endParaRPr>
          </a:p>
        </p:txBody>
      </p:sp>
      <p:pic>
        <p:nvPicPr>
          <p:cNvPr id="187" name="Google Shape;187;p23" descr="Як робиться протокол нарад. Як вести протокол наради або бізнес-зустрічі"/>
          <p:cNvPicPr preferRelativeResize="0"/>
          <p:nvPr/>
        </p:nvPicPr>
        <p:blipFill rotWithShape="1">
          <a:blip r:embed="rId3">
            <a:alphaModFix/>
          </a:blip>
          <a:srcRect/>
          <a:stretch/>
        </p:blipFill>
        <p:spPr>
          <a:xfrm>
            <a:off x="2195736" y="3717032"/>
            <a:ext cx="4248472" cy="2967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body" idx="1"/>
          </p:nvPr>
        </p:nvSpPr>
        <p:spPr>
          <a:xfrm>
            <a:off x="0" y="260648"/>
            <a:ext cx="8686800" cy="5865515"/>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Підготовка наради починається з визначення доцільності її проведення. Коли вирішується питання про необхідність наради, менеджер повинен подумати про завдання, які потрібно вирішити на ній (така форма роботи, як нарада, більш продуктивна, ніж інші). Нараду треба проводити, коли є необхідність в обміні інформацією, виявленні думок і альтернатив, аналізі складних (нестандартних) ситуацій, ухваленні рішення по комплексних питаннях.</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Крім того, на цьому ж етапі менеджер повинен проаналізувати всі альтернативи цієї форми: рішення вищестоящого керівництва; можливість вирішення питання телефоном; селекторна нарада; можливість об'єднання з іншими (плановими) нарадами. При цьому менеджер повинен визначити, що потрібно для вирішення виниклої проблеми.</a:t>
            </a:r>
            <a:endParaRPr sz="2000" b="1">
              <a:latin typeface="Times New Roman"/>
              <a:ea typeface="Times New Roman"/>
              <a:cs typeface="Times New Roman"/>
              <a:sym typeface="Times New Roman"/>
            </a:endParaRPr>
          </a:p>
        </p:txBody>
      </p:sp>
      <p:pic>
        <p:nvPicPr>
          <p:cNvPr id="193" name="Google Shape;193;p24" descr="Як провести ефективну нараду | Біографії"/>
          <p:cNvPicPr preferRelativeResize="0"/>
          <p:nvPr/>
        </p:nvPicPr>
        <p:blipFill rotWithShape="1">
          <a:blip r:embed="rId3">
            <a:alphaModFix/>
          </a:blip>
          <a:srcRect/>
          <a:stretch/>
        </p:blipFill>
        <p:spPr>
          <a:xfrm>
            <a:off x="4644008" y="4149080"/>
            <a:ext cx="3822286" cy="2614152"/>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1187624" y="4633290"/>
            <a:ext cx="2448272" cy="18352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body" idx="1"/>
          </p:nvPr>
        </p:nvSpPr>
        <p:spPr>
          <a:xfrm>
            <a:off x="0" y="0"/>
            <a:ext cx="9144000" cy="6453336"/>
          </a:xfrm>
          <a:prstGeom prst="rect">
            <a:avLst/>
          </a:prstGeom>
          <a:noFill/>
          <a:ln>
            <a:noFill/>
          </a:ln>
        </p:spPr>
        <p:txBody>
          <a:bodyPr spcFirstLastPara="1" wrap="square" lIns="91425" tIns="45700" rIns="91425" bIns="45700" anchor="t" anchorCtr="0">
            <a:normAutofit lnSpcReduction="10000"/>
          </a:bodyPr>
          <a:lstStyle/>
          <a:p>
            <a:pPr marL="342900" lvl="0" indent="-228600" algn="l" rtl="0">
              <a:spcBef>
                <a:spcPts val="0"/>
              </a:spcBef>
              <a:spcAft>
                <a:spcPts val="0"/>
              </a:spcAft>
              <a:buSzPts val="2000"/>
              <a:buNone/>
            </a:pPr>
            <a:r>
              <a:rPr lang="ru-RU" sz="2000">
                <a:latin typeface="Times New Roman"/>
                <a:ea typeface="Times New Roman"/>
                <a:cs typeface="Times New Roman"/>
                <a:sym typeface="Times New Roman"/>
              </a:rPr>
              <a:t>    </a:t>
            </a:r>
            <a:r>
              <a:rPr lang="ru-RU" sz="2000" b="1">
                <a:latin typeface="Times New Roman"/>
                <a:ea typeface="Times New Roman"/>
                <a:cs typeface="Times New Roman"/>
                <a:sym typeface="Times New Roman"/>
              </a:rPr>
              <a:t>При вирішенні питання про склад учасників дуже уважно потрібно підійти до формування списку як по кількісному, так і по якісному складу. Зовсім необов'язково, наприклад, на кожну нараду запрошувати керівників підрозділів. До участі в нараді необхідно залучити тих посадових осіб, які найбільш компетентні в обговорюваній проблемі, а ними, як показує практика, не завжди є керівники підрозділів. Що стосується кількості учасників нарад, то не слід запрошувати стільки осіб, скільки стільців у залі засідань (запрошення для масовості). Оптимальний варіант - збіг кількості учасників наради з кількістю тих, хто активно бере участь в обговоренні питання. Основний критерій відбору учасників - компетентність саме в питаннях порядку денного. Визначивши склад учасників, треба призначити день і час її проведення.</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Як правило, для наради приділяється один певний день на тижні. Це дозволяє його учасникам правильно спланувати свій робочий час і належним чином підготуватися до неї. Найкращий день для наради - середа або четвер, тому що тижнева крива працездатності </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має помітний спад у понеділок і п'ятницю. </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Однак п'ятниця - гарний день для проведення </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поточних нарад (підбити короткий підсумок </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тижня й намітити завдання на </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наступний тиждень).</a:t>
            </a:r>
            <a:endParaRPr/>
          </a:p>
          <a:p>
            <a:pPr marL="342900" lvl="0" indent="-228600" algn="l" rtl="0">
              <a:spcBef>
                <a:spcPts val="400"/>
              </a:spcBef>
              <a:spcAft>
                <a:spcPts val="0"/>
              </a:spcAft>
              <a:buSzPts val="2000"/>
              <a:buNone/>
            </a:pPr>
            <a:endParaRPr sz="2000" b="1">
              <a:latin typeface="Times New Roman"/>
              <a:ea typeface="Times New Roman"/>
              <a:cs typeface="Times New Roman"/>
              <a:sym typeface="Times New Roman"/>
            </a:endParaRPr>
          </a:p>
        </p:txBody>
      </p:sp>
      <p:pic>
        <p:nvPicPr>
          <p:cNvPr id="200" name="Google Shape;200;p25" descr="Підготовка до наради, або Як перестати витрачати час даремно | IT Network"/>
          <p:cNvPicPr preferRelativeResize="0"/>
          <p:nvPr/>
        </p:nvPicPr>
        <p:blipFill rotWithShape="1">
          <a:blip r:embed="rId3">
            <a:alphaModFix/>
          </a:blip>
          <a:srcRect/>
          <a:stretch/>
        </p:blipFill>
        <p:spPr>
          <a:xfrm>
            <a:off x="3275856" y="5919187"/>
            <a:ext cx="2128292" cy="938813"/>
          </a:xfrm>
          <a:prstGeom prst="rect">
            <a:avLst/>
          </a:prstGeom>
          <a:noFill/>
          <a:ln>
            <a:noFill/>
          </a:ln>
        </p:spPr>
      </p:pic>
      <p:pic>
        <p:nvPicPr>
          <p:cNvPr id="201" name="Google Shape;201;p25"/>
          <p:cNvPicPr preferRelativeResize="0"/>
          <p:nvPr/>
        </p:nvPicPr>
        <p:blipFill rotWithShape="1">
          <a:blip r:embed="rId4">
            <a:alphaModFix/>
          </a:blip>
          <a:srcRect/>
          <a:stretch/>
        </p:blipFill>
        <p:spPr>
          <a:xfrm>
            <a:off x="5940152" y="4811730"/>
            <a:ext cx="3017837" cy="183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body" idx="1"/>
          </p:nvPr>
        </p:nvSpPr>
        <p:spPr>
          <a:xfrm>
            <a:off x="0" y="0"/>
            <a:ext cx="9144000" cy="666936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Наради краще проводити в другій половині дня. З теорії біоритмів відомо, що в людини протягом робочого дня є два піки підвищеної працездатності: перший - з 11 до 12 год. і другий - між 16 і 18 год. Найкраще пристосувати нараду до другого піка. Це для учасників наради послужить додатковим стимулом, який спонукує їх працювати швидко й ефективно, щоб не засиджуватися допізна. Оскільки будь-яка нарада порушує звичайний ритм трудової діяльності, у першій половині </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    робочого дня (перший пік) </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    проводити її недоцільно.</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    Підготовка учасників наради -- останній етап у процедурі ділових нарад. Суть всієї роботи в цьому напрямку зводиться до завчасного ознайомлення всіх учасників з порядком денним і необхідними матеріалами. Кожний повинен заздалегідь знати тематику й завдання наради, що надалі буде сприяти ефективному проведенню наради, оскільки його учасники будуть належним чином до неї підготовлені.</a:t>
            </a:r>
            <a:endParaRPr/>
          </a:p>
          <a:p>
            <a:pPr marL="342900" lvl="0" indent="-228600" algn="l" rtl="0">
              <a:spcBef>
                <a:spcPts val="400"/>
              </a:spcBef>
              <a:spcAft>
                <a:spcPts val="0"/>
              </a:spcAft>
              <a:buSzPts val="2000"/>
              <a:buNone/>
            </a:pPr>
            <a:endParaRPr sz="2000" b="1">
              <a:latin typeface="Times New Roman"/>
              <a:ea typeface="Times New Roman"/>
              <a:cs typeface="Times New Roman"/>
              <a:sym typeface="Times New Roman"/>
            </a:endParaRPr>
          </a:p>
        </p:txBody>
      </p:sp>
      <p:pic>
        <p:nvPicPr>
          <p:cNvPr id="207" name="Google Shape;207;p26" descr="Мета:"/>
          <p:cNvPicPr preferRelativeResize="0"/>
          <p:nvPr/>
        </p:nvPicPr>
        <p:blipFill rotWithShape="1">
          <a:blip r:embed="rId3">
            <a:alphaModFix/>
          </a:blip>
          <a:srcRect/>
          <a:stretch/>
        </p:blipFill>
        <p:spPr>
          <a:xfrm>
            <a:off x="6012160" y="4941168"/>
            <a:ext cx="2847471" cy="1916832"/>
          </a:xfrm>
          <a:prstGeom prst="rect">
            <a:avLst/>
          </a:prstGeom>
          <a:noFill/>
          <a:ln>
            <a:noFill/>
          </a:ln>
        </p:spPr>
      </p:pic>
      <p:pic>
        <p:nvPicPr>
          <p:cNvPr id="208" name="Google Shape;208;p26"/>
          <p:cNvPicPr preferRelativeResize="0"/>
          <p:nvPr/>
        </p:nvPicPr>
        <p:blipFill rotWithShape="1">
          <a:blip r:embed="rId4">
            <a:alphaModFix/>
          </a:blip>
          <a:srcRect/>
          <a:stretch/>
        </p:blipFill>
        <p:spPr>
          <a:xfrm>
            <a:off x="1115616" y="4999484"/>
            <a:ext cx="3206750" cy="18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0" y="188640"/>
            <a:ext cx="9144000" cy="5937523"/>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None/>
            </a:pPr>
            <a:r>
              <a:rPr lang="ru-RU" sz="2000">
                <a:latin typeface="Times New Roman"/>
                <a:ea typeface="Times New Roman"/>
                <a:cs typeface="Times New Roman"/>
                <a:sym typeface="Times New Roman"/>
              </a:rPr>
              <a:t>    </a:t>
            </a:r>
            <a:r>
              <a:rPr lang="ru-RU" sz="2000" b="1">
                <a:latin typeface="Times New Roman"/>
                <a:ea typeface="Times New Roman"/>
                <a:cs typeface="Times New Roman"/>
                <a:sym typeface="Times New Roman"/>
              </a:rPr>
              <a:t>Проведення наради. Оптимальна тривалість спільної розумової діяльності великої кількості людей становить усього 40-45 хвилин. Через 50-60 хвилин в учасників наради послабляється увага: виникають шум, зайві рухи, відвернені розмови. Якщо й далі продовжувати нараду без перерви, то в більшості людей настає стомлення. Після 30-40-хвилинної перерви в присутніх поліпшується самопочуття, відновлюється нормальний стан і обговорення проблем можна продовжити.</a:t>
            </a:r>
            <a:endParaRPr sz="2000" b="1">
              <a:latin typeface="Times New Roman"/>
              <a:ea typeface="Times New Roman"/>
              <a:cs typeface="Times New Roman"/>
              <a:sym typeface="Times New Roman"/>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Протокол наради -- це первинний офіційний документ, на підставі якого керівництво вправі вимагати від співробітників виконання доручених їм завдань. Секретар зборів фіксує у протоколі з доручення зборів найбільш важливі моменти:</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досягнення цілі наради; рішення;</a:t>
            </a:r>
            <a:endParaRPr/>
          </a:p>
          <a:p>
            <a:pPr marL="342900" lvl="0" indent="-228600" algn="l" rtl="0">
              <a:spcBef>
                <a:spcPts val="400"/>
              </a:spcBef>
              <a:spcAft>
                <a:spcPts val="0"/>
              </a:spcAft>
              <a:buSzPts val="2000"/>
              <a:buNone/>
            </a:pPr>
            <a:r>
              <a:rPr lang="ru-RU" sz="2000" b="1">
                <a:latin typeface="Times New Roman"/>
                <a:ea typeface="Times New Roman"/>
                <a:cs typeface="Times New Roman"/>
                <a:sym typeface="Times New Roman"/>
              </a:rPr>
              <a:t>виконавці завдання й терміни.</a:t>
            </a:r>
            <a:endParaRPr/>
          </a:p>
          <a:p>
            <a:pPr marL="342900" lvl="0" indent="-228600" algn="l" rtl="0">
              <a:spcBef>
                <a:spcPts val="400"/>
              </a:spcBef>
              <a:spcAft>
                <a:spcPts val="0"/>
              </a:spcAft>
              <a:buSzPts val="2000"/>
              <a:buNone/>
            </a:pPr>
            <a:endParaRPr sz="2000" b="1">
              <a:latin typeface="Times New Roman"/>
              <a:ea typeface="Times New Roman"/>
              <a:cs typeface="Times New Roman"/>
              <a:sym typeface="Times New Roman"/>
            </a:endParaRPr>
          </a:p>
        </p:txBody>
      </p:sp>
      <p:pic>
        <p:nvPicPr>
          <p:cNvPr id="214" name="Google Shape;214;p27" descr="Урядова нарада щодо заходів, пов&amp;#39;язаних з 35-ми роковинами аварії на  Чорнобильській АЕС | Інститут проблем безпеки атомних електростанцій"/>
          <p:cNvPicPr preferRelativeResize="0"/>
          <p:nvPr/>
        </p:nvPicPr>
        <p:blipFill rotWithShape="1">
          <a:blip r:embed="rId3">
            <a:alphaModFix/>
          </a:blip>
          <a:srcRect/>
          <a:stretch/>
        </p:blipFill>
        <p:spPr>
          <a:xfrm>
            <a:off x="251520" y="4740169"/>
            <a:ext cx="4444752" cy="1770957"/>
          </a:xfrm>
          <a:prstGeom prst="rect">
            <a:avLst/>
          </a:prstGeom>
          <a:noFill/>
          <a:ln>
            <a:noFill/>
          </a:ln>
        </p:spPr>
      </p:pic>
      <p:pic>
        <p:nvPicPr>
          <p:cNvPr id="215" name="Google Shape;215;p27"/>
          <p:cNvPicPr preferRelativeResize="0"/>
          <p:nvPr/>
        </p:nvPicPr>
        <p:blipFill rotWithShape="1">
          <a:blip r:embed="rId4">
            <a:alphaModFix/>
          </a:blip>
          <a:srcRect/>
          <a:stretch/>
        </p:blipFill>
        <p:spPr>
          <a:xfrm>
            <a:off x="5292080" y="3861048"/>
            <a:ext cx="3346450" cy="243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p:nvPr/>
        </p:nvSpPr>
        <p:spPr>
          <a:xfrm>
            <a:off x="0" y="0"/>
            <a:ext cx="9144000" cy="6858000"/>
          </a:xfrm>
          <a:prstGeom prst="rect">
            <a:avLst/>
          </a:prstGeom>
          <a:solidFill>
            <a:srgbClr val="F2F2F2"/>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1" name="Google Shape;221;p28"/>
          <p:cNvSpPr txBox="1">
            <a:spLocks noGrp="1"/>
          </p:cNvSpPr>
          <p:nvPr>
            <p:ph type="body" idx="1"/>
          </p:nvPr>
        </p:nvSpPr>
        <p:spPr>
          <a:xfrm>
            <a:off x="0" y="548680"/>
            <a:ext cx="9144000" cy="5577483"/>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Підведення підсумків і ухвалення рішення. Завершальний етап організації проведення нарад - ухвалення рішення й проведення його в життя. Варто мати на увазі, що рішення на нараді приймається всіма разом і кожним окремо. Від того, наскільки учасникові наради вдалося включити свої ідеї й міркування в загальне рішення, залежить його ефективність.</a:t>
            </a:r>
            <a:endParaRPr sz="2000" b="1">
              <a:latin typeface="Times New Roman"/>
              <a:ea typeface="Times New Roman"/>
              <a:cs typeface="Times New Roman"/>
              <a:sym typeface="Times New Roman"/>
            </a:endParaRPr>
          </a:p>
        </p:txBody>
      </p:sp>
      <p:pic>
        <p:nvPicPr>
          <p:cNvPr id="222" name="Google Shape;222;p28" descr="Правильна нарада .Як зробити ділові зустрічі результативними. | Елена  Юзькова cертифицированный консультант по управлению (Certified Management  Consultant – Амстердамский стандарт), серт"/>
          <p:cNvPicPr preferRelativeResize="0"/>
          <p:nvPr/>
        </p:nvPicPr>
        <p:blipFill rotWithShape="1">
          <a:blip r:embed="rId3">
            <a:alphaModFix/>
          </a:blip>
          <a:srcRect/>
          <a:stretch/>
        </p:blipFill>
        <p:spPr>
          <a:xfrm>
            <a:off x="2195736" y="3284984"/>
            <a:ext cx="4283968" cy="28280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323528" y="260649"/>
            <a:ext cx="8363272" cy="1728191"/>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None/>
            </a:pPr>
            <a:r>
              <a:rPr lang="ru-RU" b="1"/>
              <a:t>    </a:t>
            </a:r>
            <a:r>
              <a:rPr lang="ru-RU" sz="2000" b="1">
                <a:latin typeface="Times New Roman"/>
                <a:ea typeface="Times New Roman"/>
                <a:cs typeface="Times New Roman"/>
                <a:sym typeface="Times New Roman"/>
              </a:rPr>
              <a:t>Ділові зустрічі-наради одна з найважливіших форм управлінської діяльності. Під час наради відбувається обмін інформацією між підлеглими і керівником, приймаються управлінські рішення.</a:t>
            </a:r>
            <a:endParaRPr sz="2000" b="1">
              <a:latin typeface="Times New Roman"/>
              <a:ea typeface="Times New Roman"/>
              <a:cs typeface="Times New Roman"/>
              <a:sym typeface="Times New Roman"/>
            </a:endParaRPr>
          </a:p>
        </p:txBody>
      </p:sp>
      <p:pic>
        <p:nvPicPr>
          <p:cNvPr id="124" name="Google Shape;124;p14" descr="02.04.2020 16 група Тема 4. Планування та організація роботи з персоналом"/>
          <p:cNvPicPr preferRelativeResize="0"/>
          <p:nvPr/>
        </p:nvPicPr>
        <p:blipFill rotWithShape="1">
          <a:blip r:embed="rId3">
            <a:alphaModFix/>
          </a:blip>
          <a:srcRect/>
          <a:stretch/>
        </p:blipFill>
        <p:spPr>
          <a:xfrm>
            <a:off x="2483768" y="2852936"/>
            <a:ext cx="5616624" cy="37240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body" idx="1"/>
          </p:nvPr>
        </p:nvSpPr>
        <p:spPr>
          <a:xfrm>
            <a:off x="323528" y="332657"/>
            <a:ext cx="8208912" cy="1296144"/>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Як свідчить досвід, ділові наради далеко не завжди приносять належний ефект через те, що багато керівників неясно уявляють собі технологію їхньої організації й проведення.</a:t>
            </a:r>
            <a:endParaRPr sz="2000" b="1">
              <a:latin typeface="Times New Roman"/>
              <a:ea typeface="Times New Roman"/>
              <a:cs typeface="Times New Roman"/>
              <a:sym typeface="Times New Roman"/>
            </a:endParaRPr>
          </a:p>
        </p:txBody>
      </p:sp>
      <p:pic>
        <p:nvPicPr>
          <p:cNvPr id="130" name="Google Shape;130;p15" descr="02.04.2020 16 група Тема 4. Планування та організація роботи з персоналом"/>
          <p:cNvPicPr preferRelativeResize="0"/>
          <p:nvPr/>
        </p:nvPicPr>
        <p:blipFill rotWithShape="1">
          <a:blip r:embed="rId3">
            <a:alphaModFix/>
          </a:blip>
          <a:srcRect/>
          <a:stretch/>
        </p:blipFill>
        <p:spPr>
          <a:xfrm>
            <a:off x="1763688" y="2420888"/>
            <a:ext cx="6192688" cy="41209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body" idx="1"/>
          </p:nvPr>
        </p:nvSpPr>
        <p:spPr>
          <a:xfrm>
            <a:off x="3415" y="1988840"/>
            <a:ext cx="9144000" cy="504056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Ділова нарада -- спосіб залучення колективного розуму до виробітку оптимальних рішень по актуальних і найбільш складних питаннях, що виникають на підприємстві. Процес керування щодо цього зводиться до трьох основних стадій:</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збір і переробка інформації;</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координація діяльності всіх служб фірми й всіх співробітників;</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ухвалення рішення.</a:t>
            </a:r>
            <a:endParaRPr/>
          </a:p>
          <a:p>
            <a:pPr marL="342900" lvl="0" indent="-76200" algn="l" rtl="0">
              <a:spcBef>
                <a:spcPts val="480"/>
              </a:spcBef>
              <a:spcAft>
                <a:spcPts val="0"/>
              </a:spcAft>
              <a:buSzPts val="2400"/>
              <a:buNone/>
            </a:pPr>
            <a:endParaRPr/>
          </a:p>
        </p:txBody>
      </p:sp>
      <p:pic>
        <p:nvPicPr>
          <p:cNvPr id="136" name="Google Shape;136;p16" descr="Моральні почуття та їх види | Етика сьогодні"/>
          <p:cNvPicPr preferRelativeResize="0"/>
          <p:nvPr/>
        </p:nvPicPr>
        <p:blipFill rotWithShape="1">
          <a:blip r:embed="rId3">
            <a:alphaModFix/>
          </a:blip>
          <a:srcRect/>
          <a:stretch/>
        </p:blipFill>
        <p:spPr>
          <a:xfrm>
            <a:off x="5004048" y="4149080"/>
            <a:ext cx="3707904" cy="2467042"/>
          </a:xfrm>
          <a:prstGeom prst="rect">
            <a:avLst/>
          </a:prstGeom>
          <a:noFill/>
          <a:ln>
            <a:noFill/>
          </a:ln>
        </p:spPr>
      </p:pic>
      <p:sp>
        <p:nvSpPr>
          <p:cNvPr id="137" name="Google Shape;137;p16"/>
          <p:cNvSpPr/>
          <p:nvPr/>
        </p:nvSpPr>
        <p:spPr>
          <a:xfrm>
            <a:off x="251520" y="260648"/>
            <a:ext cx="8640960" cy="1440160"/>
          </a:xfrm>
          <a:prstGeom prst="rect">
            <a:avLst/>
          </a:prstGeom>
          <a:solidFill>
            <a:srgbClr val="D8D8D8">
              <a:alpha val="81960"/>
            </a:srgbClr>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342900" marR="0" lvl="0" indent="-228600" algn="l" rtl="0">
              <a:spcBef>
                <a:spcPts val="0"/>
              </a:spcBef>
              <a:spcAft>
                <a:spcPts val="0"/>
              </a:spcAft>
              <a:buClr>
                <a:srgbClr val="93A299"/>
              </a:buClr>
              <a:buSzPts val="2000"/>
              <a:buFont typeface="Arial"/>
              <a:buChar char="•"/>
            </a:pPr>
            <a:r>
              <a:rPr lang="ru-RU" sz="2000" b="1" i="0" u="none" strike="noStrike" cap="none">
                <a:solidFill>
                  <a:srgbClr val="564B3C"/>
                </a:solidFill>
                <a:latin typeface="Times New Roman"/>
                <a:ea typeface="Times New Roman"/>
                <a:cs typeface="Times New Roman"/>
                <a:sym typeface="Times New Roman"/>
              </a:rPr>
              <a:t>Крім свого прямого призначення, кожна раціонально організована нарада вирішує й важливе навчально-виховне завдання. На нараді співробітники вчаться працювати в колективі, комплексно підходити до вирішення загальних завдань, Досягати компромісів, придбати культуру спілкування й т.п.</a:t>
            </a:r>
            <a:endParaRPr sz="2000" b="1" i="0" u="none" strike="noStrike" cap="none">
              <a:solidFill>
                <a:srgbClr val="564B3C"/>
              </a:solidFill>
              <a:latin typeface="Times New Roman"/>
              <a:ea typeface="Times New Roman"/>
              <a:cs typeface="Times New Roman"/>
              <a:sym typeface="Times New Roman"/>
            </a:endParaRPr>
          </a:p>
        </p:txBody>
      </p:sp>
      <p:pic>
        <p:nvPicPr>
          <p:cNvPr id="138" name="Google Shape;138;p16"/>
          <p:cNvPicPr preferRelativeResize="0"/>
          <p:nvPr/>
        </p:nvPicPr>
        <p:blipFill rotWithShape="1">
          <a:blip r:embed="rId4">
            <a:alphaModFix/>
          </a:blip>
          <a:srcRect/>
          <a:stretch/>
        </p:blipFill>
        <p:spPr>
          <a:xfrm>
            <a:off x="611561" y="4527639"/>
            <a:ext cx="3816424" cy="2119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B7C72"/>
              </a:buClr>
              <a:buSzPts val="3500"/>
              <a:buFont typeface="Book Antiqua"/>
              <a:buNone/>
            </a:pPr>
            <a:r>
              <a:rPr lang="ru-RU" b="1" i="1"/>
              <a:t>КЛАСИФІКАЦІЯ ДІЛОВИХ НАРАД</a:t>
            </a:r>
            <a:r>
              <a:rPr lang="ru-RU" i="1"/>
              <a:t>.</a:t>
            </a:r>
            <a:endParaRPr/>
          </a:p>
        </p:txBody>
      </p:sp>
      <p:sp>
        <p:nvSpPr>
          <p:cNvPr id="144" name="Google Shape;144;p17"/>
          <p:cNvSpPr txBox="1">
            <a:spLocks noGrp="1"/>
          </p:cNvSpPr>
          <p:nvPr>
            <p:ph type="body" idx="1"/>
          </p:nvPr>
        </p:nvSpPr>
        <p:spPr>
          <a:xfrm>
            <a:off x="0" y="2132856"/>
            <a:ext cx="9144000" cy="3993307"/>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Ділові наради являють собою особливий вид організації праці, що діє в дуже короткий термін і має певну цілеспрямованість. Наради класифікують за наступними основними ознаками.</a:t>
            </a:r>
            <a:r>
              <a:rPr lang="ru-RU"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pic>
        <p:nvPicPr>
          <p:cNvPr id="145" name="Google Shape;145;p17" descr="Наради при директорові - Офіційний сайт Школи І-ІІІ ступенів №300  Деснянського району міста Києва"/>
          <p:cNvPicPr preferRelativeResize="0"/>
          <p:nvPr/>
        </p:nvPicPr>
        <p:blipFill rotWithShape="1">
          <a:blip r:embed="rId3">
            <a:alphaModFix/>
          </a:blip>
          <a:srcRect/>
          <a:stretch/>
        </p:blipFill>
        <p:spPr>
          <a:xfrm>
            <a:off x="2915816" y="3837554"/>
            <a:ext cx="4032448" cy="3020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2267744" y="274638"/>
            <a:ext cx="6419056"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B7C72"/>
              </a:buClr>
              <a:buSzPts val="3500"/>
              <a:buFont typeface="Book Antiqua"/>
              <a:buNone/>
            </a:pPr>
            <a:r>
              <a:rPr lang="ru-RU" b="1"/>
              <a:t>ЗА ПРИЗНАЧЕННЯМ:</a:t>
            </a:r>
            <a:endParaRPr b="1"/>
          </a:p>
        </p:txBody>
      </p:sp>
      <p:sp>
        <p:nvSpPr>
          <p:cNvPr id="151" name="Google Shape;151;p18"/>
          <p:cNvSpPr txBox="1">
            <a:spLocks noGrp="1"/>
          </p:cNvSpPr>
          <p:nvPr>
            <p:ph type="body" idx="1"/>
          </p:nvPr>
        </p:nvSpPr>
        <p:spPr>
          <a:xfrm>
            <a:off x="467544" y="2348880"/>
            <a:ext cx="8676456" cy="450912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що виробляють і приймають рішення;</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що роз'ясняють і уточнюють завдання по реалізації раніше ухвалених рішень;</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такі, що підводять підсумки та дають оцінку прийнятим раніше рішенням;</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оперативні (диспетчерські).</a:t>
            </a:r>
            <a:endParaRPr/>
          </a:p>
          <a:p>
            <a:pPr marL="342900" lvl="0" indent="-76200" algn="l" rtl="0">
              <a:spcBef>
                <a:spcPts val="480"/>
              </a:spcBef>
              <a:spcAft>
                <a:spcPts val="0"/>
              </a:spcAft>
              <a:buSzPts val="2400"/>
              <a:buNone/>
            </a:pPr>
            <a:endParaRPr/>
          </a:p>
        </p:txBody>
      </p:sp>
      <p:pic>
        <p:nvPicPr>
          <p:cNvPr id="152" name="Google Shape;152;p18" descr="Семінар-нарада в Головному управлінні – Головне управління Держгеокадастру  у Донецькій області"/>
          <p:cNvPicPr preferRelativeResize="0"/>
          <p:nvPr/>
        </p:nvPicPr>
        <p:blipFill rotWithShape="1">
          <a:blip r:embed="rId3">
            <a:alphaModFix/>
          </a:blip>
          <a:srcRect/>
          <a:stretch/>
        </p:blipFill>
        <p:spPr>
          <a:xfrm>
            <a:off x="5580112" y="4653136"/>
            <a:ext cx="3167539" cy="2474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B7C72"/>
              </a:buClr>
              <a:buSzPct val="100000"/>
              <a:buFont typeface="Book Antiqua"/>
              <a:buNone/>
            </a:pPr>
            <a:r>
              <a:rPr lang="ru-RU" b="1"/>
              <a:t>ЗА ПЕРІОДИЧНІСТЮ (ЧАСТОТОЮ) ПРОВЕДЕННЯ:</a:t>
            </a:r>
            <a:endParaRPr b="1"/>
          </a:p>
        </p:txBody>
      </p:sp>
      <p:sp>
        <p:nvSpPr>
          <p:cNvPr id="158" name="Google Shape;158;p19"/>
          <p:cNvSpPr txBox="1">
            <a:spLocks noGrp="1"/>
          </p:cNvSpPr>
          <p:nvPr>
            <p:ph type="body" idx="1"/>
          </p:nvPr>
        </p:nvSpPr>
        <p:spPr>
          <a:xfrm>
            <a:off x="323528" y="2204864"/>
            <a:ext cx="8363272" cy="3921299"/>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разові;</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регулярні;</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періодичні.</a:t>
            </a:r>
            <a:endParaRPr/>
          </a:p>
          <a:p>
            <a:pPr marL="342900" lvl="0" indent="-76200" algn="l" rtl="0">
              <a:spcBef>
                <a:spcPts val="480"/>
              </a:spcBef>
              <a:spcAft>
                <a:spcPts val="0"/>
              </a:spcAft>
              <a:buSzPts val="2400"/>
              <a:buNone/>
            </a:pPr>
            <a:endParaRPr/>
          </a:p>
        </p:txBody>
      </p:sp>
      <p:pic>
        <p:nvPicPr>
          <p:cNvPr id="159" name="Google Shape;159;p19" descr="Підсумки роботи Держпродспоживслужби за перший квартал"/>
          <p:cNvPicPr preferRelativeResize="0"/>
          <p:nvPr/>
        </p:nvPicPr>
        <p:blipFill rotWithShape="1">
          <a:blip r:embed="rId3">
            <a:alphaModFix/>
          </a:blip>
          <a:srcRect/>
          <a:stretch/>
        </p:blipFill>
        <p:spPr>
          <a:xfrm>
            <a:off x="2571750" y="2708920"/>
            <a:ext cx="6572250" cy="3648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B7C72"/>
              </a:buClr>
              <a:buSzPts val="3500"/>
              <a:buFont typeface="Book Antiqua"/>
              <a:buNone/>
            </a:pPr>
            <a:r>
              <a:rPr lang="ru-RU" b="1"/>
              <a:t>ЗА КІЛЬКІСТЮ УЧАСНИКІВ:</a:t>
            </a:r>
            <a:endParaRPr b="1"/>
          </a:p>
        </p:txBody>
      </p:sp>
      <p:sp>
        <p:nvSpPr>
          <p:cNvPr id="165" name="Google Shape;165;p20"/>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вузький склад (до п'яти чоловік);</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розширені (до двадцяти чоловік);</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представницькі (понад двадцять чоловік).</a:t>
            </a:r>
            <a:endParaRPr/>
          </a:p>
          <a:p>
            <a:pPr marL="342900" lvl="0" indent="-76200" algn="l" rtl="0">
              <a:spcBef>
                <a:spcPts val="480"/>
              </a:spcBef>
              <a:spcAft>
                <a:spcPts val="0"/>
              </a:spcAft>
              <a:buSzPts val="2400"/>
              <a:buNone/>
            </a:pPr>
            <a:endParaRPr/>
          </a:p>
        </p:txBody>
      </p:sp>
      <p:pic>
        <p:nvPicPr>
          <p:cNvPr id="166" name="Google Shape;166;p20" descr="Робочі наради - Добропільський Центр Первинної Медико-Санітарної Допомоги"/>
          <p:cNvPicPr preferRelativeResize="0"/>
          <p:nvPr/>
        </p:nvPicPr>
        <p:blipFill rotWithShape="1">
          <a:blip r:embed="rId3">
            <a:alphaModFix/>
          </a:blip>
          <a:srcRect/>
          <a:stretch/>
        </p:blipFill>
        <p:spPr>
          <a:xfrm>
            <a:off x="3275856" y="3429000"/>
            <a:ext cx="5140989"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B7C72"/>
              </a:buClr>
              <a:buSzPct val="100000"/>
              <a:buFont typeface="Book Antiqua"/>
              <a:buNone/>
            </a:pPr>
            <a:r>
              <a:rPr lang="ru-RU" b="1"/>
              <a:t>ЗА СТУПЕНЕМ СТАБІЛЬНОСТІ СКЛАДУ УЧАСНИКІВ НАРАДИ:</a:t>
            </a:r>
            <a:endParaRPr b="1"/>
          </a:p>
        </p:txBody>
      </p:sp>
      <p:sp>
        <p:nvSpPr>
          <p:cNvPr id="172" name="Google Shape;172;p21"/>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000"/>
              <a:buChar char="•"/>
            </a:pPr>
            <a:r>
              <a:rPr lang="ru-RU" sz="2000" b="1">
                <a:latin typeface="Times New Roman"/>
                <a:ea typeface="Times New Roman"/>
                <a:cs typeface="Times New Roman"/>
                <a:sym typeface="Times New Roman"/>
              </a:rPr>
              <a:t>з фіксованим складом;</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із запрошуваними за списком, складеним для кожної наради;</a:t>
            </a:r>
            <a:endParaRPr/>
          </a:p>
          <a:p>
            <a:pPr marL="342900" lvl="0" indent="-228600" algn="l" rtl="0">
              <a:spcBef>
                <a:spcPts val="400"/>
              </a:spcBef>
              <a:spcAft>
                <a:spcPts val="0"/>
              </a:spcAft>
              <a:buSzPts val="2000"/>
              <a:buChar char="•"/>
            </a:pPr>
            <a:r>
              <a:rPr lang="ru-RU" sz="2000" b="1">
                <a:latin typeface="Times New Roman"/>
                <a:ea typeface="Times New Roman"/>
                <a:cs typeface="Times New Roman"/>
                <a:sym typeface="Times New Roman"/>
              </a:rPr>
              <a:t>комбіновані.</a:t>
            </a:r>
            <a:endParaRPr/>
          </a:p>
          <a:p>
            <a:pPr marL="342900" lvl="0" indent="-76200" algn="l" rtl="0">
              <a:spcBef>
                <a:spcPts val="480"/>
              </a:spcBef>
              <a:spcAft>
                <a:spcPts val="0"/>
              </a:spcAft>
              <a:buSzPts val="2400"/>
              <a:buNone/>
            </a:pPr>
            <a:endParaRPr/>
          </a:p>
        </p:txBody>
      </p:sp>
      <p:pic>
        <p:nvPicPr>
          <p:cNvPr id="173" name="Google Shape;173;p21" descr="Проведення нарад: основні правила! – Бізнес-UA!"/>
          <p:cNvPicPr preferRelativeResize="0"/>
          <p:nvPr/>
        </p:nvPicPr>
        <p:blipFill rotWithShape="1">
          <a:blip r:embed="rId3">
            <a:alphaModFix/>
          </a:blip>
          <a:srcRect/>
          <a:stretch/>
        </p:blipFill>
        <p:spPr>
          <a:xfrm>
            <a:off x="3851920" y="3321127"/>
            <a:ext cx="5292080" cy="3536873"/>
          </a:xfrm>
          <a:prstGeom prst="rect">
            <a:avLst/>
          </a:prstGeom>
          <a:noFill/>
          <a:ln>
            <a:noFill/>
          </a:ln>
        </p:spPr>
      </p:pic>
    </p:spTree>
  </p:cSld>
  <p:clrMapOvr>
    <a:masterClrMapping/>
  </p:clrMapOvr>
</p:sld>
</file>

<file path=ppt/theme/theme1.xml><?xml version="1.0" encoding="utf-8"?>
<a:theme xmlns:a="http://schemas.openxmlformats.org/drawingml/2006/main" name="Аптека">
  <a:themeElements>
    <a:clrScheme name="Аптека">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Екран (4:3)</PresentationFormat>
  <Paragraphs>52</Paragraphs>
  <Slides>16</Slides>
  <Notes>16</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16</vt:i4>
      </vt:variant>
    </vt:vector>
  </HeadingPairs>
  <TitlesOfParts>
    <vt:vector size="21" baseType="lpstr">
      <vt:lpstr>Arial</vt:lpstr>
      <vt:lpstr>Times New Roman</vt:lpstr>
      <vt:lpstr>Book Antiqua</vt:lpstr>
      <vt:lpstr>Century Gothic</vt:lpstr>
      <vt:lpstr>Аптека</vt:lpstr>
      <vt:lpstr>ОРГАНІЗАЦІЯ І ПРОВЕДЕННЯ ДІЛОВИХ ЗАСІДАНЬ І НАРАД В КОЛЕКТИВІ</vt:lpstr>
      <vt:lpstr>Презентація PowerPoint</vt:lpstr>
      <vt:lpstr>Презентація PowerPoint</vt:lpstr>
      <vt:lpstr>Презентація PowerPoint</vt:lpstr>
      <vt:lpstr>КЛАСИФІКАЦІЯ ДІЛОВИХ НАРАД.</vt:lpstr>
      <vt:lpstr>ЗА ПРИЗНАЧЕННЯМ:</vt:lpstr>
      <vt:lpstr>ЗА ПЕРІОДИЧНІСТЮ (ЧАСТОТОЮ) ПРОВЕДЕННЯ:</vt:lpstr>
      <vt:lpstr>ЗА КІЛЬКІСТЮ УЧАСНИКІВ:</vt:lpstr>
      <vt:lpstr>ЗА СТУПЕНЕМ СТАБІЛЬНОСТІ СКЛАДУ УЧАСНИКІВ НАРАДИ:</vt:lpstr>
      <vt:lpstr>ЗА ПРИНАЛЕЖНІСТЮ:</vt:lpstr>
      <vt:lpstr>ОРГАНІЗАЦІЯ ПРОВЕДЕННЯ ДІЛОВИХ НАРАД.</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І ПРОВЕДЕННЯ ДІЛОВИХ ЗАСІДАНЬ І НАРАД В КОЛЕКТИВІ</dc:title>
  <cp:lastModifiedBy>HP 450</cp:lastModifiedBy>
  <cp:revision>1</cp:revision>
  <dcterms:modified xsi:type="dcterms:W3CDTF">2024-03-14T13:51:26Z</dcterms:modified>
</cp:coreProperties>
</file>