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2"/>
  </p:notesMasterIdLst>
  <p:sldIdLst>
    <p:sldId id="273" r:id="rId3"/>
    <p:sldId id="257" r:id="rId4"/>
    <p:sldId id="258" r:id="rId5"/>
    <p:sldId id="274" r:id="rId6"/>
    <p:sldId id="265" r:id="rId7"/>
    <p:sldId id="275" r:id="rId8"/>
    <p:sldId id="263" r:id="rId9"/>
    <p:sldId id="264" r:id="rId10"/>
    <p:sldId id="266" r:id="rId11"/>
    <p:sldId id="284" r:id="rId12"/>
    <p:sldId id="277" r:id="rId13"/>
    <p:sldId id="268" r:id="rId14"/>
    <p:sldId id="271" r:id="rId15"/>
    <p:sldId id="272" r:id="rId16"/>
    <p:sldId id="278" r:id="rId17"/>
    <p:sldId id="279" r:id="rId18"/>
    <p:sldId id="280" r:id="rId19"/>
    <p:sldId id="281" r:id="rId20"/>
    <p:sldId id="282" r:id="rId21"/>
    <p:sldId id="283" r:id="rId22"/>
    <p:sldId id="270" r:id="rId23"/>
    <p:sldId id="285" r:id="rId24"/>
    <p:sldId id="286" r:id="rId25"/>
    <p:sldId id="290"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9" r:id="rId40"/>
    <p:sldId id="276" r:id="rId41"/>
    <p:sldId id="310" r:id="rId42"/>
    <p:sldId id="311" r:id="rId43"/>
    <p:sldId id="308" r:id="rId44"/>
    <p:sldId id="313" r:id="rId45"/>
    <p:sldId id="289" r:id="rId46"/>
    <p:sldId id="291" r:id="rId47"/>
    <p:sldId id="292" r:id="rId48"/>
    <p:sldId id="293" r:id="rId49"/>
    <p:sldId id="294" r:id="rId50"/>
    <p:sldId id="287" r:id="rId51"/>
  </p:sldIdLst>
  <p:sldSz cx="9144000" cy="6858000" type="screen4x3"/>
  <p:notesSz cx="6858000" cy="9144000"/>
  <p:defaultTextStyle>
    <a:lvl1pPr marL="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1pPr>
    <a:lvl2pPr marL="457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2pPr>
    <a:lvl3pPr marL="914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3pPr>
    <a:lvl4pPr marL="1371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4pPr>
    <a:lvl5pPr marL="18288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showPr>
  <p:extLst>
    <p:ext uri="smNativeData">
      <pr:smAppRevision xmlns:pr="smNativeData" xmlns:p14="http://schemas.microsoft.com/office/powerpoint/2010/main" xmlns="" dt="1667370319" val="962" revOS="4"/>
      <pr:smFileRevision xmlns:pr="smNativeData" xmlns:p14="http://schemas.microsoft.com/office/powerpoint/2010/main" xmlns="" dt="1667370319" val="101"/>
      <pr:guideOptions xmlns:pr="smNativeData" xmlns:p14="http://schemas.microsoft.com/office/powerpoint/2010/main" xmlns="" dt="1667370319"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61" d="100"/>
          <a:sy n="61" d="100"/>
        </p:scale>
        <p:origin x="-100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3" d="100"/>
        <a:sy n="23" d="100"/>
      </p:scale>
      <p:origin x="0" y="0"/>
    </p:cViewPr>
  </p:sorterViewPr>
  <p:notesViewPr>
    <p:cSldViewPr snapToObjects="1" showGuides="1">
      <p:cViewPr>
        <p:scale>
          <a:sx n="61" d="100"/>
          <a:sy n="61" d="100"/>
        </p:scale>
        <p:origin x="305" y="1623"/>
      </p:cViewPr>
      <p:guideLst/>
    </p:cSldViewPr>
  </p:notesViewPr>
  <p:gridSpacing cx="73477438" cy="7347743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E02A1-EDA8-4F2C-9498-FE9A52EAA63D}" type="datetimeFigureOut">
              <a:rPr lang="ru-RU" smtClean="0"/>
              <a:t>17.08.2023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002E3-A290-48FF-A517-8CCF6D649F0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A002E3-A290-48FF-A517-8CCF6D649F09}"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ий слайд">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oNAAAINAAAJhYAABAAAAAmAAAACAAAAAEAAAAAAAAA"/>
              </a:ext>
            </a:extLst>
          </p:cNvSpPr>
          <p:nvPr>
            <p:ph type="ctrTitle"/>
          </p:nvPr>
        </p:nvSpPr>
        <p:spPr>
          <a:xfrm>
            <a:off x="685800" y="2129790"/>
            <a:ext cx="7772400" cy="1470660"/>
          </a:xfrm>
        </p:spPr>
        <p:txBody>
          <a:bodyPr/>
          <a:lstStyle/>
          <a:p>
            <a:r>
              <a:t>Клацніть, щоб редагувати основний стиль заголовка</a:t>
            </a:r>
          </a:p>
        </p:txBody>
      </p:sp>
      <p:sp>
        <p:nvSpPr>
          <p:cNvPr id="3" name="Підзаголовок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OgXAADQLwAAsCIAABAAAAAmAAAACAAAAAGAAAAAAAAA"/>
              </a:ext>
            </a:extLst>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Клацніть, щоб відредагувати стиль підзаголовка зразка</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C0AA-E4D2-3036-9CDD-12638E936A47}"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BB56-18D2-304D-9CDD-EE18F5936AB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IAAAAAAAAA"/>
              </a:ext>
            </a:extLst>
          </p:cNvSpPr>
          <p:nvPr>
            <p:ph idx="1"/>
          </p:nvPr>
        </p:nvSpPr>
        <p:spPr/>
        <p:txBody>
          <a:bodyPr vert="vert" wrap="square" numCol="1" spcCol="215900" anchor="t">
            <a:prstTxWarp prst="textNoShape">
              <a:avLst/>
            </a:prstTxWarp>
          </a:body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86A0-EED2-3070-9CDD-1825C8936A4D}"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99AE-E0D2-306F-9CDD-163AD7936A43}"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ABAABwNQAAsCUAABAAAAAmAAAACAAAAIMAAAAAAAAA"/>
              </a:ext>
            </a:extLst>
          </p:cNvSpPr>
          <p:nvPr>
            <p:ph type="title"/>
          </p:nvPr>
        </p:nvSpPr>
        <p:spPr>
          <a:xfrm>
            <a:off x="6629400" y="274320"/>
            <a:ext cx="2057400" cy="5852160"/>
          </a:xfrm>
        </p:spPr>
        <p:txBody>
          <a:bodyPr vert="vert" wrap="square" numCol="1" spcCol="215900" anchor="b">
            <a:prstTxWarp prst="textNoShape">
              <a:avLst/>
            </a:prstTxWarp>
          </a:bodyPr>
          <a:lstStyle/>
          <a:p>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DYJwAAsCUAABAAAAAmAAAACAAAAAMAAAAAAAAA"/>
              </a:ext>
            </a:extLst>
          </p:cNvSpPr>
          <p:nvPr>
            <p:ph idx="1"/>
          </p:nvPr>
        </p:nvSpPr>
        <p:spPr>
          <a:xfrm>
            <a:off x="457200" y="274320"/>
            <a:ext cx="6019800" cy="5852160"/>
          </a:xfrm>
        </p:spPr>
        <p:txBody>
          <a:bodyPr vert="vert" wrap="square" numCol="1" spcCol="215900" anchor="t">
            <a:prstTxWarp prst="textNoShape">
              <a:avLst/>
            </a:prstTxWarp>
          </a:body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ED1F-51D2-301B-9CDD-A74EA3936AF2}"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C10D-43D2-3037-9CDD-B5628F936AE0}"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Титульний слайд">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oNAAAINAAAJhYAABAAAAAmAAAACAAAAH1w////////"/>
              </a:ext>
            </a:extLst>
          </p:cNvSpPr>
          <p:nvPr>
            <p:ph type="ctrTitle"/>
          </p:nvPr>
        </p:nvSpPr>
        <p:spPr>
          <a:xfrm>
            <a:off x="685800" y="2129790"/>
            <a:ext cx="7772400" cy="1470660"/>
          </a:xfrm>
          <a:noFill/>
          <a:ln>
            <a:noFill/>
          </a:ln>
          <a:effectLst/>
        </p:spPr>
        <p:txBody>
          <a:bodyPr vert="horz" wrap="square" numCol="1" spcCol="215900" anchor="ctr">
            <a:prstTxWarp prst="textNoShape">
              <a:avLst/>
            </a:prstTxWarp>
          </a:bodyPr>
          <a:lstStyle/>
          <a:p>
            <a:r>
              <a:t>Клацніть, щоб редагувати основний стиль заголовка</a:t>
            </a:r>
          </a:p>
        </p:txBody>
      </p:sp>
      <p:sp>
        <p:nvSpPr>
          <p:cNvPr id="3" name="Підзаголовок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OgXAADQLwAAsCIAABAAAAAmAAAACAAAAH3w////////"/>
              </a:ext>
            </a:extLst>
          </p:cNvSpPr>
          <p:nvPr>
            <p:ph type="subTitle" idx="1"/>
          </p:nvPr>
        </p:nvSpPr>
        <p:spPr>
          <a:xfrm>
            <a:off x="1371600" y="3886200"/>
            <a:ext cx="6400800" cy="1752600"/>
          </a:xfrm>
          <a:noFill/>
          <a:ln>
            <a:noFill/>
          </a:ln>
          <a:effectLst/>
        </p:spPr>
        <p:txBody>
          <a:bodyPr vert="horz" wrap="square" numCol="1" spcCol="215900" anchor="t">
            <a:prstTxWarp prst="textNoShape">
              <a:avLst/>
            </a:prstTxWarp>
          </a:bodyPr>
          <a:lstStyle>
            <a:lvl1pPr marL="0" marR="0" indent="0" algn="ctr" defTabSz="914400">
              <a:lnSpc>
                <a:spcPct val="100000"/>
              </a:lnSpc>
              <a:spcBef>
                <a:spcPts val="0"/>
              </a:spcBef>
              <a:spcAft>
                <a:spcPts val="0"/>
              </a:spcAft>
              <a:buNone/>
              <a:tabLst/>
            </a:lvl1pPr>
          </a:lstStyle>
          <a:p>
            <a:r>
              <a:t>Клацніть, щоб відредагувати стиль підзаголовка зразка</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Hxw////////"/>
              </a:ext>
            </a:extLst>
          </p:cNvSpPr>
          <p:nvPr>
            <p:ph type="dt" sz="quarter" idx="10"/>
          </p:nvPr>
        </p:nvSpPr>
        <p:spPr>
          <a:noFill/>
          <a:ln>
            <a:noFill/>
          </a:ln>
          <a:effectLst/>
        </p:spPr>
        <p:txBody>
          <a:bodyPr vert="horz" wrap="square" numCol="1" spcCol="215900" anchor="ctr">
            <a:prstTxWarp prst="textNoShape">
              <a:avLst/>
            </a:prstTxWarp>
          </a:bodyPr>
          <a:lstStyle/>
          <a:p>
            <a:fld id="{3F65AD19-57D2-305B-9CDD-A10EE3936AF4}"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Hxw////////"/>
              </a:ext>
            </a:extLst>
          </p:cNvSpPr>
          <p:nvPr>
            <p:ph type="ftr" sz="quarter" idx="11"/>
          </p:nvPr>
        </p:nvSpPr>
        <p:spPr>
          <a:noFill/>
          <a:ln>
            <a:noFill/>
          </a:ln>
          <a:effectLst/>
        </p:spPr>
        <p:txBody>
          <a:bodyPr vert="horz" wrap="square" numCol="1" spcCol="215900" anchor="ctr">
            <a:prstTxWarp prst="textNoShape">
              <a:avLst/>
            </a:prstTxWarp>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Hxw////////"/>
              </a:ext>
            </a:extLst>
          </p:cNvSpPr>
          <p:nvPr>
            <p:ph type="sldNum" sz="quarter" idx="12"/>
          </p:nvPr>
        </p:nvSpPr>
        <p:spPr>
          <a:noFill/>
          <a:ln>
            <a:noFill/>
          </a:ln>
          <a:effectLst/>
        </p:spPr>
        <p:txBody>
          <a:bodyPr vert="horz" wrap="square" numCol="1" spcCol="215900" anchor="ctr">
            <a:prstTxWarp prst="textNoShape">
              <a:avLst/>
            </a:prstTxWarp>
          </a:bodyPr>
          <a:lstStyle/>
          <a:p>
            <a:fld id="{3F65B688-C6D2-3040-9CDD-3015F8936A65}"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Заголовок и содержимо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Click to edit Master title style</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idx="1"/>
          </p:nvPr>
        </p:nvSpPr>
        <p:spPr/>
        <p:txBody>
          <a:bodyPr/>
          <a:lstStyle/>
          <a:p>
            <a:r>
              <a:t>Click to edit Master text styles</a:t>
            </a:r>
          </a:p>
          <a:p>
            <a:pPr lvl="1"/>
            <a:r>
              <a:t>Second level</a:t>
            </a:r>
          </a:p>
          <a:p>
            <a:pPr lvl="2"/>
            <a:r>
              <a:t>Third level</a:t>
            </a:r>
          </a:p>
          <a:p>
            <a:pPr lvl="3"/>
            <a:r>
              <a:t>Fourth level</a:t>
            </a:r>
          </a:p>
          <a:p>
            <a:pPr lvl="4"/>
            <a:r>
              <a:t>Fifth level</a:t>
            </a:r>
          </a:p>
        </p:txBody>
      </p:sp>
      <p:sp>
        <p:nvSpPr>
          <p:cNvPr id="4"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D2E7-A9D2-3024-9CDD-5F719C936A0A}" type="datetime1">
              <a:rPr/>
              <a:pPr/>
              <a:t></a:t>
            </a:fld>
            <a:endParaRPr/>
          </a:p>
        </p:txBody>
      </p:sp>
      <p:sp>
        <p:nvSpPr>
          <p:cNvPr id="5"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846-08D2-305E-9CDD-FE0BE6936AA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BwbAABCNAAAfSMAABAAAAAmAAAACAAAAIEAAAAAAAAA"/>
              </a:ext>
            </a:extLst>
          </p:cNvSpPr>
          <p:nvPr>
            <p:ph type="title"/>
          </p:nvPr>
        </p:nvSpPr>
        <p:spPr>
          <a:xfrm>
            <a:off x="722630" y="4406900"/>
            <a:ext cx="7772400" cy="1362075"/>
          </a:xfrm>
        </p:spPr>
        <p:txBody>
          <a:bodyPr vert="horz" wrap="square" numCol="1" spcCol="215900" anchor="t">
            <a:prstTxWarp prst="textNoShape">
              <a:avLst/>
            </a:prstTxWarp>
          </a:bodyPr>
          <a:lstStyle/>
          <a:p>
            <a:r>
              <a:t>Click to edit Master title style</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OERAABCNAAAHBsAABAAAAAmAAAACAAAAIEAAAAAAAAA"/>
              </a:ext>
            </a:extLst>
          </p:cNvSpPr>
          <p:nvPr>
            <p:ph idx="1"/>
          </p:nvPr>
        </p:nvSpPr>
        <p:spPr>
          <a:xfrm>
            <a:off x="722630" y="2906395"/>
            <a:ext cx="7772400" cy="1500505"/>
          </a:xfrm>
        </p:spPr>
        <p:txBody>
          <a:bodyPr vert="horz" wrap="square" numCol="1" spcCol="215900" anchor="b">
            <a:prstTxWarp prst="textNoShape">
              <a:avLst/>
            </a:prstTxWarp>
          </a:bodyPr>
          <a:lstStyle/>
          <a:p>
            <a:r>
              <a:t>Click to edit Master text styles</a:t>
            </a:r>
          </a:p>
        </p:txBody>
      </p:sp>
      <p:sp>
        <p:nvSpPr>
          <p:cNvPr id="4"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CFA4-EAD2-3039-9CDD-1C6C81936A49}" type="datetime1">
              <a:rPr/>
              <a:pPr/>
              <a:t></a:t>
            </a:fld>
            <a:endParaRPr/>
          </a:p>
        </p:txBody>
      </p:sp>
      <p:sp>
        <p:nvSpPr>
          <p:cNvPr id="5"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FFA0-EED2-3009-9CDD-185CB1936A4D}"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Заголовок и два объект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Click to edit Master title style</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U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CoGwAAsCUAABAAAAAmAAAACAAAAAEAAAAAAAAA"/>
              </a:ext>
            </a:extLst>
          </p:cNvSpPr>
          <p:nvPr>
            <p:ph idx="1"/>
          </p:nvPr>
        </p:nvSpPr>
        <p:spPr>
          <a:xfrm>
            <a:off x="457200" y="1600200"/>
            <a:ext cx="4038600" cy="4526280"/>
          </a:xfrm>
        </p:spPr>
        <p:txBody>
          <a:bodyPr/>
          <a:lstStyle/>
          <a:p>
            <a:r>
              <a:t>Click to edit Master text styles</a:t>
            </a:r>
          </a:p>
          <a:p>
            <a:pPr lvl="1"/>
            <a:r>
              <a:t>Second level</a:t>
            </a:r>
          </a:p>
          <a:p>
            <a:pPr lvl="2"/>
            <a:r>
              <a:t>Third level</a:t>
            </a:r>
          </a:p>
          <a:p>
            <a:pPr lvl="3"/>
            <a:r>
              <a:t>Fourth level</a:t>
            </a:r>
          </a:p>
          <a:p>
            <a:pPr lvl="4"/>
            <a:r>
              <a:t>Fifth level</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NgJAABwNQAAsCUAABAAAAAmAAAACAAAAAEAAAAAAAAA"/>
              </a:ext>
            </a:extLst>
          </p:cNvSpPr>
          <p:nvPr>
            <p:ph idx="2"/>
          </p:nvPr>
        </p:nvSpPr>
        <p:spPr>
          <a:xfrm>
            <a:off x="4648200" y="1600200"/>
            <a:ext cx="4038600" cy="4526280"/>
          </a:xfrm>
        </p:spPr>
        <p:txBody>
          <a:bodyPr/>
          <a:lstStyle/>
          <a:p>
            <a:r>
              <a:t>Click to edit Master text styles</a:t>
            </a:r>
          </a:p>
          <a:p>
            <a:pPr lvl="1"/>
            <a:r>
              <a:t>Second level</a:t>
            </a:r>
          </a:p>
          <a:p>
            <a:pPr lvl="2"/>
            <a:r>
              <a:t>Third level</a:t>
            </a:r>
          </a:p>
          <a:p>
            <a:pPr lvl="3"/>
            <a:r>
              <a:t>Fourth level</a:t>
            </a:r>
          </a:p>
          <a:p>
            <a:pPr lvl="4"/>
            <a:r>
              <a:t>Fifth level</a:t>
            </a:r>
          </a:p>
        </p:txBody>
      </p:sp>
      <p:sp>
        <p:nvSpPr>
          <p:cNvPr id="5"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8F5A-14D2-3079-9CDD-E22CC1936AB7}" type="datetime1">
              <a:rPr/>
              <a:pPr/>
              <a:t></a:t>
            </a:fld>
            <a:endParaRPr/>
          </a:p>
        </p:txBody>
      </p:sp>
      <p:sp>
        <p:nvSpPr>
          <p:cNvPr id="6"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14E-00D2-3057-9CDD-F602EF936AA3}"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Click to edit Master title style</a:t>
            </a:r>
          </a:p>
        </p:txBody>
      </p:sp>
      <p:sp>
        <p:nvSpPr>
          <p:cNvPr id="3" name="ТекстСлайда3"/>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HEJAACqGwAAYQ0AABAAAAAmAAAACAAAAIEAAAAAAAAA"/>
              </a:ext>
            </a:extLst>
          </p:cNvSpPr>
          <p:nvPr>
            <p:ph idx="1"/>
          </p:nvPr>
        </p:nvSpPr>
        <p:spPr>
          <a:xfrm>
            <a:off x="457200" y="1534795"/>
            <a:ext cx="4039870" cy="640080"/>
          </a:xfrm>
        </p:spPr>
        <p:txBody>
          <a:bodyPr vert="horz" wrap="square" numCol="1" spcCol="215900" anchor="b">
            <a:prstTxWarp prst="textNoShape">
              <a:avLst/>
            </a:prstTxWarp>
          </a:bodyPr>
          <a:lstStyle/>
          <a:p>
            <a:r>
              <a:t>Click to edit Master text styles</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GENAACqGwAAsCUAABAAAAAmAAAACAAAAAEAAAAAAAAA"/>
              </a:ext>
            </a:extLst>
          </p:cNvSpPr>
          <p:nvPr>
            <p:ph idx="2"/>
          </p:nvPr>
        </p:nvSpPr>
        <p:spPr>
          <a:xfrm>
            <a:off x="457200" y="2174875"/>
            <a:ext cx="4039870" cy="3951605"/>
          </a:xfrm>
        </p:spPr>
        <p:txBody>
          <a:bodyPr/>
          <a:lstStyle/>
          <a:p>
            <a:r>
              <a:t>Click to edit Master text styles</a:t>
            </a:r>
          </a:p>
          <a:p>
            <a:pPr lvl="1"/>
            <a:r>
              <a:t>Second level</a:t>
            </a:r>
          </a:p>
          <a:p>
            <a:pPr lvl="2"/>
            <a:r>
              <a:t>Third level</a:t>
            </a:r>
          </a:p>
          <a:p>
            <a:pPr lvl="3"/>
            <a:r>
              <a:t>Fourth level</a:t>
            </a:r>
          </a:p>
          <a:p>
            <a:pPr lvl="4"/>
            <a:r>
              <a:t>Fifth level</a:t>
            </a:r>
          </a:p>
        </p:txBody>
      </p:sp>
      <p:sp>
        <p:nvSpPr>
          <p:cNvPr id="5" name="ТекстСлайда2"/>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hwAAHEJAABwNQAAYQ0AABAAAAAmAAAACAAAAIEAAAAAAAAA"/>
              </a:ext>
            </a:extLst>
          </p:cNvSpPr>
          <p:nvPr>
            <p:ph idx="3"/>
          </p:nvPr>
        </p:nvSpPr>
        <p:spPr>
          <a:xfrm>
            <a:off x="4646930" y="1534795"/>
            <a:ext cx="4039870" cy="640080"/>
          </a:xfrm>
        </p:spPr>
        <p:txBody>
          <a:bodyPr vert="horz" wrap="square" numCol="1" spcCol="215900" anchor="b">
            <a:prstTxWarp prst="textNoShape">
              <a:avLst/>
            </a:prstTxWarp>
          </a:bodyPr>
          <a:lstStyle/>
          <a:p>
            <a:r>
              <a:t>Click to edit Master text styles</a:t>
            </a:r>
          </a:p>
        </p:txBody>
      </p:sp>
      <p:sp>
        <p:nvSpPr>
          <p:cNvPr id="6" name="ТекстСлайда4"/>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hwAAGENAABwNQAAsCUAABAAAAAmAAAACAAAAAEAAAAAAAAA"/>
              </a:ext>
            </a:extLst>
          </p:cNvSpPr>
          <p:nvPr>
            <p:ph idx="4"/>
          </p:nvPr>
        </p:nvSpPr>
        <p:spPr>
          <a:xfrm>
            <a:off x="4646930" y="2174875"/>
            <a:ext cx="4039870" cy="3951605"/>
          </a:xfrm>
        </p:spPr>
        <p:txBody>
          <a:bodyPr/>
          <a:lstStyle/>
          <a:p>
            <a:r>
              <a:t>Click to edit Master text styles</a:t>
            </a:r>
          </a:p>
          <a:p>
            <a:pPr lvl="1"/>
            <a:r>
              <a:t>Second level</a:t>
            </a:r>
          </a:p>
          <a:p>
            <a:pPr lvl="2"/>
            <a:r>
              <a:t>Third level</a:t>
            </a:r>
          </a:p>
          <a:p>
            <a:pPr lvl="3"/>
            <a:r>
              <a:t>Fourth level</a:t>
            </a:r>
          </a:p>
          <a:p>
            <a:pPr lvl="4"/>
            <a:r>
              <a:t>Fifth level</a:t>
            </a:r>
          </a:p>
        </p:txBody>
      </p:sp>
      <p:sp>
        <p:nvSpPr>
          <p:cNvPr id="7"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B75A-14D2-3041-9CDD-E214F9936AB7}" type="datetime1">
              <a:rPr/>
              <a:pPr/>
              <a:t></a:t>
            </a:fld>
            <a:endParaRPr/>
          </a:p>
        </p:txBody>
      </p:sp>
      <p:sp>
        <p:nvSpPr>
          <p:cNvPr id="8"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9"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E5B2-FCD2-3013-9CDD-0A46AB936A5F}" type="slidenum">
              <a:rP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Click to edit Master title style</a:t>
            </a:r>
          </a:p>
        </p:txBody>
      </p:sp>
      <p:sp>
        <p:nvSpPr>
          <p:cNvPr id="3"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E61F-51D2-3010-9CDD-A745A8936AF2}" type="datetime1">
              <a:rPr/>
              <a:pPr/>
              <a:t></a:t>
            </a:fld>
            <a:endParaRPr/>
          </a:p>
        </p:txBody>
      </p:sp>
      <p:sp>
        <p:nvSpPr>
          <p:cNvPr id="4"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5"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F1E6-A8D2-3007-9CDD-5E52BF936A0B}" type="slidenum">
              <a:rPr/>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
        <p:nvSpPr>
          <p:cNvPr id="2"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C49A-D4D2-3032-9CDD-22678A936A77}" type="datetime1">
              <a:rPr/>
              <a:pPr/>
              <a:t></a:t>
            </a:fld>
            <a:endParaRPr/>
          </a:p>
        </p:txBody>
      </p:sp>
      <p:sp>
        <p:nvSpPr>
          <p:cNvPr id="3"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4"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8999-D7D2-307F-9CDD-212AC7936A74}" type="slidenum">
              <a:rPr/>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IEAAAAAAAAA"/>
              </a:ext>
            </a:extLst>
          </p:cNvSpPr>
          <p:nvPr>
            <p:ph type="title"/>
          </p:nvPr>
        </p:nvSpPr>
        <p:spPr>
          <a:xfrm>
            <a:off x="457200" y="273050"/>
            <a:ext cx="3008630" cy="1162050"/>
          </a:xfrm>
        </p:spPr>
        <p:txBody>
          <a:bodyPr vert="horz" wrap="square" numCol="1" spcCol="215900" anchor="b">
            <a:prstTxWarp prst="textNoShape">
              <a:avLst/>
            </a:prstTxWarp>
          </a:bodyPr>
          <a:lstStyle/>
          <a:p>
            <a:r>
              <a:t>Click to edit Master title style</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EAAAAAAAAA"/>
              </a:ext>
            </a:extLst>
          </p:cNvSpPr>
          <p:nvPr>
            <p:ph idx="1"/>
          </p:nvPr>
        </p:nvSpPr>
        <p:spPr>
          <a:xfrm>
            <a:off x="3575050" y="273050"/>
            <a:ext cx="5111750" cy="5853430"/>
          </a:xfrm>
        </p:spPr>
        <p:txBody>
          <a:bodyPr/>
          <a:lstStyle/>
          <a:p>
            <a:r>
              <a:t>Click to edit Master text styles</a:t>
            </a:r>
          </a:p>
          <a:p>
            <a:pPr lvl="1"/>
            <a:r>
              <a:t>Second level</a:t>
            </a:r>
          </a:p>
          <a:p>
            <a:pPr lvl="2"/>
            <a:r>
              <a:t>Third level</a:t>
            </a:r>
          </a:p>
          <a:p>
            <a:pPr lvl="3"/>
            <a:r>
              <a:t>Fourth level</a:t>
            </a:r>
          </a:p>
          <a:p>
            <a:pPr lvl="4"/>
            <a:r>
              <a:t>Fifth level</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EAAAAAAAAA"/>
              </a:ext>
            </a:extLst>
          </p:cNvSpPr>
          <p:nvPr>
            <p:ph idx="2"/>
          </p:nvPr>
        </p:nvSpPr>
        <p:spPr>
          <a:xfrm>
            <a:off x="457200" y="1435100"/>
            <a:ext cx="3008630" cy="4691380"/>
          </a:xfrm>
        </p:spPr>
        <p:txBody>
          <a:bodyPr/>
          <a:lstStyle/>
          <a:p>
            <a:r>
              <a:t>Click to edit Master text styles</a:t>
            </a:r>
          </a:p>
        </p:txBody>
      </p:sp>
      <p:sp>
        <p:nvSpPr>
          <p:cNvPr id="5"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CFBD-F3D2-3039-9CDD-056C81936A50}" type="datetime1">
              <a:rPr/>
              <a:pPr/>
              <a:t></a:t>
            </a:fld>
            <a:endParaRPr/>
          </a:p>
        </p:txBody>
      </p:sp>
      <p:sp>
        <p:nvSpPr>
          <p:cNvPr id="6"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CFB-B5D2-305A-9CDD-430FE2936A16}"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та вмі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M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idx="1"/>
          </p:nvPr>
        </p:nvSpPr>
        <p:spPr/>
        <p:txBody>
          <a:body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DA1C-52D2-302C-9CDD-A47994936AF1}"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3D6-98D2-3055-9CDD-6E00ED936A3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IgdAADGLAAABCEAABAAAAAmAAAACAAAAIEAAAAAAAAA"/>
              </a:ext>
            </a:extLst>
          </p:cNvSpPr>
          <p:nvPr>
            <p:ph type="title"/>
          </p:nvPr>
        </p:nvSpPr>
        <p:spPr>
          <a:xfrm>
            <a:off x="1791970" y="4800600"/>
            <a:ext cx="5486400" cy="566420"/>
          </a:xfrm>
        </p:spPr>
        <p:txBody>
          <a:bodyPr vert="horz" wrap="square" numCol="1" spcCol="215900" anchor="b">
            <a:prstTxWarp prst="textNoShape">
              <a:avLst/>
            </a:prstTxWarp>
          </a:bodyPr>
          <a:lstStyle/>
          <a:p>
            <a:r>
              <a:t>Click to edit Master title style</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MYDAADGLAAAFh0AABAAAAAmAAAACAAAAAEAAAAAAAAA"/>
              </a:ext>
            </a:extLst>
          </p:cNvSpPr>
          <p:nvPr>
            <p:ph idx="1"/>
          </p:nvPr>
        </p:nvSpPr>
        <p:spPr>
          <a:xfrm>
            <a:off x="1791970" y="613410"/>
            <a:ext cx="5486400" cy="4114800"/>
          </a:xfrm>
        </p:spPr>
        <p:txBody>
          <a:bodyPr/>
          <a:lstStyle/>
          <a:p>
            <a:r>
              <a:t>Click to edit Master text styles</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AQhAADGLAAA+CUAABAAAAAmAAAACAAAAAEAAAAAAAAA"/>
              </a:ext>
            </a:extLst>
          </p:cNvSpPr>
          <p:nvPr>
            <p:ph idx="2"/>
          </p:nvPr>
        </p:nvSpPr>
        <p:spPr>
          <a:xfrm>
            <a:off x="1791970" y="5367020"/>
            <a:ext cx="5486400" cy="805180"/>
          </a:xfrm>
        </p:spPr>
        <p:txBody>
          <a:bodyPr/>
          <a:lstStyle/>
          <a:p>
            <a:r>
              <a:t>Click to edit Master text styles</a:t>
            </a:r>
          </a:p>
        </p:txBody>
      </p:sp>
      <p:sp>
        <p:nvSpPr>
          <p:cNvPr id="5"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FY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AF6D-23D2-3059-9CDD-D50CE1936A80}" type="datetime1">
              <a:rPr/>
              <a:pPr/>
              <a:t></a:t>
            </a:fld>
            <a:endParaRPr/>
          </a:p>
        </p:txBody>
      </p:sp>
      <p:sp>
        <p:nvSpPr>
          <p:cNvPr id="6"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E462-2CD2-3012-9CDD-DA47AA936A8F}" type="slidenum">
              <a:rPr/>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Click to edit Master title style</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IAAAAAAAAA"/>
              </a:ext>
            </a:extLst>
          </p:cNvSpPr>
          <p:nvPr>
            <p:ph idx="1"/>
          </p:nvPr>
        </p:nvSpPr>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8476-38D2-3072-9CDD-CE27CA936A9B}" type="datetime1">
              <a:rPr/>
              <a:pPr/>
              <a:t></a:t>
            </a:fld>
            <a:endParaRPr/>
          </a:p>
        </p:txBody>
      </p:sp>
      <p:sp>
        <p:nvSpPr>
          <p:cNvPr id="5"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8F37-79D2-3079-9CDD-8F2CC1936ADA}" type="slidenum">
              <a:rPr/>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ABAABwNQAAsCUAABAAAAAmAAAACAAAAIMAAAAAAAAA"/>
              </a:ext>
            </a:extLst>
          </p:cNvSpPr>
          <p:nvPr>
            <p:ph type="title"/>
          </p:nvPr>
        </p:nvSpPr>
        <p:spPr>
          <a:xfrm>
            <a:off x="6629400" y="274320"/>
            <a:ext cx="2057400" cy="5852160"/>
          </a:xfrm>
        </p:spPr>
        <p:txBody>
          <a:bodyPr vert="vert" wrap="square" numCol="1" spcCol="215900" anchor="b">
            <a:prstTxWarp prst="textNoShape">
              <a:avLst/>
            </a:prstTxWarp>
          </a:bodyPr>
          <a:lstStyle/>
          <a:p>
            <a:r>
              <a:t>Click to edit Master title style</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DYJwAAsCUAABAAAAAmAAAACAAAAAMAAAAAAAAA"/>
              </a:ext>
            </a:extLst>
          </p:cNvSpPr>
          <p:nvPr>
            <p:ph idx="1"/>
          </p:nvPr>
        </p:nvSpPr>
        <p:spPr>
          <a:xfrm>
            <a:off x="457200" y="274320"/>
            <a:ext cx="6019800" cy="5852160"/>
          </a:xfrm>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ОбластьДатыВремени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C53B-75D2-3033-9CDD-83668B936AD6}" type="datetime1">
              <a:rPr/>
              <a:pPr/>
              <a:t></a:t>
            </a:fld>
            <a:endParaRPr/>
          </a:p>
        </p:txBody>
      </p:sp>
      <p:sp>
        <p:nvSpPr>
          <p:cNvPr id="5" name="ОбластьНижне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CD8E-C0D2-303B-9CDD-366E83936A63}"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BwbAABCNAAAfSMAABAAAAAmAAAACAAAAIGAAAAAAAAA"/>
              </a:ext>
            </a:extLst>
          </p:cNvSpPr>
          <p:nvPr>
            <p:ph type="title"/>
          </p:nvPr>
        </p:nvSpPr>
        <p:spPr>
          <a:xfrm>
            <a:off x="722630" y="4406900"/>
            <a:ext cx="7772400" cy="1362075"/>
          </a:xfrm>
        </p:spPr>
        <p:txBody>
          <a:bodyPr vert="horz" wrap="square" numCol="1" spcCol="215900" anchor="t">
            <a:prstTxWarp prst="textNoShape">
              <a:avLst/>
            </a:prstTxWarp>
          </a:bodyPr>
          <a:lstStyle>
            <a:lvl1pPr algn="l">
              <a:defRPr sz="4000" b="1" cap="all"/>
            </a:lvl1pPr>
          </a:lstStyle>
          <a:p>
            <a:pPr>
              <a:defRPr cap="all"/>
            </a:pPr>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OERAABCNAAAHBsAABAAAAAmAAAACAAAAIGAAAAAAAAA"/>
              </a:ext>
            </a:extLst>
          </p:cNvSpPr>
          <p:nvPr>
            <p:ph idx="1"/>
          </p:nvPr>
        </p:nvSpPr>
        <p:spPr>
          <a:xfrm>
            <a:off x="722630" y="2906395"/>
            <a:ext cx="77724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t>Клацніть, щоб редагувати основні стилі тексту</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9A57-19D2-306C-9CDD-EF39D4936ABA}"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D45D-13D2-3022-9CDD-E5779A936AB0}"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Заголовок и два объект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Клацніть, щоб редагувати основний стиль заголовка</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CoGwAAsCUAABAAAAAmAAAACAAAAAGAAAAAAAAA"/>
              </a:ext>
            </a:extLst>
          </p:cNvSpPr>
          <p:nvPr>
            <p:ph idx="1"/>
          </p:nvPr>
        </p:nvSpPr>
        <p:spPr>
          <a:xfrm>
            <a:off x="457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NgJAABwNQAAsCUAABAAAAAmAAAACAAAAAGAAAAAAAAA"/>
              </a:ext>
            </a:extLst>
          </p:cNvSpPr>
          <p:nvPr>
            <p:ph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5"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F322-6CD2-3005-9CDD-9A50BD936ACF}" type="datetime1">
              <a:rPr/>
              <a:pPr/>
              <a:t></a:t>
            </a:fld>
            <a:endParaRPr/>
          </a:p>
        </p:txBody>
      </p:sp>
      <p:sp>
        <p:nvSpPr>
          <p:cNvPr id="6"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Y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CEBC-F2D2-3038-9CDD-046D80936A51}"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Клацніть, щоб редагувати основний стиль заголовка</a:t>
            </a:r>
          </a:p>
        </p:txBody>
      </p:sp>
      <p:sp>
        <p:nvSpPr>
          <p:cNvPr id="3" name="ТекстСлайда3"/>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HEJAACqGwAAYQ0AABAAAAAmAAAACAAAAIGAAAAAAAAA"/>
              </a:ext>
            </a:extLst>
          </p:cNvSpPr>
          <p:nvPr>
            <p:ph idx="1"/>
          </p:nvPr>
        </p:nvSpPr>
        <p:spPr>
          <a:xfrm>
            <a:off x="457200" y="1534795"/>
            <a:ext cx="4039870"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Клацніть, щоб редагувати основні стилі тексту</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GENAACqGwAAsCUAABAAAAAmAAAACAAAAAGAAAAAAAAA"/>
              </a:ext>
            </a:extLst>
          </p:cNvSpPr>
          <p:nvPr>
            <p:ph idx="2"/>
          </p:nvPr>
        </p:nvSpPr>
        <p:spPr>
          <a:xfrm>
            <a:off x="457200" y="2174875"/>
            <a:ext cx="4039870"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5" name="ТекстСлайда2"/>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hwAAHEJAABwNQAAYQ0AABAAAAAmAAAACAAAAIGAAAAAAAAA"/>
              </a:ext>
            </a:extLst>
          </p:cNvSpPr>
          <p:nvPr>
            <p:ph idx="3"/>
          </p:nvPr>
        </p:nvSpPr>
        <p:spPr>
          <a:xfrm>
            <a:off x="4646930" y="1534795"/>
            <a:ext cx="4039870"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Клацніть, щоб редагувати основні стилі тексту</a:t>
            </a:r>
          </a:p>
        </p:txBody>
      </p:sp>
      <p:sp>
        <p:nvSpPr>
          <p:cNvPr id="6" name="ТекстСлайда4"/>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lhwAAGENAABwNQAAsCUAABAAAAAmAAAACAAAAAGAAAAAAAAA"/>
              </a:ext>
            </a:extLst>
          </p:cNvSpPr>
          <p:nvPr>
            <p:ph idx="4"/>
          </p:nvPr>
        </p:nvSpPr>
        <p:spPr>
          <a:xfrm>
            <a:off x="4646930" y="2174875"/>
            <a:ext cx="4039870"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7"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9181-CFD2-3067-9CDD-3932DF936A6C}" type="datetime1">
              <a:rPr/>
              <a:pPr/>
              <a:t></a:t>
            </a:fld>
            <a:endParaRPr/>
          </a:p>
        </p:txBody>
      </p:sp>
      <p:sp>
        <p:nvSpPr>
          <p:cNvPr id="8"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9"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2A9-E7D2-3054-9CDD-1101EC936A44}"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ільки заголовок">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AAAAAAAAAAA"/>
              </a:ext>
            </a:extLst>
          </p:cNvSpPr>
          <p:nvPr>
            <p:ph type="title"/>
          </p:nvPr>
        </p:nvSpPr>
        <p:spPr/>
        <p:txBody>
          <a:bodyPr/>
          <a:lstStyle/>
          <a:p>
            <a:r>
              <a:t>Клацніть, щоб редагувати основний стиль заголовка</a:t>
            </a:r>
          </a:p>
        </p:txBody>
      </p:sp>
      <p:sp>
        <p:nvSpPr>
          <p:cNvPr id="3"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B799-D7D2-3041-9CDD-2114F9936A74}" type="datetime1">
              <a:rPr/>
              <a:pPr/>
              <a:t></a:t>
            </a:fld>
            <a:endParaRPr/>
          </a:p>
        </p:txBody>
      </p:sp>
      <p:sp>
        <p:nvSpPr>
          <p:cNvPr id="4"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5"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A884-CAD2-305E-9CDD-3C0BE6936A69}"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
        <p:nvSpPr>
          <p:cNvPr id="2"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E400-4ED2-3012-9CDD-B847AA936AED}" type="datetime1">
              <a:rPr/>
              <a:pPr/>
              <a:t></a:t>
            </a:fld>
            <a:endParaRPr/>
          </a:p>
        </p:txBody>
      </p:sp>
      <p:sp>
        <p:nvSpPr>
          <p:cNvPr id="3"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4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4"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FC76-38D2-300A-9CDD-CE5FB2936A9B}"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Y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IGAAAAAAAAA"/>
              </a:ext>
            </a:extLst>
          </p:cNvSpPr>
          <p:nvPr>
            <p:ph type="title"/>
          </p:nvPr>
        </p:nvSpPr>
        <p:spPr>
          <a:xfrm>
            <a:off x="457200" y="273050"/>
            <a:ext cx="3008630" cy="1162050"/>
          </a:xfrm>
        </p:spPr>
        <p:txBody>
          <a:bodyPr vert="horz" wrap="square" numCol="1" spcCol="215900" anchor="b">
            <a:prstTxWarp prst="textNoShape">
              <a:avLst/>
            </a:prstTxWarp>
          </a:bodyPr>
          <a:lstStyle>
            <a:lvl1pPr algn="l">
              <a:defRPr sz="2000" b="1"/>
            </a:lvl1pPr>
          </a:lstStyle>
          <a:p>
            <a:r>
              <a:t>Клацніть, щоб редагувати основний стиль заголовка</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
              </a:ext>
            </a:extLst>
          </p:cNvSpPr>
          <p:nvPr>
            <p:ph idx="1"/>
          </p:nvPr>
        </p:nvSpPr>
        <p:spPr>
          <a:xfrm>
            <a:off x="3575050" y="273050"/>
            <a:ext cx="5111750"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
              </a:ext>
            </a:extLst>
          </p:cNvSpPr>
          <p:nvPr>
            <p:ph idx="2"/>
          </p:nvPr>
        </p:nvSpPr>
        <p:spPr>
          <a:xfrm>
            <a:off x="457200" y="1435100"/>
            <a:ext cx="3008630"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Клацніть, щоб редагувати основні стилі тексту</a:t>
            </a:r>
          </a:p>
        </p:txBody>
      </p:sp>
      <p:sp>
        <p:nvSpPr>
          <p:cNvPr id="5"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w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D7BE-F0D2-3021-9CDD-067499936A53}" type="datetime1">
              <a:rPr/>
              <a:pPr/>
              <a:t></a:t>
            </a:fld>
            <a:endParaRPr/>
          </a:p>
        </p:txBody>
      </p:sp>
      <p:sp>
        <p:nvSpPr>
          <p:cNvPr id="6"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8BAA-E4D2-307D-9CDD-1228C5936A47}"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Y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IgdAADGLAAABCEAABAAAAAmAAAACAAAAIGAAAAAAAAA"/>
              </a:ext>
            </a:extLst>
          </p:cNvSpPr>
          <p:nvPr>
            <p:ph type="title"/>
          </p:nvPr>
        </p:nvSpPr>
        <p:spPr>
          <a:xfrm>
            <a:off x="1791970" y="4800600"/>
            <a:ext cx="5486400" cy="566420"/>
          </a:xfrm>
        </p:spPr>
        <p:txBody>
          <a:bodyPr vert="horz" wrap="square" numCol="1" spcCol="215900" anchor="b">
            <a:prstTxWarp prst="textNoShape">
              <a:avLst/>
            </a:prstTxWarp>
          </a:bodyPr>
          <a:lstStyle>
            <a:lvl1pPr algn="l">
              <a:defRPr sz="2000" b="1"/>
            </a:lvl1pPr>
          </a:lstStyle>
          <a:p>
            <a:r>
              <a:t>Клацніть, щоб редагувати основний стиль заголовка</a:t>
            </a:r>
          </a:p>
        </p:txBody>
      </p:sp>
      <p:sp>
        <p:nvSpPr>
          <p:cNvPr id="3" name="ТекстСлайда2"/>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MYDAADGLAAAFh0AABAAAAAmAAAACAAAAAGAAAAAAAAA"/>
              </a:ext>
            </a:extLst>
          </p:cNvSpPr>
          <p:nvPr>
            <p:ph idx="1"/>
          </p:nvPr>
        </p:nvSpPr>
        <p:spPr>
          <a:xfrm>
            <a:off x="1791970" y="6134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Клацніть, щоб редагувати основні стилі тексту</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gsAAAQhAADGLAAA+CUAABAAAAAmAAAACAAAAAGAAAAAAAAA"/>
              </a:ext>
            </a:extLst>
          </p:cNvSpPr>
          <p:nvPr>
            <p:ph idx="2"/>
          </p:nvPr>
        </p:nvSpPr>
        <p:spPr>
          <a:xfrm>
            <a:off x="1791970" y="5367020"/>
            <a:ext cx="54864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Клацніть, щоб редагувати основні стилі тексту</a:t>
            </a:r>
          </a:p>
        </p:txBody>
      </p:sp>
      <p:sp>
        <p:nvSpPr>
          <p:cNvPr id="5"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AAAAAAAAAAA"/>
              </a:ext>
            </a:extLst>
          </p:cNvSpPr>
          <p:nvPr>
            <p:ph type="dt" sz="quarter" idx="10"/>
          </p:nvPr>
        </p:nvSpPr>
        <p:spPr/>
        <p:txBody>
          <a:bodyPr/>
          <a:lstStyle/>
          <a:p>
            <a:fld id="{3F65E4F0-BED2-3012-9CDD-4847AA936A1D}" type="datetime1">
              <a:rPr/>
              <a:pPr/>
              <a:t></a:t>
            </a:fld>
            <a:endParaRPr/>
          </a:p>
        </p:txBody>
      </p:sp>
      <p:sp>
        <p:nvSpPr>
          <p:cNvPr id="6"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AAAAAAAAAAA"/>
              </a:ext>
            </a:extLst>
          </p:cNvSpPr>
          <p:nvPr>
            <p:ph type="ftr" sz="quarter" idx="11"/>
          </p:nvPr>
        </p:nvSpPr>
        <p:spPr/>
        <p:txBody>
          <a:bodyPr/>
          <a:lstStyle/>
          <a:p>
            <a:endParaRPr/>
          </a:p>
        </p:txBody>
      </p:sp>
      <p:sp>
        <p:nvSpPr>
          <p:cNvPr id="7"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AAAAAAAAAAA"/>
              </a:ext>
            </a:extLst>
          </p:cNvSpPr>
          <p:nvPr>
            <p:ph type="sldNum" sz="quarter" idx="12"/>
          </p:nvPr>
        </p:nvSpPr>
        <p:spPr/>
        <p:txBody>
          <a:bodyPr/>
          <a:lstStyle/>
          <a:p>
            <a:fld id="{3F658F91-DFD2-3079-9CDD-292CC1936A7C}"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Оформлення за промовчанням">
    <p:bg>
      <p:bgPr>
        <a:solidFill>
          <a:schemeClr val="bg1"/>
        </a:solidFill>
        <a:effectLst/>
      </p:bgPr>
    </p:bg>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P//////////"/>
              </a:ext>
            </a:extLst>
          </p:cNvSpPr>
          <p:nvPr>
            <p:ph type="title"/>
          </p:nvPr>
        </p:nvSpPr>
        <p:spPr>
          <a:xfrm>
            <a:off x="457200" y="274320"/>
            <a:ext cx="8229600" cy="1143000"/>
          </a:xfrm>
          <a:prstGeom prst="rect">
            <a:avLst/>
          </a:prstGeom>
          <a:noFill/>
          <a:ln>
            <a:noFill/>
          </a:ln>
          <a:effectLst/>
        </p:spPr>
        <p:txBody>
          <a:bodyPr vert="horz" wrap="square" numCol="1" spcCol="215900" anchor="ctr">
            <a:prstTxWarp prst="textNoShape">
              <a:avLst/>
            </a:prstTxWarp>
          </a:bodyPr>
          <a:lstStyle/>
          <a:p>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P//////////"/>
              </a:ext>
            </a:extLst>
          </p:cNvSpPr>
          <p:nvPr>
            <p:ph type="body" idx="1"/>
          </p:nvPr>
        </p:nvSpPr>
        <p:spPr>
          <a:xfrm>
            <a:off x="457200" y="1600200"/>
            <a:ext cx="8229600" cy="4526280"/>
          </a:xfrm>
          <a:prstGeom prst="rect">
            <a:avLst/>
          </a:prstGeom>
          <a:noFill/>
          <a:ln>
            <a:noFill/>
          </a:ln>
          <a:effectLst/>
        </p:spPr>
        <p:txBody>
          <a:bodyPr vert="horz" wrap="square" numCol="1" spcCol="215900" anchor="t">
            <a:prstTxWarp prst="textNoShape">
              <a:avLst/>
            </a:prstTxWarp>
          </a:body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P//////////"/>
              </a:ext>
            </a:extLst>
          </p:cNvSpPr>
          <p:nvPr>
            <p:ph type="dt" sz="quarter" idx="2"/>
          </p:nvPr>
        </p:nvSpPr>
        <p:spPr>
          <a:xfrm>
            <a:off x="457200" y="6356985"/>
            <a:ext cx="2133600" cy="364490"/>
          </a:xfrm>
          <a:prstGeom prst="rect">
            <a:avLst/>
          </a:prstGeom>
          <a:noFill/>
          <a:ln>
            <a:noFill/>
          </a:ln>
          <a:effectLst/>
        </p:spPr>
        <p:txBody>
          <a:bodyPr vert="horz" wrap="square" numCol="1" spcCol="215900" anchor="ctr">
            <a:prstTxWarp prst="textNoShape">
              <a:avLst/>
            </a:prstTxWarp>
          </a:bodyPr>
          <a:lstStyle>
            <a:lvl1pPr algn="l">
              <a:defRPr sz="1200"/>
            </a:lvl1pPr>
          </a:lstStyle>
          <a:p>
            <a:fld id="{3F65D5F4-BAD2-3023-9CDD-4C769B936A19}"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P//////////"/>
              </a:ext>
            </a:extLst>
          </p:cNvSpPr>
          <p:nvPr>
            <p:ph type="ftr" sz="quarter" idx="3"/>
          </p:nvPr>
        </p:nvSpPr>
        <p:spPr>
          <a:xfrm>
            <a:off x="3124200" y="6356985"/>
            <a:ext cx="289560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P//////////"/>
              </a:ext>
            </a:extLst>
          </p:cNvSpPr>
          <p:nvPr>
            <p:ph type="sldNum" sz="quarter" idx="4"/>
          </p:nvPr>
        </p:nvSpPr>
        <p:spPr>
          <a:xfrm>
            <a:off x="6553200" y="6356985"/>
            <a:ext cx="2133600" cy="364490"/>
          </a:xfrm>
          <a:prstGeom prst="rect">
            <a:avLst/>
          </a:prstGeom>
          <a:noFill/>
          <a:ln>
            <a:noFill/>
          </a:ln>
          <a:effectLst/>
        </p:spPr>
        <p:txBody>
          <a:bodyPr vert="horz" wrap="square" numCol="1" spcCol="215900" anchor="ctr">
            <a:prstTxWarp prst="textNoShape">
              <a:avLst/>
            </a:prstTxWarp>
          </a:bodyPr>
          <a:lstStyle>
            <a:lvl1pPr algn="r">
              <a:defRPr sz="1200"/>
            </a:lvl1pPr>
          </a:lstStyle>
          <a:p>
            <a:fld id="{3F65EA1F-51D2-301C-9CDD-A749A4936AF2}"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49580">
        <a:lnSpc>
          <a:spcPct val="100000"/>
        </a:lnSpc>
        <a:spcBef>
          <a:spcPts val="0"/>
        </a:spcBef>
        <a:spcAft>
          <a:spcPts val="0"/>
        </a:spcAft>
        <a:buNone/>
        <a:tabLst/>
        <a:defRPr sz="4400" b="0" i="0" u="none" strike="noStrike" kern="1" spc="0" baseline="0">
          <a:solidFill>
            <a:schemeClr val="tx2"/>
          </a:solidFill>
          <a:effectLst/>
          <a:latin typeface="Calibri" pitchFamily="2" charset="-52"/>
          <a:ea typeface="SimSun" charset="0"/>
          <a:cs typeface="Times New Roman" pitchFamily="1" charset="-52"/>
        </a:defRPr>
      </a:lvl1pPr>
      <a:lvl2pPr marL="457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2pPr>
      <a:lvl3pPr marL="914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3pPr>
      <a:lvl4pPr marL="1371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4pPr>
      <a:lvl5pPr marL="18288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titleStyle>
    <p:bodyStyle>
      <a:lvl1pPr marL="342900" marR="0" indent="-342900" algn="l" defTabSz="44958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52"/>
          <a:ea typeface="SimSun" charset="0"/>
          <a:cs typeface="Times New Roman" pitchFamily="1" charset="-52"/>
        </a:defRPr>
      </a:lvl1pPr>
      <a:lvl2pPr marL="742950" marR="0" indent="-285750" algn="l" defTabSz="44958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52"/>
          <a:ea typeface="SimSun" charset="0"/>
          <a:cs typeface="Times New Roman" pitchFamily="1" charset="-52"/>
        </a:defRPr>
      </a:lvl2pPr>
      <a:lvl3pPr marL="1143000" marR="0" indent="-228600" algn="l" defTabSz="44958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52"/>
          <a:ea typeface="SimSun" charset="0"/>
          <a:cs typeface="Times New Roman" pitchFamily="1" charset="-52"/>
        </a:defRPr>
      </a:lvl3pPr>
      <a:lvl4pPr marL="16002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4pPr>
      <a:lvl5pPr marL="20574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5pPr>
      <a:lvl6pPr marL="25146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6pPr>
      <a:lvl7pPr marL="29718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7pPr>
      <a:lvl8pPr marL="34290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8pPr>
      <a:lvl9pPr marL="3886200" marR="0" indent="-228600" algn="l" defTabSz="44958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SimSun" charset="0"/>
          <a:cs typeface="Times New Roman" pitchFamily="1" charset="-52"/>
        </a:defRPr>
      </a:lvl9pPr>
    </p:bodyStyle>
    <p:otherStyle>
      <a:lvl1pPr marL="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1pPr>
      <a:lvl2pPr marL="457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2pPr>
      <a:lvl3pPr marL="914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3pPr>
      <a:lvl4pPr marL="1371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4pPr>
      <a:lvl5pPr marL="18288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Оформлення за промовчанням">
    <p:bg>
      <p:bgPr>
        <a:solidFill>
          <a:schemeClr val="bg1"/>
        </a:solidFill>
        <a:effectLst/>
      </p:bgPr>
    </p:bg>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ABAABwNQAAuAgAABAAAAAmAAAACAAAAP//////////"/>
              </a:ext>
            </a:extLst>
          </p:cNvSpPr>
          <p:nvPr>
            <p:ph type="title"/>
          </p:nvPr>
        </p:nvSpPr>
        <p:spPr>
          <a:xfrm>
            <a:off x="457200" y="274320"/>
            <a:ext cx="8229600" cy="1143000"/>
          </a:xfrm>
          <a:prstGeom prst="rect">
            <a:avLst/>
          </a:prstGeom>
          <a:noFill/>
          <a:ln>
            <a:noFill/>
          </a:ln>
          <a:effectLst/>
        </p:spPr>
        <p:txBody>
          <a:bodyPr vert="horz" wrap="square" numCol="1" spcCol="215900" anchor="ctr">
            <a:prstTxWarp prst="textNoShape">
              <a:avLst/>
            </a:prstTxWarp>
          </a:bodyPr>
          <a:lstStyle/>
          <a:p>
            <a:r>
              <a:t>Клацніть, щоб редагувати основний стиль заголовка</a:t>
            </a:r>
          </a:p>
        </p:txBody>
      </p:sp>
      <p:sp>
        <p:nvSpPr>
          <p:cNvPr id="3"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P//////////"/>
              </a:ext>
            </a:extLst>
          </p:cNvSpPr>
          <p:nvPr>
            <p:ph type="body" idx="1"/>
          </p:nvPr>
        </p:nvSpPr>
        <p:spPr>
          <a:xfrm>
            <a:off x="457200" y="1600200"/>
            <a:ext cx="8229600" cy="4526280"/>
          </a:xfrm>
          <a:prstGeom prst="rect">
            <a:avLst/>
          </a:prstGeom>
          <a:noFill/>
          <a:ln>
            <a:noFill/>
          </a:ln>
          <a:effectLst/>
        </p:spPr>
        <p:txBody>
          <a:bodyPr vert="horz" wrap="square" numCol="1" spcCol="215900" anchor="t">
            <a:prstTxWarp prst="textNoShape">
              <a:avLst/>
            </a:prstTxWarp>
          </a:bodyPr>
          <a:lstStyle/>
          <a:p>
            <a:r>
              <a:t>Клацніть, щоб редагувати основні стилі тексту</a:t>
            </a:r>
          </a:p>
          <a:p>
            <a:pPr lvl="1"/>
            <a:r>
              <a:t>Другий рівень</a:t>
            </a:r>
          </a:p>
          <a:p>
            <a:pPr lvl="2"/>
            <a:r>
              <a:t>Третій рівень</a:t>
            </a:r>
          </a:p>
          <a:p>
            <a:pPr lvl="3"/>
            <a:r>
              <a:t>Четвертий рівень</a:t>
            </a:r>
          </a:p>
          <a:p>
            <a:pPr lvl="4"/>
            <a:r>
              <a:t>П'ятий рівень</a:t>
            </a:r>
          </a:p>
        </p:txBody>
      </p:sp>
      <p:sp>
        <p:nvSpPr>
          <p:cNvPr id="4" name="ОбластьДатиЧасу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snAADwDwAAWSkAABAAAAAmAAAACAAAAP//////////"/>
              </a:ext>
            </a:extLst>
          </p:cNvSpPr>
          <p:nvPr>
            <p:ph type="dt" sz="quarter" idx="2"/>
          </p:nvPr>
        </p:nvSpPr>
        <p:spPr>
          <a:xfrm>
            <a:off x="457200" y="6356985"/>
            <a:ext cx="2133600" cy="364490"/>
          </a:xfrm>
          <a:prstGeom prst="rect">
            <a:avLst/>
          </a:prstGeom>
          <a:noFill/>
          <a:ln>
            <a:noFill/>
          </a:ln>
          <a:effectLst/>
        </p:spPr>
        <p:txBody>
          <a:bodyPr vert="horz" wrap="square" numCol="1" spcCol="215900" anchor="ctr">
            <a:prstTxWarp prst="textNoShape">
              <a:avLst/>
            </a:prstTxWarp>
          </a:bodyPr>
          <a:lstStyle>
            <a:lvl1pPr>
              <a:defRPr sz="1200"/>
            </a:lvl1pPr>
          </a:lstStyle>
          <a:p>
            <a:fld id="{3F658AD0-9ED2-307C-9CDD-6829C4936A3D}" type="datetime1">
              <a:rPr/>
              <a:pPr/>
              <a:t></a:t>
            </a:fld>
            <a:endParaRPr/>
          </a:p>
        </p:txBody>
      </p:sp>
      <p:sp>
        <p:nvSpPr>
          <p:cNvPr id="5" name="ОбластьНижньогоКолонтитул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snAAAIJQAAWSkAABAAAAAmAAAACAAAAP//////////"/>
              </a:ext>
            </a:extLst>
          </p:cNvSpPr>
          <p:nvPr>
            <p:ph type="ftr" sz="quarter" idx="3"/>
          </p:nvPr>
        </p:nvSpPr>
        <p:spPr>
          <a:xfrm>
            <a:off x="3124200" y="6356985"/>
            <a:ext cx="289560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endParaRPr/>
          </a:p>
        </p:txBody>
      </p:sp>
      <p:sp>
        <p:nvSpPr>
          <p:cNvPr id="6" name="ОбластьНомера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G4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snAABwNQAAWSkAABAAAAAmAAAACAAAAP//////////"/>
              </a:ext>
            </a:extLst>
          </p:cNvSpPr>
          <p:nvPr>
            <p:ph type="sldNum" sz="quarter" idx="4"/>
          </p:nvPr>
        </p:nvSpPr>
        <p:spPr>
          <a:xfrm>
            <a:off x="6553200" y="6356985"/>
            <a:ext cx="2133600" cy="364490"/>
          </a:xfrm>
          <a:prstGeom prst="rect">
            <a:avLst/>
          </a:prstGeom>
          <a:noFill/>
          <a:ln>
            <a:noFill/>
          </a:ln>
          <a:effectLst/>
        </p:spPr>
        <p:txBody>
          <a:bodyPr vert="horz" wrap="square" numCol="1" spcCol="215900" anchor="ctr">
            <a:prstTxWarp prst="textNoShape">
              <a:avLst/>
            </a:prstTxWarp>
          </a:bodyPr>
          <a:lstStyle>
            <a:lvl1pPr algn="r">
              <a:defRPr sz="1200"/>
            </a:lvl1pPr>
          </a:lstStyle>
          <a:p>
            <a:fld id="{3F65E273-3DD2-3014-9CDD-CB41AC936A9E}"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marR="0" indent="0" algn="ctr" defTabSz="914400">
        <a:lnSpc>
          <a:spcPct val="100000"/>
        </a:lnSpc>
        <a:spcBef>
          <a:spcPts val="0"/>
        </a:spcBef>
        <a:spcAft>
          <a:spcPts val="0"/>
        </a:spcAft>
        <a:buNone/>
        <a:tabLst/>
        <a:defRPr sz="4400" b="0" i="0" u="none" strike="noStrike" kern="1" spc="0" baseline="0">
          <a:solidFill>
            <a:schemeClr val="tx2"/>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titleStyle>
    <p:bodyStyle>
      <a:lvl1pPr marL="342900" marR="0" indent="-342900" algn="l" defTabSz="9144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52"/>
          <a:ea typeface="Calibri" pitchFamily="2" charset="-52"/>
          <a:cs typeface="Calibri" pitchFamily="2" charset="-52"/>
        </a:defRPr>
      </a:lvl1pPr>
      <a:lvl2pPr marL="742950" marR="0" indent="-285750" algn="l" defTabSz="9144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52"/>
          <a:ea typeface="Calibri" pitchFamily="2" charset="-52"/>
          <a:cs typeface="Calibri" pitchFamily="2" charset="-52"/>
        </a:defRPr>
      </a:lvl2pPr>
      <a:lvl3pPr marL="1143000" marR="0" indent="-228600" algn="l" defTabSz="9144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52"/>
          <a:ea typeface="Calibri" pitchFamily="2" charset="-52"/>
          <a:cs typeface="Calibri" pitchFamily="2" charset="-52"/>
        </a:defRPr>
      </a:lvl3pPr>
      <a:lvl4pPr marL="1600200" marR="0" indent="-228600" algn="l" defTabSz="9144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Calibri" pitchFamily="2" charset="-52"/>
          <a:cs typeface="Calibri" pitchFamily="2" charset="-52"/>
        </a:defRPr>
      </a:lvl4pPr>
      <a:lvl5pPr marL="2057400" marR="0" indent="-228600" algn="l" defTabSz="9144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52"/>
          <a:ea typeface="Calibri" pitchFamily="2" charset="-52"/>
          <a:cs typeface="Calibri" pitchFamily="2"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bodyStyle>
    <p:otherStyle>
      <a:lvl1pPr marL="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Calibri" pitchFamily="2" charset="-52"/>
          <a:cs typeface="Calibri" pitchFamily="2" charset="-52"/>
        </a:defRPr>
      </a:lvl5pPr>
      <a:lvl6pPr marL="22860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6pPr>
      <a:lvl7pPr marL="27432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7pPr>
      <a:lvl8pPr marL="32004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8pPr>
      <a:lvl9pPr marL="3657600" marR="0" indent="0" algn="l" defTabSz="449580">
        <a:lnSpc>
          <a:spcPct val="100000"/>
        </a:lnSpc>
        <a:spcBef>
          <a:spcPts val="0"/>
        </a:spcBef>
        <a:spcAft>
          <a:spcPts val="0"/>
        </a:spcAft>
        <a:buNone/>
        <a:tabLst/>
        <a:defRPr sz="1800" b="0" i="0" u="none" strike="noStrike" kern="1" spc="0" baseline="0">
          <a:solidFill>
            <a:schemeClr val="tx1"/>
          </a:solidFill>
          <a:effectLst/>
          <a:latin typeface="Calibri" pitchFamily="2" charset="-52"/>
          <a:ea typeface="SimSun" charset="0"/>
          <a:cs typeface="Times New Roman" pitchFamily="1" charset="-5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18.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49.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5.xml"/></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24.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8.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47.xml"/><Relationship Id="rId4" Type="http://schemas.openxmlformats.org/officeDocument/2006/relationships/slide" Target="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EAEEEF"/>
        </a:solidFill>
        <a:effectLst/>
      </p:bgPr>
    </p:bg>
    <p:spTree>
      <p:nvGrpSpPr>
        <p:cNvPr id="1" name=""/>
        <p:cNvGrpSpPr/>
        <p:nvPr/>
      </p:nvGrpSpPr>
      <p:grpSpPr>
        <a:xfrm>
          <a:off x="0" y="0"/>
          <a:ext cx="0" cy="0"/>
          <a:chOff x="0" y="0"/>
          <a:chExt cx="0" cy="0"/>
        </a:xfrm>
      </p:grpSpPr>
      <p:sp>
        <p:nvSpPr>
          <p:cNvPr id="2"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AAAAABshAABAOAAAMCoAABAAAAAmAAAACAAAAP//////////"/>
              </a:ext>
            </a:extLst>
          </p:cNvSpPr>
          <p:nvPr/>
        </p:nvSpPr>
        <p:spPr>
          <a:xfrm>
            <a:off x="0" y="5381625"/>
            <a:ext cx="9144000" cy="1476375"/>
          </a:xfrm>
          <a:prstGeom prst="rect">
            <a:avLst/>
          </a:prstGeom>
          <a:solidFill>
            <a:srgbClr val="4F6C77"/>
          </a:solidFill>
          <a:ln>
            <a:noFill/>
          </a:ln>
          <a:effectLst/>
        </p:spPr>
      </p:sp>
      <p:sp>
        <p:nvSpPr>
          <p:cNvPr id="3" name="Прямокут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BAAAAAAAAAE9sd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E9sdwB/f38AgICAA8zMzADAwP8Af39/AAAAAAAAAAAAAAAAAAAAAAAAAAAAIQAAABgAAAAUAAAAawEAAOQBAADUNgAASygAABAAAAAmAAAACAAAAP//////////"/>
              </a:ext>
            </a:extLst>
          </p:cNvSpPr>
          <p:nvPr/>
        </p:nvSpPr>
        <p:spPr>
          <a:xfrm>
            <a:off x="230505" y="307340"/>
            <a:ext cx="8682355" cy="6242685"/>
          </a:xfrm>
          <a:prstGeom prst="rect">
            <a:avLst/>
          </a:prstGeom>
          <a:solidFill>
            <a:srgbClr val="4F6C77"/>
          </a:solidFill>
          <a:ln w="12700" cap="flat" cmpd="sng" algn="ctr">
            <a:solidFill>
              <a:srgbClr val="4F6C77"/>
            </a:solidFill>
            <a:prstDash val="solid"/>
            <a:headEnd type="none"/>
            <a:tailEnd type="none"/>
          </a:ln>
          <a:effectLst/>
        </p:spPr>
      </p:sp>
      <p:sp>
        <p:nvSpPr>
          <p:cNvPr id="4"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bY+eAP///wgAAAAAAAAAAAAAAAAAAAAAAAAAAAAAAAAAAAAAZAAAAAEAAABAAAAAAAAAAAAAAAAAAAAAAAAAAAAAAAAAAAAAAAAAAAAAAAAAAAAAAAAAAAAAAAAAAAAAAAAAAAAAAAAAAAAAAAAAAAAAAAAAAAAAAAAAAAAAAAAAAAAAFAAAADwAAAABAAAAAAAAAE9sdw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AEAA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Y+eAP///wEAAAAAAAAAAAAAAAAAAAAAAAAAAAAAAAAAAAAAAAAAAE9sdwB/f38Af39/AMzMzADAwP8Af39/AAAAAAAAAAAAAAAAAAAAAAAAAAAAIQAAABgAAAAUAAAApgIAAIgDAABpNQAA2CYAABAAAAAmAAAACAAAAP//////////"/>
              </a:ext>
            </a:extLst>
          </p:cNvSpPr>
          <p:nvPr/>
        </p:nvSpPr>
        <p:spPr>
          <a:xfrm>
            <a:off x="430530" y="574040"/>
            <a:ext cx="8251825" cy="5740400"/>
          </a:xfrm>
          <a:prstGeom prst="rect">
            <a:avLst/>
          </a:prstGeom>
          <a:solidFill>
            <a:srgbClr val="6D8F9E"/>
          </a:solidFill>
          <a:ln w="38100" cap="flat" cmpd="sng" algn="ctr">
            <a:solidFill>
              <a:srgbClr val="4F6C77"/>
            </a:solidFill>
            <a:prstDash val="solid"/>
            <a:headEnd type="none"/>
            <a:tailEnd type="none"/>
          </a:ln>
          <a:effectLst/>
        </p:spPr>
      </p:sp>
      <p:sp>
        <p:nvSpPr>
          <p:cNvPr id="5"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qL3GAP///wgAAAAAAAAAAAAAAAAAAAAAAAAAAAAAAAAAAAAAZAAAAAEAAABAAAAAAAAAAAAAAAAAAAAAAAAAAAAAAAAAAAAAAAAAAAAAAAAAAAAAAAAAAAAAAAAAAAAAAAAAAAAAAAAAAAAAAAAAAAAAAAAAAAAAAAAAAAAAAAAAAAAAFAAAADwAAAABAAAAAAAAAG2Png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AEAA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qL3GAP///wEAAAAAAAAAAAAAAAAAAAAAAAAAAAAAAAAAAAAAAAAAAG2PngB/f38Af39/AMzMzADAwP8Af39/AAAAAAAAAAAAAAAAAAAAAAAAAAAAIQAAABgAAAAUAAAAigQAAF8FAAC2MwAA0SQAABAAAAAmAAAACAAAAP//////////"/>
              </a:ext>
            </a:extLst>
          </p:cNvSpPr>
          <p:nvPr/>
        </p:nvSpPr>
        <p:spPr>
          <a:xfrm>
            <a:off x="737870" y="873125"/>
            <a:ext cx="7668260" cy="5111750"/>
          </a:xfrm>
          <a:prstGeom prst="rect">
            <a:avLst/>
          </a:prstGeom>
          <a:solidFill>
            <a:srgbClr val="A8BDC6"/>
          </a:solidFill>
          <a:ln w="38100" cap="flat" cmpd="sng" algn="ctr">
            <a:solidFill>
              <a:srgbClr val="6D8F9E"/>
            </a:solidFill>
            <a:prstDash val="solid"/>
            <a:headEnd type="none"/>
            <a:tailEnd type="none"/>
          </a:ln>
          <a:effectLst/>
        </p:spPr>
      </p:sp>
      <p:grpSp>
        <p:nvGrpSpPr>
          <p:cNvPr id="6"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BQAAAAMAAAAEAAAAAAAAAAAAAAAAAAAAAAAAAAfAAAAVAAAAAAAAAAAAAAAAAAAAAAAAAAAAAAAAAAAAAAAAAAAAAAAAAAAAAAAAAAAAAAAAAAAAAAAAAAAAAAAAAAAAAAAAAAAAAAAAAAAAAAAAAAAAAAAAAAAACEAAAAYAAAAFAAAAFAGAAAlBwAA8TEAAAwjAAAQAAAAJgAAAAgAAAD/////AAAAAA=="/>
              </a:ext>
            </a:extLst>
          </p:cNvGrpSpPr>
          <p:nvPr/>
        </p:nvGrpSpPr>
        <p:grpSpPr>
          <a:xfrm>
            <a:off x="1026160" y="574040"/>
            <a:ext cx="7092315" cy="4535805"/>
            <a:chOff x="1026160" y="574040"/>
            <a:chExt cx="7092315" cy="4535805"/>
          </a:xfrm>
        </p:grpSpPr>
        <p:sp>
          <p:nvSpPr>
            <p:cNvPr id="8"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zdneAP///wgAAAAAAAAAAAAAAAAAAAAAAAAAAAAAAAAAAAAAZAAAAAEAAABAAAAAAAAAAAAAAAAAAAAAAAAAAAAAAAAAAAAAAAAAAAAAAAAAAAAAAAAAAAAAAAAAAAAAAAAAAAAAAAAAAAAAAAAAAAAAAAAAAAAAAAAAAAAAAAAAAAAAFAAAADwAAAABAAAAAAAAAKi9xg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HMAd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neAP///wEAAAAAAAAAAAAAAAAAAAAAAAAAAAAAAAAAAAAAAAAAAKi9xgB/f38Af39/AMzMzADAwP8Af39/AAAAAAAAAAAAAAAAAAAAAAAAAAAAIQAAABgAAAAUAAAAUAYAACUHAADxMQAADCMAAAAAAAAmAAAACAAAAP//////////"/>
                </a:ext>
              </a:extLst>
            </p:cNvSpPr>
            <p:nvPr/>
          </p:nvSpPr>
          <p:spPr>
            <a:xfrm>
              <a:off x="1026160" y="574040"/>
              <a:ext cx="7092315" cy="4535805"/>
            </a:xfrm>
            <a:prstGeom prst="rect">
              <a:avLst/>
            </a:prstGeom>
            <a:solidFill>
              <a:srgbClr val="CDD9DE"/>
            </a:solidFill>
            <a:ln w="38100" cap="flat" cmpd="sng" algn="ctr">
              <a:solidFill>
                <a:srgbClr val="A8BDC6"/>
              </a:solidFill>
              <a:prstDash val="solid"/>
              <a:headEnd type="none"/>
              <a:tailEnd type="none"/>
            </a:ln>
            <a:effectLst/>
          </p:spPr>
        </p:sp>
        <p:sp>
          <p:nvSpPr>
            <p:cNvPr id="7" name="Напис3"/>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oEAAD/fwAA/38AAAAAAAAJAAAABAAAAGQ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4AALMQAADVKQAAfRkAAAAAAAAmAAAACAAAAP//////////"/>
                </a:ext>
              </a:extLst>
            </p:cNvSpPr>
            <p:nvPr/>
          </p:nvSpPr>
          <p:spPr>
            <a:xfrm>
              <a:off x="2343785" y="2209165"/>
              <a:ext cx="4456430" cy="1934210"/>
            </a:xfrm>
            <a:prstGeom prst="rect">
              <a:avLst/>
            </a:prstGeom>
            <a:noFill/>
            <a:ln>
              <a:noFill/>
            </a:ln>
            <a:effectLst/>
          </p:spPr>
          <p:txBody>
            <a:bodyPr vert="horz" wrap="square" numCol="1" spcCol="215900" anchor="t"/>
            <a:lstStyle/>
            <a:p>
              <a:pPr algn="ctr">
                <a:defRPr sz="3000">
                  <a:solidFill>
                    <a:srgbClr val="516D77"/>
                  </a:solidFill>
                  <a:latin typeface="Arial" pitchFamily="2" charset="-52"/>
                  <a:ea typeface="Arial" pitchFamily="2" charset="-52"/>
                  <a:cs typeface="Arial" pitchFamily="2" charset="-52"/>
                </a:defRPr>
              </a:pPr>
              <a:r>
                <a:rPr lang="uk-UA" dirty="0" smtClean="0"/>
                <a:t>Тема 2:</a:t>
              </a:r>
            </a:p>
            <a:p>
              <a:pPr algn="ctr">
                <a:defRPr sz="3000">
                  <a:solidFill>
                    <a:srgbClr val="516D77"/>
                  </a:solidFill>
                  <a:latin typeface="Arial" pitchFamily="2" charset="-52"/>
                  <a:ea typeface="Arial" pitchFamily="2" charset="-52"/>
                  <a:cs typeface="Arial" pitchFamily="2" charset="-52"/>
                </a:defRPr>
              </a:pPr>
              <a:r>
                <a:rPr dirty="0" smtClean="0"/>
                <a:t>ТЕОРІЇ </a:t>
              </a:r>
              <a:r>
                <a:rPr dirty="0"/>
                <a:t>ПІДПРИЄМСТВ І ОСНОВИ </a:t>
              </a:r>
              <a:r>
                <a:rPr dirty="0" smtClean="0"/>
                <a:t>ПІДПРИЄМНИЦТВА</a:t>
              </a:r>
              <a:endParaRPr lang="uk-UA" dirty="0" smtClean="0"/>
            </a:p>
            <a:p>
              <a:pPr algn="ctr">
                <a:defRPr sz="3000">
                  <a:solidFill>
                    <a:srgbClr val="516D77"/>
                  </a:solidFill>
                  <a:latin typeface="Arial" pitchFamily="2" charset="-52"/>
                  <a:ea typeface="Arial" pitchFamily="2" charset="-52"/>
                  <a:cs typeface="Arial" pitchFamily="2" charset="-52"/>
                </a:defRPr>
              </a:pPr>
              <a:endParaRPr lang="uk-UA" dirty="0" smtClean="0"/>
            </a:p>
            <a:p>
              <a:pPr algn="ctr">
                <a:defRPr sz="3000">
                  <a:solidFill>
                    <a:srgbClr val="516D77"/>
                  </a:solidFill>
                  <a:latin typeface="Arial" pitchFamily="2" charset="-52"/>
                  <a:ea typeface="Arial" pitchFamily="2" charset="-52"/>
                  <a:cs typeface="Arial" pitchFamily="2" charset="-52"/>
                </a:defRPr>
              </a:pPr>
              <a:r>
                <a:rPr lang="uk-UA" smtClean="0"/>
                <a:t>                                  Викладач: </a:t>
              </a:r>
              <a:r>
                <a:rPr lang="uk-UA" dirty="0" err="1" smtClean="0"/>
                <a:t>Костіна</a:t>
              </a:r>
              <a:r>
                <a:rPr lang="uk-UA" dirty="0" smtClean="0"/>
                <a:t> Т.Ю.</a:t>
              </a:r>
            </a:p>
            <a:p>
              <a:pPr algn="ctr">
                <a:defRPr sz="3000">
                  <a:solidFill>
                    <a:srgbClr val="516D77"/>
                  </a:solidFill>
                  <a:latin typeface="Arial" pitchFamily="2" charset="-52"/>
                  <a:ea typeface="Arial" pitchFamily="2" charset="-52"/>
                  <a:cs typeface="Arial" pitchFamily="2" charset="-52"/>
                </a:defRPr>
              </a:pPr>
              <a:endParaRPr lang="uk-UA" dirty="0" smtClean="0"/>
            </a:p>
            <a:p>
              <a:pPr algn="ctr">
                <a:defRPr sz="3000">
                  <a:solidFill>
                    <a:srgbClr val="516D77"/>
                  </a:solidFill>
                  <a:latin typeface="Arial" pitchFamily="2" charset="-52"/>
                  <a:ea typeface="Arial" pitchFamily="2" charset="-52"/>
                  <a:cs typeface="Arial" pitchFamily="2" charset="-52"/>
                </a:defRPr>
              </a:pPr>
              <a:endParaRPr lang="uk-UA" dirty="0" smtClean="0"/>
            </a:p>
            <a:p>
              <a:pPr algn="ctr">
                <a:defRPr sz="3000">
                  <a:solidFill>
                    <a:srgbClr val="516D77"/>
                  </a:solidFill>
                  <a:latin typeface="Arial" pitchFamily="2" charset="-52"/>
                  <a:ea typeface="Arial" pitchFamily="2" charset="-52"/>
                  <a:cs typeface="Arial" pitchFamily="2" charset="-52"/>
                </a:defRPr>
              </a:pPr>
              <a:endParaRPr dirty="0"/>
            </a:p>
            <a:p>
              <a:pPr>
                <a:defRPr sz="3000">
                  <a:latin typeface="Arial" pitchFamily="2" charset="-52"/>
                  <a:ea typeface="SimSun" charset="0"/>
                  <a:cs typeface="Times New Roman" pitchFamily="1" charset="-52"/>
                </a:defRPr>
              </a:pPr>
              <a:endParaRPr dirty="0"/>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par>
                          <p:cTn id="13" fill="hold">
                            <p:stCondLst>
                              <p:cond delay="1000"/>
                            </p:stCondLst>
                            <p:childTnLst>
                              <p:par>
                                <p:cTn id="14" presetID="18"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Left)">
                                      <p:cBhvr>
                                        <p:cTn id="16" dur="500"/>
                                        <p:tgtEl>
                                          <p:spTgt spid="5"/>
                                        </p:tgtEl>
                                      </p:cBhvr>
                                    </p:animEffect>
                                  </p:childTnLst>
                                </p:cTn>
                              </p:par>
                            </p:childTnLst>
                          </p:cTn>
                        </p:par>
                        <p:par>
                          <p:cTn id="17" fill="hold">
                            <p:stCondLst>
                              <p:cond delay="1500"/>
                            </p:stCondLst>
                            <p:childTnLst>
                              <p:par>
                                <p:cTn id="18" presetID="58"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2.5"/>
                                          </p:val>
                                        </p:tav>
                                        <p:tav tm="100000">
                                          <p:val>
                                            <p:strVal val="#ppt_w"/>
                                          </p:val>
                                        </p:tav>
                                      </p:tavLst>
                                    </p:anim>
                                    <p:anim calcmode="lin" valueType="num">
                                      <p:cBhvr>
                                        <p:cTn id="21" dur="500" fill="hold"/>
                                        <p:tgtEl>
                                          <p:spTgt spid="6"/>
                                        </p:tgtEl>
                                        <p:attrNameLst>
                                          <p:attrName>ppt_h</p:attrName>
                                        </p:attrNameLst>
                                      </p:cBhvr>
                                      <p:tavLst>
                                        <p:tav tm="0">
                                          <p:val>
                                            <p:strVal val="#ppt_h*0.01"/>
                                          </p:val>
                                        </p:tav>
                                        <p:tav tm="100000">
                                          <p:val>
                                            <p:strVal val="#ppt_h"/>
                                          </p:val>
                                        </p:tav>
                                      </p:tavLst>
                                    </p:anim>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h+1"/>
                                          </p:val>
                                        </p:tav>
                                        <p:tav tm="100000">
                                          <p:val>
                                            <p:strVal val="#ppt_y"/>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pr="smNativeData" xmlns:p14="http://schemas.microsoft.com/office/powerpoint/2010/main" xmlns="" val="Tw1iYwQAAAAFAAAA/f///wEAAAACAAAABAAAAAAAAAAAAAAAAAAAAAoAAAD9////AQAAABIAAAADAAAAAAAAAAAAAAAAAAAADgAAAP3///8BAAAAEgAAAAkAAAAAAAAAAAAAAAAAAAASAAAA/f///wEAAAA6AAAAAAAAAAAAAAAAAAAAAAAAAA=="/>
      </p:ext>
    </p:ext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Db/tEs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4AcQg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Ogycgg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G4Acg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QoAAOj///9XLQAAGAMAABAAAAAmAAAACAAAAP//////////"/>
              </a:ext>
            </a:extLst>
          </p:cNvSpPr>
          <p:nvPr/>
        </p:nvSpPr>
        <p:spPr>
          <a:xfrm>
            <a:off x="1773555" y="-15240"/>
            <a:ext cx="5596890" cy="518160"/>
          </a:xfrm>
          <a:prstGeom prst="rect">
            <a:avLst/>
          </a:prstGeom>
          <a:noFill/>
          <a:ln>
            <a:noFill/>
          </a:ln>
          <a:effectLst/>
        </p:spPr>
        <p:txBody>
          <a:bodyPr vert="horz" wrap="square" numCol="1" spcCol="215900" anchor="t"/>
          <a:lstStyle/>
          <a:p>
            <a:pPr algn="ctr">
              <a:defRPr sz="2800" b="1">
                <a:solidFill>
                  <a:srgbClr val="516D77"/>
                </a:solidFill>
                <a:latin typeface="Arial" pitchFamily="2" charset="-52"/>
                <a:ea typeface="SimSun" charset="0"/>
                <a:cs typeface="Times New Roman" pitchFamily="1" charset="-52"/>
              </a:defRPr>
            </a:pPr>
            <a:r>
              <a:t>Основні ознаки підприємства</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C4AZ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Font typeface="Wingdings" pitchFamily="2" charset="2"/>
                <a:buChar char=""/>
                <a:defRPr sz="2400" b="1">
                  <a:solidFill>
                    <a:srgbClr val="516D77"/>
                  </a:solidFill>
                  <a:latin typeface="Arial" pitchFamily="2" charset="-52"/>
                  <a:ea typeface="SimSun" charset="0"/>
                  <a:cs typeface="Times New Roman" pitchFamily="1" charset="-52"/>
                </a:defRPr>
              </a:pPr>
              <a:r>
                <a:t>організаційно-соціальна єдність:</a:t>
              </a:r>
            </a:p>
            <a:p>
              <a:pPr>
                <a:buNone/>
                <a:defRPr sz="2400">
                  <a:solidFill>
                    <a:srgbClr val="516D77"/>
                  </a:solidFill>
                  <a:latin typeface="Arial" pitchFamily="2" charset="-52"/>
                  <a:ea typeface="SimSun" charset="0"/>
                  <a:cs typeface="Times New Roman" pitchFamily="1" charset="-52"/>
                </a:defRPr>
              </a:pPr>
              <a:r>
                <a:t>− наявність єдиного трудового	колективу	з його специфічними інтересами;</a:t>
              </a:r>
            </a:p>
            <a:p>
              <a:pPr>
                <a:buNone/>
                <a:defRPr sz="2400">
                  <a:solidFill>
                    <a:srgbClr val="516D77"/>
                  </a:solidFill>
                  <a:latin typeface="Arial" pitchFamily="2" charset="-52"/>
                  <a:ea typeface="SimSun" charset="0"/>
                  <a:cs typeface="Times New Roman" pitchFamily="1" charset="-52"/>
                </a:defRPr>
              </a:pPr>
              <a:r>
                <a:t>−управління підприємством одним керівником та адміністрацією;</a:t>
              </a:r>
            </a:p>
            <a:p>
              <a:pPr>
                <a:buNone/>
                <a:defRPr sz="2400">
                  <a:solidFill>
                    <a:srgbClr val="516D77"/>
                  </a:solidFill>
                  <a:latin typeface="Arial" pitchFamily="2" charset="-52"/>
                  <a:ea typeface="SimSun" charset="0"/>
                  <a:cs typeface="Times New Roman" pitchFamily="1" charset="-52"/>
                </a:defRPr>
              </a:pPr>
              <a:r>
                <a:t>− наділення підприємства реквізитами і правами юридичної особи (самостійний баланс, розрахунковий та інші рахунки в банку, печатка, штамп з назвою підприємства, ідентифікаційний код, юридична адреса, фірмовий бланк, товарний знак);</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extLst>
      <p:ext uri="smNativeData">
        <pr:smNativeData xmlns:pr="smNativeData" xmlns:p14="http://schemas.microsoft.com/office/powerpoint/2010/main" xmlns="" val="Tw1iYwEAAAAFAAAA/f///wEAAAA6AAAAAA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GwAb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DT+tEs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CQCcQg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QoAAOj///9XLQAAGAMAABAAAAAmAAAACAAAAP//////////"/>
              </a:ext>
            </a:extLst>
          </p:cNvSpPr>
          <p:nvPr/>
        </p:nvSpPr>
        <p:spPr>
          <a:xfrm>
            <a:off x="1773555" y="-15240"/>
            <a:ext cx="5596890" cy="518160"/>
          </a:xfrm>
          <a:prstGeom prst="rect">
            <a:avLst/>
          </a:prstGeom>
          <a:noFill/>
          <a:ln>
            <a:noFill/>
          </a:ln>
          <a:effectLst/>
        </p:spPr>
        <p:txBody>
          <a:bodyPr vert="horz" wrap="square" numCol="1" spcCol="215900" anchor="t"/>
          <a:lstStyle/>
          <a:p>
            <a:pPr algn="ctr">
              <a:defRPr sz="2800" b="1">
                <a:solidFill>
                  <a:srgbClr val="516D77"/>
                </a:solidFill>
                <a:latin typeface="Arial" pitchFamily="2" charset="-52"/>
                <a:ea typeface="SimSun" charset="0"/>
                <a:cs typeface="Times New Roman" pitchFamily="1" charset="-52"/>
              </a:defRPr>
            </a:pPr>
            <a:r>
              <a:t>Основні ознаки підприємства</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HAAZ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Font typeface="Wingdings" pitchFamily="2" charset="2"/>
                <a:buChar char=""/>
                <a:defRPr sz="2400" b="1">
                  <a:solidFill>
                    <a:srgbClr val="516D77"/>
                  </a:solidFill>
                  <a:latin typeface="Arial" pitchFamily="2" charset="-52"/>
                  <a:ea typeface="SimSun" charset="0"/>
                  <a:cs typeface="Times New Roman" pitchFamily="1" charset="-52"/>
                </a:defRPr>
              </a:pPr>
              <a:r>
                <a:t>виробничо-технічна єдність:</a:t>
              </a:r>
            </a:p>
            <a:p>
              <a:pPr>
                <a:buNone/>
                <a:defRPr sz="2400">
                  <a:solidFill>
                    <a:srgbClr val="516D77"/>
                  </a:solidFill>
                  <a:latin typeface="Arial" pitchFamily="2" charset="-52"/>
                  <a:ea typeface="SimSun" charset="0"/>
                  <a:cs typeface="Times New Roman" pitchFamily="1" charset="-52"/>
                </a:defRPr>
              </a:pPr>
              <a:r>
                <a:t>−спеціалізація на виготовленні певного виду продукції, наявність закінченого циклу її виготовлення, тобто  продукція  в  умовах поділу праці набуває форми товару;</a:t>
              </a:r>
            </a:p>
            <a:p>
              <a:pPr>
                <a:buNone/>
                <a:defRPr sz="2400">
                  <a:solidFill>
                    <a:srgbClr val="516D77"/>
                  </a:solidFill>
                  <a:latin typeface="Arial" pitchFamily="2" charset="-52"/>
                  <a:ea typeface="SimSun" charset="0"/>
                  <a:cs typeface="Times New Roman" pitchFamily="1" charset="-52"/>
                </a:defRPr>
              </a:pPr>
              <a:r>
                <a:t>− володіння певним складом виробничих фондів;</a:t>
              </a:r>
            </a:p>
            <a:p>
              <a:pPr>
                <a:buNone/>
                <a:defRPr sz="2400">
                  <a:solidFill>
                    <a:srgbClr val="516D77"/>
                  </a:solidFill>
                  <a:latin typeface="Arial" pitchFamily="2" charset="-52"/>
                  <a:ea typeface="SimSun" charset="0"/>
                  <a:cs typeface="Times New Roman" pitchFamily="1" charset="-52"/>
                </a:defRPr>
              </a:pPr>
              <a:r>
                <a:t>−розробка єдиної технічної політики;</a:t>
              </a:r>
            </a:p>
            <a:p>
              <a:pPr>
                <a:buNone/>
                <a:defRPr sz="2400">
                  <a:solidFill>
                    <a:srgbClr val="516D77"/>
                  </a:solidFill>
                  <a:latin typeface="Arial" pitchFamily="2" charset="-52"/>
                  <a:ea typeface="SimSun" charset="0"/>
                  <a:cs typeface="Times New Roman" pitchFamily="1" charset="-52"/>
                </a:defRPr>
              </a:pPr>
              <a:r>
                <a:t>−спільність допоміжного і обслуговуючого господарства;</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extLst>
      <p:ext uri="smNativeData">
        <pr:smNativeData xmlns:pr="smNativeData" xmlns:p14="http://schemas.microsoft.com/office/powerpoint/2010/main" xmlns="" val="Tw1iYwEAAAAFAAAA/f///wEAAAA6AAAAAAAAAAAAAAAAAAAAAAAAAA=="/>
      </p:ext>
    </p:ext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GkALg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GwAb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DqBtEs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HICcgg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QoAAOj///9XLQAAGAMAABAAAAAmAAAACAAAAP//////////"/>
              </a:ext>
            </a:extLst>
          </p:cNvSpPr>
          <p:nvPr/>
        </p:nvSpPr>
        <p:spPr>
          <a:xfrm>
            <a:off x="1773555" y="-15240"/>
            <a:ext cx="5596890" cy="518160"/>
          </a:xfrm>
          <a:prstGeom prst="rect">
            <a:avLst/>
          </a:prstGeom>
          <a:noFill/>
          <a:ln>
            <a:noFill/>
          </a:ln>
          <a:effectLst/>
        </p:spPr>
        <p:txBody>
          <a:bodyPr vert="horz" wrap="square" numCol="1" spcCol="215900" anchor="t"/>
          <a:lstStyle/>
          <a:p>
            <a:pPr algn="ctr">
              <a:defRPr sz="2800" b="1">
                <a:solidFill>
                  <a:srgbClr val="516D77"/>
                </a:solidFill>
                <a:latin typeface="Arial" pitchFamily="2" charset="-52"/>
                <a:ea typeface="Arial" pitchFamily="2" charset="-52"/>
                <a:cs typeface="Arial" pitchFamily="2" charset="-52"/>
              </a:defRPr>
            </a:pPr>
            <a:r>
              <a:t>Основні ознаки підприємства</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3zUAADwnAAAQAAAAJgAAAAgAAAD/////AAAAAA=="/>
              </a:ext>
            </a:extLst>
          </p:cNvGrpSpPr>
          <p:nvPr/>
        </p:nvGrpSpPr>
        <p:grpSpPr>
          <a:xfrm>
            <a:off x="481965" y="797560"/>
            <a:ext cx="8275320" cy="5580380"/>
            <a:chOff x="481965" y="797560"/>
            <a:chExt cx="827532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QQAAOgEAADfNQAAECYAAAAAAAAmAAAACAAAAP//////////"/>
                </a:ext>
              </a:extLst>
            </p:cNvSpPr>
            <p:nvPr/>
          </p:nvSpPr>
          <p:spPr>
            <a:xfrm>
              <a:off x="767715" y="797560"/>
              <a:ext cx="7989570" cy="5389880"/>
            </a:xfrm>
            <a:prstGeom prst="rect">
              <a:avLst/>
            </a:prstGeom>
            <a:noFill/>
            <a:ln>
              <a:noFill/>
            </a:ln>
            <a:effectLst/>
          </p:spPr>
          <p:txBody>
            <a:bodyPr vert="horz" wrap="square" numCol="1" spcCol="215900" anchor="t"/>
            <a:lstStyle/>
            <a:p>
              <a:pPr>
                <a:buFont typeface="Wingdings" pitchFamily="2" charset="2"/>
                <a:buChar char=""/>
                <a:defRPr sz="2400" b="1">
                  <a:solidFill>
                    <a:srgbClr val="516D77"/>
                  </a:solidFill>
                  <a:latin typeface="Arial" pitchFamily="2" charset="-52"/>
                  <a:ea typeface="Arial" pitchFamily="2" charset="-52"/>
                  <a:cs typeface="Arial" pitchFamily="2" charset="-52"/>
                </a:defRPr>
              </a:pPr>
              <a:r>
                <a:t>фінансово-економічна самостійність:</a:t>
              </a:r>
            </a:p>
            <a:p>
              <a:pPr>
                <a:buFontTx/>
                <a:buChar char="–"/>
                <a:defRPr sz="2400">
                  <a:solidFill>
                    <a:srgbClr val="516D77"/>
                  </a:solidFill>
                  <a:latin typeface="Arial" pitchFamily="2" charset="-52"/>
                  <a:ea typeface="Arial" pitchFamily="2" charset="-52"/>
                  <a:cs typeface="Arial" pitchFamily="2" charset="-52"/>
                </a:defRPr>
              </a:pPr>
              <a:r>
                <a:t> вільний вибір виду діяльності;</a:t>
              </a:r>
            </a:p>
            <a:p>
              <a:pPr>
                <a:buFontTx/>
                <a:buChar char="–"/>
                <a:defRPr sz="2400">
                  <a:solidFill>
                    <a:srgbClr val="516D77"/>
                  </a:solidFill>
                  <a:latin typeface="Arial" pitchFamily="2" charset="-52"/>
                  <a:ea typeface="Arial" pitchFamily="2" charset="-52"/>
                  <a:cs typeface="Arial" pitchFamily="2" charset="-52"/>
                </a:defRPr>
              </a:pPr>
              <a:r>
                <a:t> можливість самостійного формування програми діяльності, вибору постачальників матеріально-технічних та інших ресурсів і споживачів продукції, що виробляється, встановлення цін на продукцію або послуги відповідно до закону;</a:t>
              </a:r>
            </a:p>
            <a:p>
              <a:pPr>
                <a:buFontTx/>
                <a:buChar char="–"/>
                <a:defRPr sz="2400">
                  <a:solidFill>
                    <a:srgbClr val="516D77"/>
                  </a:solidFill>
                  <a:latin typeface="Arial" pitchFamily="2" charset="-52"/>
                  <a:ea typeface="Arial" pitchFamily="2" charset="-52"/>
                  <a:cs typeface="Arial" pitchFamily="2" charset="-52"/>
                </a:defRPr>
              </a:pPr>
              <a:r>
                <a:t> вільний найом працівників в залежності від власної потреби;</a:t>
              </a:r>
            </a:p>
            <a:p>
              <a:pPr>
                <a:buFontTx/>
                <a:buChar char="–"/>
                <a:defRPr sz="2400">
                  <a:solidFill>
                    <a:srgbClr val="516D77"/>
                  </a:solidFill>
                  <a:latin typeface="Arial" pitchFamily="2" charset="-52"/>
                  <a:ea typeface="Arial" pitchFamily="2" charset="-52"/>
                  <a:cs typeface="Arial" pitchFamily="2" charset="-52"/>
                </a:defRPr>
              </a:pPr>
              <a:r>
                <a:t> самостійний розподіл прибутку, що залишається у підприємства після сплати податків, зборів та інших, передбачений законом платника;</a:t>
              </a:r>
            </a:p>
            <a:p>
              <a:pPr>
                <a:buFontTx/>
                <a:buChar char="–"/>
                <a:defRPr sz="2400">
                  <a:solidFill>
                    <a:srgbClr val="516D77"/>
                  </a:solidFill>
                  <a:latin typeface="Arial" pitchFamily="2" charset="-52"/>
                  <a:ea typeface="Arial" pitchFamily="2" charset="-52"/>
                  <a:cs typeface="Arial" pitchFamily="2" charset="-52"/>
                </a:defRPr>
              </a:pPr>
              <a:r>
                <a:t> визначення і обґрунтування форм і розмірів матеріального стимулювання працівників;</a:t>
              </a:r>
            </a:p>
            <a:p>
              <a:pPr>
                <a:buFontTx/>
                <a:buChar char="–"/>
                <a:defRPr sz="2400">
                  <a:solidFill>
                    <a:srgbClr val="516D77"/>
                  </a:solidFill>
                  <a:latin typeface="Arial" pitchFamily="2" charset="-52"/>
                  <a:ea typeface="Arial" pitchFamily="2" charset="-52"/>
                  <a:cs typeface="Arial" pitchFamily="2" charset="-52"/>
                </a:defRPr>
              </a:pPr>
              <a:r>
                <a:t> самостійне здійснення зовнішньоекономічної діяльності.</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extLst>
      <p:ext uri="smNativeData">
        <pr:smNativeData xmlns:pr="smNativeData" xmlns:p14="http://schemas.microsoft.com/office/powerpoint/2010/main" xmlns="" val="Tw1iYwEAAAAFAAAA/f///wEAAAA6AAAAAAAAAAAAAAAAAAAAAAAAAA=="/>
      </p:ext>
    </p:ext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a:defRPr sz="2400">
                <a:solidFill>
                  <a:srgbClr val="516D77"/>
                </a:solidFill>
                <a:latin typeface="Arial" pitchFamily="2" charset="-52"/>
                <a:ea typeface="Arial" pitchFamily="2" charset="-52"/>
                <a:cs typeface="Arial" pitchFamily="2" charset="-52"/>
              </a:defRPr>
            </a:pPr>
            <a:r>
              <a:rPr b="1"/>
              <a:t>  Неокласична теорія</a:t>
            </a:r>
            <a:r>
              <a:t> розглядає підприємство як цілісний об’єкт, в якому вхідні ресурси залучаються у виробництво і перетворюються в готову продукцію, яка продається на вільному ринку.</a:t>
            </a:r>
          </a:p>
          <a:p>
            <a:pPr>
              <a:defRPr sz="2400">
                <a:solidFill>
                  <a:srgbClr val="516D77"/>
                </a:solidFill>
                <a:latin typeface="Arial" pitchFamily="2" charset="-52"/>
                <a:ea typeface="Arial" pitchFamily="2" charset="-52"/>
                <a:cs typeface="Arial" pitchFamily="2" charset="-52"/>
              </a:defRPr>
            </a:pPr>
            <a:r>
              <a:t>  Головне завдання підприємства полягає у визначенні необхідних обсягів виробництва і такого співвідношення витрат, які дали б змогу встановлювати ринкову ціну на продукцію, здатну максимізувати прибуток. Прибуток є формою вираження ефективності діяльності підприємства. Якщо підприємство не максимізуватиме прибуток, то воно під впливом ринкової конкуренції рано чи пізно буде ліквідоване.</a:t>
            </a: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s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a:defRPr sz="2400">
                <a:solidFill>
                  <a:srgbClr val="516D77"/>
                </a:solidFill>
                <a:latin typeface="Arial" pitchFamily="2" charset="-52"/>
                <a:ea typeface="Arial" pitchFamily="2" charset="-52"/>
                <a:cs typeface="Arial" pitchFamily="2" charset="-52"/>
              </a:defRPr>
            </a:pPr>
            <a:r>
              <a:rPr b="1"/>
              <a:t>  Інституційна концепція</a:t>
            </a:r>
            <a:r>
              <a:t> підприємства розглядає фірму як організацію, створену людьми для більш ефективного використання їх можливостей.</a:t>
            </a:r>
          </a:p>
          <a:p>
            <a:pPr>
              <a:defRPr sz="2400">
                <a:solidFill>
                  <a:srgbClr val="516D77"/>
                </a:solidFill>
                <a:latin typeface="Arial" pitchFamily="2" charset="-52"/>
                <a:ea typeface="Arial" pitchFamily="2" charset="-52"/>
                <a:cs typeface="Arial" pitchFamily="2" charset="-52"/>
              </a:defRPr>
            </a:pPr>
            <a:r>
              <a:t>  Завдання інституційної теорії фірми можна сформулювати як аналіз її поведінки у світі інформації. Основний акцент робиться на поясненні існування на ринку різноманітних підприємств, установ та організацій, їх функцій та масштабів діяльності, контактів з ними, можливих для підприємства варіантів вирішення питань планування, організації виробництва, контролю, мотивації працівників тощо. Поведінка підприємства характеризується особливостями укладання та виконання контрактів із зовнішніми організаціями та працівниками. </a:t>
            </a: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BAABTAQAA1TYAAPIHAAAQAAAAJgAAAAgAAAD/////AAAAAA=="/>
              </a:ext>
            </a:extLst>
          </p:cNvGrpSpPr>
          <p:nvPr/>
        </p:nvGrpSpPr>
        <p:grpSpPr>
          <a:xfrm>
            <a:off x="214630" y="215265"/>
            <a:ext cx="8698865" cy="1076325"/>
            <a:chOff x="214630" y="215265"/>
            <a:chExt cx="8698865"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s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gEAAMICAAC8NgAAggYAAAAAAAAmAAAACAAAAP//////////"/>
                </a:ext>
              </a:extLst>
            </p:cNvSpPr>
            <p:nvPr/>
          </p:nvSpPr>
          <p:spPr>
            <a:xfrm>
              <a:off x="214630"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4490" indent="0" algn="l"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  Еволюційна теорія </a:t>
            </a:r>
            <a:r>
              <a:t>трактує підприємство як один із суб’єктів у середовищі собі подібних.</a:t>
            </a: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 </a:t>
            </a:r>
            <a:r>
              <a:t>Поведінка підприємства є його безпосередньою, еволюційною реакцією на зміни внутрішнього і зовнішнього середовища функціонування.</a:t>
            </a: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5760" indent="0" algn="l" defTabSz="914400">
              <a:lnSpc>
                <a:spcPct val="100000"/>
              </a:lnSpc>
              <a:spcBef>
                <a:spcPts val="0"/>
              </a:spcBef>
              <a:spcAft>
                <a:spcPts val="0"/>
              </a:spcAft>
              <a:buNone/>
              <a:tabLst/>
              <a:defRPr sz="2400">
                <a:solidFill>
                  <a:srgbClr val="516D77"/>
                </a:solidFill>
                <a:latin typeface="Arial" pitchFamily="2" charset="-52"/>
                <a:ea typeface="Arial" pitchFamily="2" charset="-52"/>
                <a:cs typeface="Arial" pitchFamily="2" charset="-52"/>
              </a:defRPr>
            </a:pPr>
            <a:r>
              <a:rPr b="1"/>
              <a:t> Підприємницька модель підприємства </a:t>
            </a:r>
            <a:r>
              <a:t>ґрунтується на уявленні про нього як сферу прикладання підприємницької ініціативи та наявних у підприємця ресурсів.</a:t>
            </a:r>
          </a:p>
          <a:p>
            <a:pPr marL="0" marR="365760" indent="0" algn="l" defTabSz="914400">
              <a:lnSpc>
                <a:spcPct val="100000"/>
              </a:lnSpc>
              <a:spcBef>
                <a:spcPts val="0"/>
              </a:spcBef>
              <a:spcAft>
                <a:spcPts val="0"/>
              </a:spcAft>
              <a:buNone/>
              <a:tabLst/>
              <a:defRPr sz="2400">
                <a:solidFill>
                  <a:srgbClr val="516D77"/>
                </a:solidFill>
                <a:latin typeface="Arial" pitchFamily="2" charset="-52"/>
                <a:ea typeface="Arial" pitchFamily="2" charset="-52"/>
                <a:cs typeface="Arial" pitchFamily="2" charset="-52"/>
              </a:defRPr>
            </a:pPr>
            <a:r>
              <a:t> У підприємницькій теорії фірми керівник підприємства при за будь-яких обставин залишається підприємцем, тобто людиною, метою професійної діяльності якої є організація виробничого та інших процесів для задоволення певної ринкової потреби.</a:t>
            </a:r>
          </a:p>
          <a:p>
            <a:pPr marL="0" marR="365760" indent="0" algn="just" defTabSz="914400">
              <a:lnSpc>
                <a:spcPct val="100000"/>
              </a:lnSpc>
              <a:spcBef>
                <a:spcPts val="0"/>
              </a:spcBef>
              <a:spcAft>
                <a:spcPts val="0"/>
              </a:spcAft>
              <a:buNone/>
              <a:tabLst/>
              <a:defRPr sz="2400">
                <a:solidFill>
                  <a:srgbClr val="516D77"/>
                </a:solid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s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SimSun" charset="0"/>
                  <a:cs typeface="Times New Roman" pitchFamily="1"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MAAAAFAAAA/f///wEAAAACAAAAAQAAAAAAAAAAAAAAAAAAAAoAAAD+////AQAAAAIAAAAEAAAAAAAAAAAAAAAAAAAADwAAAP////8BAAAAAgAAAAQAAAAAAAAAAAAAAAAAAAA="/>
      </p:ext>
    </p:ext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1950" indent="0" algn="l"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 Концепція агентської моделі підприємства </a:t>
            </a:r>
            <a:r>
              <a:t>відображає взаємовідносини між власниками та менеджерами і виконавцями підприємства.</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  Згідно з </a:t>
            </a:r>
            <a:r>
              <a:rPr b="1"/>
              <a:t>«теорією виживання», </a:t>
            </a:r>
            <a:r>
              <a:t>яка є певною мірою антиеволюційною, підприємство в перехідний період не в змозі пристосуватися до постійних змін зовнішнього середовища: коливань необхідної ринку номенклатури продукції та обсягів виробництва, фінансового стану постачальників, платоспроможності покупців та ін.</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  Головним завданням підприємства є виживання.</a:t>
            </a:r>
          </a:p>
          <a:p>
            <a:pPr marL="0" marR="36195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2585" indent="0" algn="l" defTabSz="914400">
              <a:lnSpc>
                <a:spcPct val="100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Інтеграційна концепція підприємства </a:t>
            </a:r>
            <a:r>
              <a:rPr b="0"/>
              <a:t>розглядає його як відносно стійку, цілісну соціально-економічну систему, яка інтегрує в часі й просторі процеси виробництва, реалізації продукції, відтворення ресурсів.</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 Об’єктом прийняття рішень, як правило, є розподіл ресурсів та зусиль підприємства між нарощуванням потенціалу та його використанням, між виробництвом та відтворенням, між сучасним та майбутнім станом підприємства.</a:t>
            </a:r>
          </a:p>
          <a:p>
            <a:pPr marL="0" marR="36195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3855" indent="0" algn="l"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  Концепція підприємства як «відкритої» матеріально-речової та соціально-економічної системи </a:t>
            </a:r>
            <a:r>
              <a:t>набуває все більшої популярності серед фахівців зі стратегічного управління. Згідно із цією концепцією діяльність підприємства є погодженим у часі та просторі потоком ресурсів (сировини, матеріалів, обладнання, грошових коштів, трудових ресурсів, інформації), а також їх запасів, які допомагають балансувати та підтримувати ці потоки для отримання запланованих результатів діяльності.</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  Підприємство є «відкритою» матеріально-речовою системою, оскільки його діяльність можна описати за допомогою моделі «вхід - вихід». На «вході»</a:t>
            </a:r>
          </a:p>
          <a:p>
            <a:pPr marL="0" marR="36195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MICAADVNgAAggYAAAAAAAAmAAAACAAAAP//////////"/>
                </a:ext>
              </a:extLst>
            </p:cNvSpPr>
            <p:nvPr/>
          </p:nvSpPr>
          <p:spPr>
            <a:xfrm>
              <a:off x="230505" y="448310"/>
              <a:ext cx="8682990" cy="609600"/>
            </a:xfrm>
            <a:prstGeom prst="rect">
              <a:avLst/>
            </a:prstGeom>
            <a:noFill/>
            <a:ln>
              <a:noFill/>
            </a:ln>
            <a:effectLst/>
          </p:spPr>
          <p:txBody>
            <a:bodyPr vert="horz" wrap="square" numCol="1" spcCol="215900" anchor="t"/>
            <a:lstStyle/>
            <a:p>
              <a:pPr algn="ctr">
                <a:defRPr sz="3600" b="1">
                  <a:solidFill>
                    <a:srgbClr val="516D77"/>
                  </a:solidFill>
                  <a:latin typeface="Arial" pitchFamily="2" charset="-52"/>
                  <a:ea typeface="Arial" pitchFamily="2" charset="-52"/>
                  <a:cs typeface="Arial" pitchFamily="2" charset="-52"/>
                </a:defRPr>
              </a:pPr>
              <a:r>
                <a:t>Теорії (концепції) підприємства</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rgbClr val="E8E1DB"/>
            </a:gs>
            <a:gs pos="100000">
              <a:srgbClr val="4F6C77"/>
            </a:gs>
          </a:gsLst>
          <a:path path="shape"/>
          <a:tileRect/>
        </a:gradFill>
        <a:effectLst/>
      </p:bgPr>
    </p:bg>
    <p:spTree>
      <p:nvGrpSpPr>
        <p:cNvPr id="1" name=""/>
        <p:cNvGrpSpPr/>
        <p:nvPr/>
      </p:nvGrpSpPr>
      <p:grpSpPr>
        <a:xfrm>
          <a:off x="0" y="0"/>
          <a:ext cx="0" cy="0"/>
          <a:chOff x="0" y="0"/>
          <a:chExt cx="0" cy="0"/>
        </a:xfrm>
      </p:grpSpPr>
      <p:sp>
        <p:nvSpPr>
          <p:cNvPr id="2" name="Прямокут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0AIAANgJAABwNQAAsCUAABAAAAAmAAAACAAAAP//////////"/>
              </a:ext>
            </a:extLst>
          </p:cNvSpPr>
          <p:nvPr/>
        </p:nvSpPr>
        <p:spPr>
          <a:xfrm>
            <a:off x="457200" y="1600200"/>
            <a:ext cx="8229600" cy="4526280"/>
          </a:xfrm>
          <a:prstGeom prst="rect">
            <a:avLst/>
          </a:prstGeom>
          <a:solidFill>
            <a:srgbClr val="EAEEEF"/>
          </a:solidFill>
          <a:ln>
            <a:noFill/>
          </a:ln>
          <a:effectLst/>
        </p:spPr>
      </p:sp>
      <p:sp>
        <p:nvSpPr>
          <p:cNvPr id="3" name="ЗаголовокСлайда1"/>
          <p:cNvSpPr>
            <a:spLocks noGrp="1" noChangeArrowheads="1"/>
            <a:extLst>
              <a:ext uri="smNativeData">
                <pr:smNativeData xmlns:pr="smNativeData" xmlns:p14="http://schemas.microsoft.com/office/powerpoint/2010/main" xmlns="" val="SMDATA_16_Tw1iYxMAAAAlAAAAZAAAAA8BAAAAkAAAAEgAAACQAAAASAAAAAAAAAAB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pQIAANsBAABFNQAA4wgAABAAAAAmAAAACAAAAAEAAAAHAAAA"/>
              </a:ext>
            </a:extLst>
          </p:cNvSpPr>
          <p:nvPr>
            <p:ph type="title"/>
          </p:nvPr>
        </p:nvSpPr>
        <p:spPr>
          <a:xfrm>
            <a:off x="429895" y="301625"/>
            <a:ext cx="8229600" cy="1143000"/>
          </a:xfrm>
          <a:solidFill>
            <a:srgbClr val="EAEEEF"/>
          </a:solidFill>
        </p:spPr>
        <p:txBody>
          <a:bodyPr/>
          <a:lstStyle/>
          <a:p>
            <a:pPr>
              <a:defRPr>
                <a:latin typeface="Arial" pitchFamily="2" charset="-52"/>
                <a:ea typeface="Arial" pitchFamily="2" charset="-52"/>
                <a:cs typeface="Arial" pitchFamily="2" charset="-52"/>
              </a:defRPr>
            </a:pPr>
            <a:r>
              <a:t>Питання до теми:</a:t>
            </a:r>
          </a:p>
        </p:txBody>
      </p:sp>
      <p:sp>
        <p:nvSpPr>
          <p:cNvPr id="4" name="ТекстСлайда1"/>
          <p:cNvSpPr>
            <a:spLocks noGrp="1" noChangeArrowheads="1"/>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0AIAANgJAABwNQAA5h4AABAAAAAmAAAACAAAAAEAAAAAAAAA"/>
              </a:ext>
            </a:extLst>
          </p:cNvSpPr>
          <p:nvPr>
            <p:ph type="body" idx="1"/>
          </p:nvPr>
        </p:nvSpPr>
        <p:spPr>
          <a:xfrm>
            <a:off x="457200" y="1600200"/>
            <a:ext cx="8229600" cy="3422650"/>
          </a:xfrm>
        </p:spPr>
        <p:txBody>
          <a:bodyPr/>
          <a:lstStyle/>
          <a:p>
            <a:pPr>
              <a:buFont typeface="Wingdings" pitchFamily="2" charset="2"/>
              <a:buChar char=""/>
              <a:defRPr sz="2400">
                <a:latin typeface="Arial" pitchFamily="2" charset="-52"/>
                <a:ea typeface="Arial" pitchFamily="2" charset="-52"/>
                <a:cs typeface="Arial" pitchFamily="2" charset="-52"/>
              </a:defRPr>
            </a:pPr>
            <a:r>
              <a:rPr dirty="0" err="1"/>
              <a:t>Поняття</a:t>
            </a:r>
            <a:r>
              <a:rPr dirty="0"/>
              <a:t> </a:t>
            </a:r>
            <a:r>
              <a:rPr dirty="0" err="1"/>
              <a:t>підприємства</a:t>
            </a:r>
            <a:r>
              <a:rPr dirty="0"/>
              <a:t>, </a:t>
            </a:r>
            <a:r>
              <a:rPr dirty="0" err="1"/>
              <a:t>його</a:t>
            </a:r>
            <a:r>
              <a:rPr dirty="0"/>
              <a:t> </a:t>
            </a:r>
            <a:r>
              <a:rPr dirty="0" err="1"/>
              <a:t>мета</a:t>
            </a:r>
            <a:r>
              <a:rPr dirty="0"/>
              <a:t>, </a:t>
            </a:r>
            <a:r>
              <a:rPr dirty="0" err="1"/>
              <a:t>функції</a:t>
            </a:r>
            <a:r>
              <a:rPr dirty="0"/>
              <a:t> </a:t>
            </a:r>
            <a:r>
              <a:rPr dirty="0" err="1"/>
              <a:t>та</a:t>
            </a:r>
            <a:r>
              <a:rPr dirty="0"/>
              <a:t> </a:t>
            </a:r>
            <a:r>
              <a:rPr dirty="0" err="1"/>
              <a:t>основні</a:t>
            </a:r>
            <a:r>
              <a:rPr dirty="0"/>
              <a:t> </a:t>
            </a:r>
            <a:r>
              <a:rPr dirty="0" err="1"/>
              <a:t>ознаки</a:t>
            </a:r>
            <a:r>
              <a:rPr dirty="0"/>
              <a:t>.</a:t>
            </a:r>
          </a:p>
          <a:p>
            <a:pPr>
              <a:buFont typeface="Wingdings" pitchFamily="2" charset="2"/>
              <a:buChar char=""/>
              <a:defRPr sz="2400">
                <a:latin typeface="Arial" pitchFamily="2" charset="-52"/>
                <a:ea typeface="Arial" pitchFamily="2" charset="-52"/>
                <a:cs typeface="Arial" pitchFamily="2" charset="-52"/>
              </a:defRPr>
            </a:pPr>
            <a:r>
              <a:rPr dirty="0" err="1"/>
              <a:t>Теорії</a:t>
            </a:r>
            <a:r>
              <a:rPr dirty="0"/>
              <a:t> (</a:t>
            </a:r>
            <a:r>
              <a:rPr dirty="0" err="1"/>
              <a:t>концепції</a:t>
            </a:r>
            <a:r>
              <a:rPr dirty="0"/>
              <a:t>) </a:t>
            </a:r>
            <a:r>
              <a:rPr dirty="0" err="1"/>
              <a:t>підприємства</a:t>
            </a:r>
            <a:r>
              <a:rPr dirty="0"/>
              <a:t>.</a:t>
            </a:r>
          </a:p>
          <a:p>
            <a:pPr>
              <a:buFont typeface="Wingdings" pitchFamily="2" charset="2"/>
              <a:buChar char=""/>
              <a:defRPr sz="2400">
                <a:latin typeface="Arial" pitchFamily="2" charset="-52"/>
                <a:ea typeface="Arial" pitchFamily="2" charset="-52"/>
                <a:cs typeface="Arial" pitchFamily="2" charset="-52"/>
              </a:defRPr>
            </a:pPr>
            <a:r>
              <a:rPr dirty="0" err="1"/>
              <a:t>Підприємницька</a:t>
            </a:r>
            <a:r>
              <a:rPr dirty="0"/>
              <a:t> </a:t>
            </a:r>
            <a:r>
              <a:rPr dirty="0" err="1"/>
              <a:t>діяльність</a:t>
            </a:r>
            <a:r>
              <a:rPr dirty="0"/>
              <a:t>, </a:t>
            </a:r>
            <a:r>
              <a:rPr dirty="0" err="1"/>
              <a:t>її</a:t>
            </a:r>
            <a:r>
              <a:rPr dirty="0"/>
              <a:t> </a:t>
            </a:r>
            <a:r>
              <a:rPr dirty="0" err="1"/>
              <a:t>принципи</a:t>
            </a:r>
            <a:r>
              <a:rPr dirty="0"/>
              <a:t>, </a:t>
            </a:r>
            <a:r>
              <a:rPr dirty="0" err="1"/>
              <a:t>форми</a:t>
            </a:r>
            <a:r>
              <a:rPr dirty="0"/>
              <a:t> і </a:t>
            </a:r>
            <a:r>
              <a:rPr dirty="0" err="1"/>
              <a:t>типи</a:t>
            </a:r>
            <a:r>
              <a:rPr dirty="0"/>
              <a:t>.</a:t>
            </a:r>
          </a:p>
          <a:p>
            <a:pPr>
              <a:buFont typeface="Wingdings" pitchFamily="2" charset="2"/>
              <a:buChar char=""/>
              <a:defRPr sz="2400">
                <a:latin typeface="Arial" pitchFamily="2" charset="-52"/>
                <a:ea typeface="Arial" pitchFamily="2" charset="-52"/>
                <a:cs typeface="Arial" pitchFamily="2" charset="-52"/>
              </a:defRPr>
            </a:pPr>
            <a:r>
              <a:rPr dirty="0" err="1"/>
              <a:t>Законодавче</a:t>
            </a:r>
            <a:r>
              <a:rPr dirty="0"/>
              <a:t> </a:t>
            </a:r>
            <a:r>
              <a:rPr dirty="0" err="1"/>
              <a:t>забезпечення</a:t>
            </a:r>
            <a:r>
              <a:rPr dirty="0"/>
              <a:t> </a:t>
            </a:r>
            <a:r>
              <a:rPr dirty="0" err="1"/>
              <a:t>підприємництва</a:t>
            </a:r>
            <a:r>
              <a:rPr dirty="0"/>
              <a:t> в </a:t>
            </a:r>
            <a:r>
              <a:rPr dirty="0" err="1"/>
              <a:t>Україні</a:t>
            </a:r>
            <a:r>
              <a:rPr dirty="0"/>
              <a:t>.</a:t>
            </a:r>
          </a:p>
          <a:p>
            <a:pPr>
              <a:buFont typeface="Wingdings" pitchFamily="2" charset="2"/>
              <a:buChar char=""/>
              <a:defRPr sz="2400">
                <a:latin typeface="Arial" pitchFamily="2" charset="-52"/>
                <a:ea typeface="Arial" pitchFamily="2" charset="-52"/>
                <a:cs typeface="Arial" pitchFamily="2" charset="-52"/>
              </a:defRPr>
            </a:pPr>
            <a:r>
              <a:rPr dirty="0" err="1"/>
              <a:t>Підприємницькі</a:t>
            </a:r>
            <a:r>
              <a:rPr dirty="0"/>
              <a:t> </a:t>
            </a:r>
            <a:r>
              <a:rPr dirty="0" err="1"/>
              <a:t>договори</a:t>
            </a:r>
            <a:r>
              <a:rPr dirty="0"/>
              <a:t>, </a:t>
            </a:r>
            <a:r>
              <a:rPr dirty="0" err="1"/>
              <a:t>їх</a:t>
            </a:r>
            <a:r>
              <a:rPr dirty="0"/>
              <a:t> </a:t>
            </a:r>
            <a:r>
              <a:rPr dirty="0" err="1"/>
              <a:t>структура</a:t>
            </a:r>
            <a:r>
              <a:rPr dirty="0"/>
              <a:t> і </a:t>
            </a:r>
            <a:r>
              <a:rPr dirty="0" err="1"/>
              <a:t>порядок</a:t>
            </a:r>
            <a:r>
              <a:rPr dirty="0"/>
              <a:t> </a:t>
            </a:r>
            <a:r>
              <a:rPr dirty="0" err="1"/>
              <a:t>укладання</a:t>
            </a:r>
            <a:r>
              <a:rPr dirty="0"/>
              <a:t>.</a:t>
            </a:r>
          </a:p>
          <a:p>
            <a:pPr>
              <a:buFont typeface="Wingdings" pitchFamily="2" charset="2"/>
              <a:buChar char=""/>
              <a:defRPr sz="2400">
                <a:latin typeface="Arial" pitchFamily="2" charset="-52"/>
                <a:ea typeface="Arial" pitchFamily="2" charset="-52"/>
                <a:cs typeface="Arial" pitchFamily="2" charset="-52"/>
              </a:defRPr>
            </a:pPr>
            <a:r>
              <a:rPr dirty="0" err="1"/>
              <a:t>Міжнародний</a:t>
            </a:r>
            <a:r>
              <a:rPr dirty="0"/>
              <a:t> </a:t>
            </a:r>
            <a:r>
              <a:rPr dirty="0" err="1"/>
              <a:t>бізнес</a:t>
            </a:r>
            <a:r>
              <a:rPr dirty="0"/>
              <a:t>, </a:t>
            </a:r>
            <a:r>
              <a:rPr dirty="0" err="1"/>
              <a:t>його</a:t>
            </a:r>
            <a:r>
              <a:rPr dirty="0"/>
              <a:t> </a:t>
            </a:r>
            <a:r>
              <a:rPr dirty="0" err="1"/>
              <a:t>суб’єкти</a:t>
            </a:r>
            <a:r>
              <a:rPr dirty="0"/>
              <a:t>, </a:t>
            </a:r>
            <a:r>
              <a:rPr dirty="0" err="1"/>
              <a:t>типи</a:t>
            </a:r>
            <a:r>
              <a:rPr dirty="0"/>
              <a:t> і </a:t>
            </a:r>
            <a:r>
              <a:rPr dirty="0" err="1"/>
              <a:t>види</a:t>
            </a:r>
            <a:r>
              <a:rPr dirty="0"/>
              <a:t>.</a:t>
            </a:r>
          </a:p>
          <a:p>
            <a:pPr>
              <a:buFont typeface="Wingdings" pitchFamily="2" charset="2"/>
              <a:buChar char=""/>
            </a:pPr>
            <a:endParaRPr dirty="0"/>
          </a:p>
        </p:txBody>
      </p:sp>
      <p:sp>
        <p:nvSpPr>
          <p:cNvPr id="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0AANsBAABAKgAA4wgAABAAAAAmAAAACAAAAP//////////"/>
              </a:ext>
            </a:extLst>
          </p:cNvSpPr>
          <p:nvPr/>
        </p:nvSpPr>
        <p:spPr>
          <a:xfrm>
            <a:off x="2275205" y="301625"/>
            <a:ext cx="4592955" cy="1143000"/>
          </a:xfrm>
          <a:prstGeom prst="rect">
            <a:avLst/>
          </a:prstGeom>
          <a:noFill/>
          <a:ln>
            <a:noFill/>
          </a:ln>
          <a:effectLst/>
        </p:spPr>
        <p:txBody>
          <a:bodyPr vert="horz" wrap="square" numCol="1" spcCol="215900" anchor="t"/>
          <a:lstStyle/>
          <a:p>
            <a:endParaRPr/>
          </a:p>
        </p:txBody>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1"/>
                                          </p:val>
                                        </p:tav>
                                        <p:tav tm="100000">
                                          <p:val>
                                            <p:strVal val="#ppt_y"/>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animEffect transition="in" filter="fade">
                                      <p:cBhvr>
                                        <p:cTn id="15" dur="500"/>
                                        <p:tgtEl>
                                          <p:spTgt spid="2"/>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strips(downRight)">
                                      <p:cBhvr>
                                        <p:cTn id="19" dur="500"/>
                                        <p:tgtEl>
                                          <p:spTgt spid="4">
                                            <p:bg/>
                                          </p:spTgt>
                                        </p:tgtEl>
                                      </p:cBhvr>
                                    </p:animEffect>
                                  </p:childTnLst>
                                </p:cTn>
                              </p:par>
                            </p:childTnLst>
                          </p:cTn>
                        </p:par>
                        <p:par>
                          <p:cTn id="20" fill="hold">
                            <p:stCondLst>
                              <p:cond delay="1500"/>
                            </p:stCondLst>
                            <p:childTnLst>
                              <p:par>
                                <p:cTn id="21" presetID="18" presetClass="entr" presetSubtype="6" fill="hold" grpId="0" nodeType="afterEffect">
                                  <p:stCondLst>
                                    <p:cond delay="10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strips(downRight)">
                                      <p:cBhvr>
                                        <p:cTn id="23" dur="500"/>
                                        <p:tgtEl>
                                          <p:spTgt spid="4">
                                            <p:txEl>
                                              <p:pRg st="0" end="0"/>
                                            </p:txEl>
                                          </p:spTgt>
                                        </p:tgtEl>
                                      </p:cBhvr>
                                    </p:animEffect>
                                  </p:childTnLst>
                                </p:cTn>
                              </p:par>
                            </p:childTnLst>
                          </p:cTn>
                        </p:par>
                        <p:par>
                          <p:cTn id="24" fill="hold">
                            <p:stCondLst>
                              <p:cond delay="2000"/>
                            </p:stCondLst>
                            <p:childTnLst>
                              <p:par>
                                <p:cTn id="25" presetID="18" presetClass="entr" presetSubtype="6" fill="hold" grpId="0" nodeType="afterEffect">
                                  <p:stCondLst>
                                    <p:cond delay="10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strips(downRight)">
                                      <p:cBhvr>
                                        <p:cTn id="27" dur="500"/>
                                        <p:tgtEl>
                                          <p:spTgt spid="4">
                                            <p:txEl>
                                              <p:pRg st="1" end="1"/>
                                            </p:txEl>
                                          </p:spTgt>
                                        </p:tgtEl>
                                      </p:cBhvr>
                                    </p:animEffect>
                                  </p:childTnLst>
                                </p:cTn>
                              </p:par>
                            </p:childTnLst>
                          </p:cTn>
                        </p:par>
                        <p:par>
                          <p:cTn id="28" fill="hold">
                            <p:stCondLst>
                              <p:cond delay="2500"/>
                            </p:stCondLst>
                            <p:childTnLst>
                              <p:par>
                                <p:cTn id="29" presetID="18" presetClass="entr" presetSubtype="6" fill="hold" grpId="0" nodeType="afterEffect">
                                  <p:stCondLst>
                                    <p:cond delay="10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strips(downRight)">
                                      <p:cBhvr>
                                        <p:cTn id="31" dur="500"/>
                                        <p:tgtEl>
                                          <p:spTgt spid="4">
                                            <p:txEl>
                                              <p:pRg st="2" end="2"/>
                                            </p:txEl>
                                          </p:spTgt>
                                        </p:tgtEl>
                                      </p:cBhvr>
                                    </p:animEffect>
                                  </p:childTnLst>
                                </p:cTn>
                              </p:par>
                            </p:childTnLst>
                          </p:cTn>
                        </p:par>
                        <p:par>
                          <p:cTn id="32" fill="hold">
                            <p:stCondLst>
                              <p:cond delay="3000"/>
                            </p:stCondLst>
                            <p:childTnLst>
                              <p:par>
                                <p:cTn id="33" presetID="18" presetClass="entr" presetSubtype="6" fill="hold" grpId="0" nodeType="afterEffect">
                                  <p:stCondLst>
                                    <p:cond delay="10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strips(downRight)">
                                      <p:cBhvr>
                                        <p:cTn id="35" dur="500"/>
                                        <p:tgtEl>
                                          <p:spTgt spid="4">
                                            <p:txEl>
                                              <p:pRg st="3" end="3"/>
                                            </p:txEl>
                                          </p:spTgt>
                                        </p:tgtEl>
                                      </p:cBhvr>
                                    </p:animEffect>
                                  </p:childTnLst>
                                </p:cTn>
                              </p:par>
                            </p:childTnLst>
                          </p:cTn>
                        </p:par>
                        <p:par>
                          <p:cTn id="36" fill="hold">
                            <p:stCondLst>
                              <p:cond delay="3500"/>
                            </p:stCondLst>
                            <p:childTnLst>
                              <p:par>
                                <p:cTn id="37" presetID="18" presetClass="entr" presetSubtype="6" fill="hold" grpId="0" nodeType="afterEffect">
                                  <p:stCondLst>
                                    <p:cond delay="10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strips(downRight)">
                                      <p:cBhvr>
                                        <p:cTn id="39" dur="500"/>
                                        <p:tgtEl>
                                          <p:spTgt spid="4">
                                            <p:txEl>
                                              <p:pRg st="4" end="4"/>
                                            </p:txEl>
                                          </p:spTgt>
                                        </p:tgtEl>
                                      </p:cBhvr>
                                    </p:animEffect>
                                  </p:childTnLst>
                                </p:cTn>
                              </p:par>
                            </p:childTnLst>
                          </p:cTn>
                        </p:par>
                        <p:par>
                          <p:cTn id="40" fill="hold">
                            <p:stCondLst>
                              <p:cond delay="4000"/>
                            </p:stCondLst>
                            <p:childTnLst>
                              <p:par>
                                <p:cTn id="41" presetID="18" presetClass="entr" presetSubtype="6" fill="hold" grpId="0" nodeType="afterEffect">
                                  <p:stCondLst>
                                    <p:cond delay="10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strips(downRight)">
                                      <p:cBhvr>
                                        <p:cTn id="43" dur="500"/>
                                        <p:tgtEl>
                                          <p:spTgt spid="4">
                                            <p:txEl>
                                              <p:pRg st="5" end="5"/>
                                            </p:txEl>
                                          </p:spTgt>
                                        </p:tgtEl>
                                      </p:cBhvr>
                                    </p:animEffect>
                                  </p:childTnLst>
                                </p:cTn>
                              </p:par>
                            </p:childTnLst>
                          </p:cTn>
                        </p:par>
                        <p:par>
                          <p:cTn id="44" fill="hold">
                            <p:stCondLst>
                              <p:cond delay="4500"/>
                            </p:stCondLst>
                            <p:childTnLst>
                              <p:par>
                                <p:cTn id="45" presetID="18" presetClass="entr" presetSubtype="6" fill="hold" grpId="0" nodeType="afterEffect">
                                  <p:stCondLst>
                                    <p:cond delay="10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strips(downRight)">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build="p" animBg="1" advAuto="100"/>
    </p:bldLst>
    <p:extLst>
      <p:ext uri="smNativeData">
        <pr:smNativeData xmlns:pr="smNativeData" xmlns:p14="http://schemas.microsoft.com/office/powerpoint/2010/main" xmlns="" val="Tw1iYwoAAAAFAAAA/f///wEAAAAvAAAAAAAAAAAAAAAAAAAAAAAAAAsAAAD9////AQAAACoAAAAAAAAAAAAAAAAAAAAAAAAAEQAAAP7///8BAAAAEgAAAAYAAAAAAAAAAAAAAAAAAAAVAAAAAAAAAAEAAAASAAAABgAAAAAAAAAAAAAAAAAAABkAAAABAAAAAQAAABIAAAAGAAAAAAAAAAAAAAAAAAAAHQAAAAIAAAABAAAAEgAAAAYAAAAAAAAAAAAAAAAAAAAhAAAAAwAAAAEAAAASAAAABgAAAAAAAAAAAAAAAAAAACUAAAAEAAAAAQAAABIAAAAGAAAAAAAAAAAAAAAAAAAAKQAAAAUAAAABAAAAEgAAAAYAAAAAAAAAAAAAAAAAAAAtAAAABgAAAAEAAAASAAAABgAAAAAAAAAAAAAAAAAAAA=="/>
      </p:ext>
    </p:ext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Для повного розуміння особливостей зазначеної концепції слід розглянути основні переваги підприємства як «відкритої системи» в порівнянні із «закритим» підприємством. До них належать:</a:t>
            </a: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1) </a:t>
            </a:r>
            <a:r>
              <a:t>ринковий успіх «відкритого» підприємства досягається за рахунок адаптації до мінливих зовнішніх умов;</a:t>
            </a: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2) </a:t>
            </a:r>
            <a:r>
              <a:t>визначальним при побудові системи управління є правильне визначення цілей;</a:t>
            </a: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3) </a:t>
            </a:r>
            <a:r>
              <a:t>в стратегічному плані такі підприємства першочерговим вважають споживання і тому підпорядковують своє виробництво ринковому попиту;</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195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MsC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AoCAADVNgAAOgcAAAAAAAAmAAAACAAAAP//////////"/>
                </a:ext>
              </a:extLst>
            </p:cNvSpPr>
            <p:nvPr/>
          </p:nvSpPr>
          <p:spPr>
            <a:xfrm>
              <a:off x="230505" y="331470"/>
              <a:ext cx="8682990" cy="843280"/>
            </a:xfrm>
            <a:prstGeom prst="rect">
              <a:avLst/>
            </a:prstGeom>
            <a:noFill/>
            <a:ln>
              <a:noFill/>
            </a:ln>
            <a:effectLst/>
          </p:spPr>
          <p:txBody>
            <a:bodyPr vert="horz" wrap="square" numCol="1" spcCol="215900" anchor="t"/>
            <a:lstStyle/>
            <a:p>
              <a:pPr marL="0" marR="363855" indent="0" algn="ctr"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Концепція підприємства як «відкритої» матеріально-речової та соціально-економічної системи</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flip="none" rotWithShape="0">
          <a:gsLst>
            <a:gs pos="0">
              <a:schemeClr val="bg1"/>
            </a:gs>
            <a:gs pos="100000">
              <a:srgbClr val="4F6C77"/>
            </a:gs>
          </a:gsLst>
          <a:path path="rect"/>
          <a:tileRect/>
        </a:gradFill>
        <a:effectLst/>
      </p:bgPr>
    </p:bg>
    <p:spTree>
      <p:nvGrpSpPr>
        <p:cNvPr id="1" name=""/>
        <p:cNvGrpSpPr/>
        <p:nvPr/>
      </p:nvGrpSpPr>
      <p:grpSpPr>
        <a:xfrm>
          <a:off x="0" y="0"/>
          <a:ext cx="0" cy="0"/>
          <a:chOff x="0" y="0"/>
          <a:chExt cx="0" cy="0"/>
        </a:xfrm>
      </p:grpSpPr>
      <p:sp>
        <p:nvSpPr>
          <p:cNvPr id="2"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UgEAAEUJAAC8NgAAnCgAABAAAAAmAAAACAAAAP//////////"/>
              </a:ext>
            </a:extLst>
          </p:cNvSpPr>
          <p:nvPr/>
        </p:nvSpPr>
        <p:spPr>
          <a:xfrm>
            <a:off x="214630" y="1506855"/>
            <a:ext cx="8682990" cy="5094605"/>
          </a:xfrm>
          <a:prstGeom prst="flowChartProcess">
            <a:avLst/>
          </a:prstGeom>
          <a:solidFill>
            <a:srgbClr val="EAEEEF"/>
          </a:solidFill>
          <a:ln>
            <a:noFill/>
          </a:ln>
          <a:effectLst/>
        </p:spPr>
        <p:txBody>
          <a:bodyPr vert="horz" wrap="square" numCol="1" spcCol="215900" anchor="t"/>
          <a:lstStyle/>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4) </a:t>
            </a:r>
            <a:r>
              <a:t>при побудові організаційних структур управління превалює гнучкість, багатоваріантність форм, відносна автономність окремих ланок виробництва і управління, концентрація на виявленні проблем та генерації нових управлінських рішень;</a:t>
            </a: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5) </a:t>
            </a:r>
            <a:r>
              <a:t>основою поведінки в колективі є організаційна культура, заохочення ініціативи на усіх рівнях, підтримка талантів, широкий світогляд працівників та його поєднання з глибокими професійними знаннями.</a:t>
            </a:r>
          </a:p>
          <a:p>
            <a:pPr marL="0" marR="36258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195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76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385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4490" indent="0" algn="just"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solidFill>
                  <a:srgbClr val="516D77"/>
                </a:solidFill>
                <a:latin typeface="Calibri Light" pitchFamily="2" charset="-52"/>
                <a:ea typeface="SimSun" charset="0"/>
                <a:cs typeface="Times New Roman" pitchFamily="1" charset="-52"/>
              </a:defRPr>
            </a:pPr>
            <a:endParaRPr/>
          </a:p>
          <a:p>
            <a:pPr>
              <a:defRPr sz="2400">
                <a:latin typeface="Calibri Light" pitchFamily="2" charset="-52"/>
                <a:ea typeface="SimSun" charset="0"/>
                <a:cs typeface="Times New Roman" pitchFamily="1" charset="-52"/>
              </a:defRPr>
            </a:pPr>
            <a:endParaRPr/>
          </a:p>
        </p:txBody>
      </p:sp>
      <p:grpSp>
        <p:nvGrpSpPr>
          <p:cNvPr id="3"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sBAABTAQAA1TYAAPIHAAAQAAAAJgAAAAgAAAD/////AAAAAA=="/>
              </a:ext>
            </a:extLst>
          </p:cNvGrpSpPr>
          <p:nvPr/>
        </p:nvGrpSpPr>
        <p:grpSpPr>
          <a:xfrm>
            <a:off x="230505" y="215265"/>
            <a:ext cx="8682990" cy="1076325"/>
            <a:chOff x="230505" y="215265"/>
            <a:chExt cx="8682990" cy="1076325"/>
          </a:xfrm>
        </p:grpSpPr>
        <p:sp>
          <p:nvSpPr>
            <p:cNvPr id="5"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s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wEAAFMBAADVNgAA8gcAAAAAAAAmAAAACAAAAP//////////"/>
                </a:ext>
              </a:extLst>
            </p:cNvSpPr>
            <p:nvPr/>
          </p:nvSpPr>
          <p:spPr>
            <a:xfrm>
              <a:off x="230505" y="215265"/>
              <a:ext cx="8682990" cy="1076325"/>
            </a:xfrm>
            <a:prstGeom prst="flowChartProcess">
              <a:avLst/>
            </a:prstGeom>
            <a:solidFill>
              <a:srgbClr val="EAEEEF"/>
            </a:solidFill>
            <a:ln>
              <a:noFill/>
            </a:ln>
            <a:effectLst/>
          </p:spPr>
        </p:sp>
        <p:sp>
          <p:nvSpPr>
            <p:cNvPr id="4" name="Текстовое поле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wEAANQBAADVNgAAcAcAAAAAAAAmAAAACAAAAP//////////"/>
                </a:ext>
              </a:extLst>
            </p:cNvSpPr>
            <p:nvPr/>
          </p:nvSpPr>
          <p:spPr>
            <a:xfrm>
              <a:off x="230505" y="297180"/>
              <a:ext cx="8682990" cy="911860"/>
            </a:xfrm>
            <a:prstGeom prst="rect">
              <a:avLst/>
            </a:prstGeom>
            <a:noFill/>
            <a:ln>
              <a:noFill/>
            </a:ln>
            <a:effectLst/>
          </p:spPr>
          <p:txBody>
            <a:bodyPr vert="horz" wrap="square" numCol="1" spcCol="215900" anchor="t"/>
            <a:lstStyle/>
            <a:p>
              <a:pPr marL="0" marR="363855" indent="0" algn="ctr"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Концепція підприємства як «відкритої» матеріально-речової та соціально-економічної системи</a:t>
              </a:r>
            </a:p>
            <a:p>
              <a:pPr>
                <a:defRPr sz="2400">
                  <a:latin typeface="Calibri Light" pitchFamily="2" charset="-52"/>
                  <a:ea typeface="SimSun" charset="0"/>
                  <a:cs typeface="Times New Roman" pitchFamily="1" charset="-52"/>
                </a:defRPr>
              </a:pP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xmlns:p14="http://schemas.microsoft.com/office/powerpoint/2010/main" xmlns="" val="Tw1iYwIAAAAFAAAA/f///wEAAAACAAAAAQAAAAAAAAAAAAAAAAAAAAoAAAD9////AQAAAAIAAAAEAAAAAAAAAAAAAAAAAAAA"/>
      </p:ext>
    </p:ext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E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(підприємництво) є одним із видів соціальної активності людини, пов’язаної із творчим пошуком та ризиком.</a:t>
              </a:r>
            </a:p>
            <a:p>
              <a:pPr>
                <a:buNone/>
                <a:defRPr sz="2400">
                  <a:solidFill>
                    <a:srgbClr val="516D77"/>
                  </a:solidFill>
                  <a:latin typeface="Arial" pitchFamily="2" charset="-52"/>
                  <a:ea typeface="Arial" pitchFamily="2" charset="-52"/>
                  <a:cs typeface="Arial" pitchFamily="2" charset="-52"/>
                </a:defRPr>
              </a:pPr>
              <a:r>
                <a:t>  </a:t>
              </a:r>
              <a:r>
                <a:rPr>
                  <a:uFill>
                    <a:solidFill>
                      <a:srgbClr val="000000"/>
                    </a:solidFill>
                  </a:uFill>
                </a:rPr>
                <a:t>Сутність підприємницької діяльності визначена Господарським Кодексом України (ст.42): </a:t>
              </a:r>
              <a:r>
                <a:rPr b="1">
                  <a:uFill>
                    <a:solidFill>
                      <a:srgbClr val="000000"/>
                    </a:solidFill>
                  </a:uFill>
                </a:rPr>
                <a:t>підприємництво - </a:t>
              </a:r>
              <a:r>
                <a:rPr>
                  <a:uFill>
                    <a:solidFill>
                      <a:srgbClr val="000000"/>
                    </a:solidFill>
                  </a:uFill>
                </a:rPr>
                <a:t>це самостійна, ініціативна, систематична, на власний ризик господарська діяльність, що здійснюється суб’єктами господарювання (підприємцями) з метою досягнення економічних і соціальних результатів та одержання прибутку.</a:t>
              </a:r>
            </a:p>
            <a:p>
              <a:pPr>
                <a:buNone/>
                <a:defRPr sz="2400">
                  <a:solidFill>
                    <a:srgbClr val="516D77"/>
                  </a:solidFill>
                  <a:uFill>
                    <a:solidFill>
                      <a:srgbClr val="000000"/>
                    </a:solidFill>
                  </a:uFill>
                  <a:latin typeface="Arial" pitchFamily="2" charset="-52"/>
                  <a:ea typeface="Arial" pitchFamily="2" charset="-52"/>
                  <a:cs typeface="Arial" pitchFamily="2" charset="-52"/>
                </a:defRPr>
              </a:pPr>
              <a:r>
                <a:t>  Економічною основою підприємницької діяльності  є приватна власність.</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SimSun" charset="0"/>
                  <a:cs typeface="Times New Roman" pitchFamily="1" charset="-52"/>
                </a:defRPr>
              </a:pPr>
              <a:r>
                <a:t>  </a:t>
              </a:r>
              <a:r>
                <a:rPr b="0">
                  <a:uFill>
                    <a:solidFill>
                      <a:srgbClr val="000000"/>
                    </a:solidFill>
                  </a:uFill>
                </a:rPr>
                <a:t>Власність – це відносини, які складаються між суб’єктами щодо привласнення засобів виробництва і результатів праці.</a:t>
              </a:r>
            </a:p>
            <a:p>
              <a:pPr>
                <a:buNone/>
                <a:defRPr sz="2400">
                  <a:solidFill>
                    <a:srgbClr val="516D77"/>
                  </a:solidFill>
                  <a:uFill>
                    <a:solidFill>
                      <a:srgbClr val="000000"/>
                    </a:solidFill>
                  </a:uFill>
                  <a:latin typeface="Arial" pitchFamily="2" charset="-52"/>
                  <a:ea typeface="Arial" pitchFamily="2" charset="-52"/>
                  <a:cs typeface="Arial" pitchFamily="2" charset="-52"/>
                </a:defRPr>
              </a:pPr>
              <a:r>
                <a:t>  </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Nz///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C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Pf///8MAAAAEAAAAAAAAAAAAAAAAAAAAAAAAAAfAAAAVAAAAAAAAAAAAAAAAAAAAAAAAAAAAAAAAAAAAAAAAAAAAAAAAAAAAAAAAAAAAAAAAAAAAAAAAAAAAAAAAAAAAAAAAAAAAAAAAAAAAAAAAAAAAAAAAAAAACEAAAAYAAAAFAAAAPcCAADoBAAASTUAADwnAAAA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t>  </a:t>
              </a:r>
              <a:r>
                <a:rPr b="0">
                  <a:uFill>
                    <a:solidFill>
                      <a:srgbClr val="000000"/>
                    </a:solidFill>
                  </a:uFill>
                </a:rPr>
                <a:t>Випливають із визначення її сутності, а саме:</a:t>
              </a:r>
            </a:p>
            <a:p>
              <a:pPr>
                <a:buNone/>
                <a:defRPr sz="2400" b="1">
                  <a:solidFill>
                    <a:srgbClr val="516D77"/>
                  </a:solidFill>
                  <a:latin typeface="Arial" pitchFamily="2" charset="-52"/>
                  <a:ea typeface="Arial" pitchFamily="2" charset="-52"/>
                  <a:cs typeface="Arial" pitchFamily="2" charset="-52"/>
                </a:defRPr>
              </a:pPr>
              <a:endParaRP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економічна самостійність</a:t>
              </a:r>
              <a:r>
                <a:rPr>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ініціативність:</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систематичність:</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на власний ризик:</a:t>
              </a:r>
            </a:p>
            <a:p>
              <a:pPr marL="0" marR="362585" indent="0" algn="just"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з метою одержання прибутку</a:t>
              </a:r>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правомірність:</a:t>
              </a:r>
            </a:p>
            <a:p>
              <a:pPr marL="0" marR="365125" indent="0" algn="l" defTabSz="449580">
                <a:lnSpc>
                  <a:spcPct val="100000"/>
                </a:lnSpc>
                <a:spcBef>
                  <a:spcPts val="0"/>
                </a:spcBef>
                <a:spcAft>
                  <a:spcPts val="0"/>
                </a:spcAft>
                <a:buNone/>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7030" indent="0" algn="l" defTabSz="449580">
                <a:lnSpc>
                  <a:spcPct val="100000"/>
                </a:lnSpc>
                <a:spcBef>
                  <a:spcPts val="0"/>
                </a:spcBef>
                <a:spcAft>
                  <a:spcPts val="0"/>
                </a:spcAft>
                <a:buNone/>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A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6">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LENAADBFgAA6A8AAAAAAAAmAAAACAAAAP//////////"/>
              </a:ext>
            </a:extLst>
          </p:cNvSpPr>
          <p:nvPr/>
        </p:nvSpPr>
        <p:spPr>
          <a:xfrm>
            <a:off x="3340100" y="222567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7">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OgPAACjGQAAHxIAABAAAAAmAAAACAAAAP//////////"/>
              </a:ext>
            </a:extLst>
          </p:cNvSpPr>
          <p:nvPr/>
        </p:nvSpPr>
        <p:spPr>
          <a:xfrm>
            <a:off x="3808730" y="258572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8">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B8SAADKIwAAVhQAABAAAAAmAAAACAAAAP//////////"/>
              </a:ext>
            </a:extLst>
          </p:cNvSpPr>
          <p:nvPr/>
        </p:nvSpPr>
        <p:spPr>
          <a:xfrm>
            <a:off x="5459095" y="294576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9">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isAAFYUAABbLQAAjRYAABAAAAAmAAAACAAAAP//////////"/>
              </a:ext>
            </a:extLst>
          </p:cNvSpPr>
          <p:nvPr/>
        </p:nvSpPr>
        <p:spPr>
          <a:xfrm>
            <a:off x="7014210" y="330581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10">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ORUAAI0WAABuFwAAxBgAABAAAAAmAAAACAAAAP//////////"/>
              </a:ext>
            </a:extLst>
          </p:cNvSpPr>
          <p:nvPr/>
        </p:nvSpPr>
        <p:spPr>
          <a:xfrm>
            <a:off x="3449955" y="366585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Nb///8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O7///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NT///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O7///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O7///8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ctr" defTabSz="914400">
                <a:lnSpc>
                  <a:spcPct val="132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Об’єктивними рушійними силами підприємництва є:</a:t>
              </a:r>
            </a:p>
            <a:p>
              <a:pPr marL="0" marR="361950" indent="0" algn="l" defTabSz="449580">
                <a:lnSpc>
                  <a:spcPct val="100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суперечності</a:t>
              </a:r>
            </a:p>
            <a:p>
              <a:pPr marL="0" marR="361950" indent="0" algn="l" defTabSz="449580">
                <a:lnSpc>
                  <a:spcPct val="100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12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r>
                <a:t>ділова творчість людини</a:t>
              </a:r>
            </a:p>
            <a:p>
              <a:pPr marL="0" marR="36512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512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r>
                <a:t>ризик</a:t>
              </a:r>
            </a:p>
            <a:p>
              <a:pPr marL="0" marR="36512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004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r>
                <a:t>потреби</a:t>
              </a:r>
            </a:p>
            <a:p>
              <a:pPr marL="0" marR="36004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004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r>
                <a:t>економічний інтерес</a:t>
              </a:r>
            </a:p>
            <a:p>
              <a:pPr marL="0" marR="360045" indent="0" algn="l" defTabSz="449580">
                <a:lnSpc>
                  <a:spcPct val="100000"/>
                </a:lnSpc>
                <a:spcBef>
                  <a:spcPts val="0"/>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1315" indent="0" algn="l" defTabSz="449580">
                <a:lnSpc>
                  <a:spcPct val="100000"/>
                </a:lnSpc>
                <a:spcBef>
                  <a:spcPts val="15"/>
                </a:spcBef>
                <a:spcAft>
                  <a:spcPts val="0"/>
                </a:spcAft>
                <a:buClrTx/>
                <a:buSzTx/>
                <a:buFont typeface="Wingdings" pitchFamily="2" charset="2"/>
                <a:buChar char=""/>
                <a:tabLst>
                  <a:tab pos="1196975" algn="l"/>
                </a:tabLst>
                <a:defRPr sz="2400">
                  <a:solidFill>
                    <a:srgbClr val="516D77"/>
                  </a:solidFill>
                  <a:uFill>
                    <a:solidFill>
                      <a:srgbClr val="000000"/>
                    </a:solidFill>
                  </a:uFill>
                  <a:latin typeface="Arial" pitchFamily="2" charset="-52"/>
                  <a:ea typeface="Arial" pitchFamily="2" charset="-52"/>
                  <a:cs typeface="Arial" pitchFamily="2" charset="-52"/>
                </a:defRPr>
              </a:pPr>
              <a:r>
                <a:t>економічна конкуренція</a:t>
              </a:r>
            </a:p>
            <a:p>
              <a:pPr>
                <a:buNone/>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O7///8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L8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n///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PT///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PT///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Y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ctr"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Підприємницька діяльність реалізується на основі таких принципів</a:t>
              </a:r>
              <a:r>
                <a:t>:</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вільний вибір видів діяльності, які не заборонені чинним законодавством;</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залучення у підприємницьку діяльність коштів громадян та юридичних осіб на добровільних засадах;</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самостійне формування програми діяльності;</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самостійний вибір постачальників та споживачів продукції;</a:t>
              </a: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Pr///8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r///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Pr///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PT///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Y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ctr"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Підприємницька діяльність реалізується на основі таких принципів</a:t>
              </a:r>
              <a:r>
                <a:t>:</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самостійне встановлення цін на продукцію;</a:t>
              </a:r>
            </a:p>
            <a:p>
              <a:pPr marL="0" marR="0" indent="0" algn="l" defTabSz="449580">
                <a:lnSpc>
                  <a:spcPct val="134000"/>
                </a:lnSpc>
                <a:spcBef>
                  <a:spcPts val="0"/>
                </a:spcBef>
                <a:spcAft>
                  <a:spcPts val="0"/>
                </a:spcAft>
                <a:buNone/>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вільний найом працівників;</a:t>
              </a:r>
            </a:p>
            <a:p>
              <a:pPr marL="0" marR="0" indent="0" algn="l" defTabSz="449580">
                <a:lnSpc>
                  <a:spcPct val="134000"/>
                </a:lnSpc>
                <a:spcBef>
                  <a:spcPts val="0"/>
                </a:spcBef>
                <a:spcAft>
                  <a:spcPts val="0"/>
                </a:spcAft>
                <a:buNone/>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залучення і використання матеріально-технічних, фінансових, трудових і природних ресурсів;</a:t>
              </a:r>
            </a:p>
            <a:p>
              <a:pPr marL="0" marR="0" indent="0" algn="l" defTabSz="449580">
                <a:lnSpc>
                  <a:spcPct val="134000"/>
                </a:lnSpc>
                <a:spcBef>
                  <a:spcPts val="0"/>
                </a:spcBef>
                <a:spcAft>
                  <a:spcPts val="0"/>
                </a:spcAft>
                <a:buNone/>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вільне розпорядження прибутком, який залишається в розпорядженні підприємства, та часткою належної йому валютної виручки;</a:t>
              </a: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Pr///8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T///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ctr"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Підприємницька діяльність реалізується на основі таких принципів</a:t>
              </a:r>
              <a:r>
                <a:t>:</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r>
                <a:t>самостійне здійснення підприємством зовнішньоекономічної діяльності.</a:t>
              </a: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Підприємницька діяльність, її принципи, форми і типи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ctr" defTabSz="914400">
                <a:lnSpc>
                  <a:spcPct val="132000"/>
                </a:lnSpc>
                <a:spcBef>
                  <a:spcPts val="25"/>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Формами підприємництва є:</a:t>
              </a:r>
            </a:p>
            <a:p>
              <a:pPr marL="0" marR="0" indent="0" algn="l" defTabSz="914400">
                <a:lnSpc>
                  <a:spcPct val="132000"/>
                </a:lnSpc>
                <a:spcBef>
                  <a:spcPts val="25"/>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r>
                <a:t>Приватне підприємство</a:t>
              </a:r>
            </a:p>
            <a:p>
              <a:pPr marL="0" marR="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00000"/>
                </a:lnSpc>
                <a:spcBef>
                  <a:spcPts val="15"/>
                </a:spcBef>
                <a:spcAft>
                  <a:spcPts val="0"/>
                </a:spcAft>
                <a:buClrTx/>
                <a:buSzTx/>
                <a:buFont typeface="Wingdings" pitchFamily="2" charset="2"/>
                <a:buChar char=""/>
                <a:tabLst>
                  <a:tab pos="977900" algn="l"/>
                </a:tabLst>
                <a:defRPr sz="2400">
                  <a:solidFill>
                    <a:srgbClr val="516D77"/>
                  </a:solidFill>
                  <a:uFill>
                    <a:solidFill>
                      <a:srgbClr val="000000"/>
                    </a:solidFill>
                  </a:uFill>
                  <a:latin typeface="Arial" pitchFamily="2" charset="-52"/>
                  <a:ea typeface="Arial" pitchFamily="2" charset="-52"/>
                  <a:cs typeface="Arial" pitchFamily="2" charset="-52"/>
                </a:defRPr>
              </a:pPr>
              <a:r>
                <a:t>Колективне підприємництво</a:t>
              </a:r>
            </a:p>
            <a:p>
              <a:pPr marL="0" marR="0" indent="0" algn="l" defTabSz="449580">
                <a:lnSpc>
                  <a:spcPct val="100000"/>
                </a:lnSpc>
                <a:spcBef>
                  <a:spcPts val="15"/>
                </a:spcBef>
                <a:spcAft>
                  <a:spcPts val="0"/>
                </a:spcAft>
                <a:buClrTx/>
                <a:buSzTx/>
                <a:buFont typeface="Wingdings" pitchFamily="2" charset="2"/>
                <a:buChar char=""/>
                <a:tabLst>
                  <a:tab pos="9779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00000"/>
                </a:lnSpc>
                <a:spcBef>
                  <a:spcPts val="0"/>
                </a:spcBef>
                <a:spcAft>
                  <a:spcPts val="0"/>
                </a:spcAft>
                <a:buClrTx/>
                <a:buSzTx/>
                <a:buFont typeface="Wingdings" pitchFamily="2" charset="2"/>
                <a:buChar char=""/>
                <a:tabLst>
                  <a:tab pos="977900" algn="l"/>
                </a:tabLst>
                <a:defRPr sz="2400">
                  <a:solidFill>
                    <a:srgbClr val="516D77"/>
                  </a:solidFill>
                  <a:uFill>
                    <a:solidFill>
                      <a:srgbClr val="000000"/>
                    </a:solidFill>
                  </a:uFill>
                  <a:latin typeface="Arial" pitchFamily="2" charset="-52"/>
                  <a:ea typeface="Arial" pitchFamily="2" charset="-52"/>
                  <a:cs typeface="Arial" pitchFamily="2" charset="-52"/>
                </a:defRPr>
              </a:pPr>
              <a:r>
                <a:t>Державне підприємництво</a:t>
              </a:r>
            </a:p>
            <a:p>
              <a:pPr marL="0" marR="361950" indent="0" algn="just" defTabSz="449580">
                <a:lnSpc>
                  <a:spcPct val="100000"/>
                </a:lnSpc>
                <a:spcBef>
                  <a:spcPts val="15"/>
                </a:spcBef>
                <a:spcAft>
                  <a:spcPts val="0"/>
                </a:spcAft>
                <a:buClrTx/>
                <a:buSzTx/>
                <a:buFont typeface="Wingdings" pitchFamily="2" charset="2"/>
                <a:buChar char=""/>
                <a:tabLst>
                  <a:tab pos="9779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195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EAEEEF"/>
        </a:solidFill>
        <a:effectLst/>
      </p:bgPr>
    </p:bg>
    <p:spTree>
      <p:nvGrpSpPr>
        <p:cNvPr id="1" name=""/>
        <p:cNvGrpSpPr/>
        <p:nvPr/>
      </p:nvGrpSpPr>
      <p:grpSpPr>
        <a:xfrm>
          <a:off x="0" y="0"/>
          <a:ext cx="0" cy="0"/>
          <a:chOff x="0" y="0"/>
          <a:chExt cx="0" cy="0"/>
        </a:xfrm>
      </p:grpSpPr>
      <p:sp>
        <p:nvSpPr>
          <p:cNvPr id="2"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AAAAAAAAAACDFgAAMCoAABAAAAAmAAAACAAAAP//////////"/>
              </a:ext>
            </a:extLst>
          </p:cNvSpPr>
          <p:nvPr/>
        </p:nvSpPr>
        <p:spPr>
          <a:xfrm>
            <a:off x="0" y="0"/>
            <a:ext cx="3659505" cy="6858000"/>
          </a:xfrm>
          <a:prstGeom prst="rect">
            <a:avLst/>
          </a:prstGeom>
          <a:solidFill>
            <a:srgbClr val="4F6C77"/>
          </a:solidFill>
          <a:ln>
            <a:noFill/>
          </a:ln>
          <a:effectLst/>
        </p:spPr>
      </p:sp>
      <p:sp>
        <p:nvSpPr>
          <p:cNvPr id="3" name="Лінія1"/>
          <p:cNvSpPr>
            <a:extLst>
              <a:ext uri="smNativeData">
                <pr:smNativeData xmlns:pr="smNativeData" xmlns:p14="http://schemas.microsoft.com/office/powerpoint/2010/main" xmlns="" val="SMDATA_16_Tw1iY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Oru7wAW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Oru7wB/f38AgICAA8zMzADAwP8Af39/AAAAAAAAAAAAAAAAAAAAAAAAAAAAIQAAABgAAAAUAAAAUwEAANMIAAAgDgAA1QgAABAAAAAmAAAACAAAAP//////////"/>
              </a:ext>
            </a:extLst>
          </p:cNvSpPr>
          <p:nvPr/>
        </p:nvSpPr>
        <p:spPr>
          <a:xfrm>
            <a:off x="215265" y="1434465"/>
            <a:ext cx="2080895" cy="1270"/>
          </a:xfrm>
          <a:prstGeom prst="line">
            <a:avLst/>
          </a:prstGeom>
          <a:noFill/>
          <a:ln w="13970" cap="flat" cmpd="sng" algn="ctr">
            <a:solidFill>
              <a:srgbClr val="EAEEEF"/>
            </a:solidFill>
            <a:prstDash val="solid"/>
            <a:headEnd type="none"/>
            <a:tailEnd type="none"/>
          </a:ln>
          <a:effectLst/>
        </p:spPr>
      </p:sp>
      <p:sp>
        <p:nvSpPr>
          <p:cNvPr id="4" name="Лінія2"/>
          <p:cNvSpPr>
            <a:extLst>
              <a:ext uri="smNativeData">
                <pr:smNativeData xmlns:pr="smNativeData" xmlns:p14="http://schemas.microsoft.com/office/powerpoint/2010/main" xmlns="" val="SMDATA_16_Tw1iY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Oru7wAW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Oru7wB/f38AgICAA8zMzADAwP8Af39/AAAAAAAAAAAAAAAAAAAAAAAAAAAAIQAAABgAAAAUAAAAUwEAABYVAAAgDgAAGBUAABAAAAAmAAAACAAAAP//////////"/>
              </a:ext>
            </a:extLst>
          </p:cNvSpPr>
          <p:nvPr/>
        </p:nvSpPr>
        <p:spPr>
          <a:xfrm>
            <a:off x="215265" y="3427730"/>
            <a:ext cx="2080895" cy="1270"/>
          </a:xfrm>
          <a:prstGeom prst="line">
            <a:avLst/>
          </a:prstGeom>
          <a:noFill/>
          <a:ln w="13970" cap="flat" cmpd="sng" algn="ctr">
            <a:solidFill>
              <a:srgbClr val="EAEEEF"/>
            </a:solidFill>
            <a:prstDash val="solid"/>
            <a:headEnd type="none"/>
            <a:tailEnd type="none"/>
          </a:ln>
          <a:effectLst/>
        </p:spPr>
      </p:sp>
      <p:sp>
        <p:nvSpPr>
          <p:cNvPr id="5" name="Прямокут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8/nhH////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nhGP///wEAAAAAAAAAAAAAAAAAAAAAAAAAAAAAAAAAAAAAAAAAAAAAAAJ/f38AgICAA8zMzADAwP8Af39/AAAAAAAAAAAAAAAAAAAAAAAAAAAAIQAAABgAAAAUAAAAUwEAAHwaAAC8NgAAZyYAABAAAAAmAAAACAAAAP//////////"/>
              </a:ext>
            </a:extLst>
          </p:cNvSpPr>
          <p:nvPr/>
        </p:nvSpPr>
        <p:spPr>
          <a:xfrm>
            <a:off x="215265" y="4305300"/>
            <a:ext cx="8682355" cy="1937385"/>
          </a:xfrm>
          <a:prstGeom prst="rect">
            <a:avLst/>
          </a:prstGeom>
          <a:solidFill>
            <a:schemeClr val="folHlink">
              <a:tint val="12500"/>
            </a:schemeClr>
          </a:solidFill>
          <a:ln>
            <a:noFill/>
          </a:ln>
          <a:effectLst>
            <a:outerShdw blurRad="127000" dist="89803" dir="2700000" algn="ctr">
              <a:schemeClr val="bg2">
                <a:alpha val="50000"/>
              </a:schemeClr>
            </a:outerShdw>
          </a:effectLst>
        </p:spPr>
      </p:sp>
      <p:sp>
        <p:nvSpPr>
          <p:cNvPr id="6"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LYJ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bAEAAJYbAADVNgAATCUAABAAAAAmAAAACAAAAP//////////"/>
              </a:ext>
            </a:extLst>
          </p:cNvSpPr>
          <p:nvPr/>
        </p:nvSpPr>
        <p:spPr>
          <a:xfrm>
            <a:off x="231140" y="4484370"/>
            <a:ext cx="8682355" cy="1578610"/>
          </a:xfrm>
          <a:prstGeom prst="rect">
            <a:avLst/>
          </a:prstGeom>
          <a:noFill/>
          <a:ln>
            <a:noFill/>
          </a:ln>
          <a:effectLst/>
        </p:spPr>
        <p:txBody>
          <a:bodyPr vert="horz" wrap="square" numCol="1" spcCol="215900" anchor="t"/>
          <a:lstStyle/>
          <a:p>
            <a:pPr>
              <a:defRPr sz="2400">
                <a:latin typeface="Arial" pitchFamily="2" charset="-52"/>
                <a:ea typeface="Arial" pitchFamily="2" charset="-52"/>
                <a:cs typeface="Arial" pitchFamily="2" charset="-52"/>
              </a:defRPr>
            </a:pPr>
            <a:r>
              <a:t>Підприємство - це організаційно відокремлена і економічно самостійна одиниця виробничої сфери національної економіки, яка спеціалізується на виготовленні продукції, наданні послуг або виконанні робіт. </a:t>
            </a:r>
          </a:p>
        </p:txBody>
      </p:sp>
      <p:pic>
        <p:nvPicPr>
          <p:cNvPr id="7" name="Зображення1"/>
          <p:cNvPicPr>
            <a:picLocks noChangeAspect="1"/>
            <a:extLst>
              <a:ext uri="smNativeData">
                <pr:smNativeData xmlns:pr="smNativeData" xmlns:p14="http://schemas.microsoft.com/office/powerpoint/2010/main" xmlns="" val="SMDATA_18_Tw1iYxMAAAAlAAAAEQAAAC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IAAAD///8IAAAAAAAAAAAAAAAAAAAAAAAAAABkAAAAZAAAAAAAAAAjAAAABAAAAGQAAAAXAAAAFAAAAAAAAAAAAAAA/38AAP9/AAAAAAAACQAAAAQAAAAAAAAADAAAABAAAAAAAAAAAAAAAAAAAAAAAAAAHgAAAGgAAAAAAAAAAAAAAAAAAAAAAAAAAAAAABAnAAAQJwAAAAAAAAAAAAAAAAAAAAAAAAAAAAAAAAAAAAAAAAAAAAAA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D///8BAAAAAAAAAAAAAAAAAAAAAAAAAAAAAAAAAAAAAAAAAAAAAAACf39/AICAgAPMzMwAwMD/AH9/fwAAAAAAAAAAAAAAAAD///8A////ASEAAAAYAAAAFAAAAL8XAAANAQAAoTUAAJoZAAAQAAAAJgAAAAgAAAD//////////w=="/>
              </a:ext>
            </a:extLst>
          </p:cNvPicPr>
          <p:nvPr/>
        </p:nvPicPr>
        <p:blipFill>
          <a:blip r:embed="rId2" cstate="print">
            <a:clrChange>
              <a:clrFrom>
                <a:schemeClr val="bg1"/>
              </a:clrFrom>
              <a:clrTo>
                <a:schemeClr val="bg1">
                  <a:alpha val="0"/>
                </a:schemeClr>
              </a:clrTo>
            </a:clrChange>
          </a:blip>
          <a:stretch>
            <a:fillRect/>
          </a:stretch>
        </p:blipFill>
        <p:spPr>
          <a:xfrm>
            <a:off x="3860165" y="170815"/>
            <a:ext cx="4857750" cy="3990975"/>
          </a:xfrm>
          <a:prstGeom prst="rect">
            <a:avLst/>
          </a:prstGeom>
          <a:noFill/>
          <a:ln>
            <a:noFill/>
          </a:ln>
          <a:effectLst/>
        </p:spPr>
      </p:pic>
      <p:sp>
        <p:nvSpPr>
          <p:cNvPr id="8"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cK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wEAAGkNAACDFgAA5A8AABAAAAAmAAAACAAAAP//////////"/>
              </a:ext>
            </a:extLst>
          </p:cNvSpPr>
          <p:nvPr/>
        </p:nvSpPr>
        <p:spPr>
          <a:xfrm>
            <a:off x="215265" y="2179955"/>
            <a:ext cx="3444240" cy="403225"/>
          </a:xfrm>
          <a:prstGeom prst="rect">
            <a:avLst/>
          </a:prstGeom>
          <a:noFill/>
          <a:ln>
            <a:noFill/>
          </a:ln>
          <a:effectLst/>
        </p:spPr>
        <p:txBody>
          <a:bodyPr vert="horz" wrap="square" numCol="1" spcCol="215900" anchor="t"/>
          <a:lstStyle/>
          <a:p>
            <a:pPr>
              <a:defRPr sz="2400">
                <a:solidFill>
                  <a:srgbClr val="EAEEEF"/>
                </a:solidFill>
                <a:latin typeface="Arial" pitchFamily="2" charset="-52"/>
                <a:ea typeface="Arial" pitchFamily="2" charset="-52"/>
                <a:cs typeface="Arial" pitchFamily="2" charset="-52"/>
              </a:defRPr>
            </a:pPr>
            <a:r>
              <a:t>Поняття підприємства</a:t>
            </a:r>
          </a:p>
          <a:p>
            <a:endParaRPr/>
          </a:p>
          <a:p>
            <a:endParaRPr/>
          </a:p>
        </p:txBody>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450" decel="100000" fill="hold">
                                          <p:stCondLst>
                                            <p:cond delay="0"/>
                                          </p:stCondLst>
                                        </p:cTn>
                                        <p:tgtEl>
                                          <p:spTgt spid="7"/>
                                        </p:tgtEl>
                                        <p:attrNameLst>
                                          <p:attrName>ppt_y</p:attrName>
                                        </p:attrNameLst>
                                      </p:cBhvr>
                                      <p:tavLst>
                                        <p:tav tm="0">
                                          <p:val>
                                            <p:strVal val="#ppt_y+1"/>
                                          </p:val>
                                        </p:tav>
                                        <p:tav tm="100000">
                                          <p:val>
                                            <p:strVal val="#ppt_y-.03"/>
                                          </p:val>
                                        </p:tav>
                                      </p:tavLst>
                                    </p:anim>
                                    <p:anim calcmode="lin" valueType="num">
                                      <p:cBhvr>
                                        <p:cTn id="9" dur="50" accel="100000" fill="hold">
                                          <p:stCondLst>
                                            <p:cond delay="450"/>
                                          </p:stCondLst>
                                        </p:cTn>
                                        <p:tgtEl>
                                          <p:spTgt spid="7"/>
                                        </p:tgtEl>
                                        <p:attrNameLst>
                                          <p:attrName>ppt_y</p:attrName>
                                        </p:attrNameLst>
                                      </p:cBhvr>
                                      <p:tavLst>
                                        <p:tav tm="0">
                                          <p:val>
                                            <p:strVal val="#ppt_y-.03"/>
                                          </p:val>
                                        </p:tav>
                                        <p:tav tm="100000">
                                          <p:val>
                                            <p:strVal val="#ppt_y"/>
                                          </p:val>
                                        </p:tav>
                                      </p:tavLst>
                                    </p:anim>
                                    <p:animEffect transition="in" filter="fade">
                                      <p:cBhvr>
                                        <p:cTn id="10" dur="500"/>
                                        <p:tgtEl>
                                          <p:spTgt spid="7"/>
                                        </p:tgtEl>
                                      </p:cBhvr>
                                    </p:animEffect>
                                  </p:childTnLst>
                                </p:cTn>
                              </p:par>
                            </p:childTnLst>
                          </p:cTn>
                        </p:par>
                        <p:par>
                          <p:cTn id="11" fill="hold">
                            <p:stCondLst>
                              <p:cond delay="500"/>
                            </p:stCondLst>
                            <p:childTnLst>
                              <p:par>
                                <p:cTn id="12" presetID="4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par>
                                <p:cTn id="17" presetID="4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par>
                          <p:cTn id="22" fill="hold">
                            <p:stCondLst>
                              <p:cond delay="1000"/>
                            </p:stCondLst>
                            <p:childTnLst>
                              <p:par>
                                <p:cTn id="23" presetID="41"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0.0; 0.5,1.0; 1.0,1.0"/>
                                        <p:tgtEl>
                                          <p:spTgt spid="5"/>
                                        </p:tgtEl>
                                      </p:cBhvr>
                                    </p:animEffect>
                                  </p:childTnLst>
                                </p:cTn>
                              </p:par>
                              <p:par>
                                <p:cTn id="30" presetID="41" presetClass="entr" presetSubtype="0" fill="hold" grpId="0" nodeType="with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p:cTn id="32" dur="500" fill="hold"/>
                                        <p:tgtEl>
                                          <p:spTgt spid="6">
                                            <p:bg/>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bg/>
                                          </p:spTgt>
                                        </p:tgtEl>
                                        <p:attrNameLst>
                                          <p:attrName>ppt_y</p:attrName>
                                        </p:attrNameLst>
                                      </p:cBhvr>
                                      <p:tavLst>
                                        <p:tav tm="0">
                                          <p:val>
                                            <p:strVal val="#ppt_y"/>
                                          </p:val>
                                        </p:tav>
                                        <p:tav tm="100000">
                                          <p:val>
                                            <p:strVal val="#ppt_y"/>
                                          </p:val>
                                        </p:tav>
                                      </p:tavLst>
                                    </p:anim>
                                    <p:anim calcmode="lin" valueType="num">
                                      <p:cBhvr>
                                        <p:cTn id="34" dur="500" fill="hold"/>
                                        <p:tgtEl>
                                          <p:spTgt spid="6">
                                            <p:bg/>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0.0; 0.5,1.0; 1.0,1.0"/>
                                        <p:tgtEl>
                                          <p:spTgt spid="6">
                                            <p:bg/>
                                          </p:spTgt>
                                        </p:tgtEl>
                                      </p:cBhvr>
                                    </p:animEffect>
                                  </p:childTnLst>
                                </p:cTn>
                              </p:par>
                            </p:childTnLst>
                          </p:cTn>
                        </p:par>
                        <p:par>
                          <p:cTn id="37" fill="hold">
                            <p:stCondLst>
                              <p:cond delay="1500"/>
                            </p:stCondLst>
                            <p:childTnLst>
                              <p:par>
                                <p:cTn id="38" presetID="41" presetClass="entr" presetSubtype="0"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0.0; 0.5,1.0; 1.0,1.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5" grpId="0" animBg="1" advAuto="0"/>
      <p:bldP spid="6" grpId="0" build="p" animBg="1" advAuto="0"/>
      <p:bldP spid="7" grpId="0" animBg="1" advAuto="0"/>
      <p:bldP spid="8" grpId="0" animBg="1" advAuto="0"/>
    </p:bldLst>
    <p:extLst>
      <p:ext uri="smNativeData">
        <pr:smNativeData xmlns:pr="smNativeData" xmlns:p14="http://schemas.microsoft.com/office/powerpoint/2010/main" xmlns="" val="Tw1iYwYAAAAFAAAA/f///wEAAAAlAAAAAAAAAAAAAAAAAAAAAAAAAAwAAAD9////AQAAACgAAAAAAAAAAAAAAAAAAAAAAAAAEQAAAP3///8BAAAAKAAAAAAAAAAAAAAAAAAAAAAAAAAXAAAA/f///wEAAAApAAAAAAAAAAAAAAAAAAAAAAAAAB4AAAD+////AQAAACkAAAAAAAAAAAAAAAAAAAAAAAAAJgAAAAAAAAABAAAAKQAAAAAAAAAAAAAAAAAAAAAAAAA="/>
      </p:ext>
    </p:ext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512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Державна регуляторна політика у сфері господарської діяльності </a:t>
              </a:r>
              <a:r>
                <a:t>- це напрям державної політики, спрямований на вдосконалення правового регулювання господарських, адміністративних відносин між регуляторними органами державної влади та суб’єктами господарювання, недопущення прийняття економічно недоцільних та неефективних регуляторних актів, зменшення втручання держави у діяльність суб’єктів господарювання та усунення перешкод для розвитку господарської діяльності, що здійснюється в межах, у порядку та у спосіб, що встановлені Конституцією та Законами України.</a:t>
              </a:r>
            </a:p>
            <a:p>
              <a:pPr marL="0" marR="36195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5125"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Регуляторний акт </a:t>
              </a:r>
              <a:r>
                <a:t>- це прийнятий уповноваженим регуляторним органом нормативно-правовий акт, який або окремі положення якого спрямовані на правове регулювання господарських відносин, а також адміністративних відносин між регуляторними  органами  або  іншими органами державної влади та суб’єктами господарювання.</a:t>
              </a:r>
            </a:p>
            <a:p>
              <a:pPr marL="0" marR="36195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Регуляторними органами</a:t>
              </a:r>
              <a:r>
                <a:t>, згідно цього закону, можуть бути вищі органи державної влади, Національний банк України, місцеві органи виконавчої влади та органи місцевого самоврядування, а також посадова особа будь-якого із зазначених органів, якщо відповідно до законодавства ця особа має повноваження одноособово приймати регуляторні акти.</a:t>
              </a:r>
            </a:p>
            <a:p>
              <a:pPr marL="0" marR="361950" indent="0" algn="l" defTabSz="449580">
                <a:lnSpc>
                  <a:spcPct val="100000"/>
                </a:lnSpc>
                <a:spcBef>
                  <a:spcPts val="0"/>
                </a:spcBef>
                <a:spcAft>
                  <a:spcPts val="0"/>
                </a:spcAft>
                <a:buClrTx/>
                <a:buSzTx/>
                <a:buFont typeface="Wingdings" pitchFamily="2" charset="2"/>
                <a:buChar char=""/>
                <a:tabLst>
                  <a:tab pos="977900" algn="l"/>
                  <a:tab pos="1915795" algn="l"/>
                  <a:tab pos="2348230" algn="l"/>
                  <a:tab pos="3402965" algn="l"/>
                  <a:tab pos="3427730" algn="l"/>
                  <a:tab pos="3820795" algn="l"/>
                  <a:tab pos="4173855" algn="l"/>
                  <a:tab pos="4384040" algn="l"/>
                  <a:tab pos="4716780" algn="l"/>
                  <a:tab pos="5008880" algn="l"/>
                  <a:tab pos="5036820" algn="l"/>
                  <a:tab pos="5945505" algn="l"/>
                  <a:tab pos="681609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EEAQQ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449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i="1"/>
                <a:t>Регуляторна діяльність </a:t>
              </a:r>
              <a:r>
                <a:t>- це діяльність, спрямована на підготовку, прийняття, відстеження результативності та перегляд регуляторних актів, яка здійснюється  регуляторними  органами, фізичними та юридичними особами,  їх об’єднаннями, територіальними громадами в межах, у порядку та у спосіб, визначені законодавством.</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EAQ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EgAd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EEAQQ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FoAQQ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EEAQQ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EEAQQ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EEAQQ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l" defTabSz="914400">
                <a:lnSpc>
                  <a:spcPct val="100000"/>
                </a:lnSpc>
                <a:spcBef>
                  <a:spcPts val="0"/>
                </a:spcBef>
                <a:spcAft>
                  <a:spcPts val="0"/>
                </a:spcAft>
                <a:buNone/>
                <a:tabLst/>
                <a:defRPr sz="2400">
                  <a:solidFill>
                    <a:srgbClr val="516D77"/>
                  </a:solidFill>
                  <a:latin typeface="Arial" pitchFamily="2" charset="-52"/>
                  <a:ea typeface="Arial" pitchFamily="2" charset="-52"/>
                  <a:cs typeface="Arial" pitchFamily="2" charset="-52"/>
                </a:defRPr>
              </a:pPr>
              <a:r>
                <a:rPr b="1"/>
                <a:t>Єдиний дозвільний центр </a:t>
              </a:r>
              <a:r>
                <a:t>- це робочий орган відповідної міської ради або районної (обласної) адміністрації, в якому представники місцевих дозвільних органів (санепідемстанції, управління архітектури, управління земельних ресурсів тощо) та державний адміністратор діють за принципом організаційної єдності щодо видачі документів дозвільного характеру, їх переоформлення, анулювання або видачі дублікатів.</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EEAUQ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E8AQQ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P3///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PL///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P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Pn///8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l" defTabSz="914400">
                <a:lnSpc>
                  <a:spcPct val="100000"/>
                </a:lnSpc>
                <a:spcBef>
                  <a:spcPts val="15"/>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rPr b="1"/>
                <a:t>Державний адміністратор </a:t>
              </a:r>
              <a:r>
                <a:t>- посадова особа міської ради, районної (обласної) державних адміністрацій, яка організовує видачу суб’єкту господарювання документів дозвільного характеру та забезпечує взаємодію місцевих дозвільних органів в процесі видачі документів дозвільного характеру.</a:t>
              </a:r>
            </a:p>
            <a:p>
              <a:pPr marL="0" marR="0" indent="0" algn="l" defTabSz="449580">
                <a:lnSpc>
                  <a:spcPct val="134000"/>
                </a:lnSpc>
                <a:spcBef>
                  <a:spcPts val="0"/>
                </a:spcBef>
                <a:spcAft>
                  <a:spcPts val="0"/>
                </a:spcAft>
                <a:buClrTx/>
                <a:buSzTx/>
                <a:buFont typeface="Wingdings" pitchFamily="2" charset="2"/>
                <a:buChar char=""/>
                <a:tabLst>
                  <a:tab pos="1206500" algn="l"/>
                </a:tabLst>
                <a:defRPr sz="2400">
                  <a:solidFill>
                    <a:srgbClr val="516D77"/>
                  </a:solidFill>
                  <a:uFill>
                    <a:solidFill>
                      <a:srgbClr val="000000"/>
                    </a:solidFill>
                  </a:uFill>
                  <a:latin typeface="Times New Roman" pitchFamily="1" charset="-52"/>
                  <a:ea typeface="Times New Roman" pitchFamily="1" charset="-52"/>
                  <a:cs typeface="Times New Roman" pitchFamily="1"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M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z///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PX///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O7///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Pn///8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94335" indent="0" algn="just" defTabSz="914400">
                <a:lnSpc>
                  <a:spcPct val="100000"/>
                </a:lnSpc>
                <a:spcBef>
                  <a:spcPts val="3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Основними принципами державної політики з питань дозвільної системи у сфері господарської діяльності є:</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захист прав, законних інтересів суспільства, територіальних громад, громадян, їх життя, охорона довкілля та забезпечення державної безпеки;</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розвиток конкуренції;</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прозорість процедури видачі документів дозвільного характеру;</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рівноправність суб’єктів господарювання під час видачі документів дозвільного характеру;</a:t>
              </a: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Pz///8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Pn///8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Pz///8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Pz///8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Законодавче забезпечення підприємництва в Україні</a:t>
            </a:r>
            <a:endParaRPr sz="1400">
              <a:solidFill>
                <a:srgbClr val="000000"/>
              </a:solidFill>
              <a:latin typeface="Bookman Old Style" charset="0"/>
              <a:ea typeface="Bookman Old Style" charset="0"/>
              <a:cs typeface="Bookman Old Style" charset="0"/>
            </a:endParaRP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Of///8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94335" indent="0" algn="just" defTabSz="914400">
                <a:lnSpc>
                  <a:spcPct val="100000"/>
                </a:lnSpc>
                <a:spcBef>
                  <a:spcPts val="3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Основними принципами державної політики з питань дозвільної системи у сфері господарської діяльності є:</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відповідальність посадових осіб дозвільних органів, державних адміністраторів та суб’єктів господарювання за порушення вимог законодавства з питань видачі документів дозвільного характеру;</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зменшення рівня державного регулювання господарської діяльності;</a:t>
              </a:r>
            </a:p>
            <a:p>
              <a:pPr marL="0" marR="360045" indent="0" algn="l" defTabSz="914400">
                <a:lnSpc>
                  <a:spcPct val="100000"/>
                </a:lnSpc>
                <a:spcBef>
                  <a:spcPts val="30"/>
                </a:spcBef>
                <a:spcAft>
                  <a:spcPts val="0"/>
                </a:spcAft>
                <a:buClrTx/>
                <a:buSzTx/>
                <a:buFont typeface="Wingdings" pitchFamily="2" charset="2"/>
                <a:buChar char=""/>
                <a:tabLst/>
                <a:defRPr sz="2400" b="1">
                  <a:solidFill>
                    <a:srgbClr val="516D77"/>
                  </a:solidFill>
                  <a:uFill>
                    <a:solidFill>
                      <a:srgbClr val="000000"/>
                    </a:solidFill>
                  </a:uFill>
                  <a:latin typeface="Arial" pitchFamily="2" charset="-52"/>
                  <a:ea typeface="Arial" pitchFamily="2" charset="-52"/>
                  <a:cs typeface="Arial" pitchFamily="2" charset="-52"/>
                </a:defRPr>
              </a:pPr>
              <a:r>
                <a:rPr b="0"/>
                <a:t>установлення єдиних вимог до порядку видачі  документів  дозвільного характеру.</a:t>
              </a: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btBw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AAAOj///8IOQAAGAMAABAAAAAmAAAACAAAAP//////////"/>
              </a:ext>
            </a:extLst>
          </p:cNvSpPr>
          <p:nvPr/>
        </p:nvSpPr>
        <p:spPr>
          <a:xfrm>
            <a:off x="12700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200" b="1">
                <a:solidFill>
                  <a:srgbClr val="516D77"/>
                </a:solidFill>
                <a:uFill>
                  <a:solidFill>
                    <a:srgbClr val="000000"/>
                  </a:solidFill>
                </a:uFill>
                <a:latin typeface="Arial" pitchFamily="2" charset="-52"/>
                <a:ea typeface="Arial" pitchFamily="2" charset="-52"/>
                <a:cs typeface="Arial" pitchFamily="2" charset="-52"/>
              </a:defRPr>
            </a:pPr>
            <a:r>
              <a:t> Підприємницькі договори, їх структура і порядок укладання</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l" defTabSz="914400">
                <a:lnSpc>
                  <a:spcPct val="100000"/>
                </a:lnSpc>
                <a:spcBef>
                  <a:spcPts val="60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Угода - це будь-яка домовленість між підприємцями, в основі якої лежить комерційний інтерес.</a:t>
              </a:r>
            </a:p>
            <a:p>
              <a:pPr marL="0" marR="13462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Підприємницький договір - це акт, у якому виражена згода партнерів діяти спільно на засадах взаємної вигоди. Підприємницька діяльність без таких договорів є неможливою.</a:t>
              </a:r>
            </a:p>
            <a:p>
              <a:pPr marL="0" marR="361950" indent="0" algn="l" defTabSz="914400">
                <a:lnSpc>
                  <a:spcPct val="100000"/>
                </a:lnSpc>
                <a:spcBef>
                  <a:spcPts val="2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Договір контрактації – є однією з форм господарських зв’язків між підприємствами і виробниками сільськогосподарської продукції і заготівельниками цієї продукції (юридичними і фізичними особами) для її переробки, збуту і реалізації населенню.</a:t>
              </a:r>
            </a:p>
            <a:p>
              <a:pPr marL="0" marR="360045" indent="0" algn="l" defTabSz="914400">
                <a:lnSpc>
                  <a:spcPct val="100000"/>
                </a:lnSpc>
                <a:spcBef>
                  <a:spcPts val="30"/>
                </a:spcBef>
                <a:spcAft>
                  <a:spcPts val="0"/>
                </a:spcAft>
                <a:buClrTx/>
                <a:buSzTx/>
                <a:buFont typeface="Wingdings" pitchFamily="2" charset="2"/>
                <a:buChar char=""/>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O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AAAOj///8IOQAAGAMAABAAAAAmAAAACAAAAP//////////"/>
              </a:ext>
            </a:extLst>
          </p:cNvSpPr>
          <p:nvPr/>
        </p:nvSpPr>
        <p:spPr>
          <a:xfrm>
            <a:off x="12700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200" b="1">
                <a:solidFill>
                  <a:srgbClr val="516D77"/>
                </a:solidFill>
                <a:uFill>
                  <a:solidFill>
                    <a:srgbClr val="000000"/>
                  </a:solidFill>
                </a:uFill>
                <a:latin typeface="Arial" pitchFamily="2" charset="-52"/>
                <a:ea typeface="Arial" pitchFamily="2" charset="-52"/>
                <a:cs typeface="Arial" pitchFamily="2" charset="-52"/>
              </a:defRPr>
            </a:pPr>
            <a:r>
              <a:t> Підприємницькі договори, їх структура і порядок укладання</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t>Найбільш поширеними видами договорів у підприємницькій діяльності є:</a:t>
              </a:r>
            </a:p>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rPr i="0"/>
                <a:t>-договір поставки товарів;</a:t>
              </a:r>
            </a:p>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rPr i="0"/>
                <a:t>-договір купівлі-продажу;</a:t>
              </a:r>
            </a:p>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rPr i="0"/>
                <a:t>-договір контрактації;</a:t>
              </a:r>
            </a:p>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rPr i="0"/>
                <a:t>-договір франчайзингу;</a:t>
              </a:r>
            </a:p>
            <a:p>
              <a:pPr marL="0" marR="0" indent="0" algn="l" defTabSz="914400">
                <a:lnSpc>
                  <a:spcPct val="134000"/>
                </a:lnSpc>
                <a:spcBef>
                  <a:spcPts val="0"/>
                </a:spcBef>
                <a:spcAft>
                  <a:spcPts val="0"/>
                </a:spcAft>
                <a:buNone/>
                <a:tabLst/>
                <a:defRPr sz="2400" i="1">
                  <a:solidFill>
                    <a:srgbClr val="516D77"/>
                  </a:solidFill>
                  <a:uFill>
                    <a:solidFill>
                      <a:srgbClr val="000000"/>
                    </a:solidFill>
                  </a:uFill>
                  <a:latin typeface="Arial" pitchFamily="2" charset="-52"/>
                  <a:ea typeface="Arial" pitchFamily="2" charset="-52"/>
                  <a:cs typeface="Arial" pitchFamily="2" charset="-52"/>
                </a:defRPr>
              </a:pPr>
              <a:r>
                <a:rPr i="0"/>
                <a:t>-зовнішньоекономічний контракт.</a:t>
              </a:r>
            </a:p>
            <a:p>
              <a:pPr marL="0" marR="134620" indent="0" algn="l" defTabSz="914400">
                <a:lnSpc>
                  <a:spcPct val="100000"/>
                </a:lnSpc>
                <a:spcBef>
                  <a:spcPts val="665"/>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endParaRPr/>
            </a:p>
            <a:p>
              <a:pPr marL="0" marR="134620" indent="0" algn="l" defTabSz="914400">
                <a:lnSpc>
                  <a:spcPct val="100000"/>
                </a:lnSpc>
                <a:spcBef>
                  <a:spcPts val="665"/>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endParaRPr/>
            </a:p>
            <a:p>
              <a:pPr marL="0" marR="360045" indent="0" algn="l" defTabSz="914400">
                <a:lnSpc>
                  <a:spcPct val="100000"/>
                </a:lnSpc>
                <a:spcBef>
                  <a:spcPts val="30"/>
                </a:spcBef>
                <a:spcAft>
                  <a:spcPts val="0"/>
                </a:spcAft>
                <a:buClrTx/>
                <a:buSzTx/>
                <a:buFont typeface="Wingdings" pitchFamily="2" charset="2"/>
                <a:buChar char=""/>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sp>
        <p:nvSpPr>
          <p:cNvPr id="2"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kx0AAAEAAABhOAAAMCoAABAAAAAmAAAACAAAAP//////////"/>
              </a:ext>
            </a:extLst>
          </p:cNvSpPr>
          <p:nvPr/>
        </p:nvSpPr>
        <p:spPr>
          <a:xfrm>
            <a:off x="4807585" y="635"/>
            <a:ext cx="4357370" cy="6857365"/>
          </a:xfrm>
          <a:prstGeom prst="rect">
            <a:avLst/>
          </a:prstGeom>
          <a:solidFill>
            <a:srgbClr val="EAEEEF"/>
          </a:solidFill>
          <a:ln>
            <a:noFill/>
          </a:ln>
          <a:effectLst/>
        </p:spPr>
      </p:sp>
      <p:sp>
        <p:nvSpPr>
          <p:cNvPr id="3" name="АвтоФігура1"/>
          <p:cNvSpPr>
            <a:extLst>
              <a:ext uri="smNativeData">
                <pr:smNativeData xmlns:pr="smNativeData" xmlns:p14="http://schemas.microsoft.com/office/powerpoint/2010/main" xmlns="" val="SMDATA_16_Tw1iYxMAAAAlAAAAqgAAAA8BAAAAkAAAAEgAAACQAAAASAAAAAAAAAAAAAAAAAAAAAEAAABQAAAAVlVVVVVV1T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EAAACTHQAAMCoAABAAAAAmAAAACAAAAP//////////"/>
              </a:ext>
            </a:extLst>
          </p:cNvSpPr>
          <p:nvPr/>
        </p:nvSpPr>
        <p:spPr>
          <a:xfrm flipH="1">
            <a:off x="0" y="635"/>
            <a:ext cx="4807585" cy="6857365"/>
          </a:xfrm>
          <a:prstGeom prst="snip1Rect">
            <a:avLst>
              <a:gd name="adj" fmla="val 16667"/>
            </a:avLst>
          </a:prstGeom>
          <a:solidFill>
            <a:srgbClr val="EAEEEF"/>
          </a:solidFill>
          <a:ln>
            <a:noFill/>
          </a:ln>
          <a:effectLst/>
        </p:spPr>
      </p:sp>
      <p:sp>
        <p:nvSpPr>
          <p:cNvPr id="4" name="Напис1"/>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C4G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TAUAAOIAAACTHQAA4gMAABAgAAAmAAAACAAAAP//////////"/>
              </a:ext>
            </a:extLst>
          </p:cNvSpPr>
          <p:nvPr/>
        </p:nvSpPr>
        <p:spPr>
          <a:xfrm>
            <a:off x="861060" y="143510"/>
            <a:ext cx="3946525" cy="487680"/>
          </a:xfrm>
          <a:prstGeom prst="rect">
            <a:avLst/>
          </a:prstGeom>
          <a:noFill/>
          <a:ln>
            <a:noFill/>
          </a:ln>
          <a:effectLst/>
        </p:spPr>
        <p:txBody>
          <a:bodyPr vert="horz" wrap="square" numCol="1" spcCol="215900" anchor="t"/>
          <a:lstStyle/>
          <a:p>
            <a:pPr algn="ctr">
              <a:defRPr sz="2600" b="1">
                <a:latin typeface="Arial" pitchFamily="2" charset="-52"/>
                <a:ea typeface="Arial" pitchFamily="2" charset="-52"/>
                <a:cs typeface="Arial" pitchFamily="2" charset="-52"/>
              </a:defRPr>
            </a:pPr>
            <a:r>
              <a:t>Види підприємств</a:t>
            </a:r>
          </a:p>
        </p:txBody>
      </p:sp>
      <p:sp>
        <p:nvSpPr>
          <p:cNvPr id="5"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Q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AAM0bAACMHgAAYSMAABAAAAAmAAAACAAAAP//////////"/>
              </a:ext>
            </a:extLst>
          </p:cNvSpPr>
          <p:nvPr/>
        </p:nvSpPr>
        <p:spPr>
          <a:xfrm>
            <a:off x="158115" y="4519295"/>
            <a:ext cx="4807585" cy="1231900"/>
          </a:xfrm>
          <a:prstGeom prst="rect">
            <a:avLst/>
          </a:prstGeom>
          <a:noFill/>
          <a:ln>
            <a:noFill/>
          </a:ln>
          <a:effectLst/>
        </p:spPr>
        <p:txBody>
          <a:bodyPr vert="horz" wrap="square" numCol="1" spcCol="215900" anchor="t"/>
          <a:lstStyle/>
          <a:p>
            <a:pPr>
              <a:buFontTx/>
              <a:buChar char="–"/>
              <a:defRPr sz="2400">
                <a:latin typeface="Arial" pitchFamily="2" charset="-52"/>
                <a:ea typeface="Arial" pitchFamily="2" charset="-52"/>
                <a:cs typeface="Arial" pitchFamily="2" charset="-52"/>
              </a:defRPr>
            </a:pPr>
            <a:r>
              <a:t> магазини;</a:t>
            </a:r>
          </a:p>
          <a:p>
            <a:pPr>
              <a:buFontTx/>
              <a:buChar char="–"/>
              <a:defRPr sz="2400">
                <a:latin typeface="Arial" pitchFamily="2" charset="-52"/>
                <a:ea typeface="Arial" pitchFamily="2" charset="-52"/>
                <a:cs typeface="Arial" pitchFamily="2" charset="-52"/>
              </a:defRPr>
            </a:pPr>
            <a:r>
              <a:t> гуртові;</a:t>
            </a:r>
          </a:p>
          <a:p>
            <a:pPr>
              <a:buFontTx/>
              <a:buChar char="–"/>
              <a:defRPr sz="2400">
                <a:latin typeface="Arial" pitchFamily="2" charset="-52"/>
                <a:ea typeface="Arial" pitchFamily="2" charset="-52"/>
                <a:cs typeface="Arial" pitchFamily="2" charset="-52"/>
              </a:defRPr>
            </a:pPr>
            <a:r>
              <a:t> гуртові склади.</a:t>
            </a:r>
          </a:p>
        </p:txBody>
      </p:sp>
      <p:sp>
        <p:nvSpPr>
          <p:cNvPr id="6" name="Текстовое поле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KYC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B8AAOIDAAD1NgAAxwYAABAAAAAmAAAACAAAAP//////////"/>
              </a:ext>
            </a:extLst>
          </p:cNvSpPr>
          <p:nvPr/>
        </p:nvSpPr>
        <p:spPr>
          <a:xfrm>
            <a:off x="5039360" y="631190"/>
            <a:ext cx="3894455" cy="470535"/>
          </a:xfrm>
          <a:prstGeom prst="rect">
            <a:avLst/>
          </a:prstGeom>
          <a:noFill/>
          <a:ln>
            <a:noFill/>
          </a:ln>
          <a:effectLst/>
        </p:spPr>
        <p:txBody>
          <a:bodyPr vert="horz" wrap="square" numCol="1" spcCol="215900" anchor="t"/>
          <a:lstStyle/>
          <a:p>
            <a:pPr>
              <a:buFont typeface="Wingdings" pitchFamily="2" charset="2"/>
              <a:buChar char=""/>
              <a:defRPr sz="2400">
                <a:latin typeface="Arial" pitchFamily="2" charset="-52"/>
                <a:ea typeface="Arial" pitchFamily="2" charset="-52"/>
                <a:cs typeface="Arial" pitchFamily="2" charset="-52"/>
              </a:defRPr>
            </a:pPr>
            <a:r>
              <a:t>Виробничі підприємства:</a:t>
            </a:r>
          </a:p>
        </p:txBody>
      </p:sp>
      <p:sp>
        <p:nvSpPr>
          <p:cNvPr id="7" name="Текстовое поле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B8AAMQGAAD1NgAAGBUAABAAAAAmAAAACAAAAP//////////"/>
              </a:ext>
            </a:extLst>
          </p:cNvSpPr>
          <p:nvPr/>
        </p:nvSpPr>
        <p:spPr>
          <a:xfrm>
            <a:off x="5039360" y="1099820"/>
            <a:ext cx="3894455" cy="2329180"/>
          </a:xfrm>
          <a:prstGeom prst="rect">
            <a:avLst/>
          </a:prstGeom>
          <a:noFill/>
          <a:ln>
            <a:noFill/>
          </a:ln>
          <a:effectLst/>
        </p:spPr>
        <p:txBody>
          <a:bodyPr vert="horz" wrap="square" numCol="1" spcCol="215900" anchor="t"/>
          <a:lstStyle/>
          <a:p>
            <a:pPr>
              <a:buFontTx/>
              <a:buChar char="–"/>
              <a:defRPr sz="2400">
                <a:latin typeface="Arial" pitchFamily="2" charset="-52"/>
                <a:ea typeface="Arial" pitchFamily="2" charset="-52"/>
                <a:cs typeface="Arial" pitchFamily="2" charset="-52"/>
              </a:defRPr>
            </a:pPr>
            <a:r>
              <a:t> заводи;</a:t>
            </a:r>
          </a:p>
          <a:p>
            <a:pPr>
              <a:buFontTx/>
              <a:buChar char="–"/>
              <a:defRPr sz="2400">
                <a:latin typeface="Arial" pitchFamily="2" charset="-52"/>
                <a:ea typeface="Arial" pitchFamily="2" charset="-52"/>
                <a:cs typeface="Arial" pitchFamily="2" charset="-52"/>
              </a:defRPr>
            </a:pPr>
            <a:r>
              <a:t> фабрики;</a:t>
            </a:r>
          </a:p>
          <a:p>
            <a:pPr>
              <a:buFontTx/>
              <a:buChar char="–"/>
              <a:defRPr sz="2400">
                <a:latin typeface="Arial" pitchFamily="2" charset="-52"/>
                <a:ea typeface="Arial" pitchFamily="2" charset="-52"/>
                <a:cs typeface="Arial" pitchFamily="2" charset="-52"/>
              </a:defRPr>
            </a:pPr>
            <a:r>
              <a:t> шахти;</a:t>
            </a:r>
          </a:p>
          <a:p>
            <a:pPr>
              <a:buFontTx/>
              <a:buChar char="–"/>
              <a:defRPr sz="2400">
                <a:latin typeface="Arial" pitchFamily="2" charset="-52"/>
                <a:ea typeface="Arial" pitchFamily="2" charset="-52"/>
                <a:cs typeface="Arial" pitchFamily="2" charset="-52"/>
              </a:defRPr>
            </a:pPr>
            <a:r>
              <a:t> комбінати;</a:t>
            </a:r>
          </a:p>
          <a:p>
            <a:pPr>
              <a:buFontTx/>
              <a:buChar char="–"/>
              <a:defRPr sz="2400">
                <a:latin typeface="Arial" pitchFamily="2" charset="-52"/>
                <a:ea typeface="Arial" pitchFamily="2" charset="-52"/>
                <a:cs typeface="Arial" pitchFamily="2" charset="-52"/>
              </a:defRPr>
            </a:pPr>
            <a:r>
              <a:t> кар’єри;</a:t>
            </a:r>
          </a:p>
          <a:p>
            <a:pPr>
              <a:buFontTx/>
              <a:buChar char="–"/>
              <a:defRPr sz="2400">
                <a:latin typeface="Arial" pitchFamily="2" charset="-52"/>
                <a:ea typeface="Arial" pitchFamily="2" charset="-52"/>
                <a:cs typeface="Arial" pitchFamily="2" charset="-52"/>
              </a:defRPr>
            </a:pPr>
            <a:r>
              <a:t> порти. </a:t>
            </a:r>
          </a:p>
        </p:txBody>
      </p:sp>
      <p:sp>
        <p:nvSpPr>
          <p:cNvPr id="8" name="Текстовое поле3"/>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QAAAGMIAADZHAAA5gsAABAAAAAmAAAACAAAAP//////////"/>
              </a:ext>
            </a:extLst>
          </p:cNvSpPr>
          <p:nvPr/>
        </p:nvSpPr>
        <p:spPr>
          <a:xfrm>
            <a:off x="117475" y="1363345"/>
            <a:ext cx="4572000" cy="570865"/>
          </a:xfrm>
          <a:prstGeom prst="rect">
            <a:avLst/>
          </a:prstGeom>
          <a:noFill/>
          <a:ln>
            <a:noFill/>
          </a:ln>
          <a:effectLst/>
        </p:spPr>
        <p:txBody>
          <a:bodyPr vert="horz" wrap="square" numCol="1" spcCol="215900" anchor="t"/>
          <a:lstStyle/>
          <a:p>
            <a:pPr>
              <a:buFont typeface="Wingdings" pitchFamily="2" charset="2"/>
              <a:buChar char=""/>
              <a:defRPr sz="2400">
                <a:latin typeface="Arial" pitchFamily="2" charset="-52"/>
                <a:ea typeface="Arial" pitchFamily="2" charset="-52"/>
                <a:cs typeface="Arial" pitchFamily="2" charset="-52"/>
              </a:defRPr>
            </a:pPr>
            <a:r>
              <a:t>Підприємства сфери послуг:</a:t>
            </a:r>
          </a:p>
        </p:txBody>
      </p:sp>
      <p:sp>
        <p:nvSpPr>
          <p:cNvPr id="9" name="Текстовое поле4"/>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QAAAOYLAADZHAAAkxcAABAAAAAmAAAACAAAAP//////////"/>
              </a:ext>
            </a:extLst>
          </p:cNvSpPr>
          <p:nvPr/>
        </p:nvSpPr>
        <p:spPr>
          <a:xfrm>
            <a:off x="117475" y="1934210"/>
            <a:ext cx="4572000" cy="1898015"/>
          </a:xfrm>
          <a:prstGeom prst="rect">
            <a:avLst/>
          </a:prstGeom>
          <a:noFill/>
          <a:ln>
            <a:noFill/>
          </a:ln>
          <a:effectLst/>
        </p:spPr>
        <p:txBody>
          <a:bodyPr vert="horz" wrap="square" numCol="1" spcCol="215900" anchor="t"/>
          <a:lstStyle/>
          <a:p>
            <a:pPr>
              <a:buFontTx/>
              <a:buChar char="–"/>
              <a:defRPr sz="2400">
                <a:latin typeface="Arial" pitchFamily="2" charset="-52"/>
                <a:ea typeface="Arial" pitchFamily="2" charset="-52"/>
                <a:cs typeface="Arial" pitchFamily="2" charset="-52"/>
              </a:defRPr>
            </a:pPr>
            <a:r>
              <a:t> ремонтні майстерні;</a:t>
            </a:r>
          </a:p>
          <a:p>
            <a:pPr>
              <a:buFontTx/>
              <a:buChar char="–"/>
              <a:defRPr sz="2400">
                <a:latin typeface="Arial" pitchFamily="2" charset="-52"/>
                <a:ea typeface="Arial" pitchFamily="2" charset="-52"/>
                <a:cs typeface="Arial" pitchFamily="2" charset="-52"/>
              </a:defRPr>
            </a:pPr>
            <a:r>
              <a:t> автосервіси;</a:t>
            </a:r>
          </a:p>
          <a:p>
            <a:pPr>
              <a:buFontTx/>
              <a:buChar char="–"/>
              <a:defRPr sz="2400">
                <a:latin typeface="Arial" pitchFamily="2" charset="-52"/>
                <a:ea typeface="Arial" pitchFamily="2" charset="-52"/>
                <a:cs typeface="Arial" pitchFamily="2" charset="-52"/>
              </a:defRPr>
            </a:pPr>
            <a:r>
              <a:t> ательє;</a:t>
            </a:r>
          </a:p>
          <a:p>
            <a:pPr>
              <a:buFontTx/>
              <a:buChar char="–"/>
              <a:defRPr sz="2400">
                <a:latin typeface="Arial" pitchFamily="2" charset="-52"/>
                <a:ea typeface="Arial" pitchFamily="2" charset="-52"/>
                <a:cs typeface="Arial" pitchFamily="2" charset="-52"/>
              </a:defRPr>
            </a:pPr>
            <a:r>
              <a:t> хімчистки;</a:t>
            </a:r>
          </a:p>
          <a:p>
            <a:pPr>
              <a:buFontTx/>
              <a:buChar char="–"/>
              <a:defRPr sz="2400">
                <a:latin typeface="Arial" pitchFamily="2" charset="-52"/>
                <a:ea typeface="Arial" pitchFamily="2" charset="-52"/>
                <a:cs typeface="Arial" pitchFamily="2" charset="-52"/>
              </a:defRPr>
            </a:pPr>
            <a:r>
              <a:t> салони краси.</a:t>
            </a:r>
          </a:p>
        </p:txBody>
      </p:sp>
      <p:sp>
        <p:nvSpPr>
          <p:cNvPr id="10" name="Текстовое поле5"/>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Jk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AAG8YAAAeLQAAzRsAABAAAAAmAAAACAAAAP//////////"/>
              </a:ext>
            </a:extLst>
          </p:cNvSpPr>
          <p:nvPr/>
        </p:nvSpPr>
        <p:spPr>
          <a:xfrm>
            <a:off x="158115" y="3971925"/>
            <a:ext cx="7176135" cy="547370"/>
          </a:xfrm>
          <a:prstGeom prst="rect">
            <a:avLst/>
          </a:prstGeom>
          <a:noFill/>
          <a:ln>
            <a:noFill/>
          </a:ln>
          <a:effectLst/>
        </p:spPr>
        <p:txBody>
          <a:bodyPr vert="horz" wrap="square" numCol="1" spcCol="215900" anchor="t"/>
          <a:lstStyle/>
          <a:p>
            <a:pPr>
              <a:buFont typeface="Wingdings" pitchFamily="2" charset="2"/>
              <a:buChar char=""/>
              <a:defRPr sz="2400">
                <a:latin typeface="Arial" pitchFamily="2" charset="-52"/>
                <a:ea typeface="Arial" pitchFamily="2" charset="-52"/>
                <a:cs typeface="Arial" pitchFamily="2" charset="-52"/>
              </a:defRPr>
            </a:pPr>
            <a:r>
              <a:t>Торговельні або торговельно-посередницькі:</a:t>
            </a:r>
          </a:p>
        </p:txBody>
      </p:sp>
      <p:sp>
        <p:nvSpPr>
          <p:cNvPr id="11" name="Автофигура1"/>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KxkAACAOAABhOAAAMCoAABAAAAAmAAAACAAAAP//////////"/>
              </a:ext>
            </a:extLst>
          </p:cNvSpPr>
          <p:nvPr/>
        </p:nvSpPr>
        <p:spPr>
          <a:xfrm flipH="1">
            <a:off x="4091305" y="2296160"/>
            <a:ext cx="5073650" cy="4561840"/>
          </a:xfrm>
          <a:prstGeom prst="rtTriangle">
            <a:avLst/>
          </a:prstGeom>
          <a:solidFill>
            <a:srgbClr val="4F6C77"/>
          </a:solidFill>
          <a:ln>
            <a:noFill/>
          </a:ln>
          <a:effectLst/>
        </p:spPr>
      </p:sp>
      <p:grpSp>
        <p:nvGrpSpPr>
          <p:cNvPr id="12"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4nAAB1GQAAmTcAAGgpAAAQAAAAJgAAAAgAAAD/////AAAAAA=="/>
              </a:ext>
            </a:extLst>
          </p:cNvGrpSpPr>
          <p:nvPr/>
        </p:nvGrpSpPr>
        <p:grpSpPr>
          <a:xfrm>
            <a:off x="6450330" y="4138295"/>
            <a:ext cx="2587625" cy="2592705"/>
            <a:chOff x="6450330" y="4138295"/>
            <a:chExt cx="2587625" cy="2592705"/>
          </a:xfrm>
        </p:grpSpPr>
        <p:pic>
          <p:nvPicPr>
            <p:cNvPr id="14" name="Изображение1"/>
            <p:cNvPicPr>
              <a:picLocks noChangeAspect="1"/>
              <a:extLst>
                <a:ext uri="smNativeData">
                  <pr:smNativeData xmlns:pr="smNativeData" xmlns:p14="http://schemas.microsoft.com/office/powerpoint/2010/main" xmlns="" val="SMDATA_18_Tw1iY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P///wA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AcAAAA4AAAAAAAAAAAAAAAAAAAA////AAI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D///8Af39/AICAgAPMzMwAwMD/AH9/fwAAAAAAAAAAAAAAAAD///8AAAAAACEAAAAYAAAAFAAAALwnAACLGQAAmTcAAGgpAAAAAAAAJgAAAAgAAAD//////////w=="/>
                </a:ext>
              </a:extLst>
            </p:cNvPicPr>
            <p:nvPr/>
          </p:nvPicPr>
          <p:blipFill>
            <a:blip r:embed="rId2" cstate="print">
              <a:clrChange>
                <a:clrFrom>
                  <a:srgbClr val="000000"/>
                </a:clrFrom>
                <a:clrTo>
                  <a:srgbClr val="000000">
                    <a:alpha val="0"/>
                  </a:srgbClr>
                </a:clrTo>
              </a:clrChange>
            </a:blip>
            <a:stretch>
              <a:fillRect/>
            </a:stretch>
          </p:blipFill>
          <p:spPr>
            <a:xfrm>
              <a:off x="6459220" y="4152265"/>
              <a:ext cx="2578735" cy="2578735"/>
            </a:xfrm>
            <a:prstGeom prst="rect">
              <a:avLst/>
            </a:prstGeom>
            <a:noFill/>
            <a:ln>
              <a:noFill/>
            </a:ln>
            <a:effectLst/>
          </p:spPr>
        </p:pic>
        <p:pic>
          <p:nvPicPr>
            <p:cNvPr id="13" name="Зображення1"/>
            <p:cNvPicPr>
              <a:picLocks noChangeAspect="1"/>
              <a:extLst>
                <a:ext uri="smNativeData">
                  <pr:smNativeData xmlns:pr="smNativeData" xmlns:p14="http://schemas.microsoft.com/office/powerpoint/2010/main" xmlns="" val="SMDATA_18_Tw1iY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P///wA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AcAAAA4AAAAAAAAAAAAAAAAAAAA////AAI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D///8Af39/AICAgAPMzMwAwMD/AH9/fwAAAAAAAAAAAAAAAAD///8AAAAAACEAAAAYAAAAFAAAAK4nAAB1GQAAizcAAFIpAAAAAAAAJgAAAAgAAAD//////////w=="/>
                </a:ext>
              </a:extLst>
            </p:cNvPicPr>
            <p:nvPr/>
          </p:nvPicPr>
          <p:blipFill>
            <a:blip r:embed="rId2" cstate="print">
              <a:clrChange>
                <a:clrFrom>
                  <a:srgbClr val="000000"/>
                </a:clrFrom>
                <a:clrTo>
                  <a:srgbClr val="000000">
                    <a:alpha val="0"/>
                  </a:srgbClr>
                </a:clrTo>
              </a:clrChange>
            </a:blip>
            <a:stretch>
              <a:fillRect/>
            </a:stretch>
          </p:blipFill>
          <p:spPr>
            <a:xfrm>
              <a:off x="6450330" y="4138295"/>
              <a:ext cx="2578735" cy="2578735"/>
            </a:xfrm>
            <a:prstGeom prst="rect">
              <a:avLst/>
            </a:prstGeom>
            <a:noFill/>
            <a:ln>
              <a:noFill/>
            </a:ln>
            <a:effectLst/>
          </p:spPr>
        </p:pic>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1+#ppt_w/2"/>
                                          </p:val>
                                        </p:tav>
                                        <p:tav tm="100000">
                                          <p:val>
                                            <p:strVal val="#ppt_x"/>
                                          </p:val>
                                        </p:tav>
                                      </p:tavLst>
                                    </p:anim>
                                    <p:anim calcmode="lin" valueType="num">
                                      <p:cBhvr>
                                        <p:cTn id="8" dur="10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000"/>
                            </p:stCondLst>
                            <p:childTnLst>
                              <p:par>
                                <p:cTn id="13" presetID="2" presetClass="entr" presetSubtype="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1+#ppt_w/2"/>
                                          </p:val>
                                        </p:tav>
                                        <p:tav tm="100000">
                                          <p:val>
                                            <p:strVal val="#ppt_x"/>
                                          </p:val>
                                        </p:tav>
                                      </p:tavLst>
                                    </p:anim>
                                    <p:anim calcmode="lin" valueType="num">
                                      <p:cBhvr>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 presetClass="entr" presetSubtype="0" fill="hold" grpId="0" nodeType="afterEffect">
                                  <p:stCondLst>
                                    <p:cond delay="0"/>
                                  </p:stCondLst>
                                  <p:iterate type="wd">
                                    <p:tmAbs val="50"/>
                                  </p:iterate>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iterate type="wd">
                                    <p:tmAbs val="50"/>
                                  </p:iterate>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iterate type="wd">
                                    <p:tmAbs val="50"/>
                                  </p:iterate>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1651"/>
                            </p:stCondLst>
                            <p:childTnLst>
                              <p:par>
                                <p:cTn id="25" presetID="1" presetClass="entr" presetSubtype="0" fill="hold" grpId="0" nodeType="afterEffect">
                                  <p:stCondLst>
                                    <p:cond delay="0"/>
                                  </p:stCondLst>
                                  <p:iterate type="wd">
                                    <p:tmAbs val="50"/>
                                  </p:iterate>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iterate type="wd">
                                    <p:tmAbs val="50"/>
                                  </p:iterate>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iterate type="wd">
                                    <p:tmAbs val="50"/>
                                  </p:iterate>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Lst>
    <p:extLst>
      <p:ext uri="smNativeData">
        <pr:smNativeData xmlns:pr="smNativeData" xmlns:p14="http://schemas.microsoft.com/office/powerpoint/2010/main" xmlns="" val="Tw1iYw8AAAAFAAAA/f///wEAAAACAAAABgAAAAAAAAAAAAAAAAAAAAkAAAD9////AQAAAEoAAAAAAAAAAAAAAAAAAAAAAAAADQAAAP3///8BAAAAAgAAAAYAAAAAAAAAAAAAAAAAAAASAAAA/v///wEAAAABAAAAAAAAAAAAAAAAAAAAAAAAABUAAAD/////AQAAAAEAAAAAAAAAAAAAAAAAAAAAAAAAFwAAAP7///8BAAAAAQAAAAAAAAAAAAAAAAAAAAAAAAAaAAAA/////wEAAAABAAAAAAAAAAAAAAAAAAAAAAAAABwAAAD+////AQAAAAEAAAAAAAAAAAAAAAAAAAAAAAAAHwAAAP////8BAAAAAQAAAAAAAAAAAAAAAAAAAAAAAAAiAAAA/v///wEAAAABAAAAAAAAAAAAAAAAAAAAAAAAACUAAAD/////AQAAAAEAAAAAAAAAAAAAAAAAAAAAAAAAJwAAAP7///8BAAAAAQAAAAAAAAAAAAAAAAAAAAAAAAAqAAAA/////wEAAAABAAAAAAAAAAAAAAAAAAAAAAAAACwAAAD+////AQAAAAEAAAAAAAAAAAAAAAAAAAAAAAAALwAAAP////8BAAAAAQAAAAAAAAAAAAAAAAAAAAAAAAA="/>
      </p:ext>
    </p:ext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AAAOj///8IOQAAGAMAABAAAAAmAAAACAAAAP//////////"/>
              </a:ext>
            </a:extLst>
          </p:cNvSpPr>
          <p:nvPr/>
        </p:nvSpPr>
        <p:spPr>
          <a:xfrm>
            <a:off x="12700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200" b="1">
                <a:solidFill>
                  <a:srgbClr val="516D77"/>
                </a:solidFill>
                <a:uFill>
                  <a:solidFill>
                    <a:srgbClr val="000000"/>
                  </a:solidFill>
                </a:uFill>
                <a:latin typeface="Arial" pitchFamily="2" charset="-52"/>
                <a:ea typeface="Arial" pitchFamily="2" charset="-52"/>
                <a:cs typeface="Arial" pitchFamily="2" charset="-52"/>
              </a:defRPr>
            </a:pPr>
            <a:r>
              <a:t> Підприємницькі договори, їх структура і порядок укладання</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Зовнішньоекономічний контракт – це письмово оформлена угода двох або більше суб’єктів зовнішньоекономічної діяльності та їхніх іноземних контрагентів з приводу встановлення, зміни або припинення їхніх взаємних прав та обов’язків.</a:t>
              </a:r>
            </a:p>
            <a:p>
              <a:pPr marL="0" marR="36195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195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360045" indent="0" algn="l" defTabSz="914400">
                <a:lnSpc>
                  <a:spcPct val="100000"/>
                </a:lnSpc>
                <a:spcBef>
                  <a:spcPts val="30"/>
                </a:spcBef>
                <a:spcAft>
                  <a:spcPts val="0"/>
                </a:spcAft>
                <a:buClrTx/>
                <a:buSzTx/>
                <a:buFont typeface="Wingdings" pitchFamily="2" charset="2"/>
                <a:buChar char=""/>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AAAOj///8IOQAAGAMAABAAAAAmAAAACAAAAP//////////"/>
              </a:ext>
            </a:extLst>
          </p:cNvSpPr>
          <p:nvPr/>
        </p:nvSpPr>
        <p:spPr>
          <a:xfrm>
            <a:off x="12700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Міжнародний бізнес, його суб’єкти, типи і види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361950" indent="0" algn="l"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Міжнародний бізнес - це реалізація міжнародних економічних відносин шляхом ділової взаємодії господарських суб’єктів різних країн з метою взаємовигідної співпраці, одержання прибутку та зміцнення ринкових позицій.</a:t>
              </a:r>
            </a:p>
            <a:p>
              <a:pPr marL="0" marR="361315" indent="0" algn="l" defTabSz="449580">
                <a:lnSpc>
                  <a:spcPct val="100000"/>
                </a:lnSpc>
                <a:spcBef>
                  <a:spcPts val="0"/>
                </a:spcBef>
                <a:spcAft>
                  <a:spcPts val="0"/>
                </a:spcAft>
                <a:buNone/>
                <a:tabLst>
                  <a:tab pos="1452880" algn="l"/>
                  <a:tab pos="1766570" algn="l"/>
                  <a:tab pos="2101850" algn="l"/>
                  <a:tab pos="2933700" algn="l"/>
                  <a:tab pos="3064510" algn="l"/>
                  <a:tab pos="3771900" algn="l"/>
                  <a:tab pos="4159250" algn="l"/>
                  <a:tab pos="4848225" algn="l"/>
                  <a:tab pos="5009515" algn="l"/>
                  <a:tab pos="5600700" algn="l"/>
                  <a:tab pos="5646420" algn="l"/>
                  <a:tab pos="6128385" algn="l"/>
                  <a:tab pos="6329680" algn="l"/>
                </a:tabLst>
                <a:defRPr sz="2400">
                  <a:solidFill>
                    <a:srgbClr val="516D77"/>
                  </a:solidFill>
                  <a:uFill>
                    <a:solidFill>
                      <a:srgbClr val="000000"/>
                    </a:solidFill>
                  </a:uFill>
                  <a:latin typeface="Arial" pitchFamily="2" charset="-52"/>
                  <a:ea typeface="Arial" pitchFamily="2" charset="-52"/>
                  <a:cs typeface="Arial" pitchFamily="2" charset="-52"/>
                </a:defRPr>
              </a:pPr>
              <a:r>
                <a:t>Суб’єктам	міжнародного бізнесу обов’язково властиві внутрішні спонукальні мотиви, інтереси, цілі та здатність до їх реалізації у певній сфері міжнародної економічної діяльності.</a:t>
              </a:r>
            </a:p>
            <a:p>
              <a:pPr marL="0" marR="364490" indent="0" algn="just" defTabSz="914400">
                <a:lnSpc>
                  <a:spcPct val="100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r>
                <a:t>Типи міжнародного бізнесу - приватний і державний.</a:t>
              </a:r>
            </a:p>
            <a:p>
              <a:pPr marL="0" marR="360045" indent="0" algn="l" defTabSz="914400">
                <a:lnSpc>
                  <a:spcPct val="100000"/>
                </a:lnSpc>
                <a:spcBef>
                  <a:spcPts val="30"/>
                </a:spcBef>
                <a:spcAft>
                  <a:spcPts val="0"/>
                </a:spcAft>
                <a:buClrTx/>
                <a:buSzTx/>
                <a:buFont typeface="Wingdings" pitchFamily="2" charset="2"/>
                <a:buChar char=""/>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Dg1VQo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AAAAOj///8IOQAAGAMAABAAAAAmAAAACAAAAP//////////"/>
              </a:ext>
            </a:extLst>
          </p:cNvSpPr>
          <p:nvPr/>
        </p:nvSpPr>
        <p:spPr>
          <a:xfrm>
            <a:off x="12700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Міжнародний бізнес, його суб’єкти, типи і види</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marL="0" marR="0" indent="0" algn="l" defTabSz="914400">
                <a:lnSpc>
                  <a:spcPct val="132000"/>
                </a:lnSpc>
                <a:spcBef>
                  <a:spcPts val="15"/>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Основних формами зовнішньоекономічної діяльності підприємств є:</a:t>
              </a:r>
            </a:p>
            <a:p>
              <a:pPr marL="0" marR="366395" indent="0" algn="l" defTabSz="449580">
                <a:lnSpc>
                  <a:spcPct val="100000"/>
                </a:lnSpc>
                <a:spcBef>
                  <a:spcPts val="0"/>
                </a:spcBef>
                <a:spcAft>
                  <a:spcPts val="0"/>
                </a:spcAft>
                <a:buNone/>
                <a:tabLst>
                  <a:tab pos="1093470" algn="l"/>
                </a:tabLst>
                <a:defRPr sz="2400" i="1">
                  <a:solidFill>
                    <a:srgbClr val="516D77"/>
                  </a:solidFill>
                  <a:uFill>
                    <a:solidFill>
                      <a:srgbClr val="000000"/>
                    </a:solidFill>
                  </a:uFill>
                  <a:latin typeface="Arial" pitchFamily="2" charset="-52"/>
                  <a:ea typeface="Arial" pitchFamily="2" charset="-52"/>
                  <a:cs typeface="Arial" pitchFamily="2" charset="-52"/>
                </a:defRPr>
              </a:pPr>
              <a:r>
                <a:rPr b="1" i="0"/>
                <a:t>1.</a:t>
              </a:r>
              <a:r>
                <a:t> здійснення окремих зовнішньоекономічних операцій</a:t>
              </a:r>
            </a:p>
            <a:p>
              <a:pPr marL="0" marR="361950" indent="0" algn="l" defTabSz="449580">
                <a:lnSpc>
                  <a:spcPct val="100000"/>
                </a:lnSpc>
                <a:spcBef>
                  <a:spcPts val="0"/>
                </a:spcBef>
                <a:spcAft>
                  <a:spcPts val="0"/>
                </a:spcAft>
                <a:buNone/>
                <a:tabLst>
                  <a:tab pos="1093470" algn="l"/>
                </a:tabLst>
                <a:defRPr sz="2400" i="1">
                  <a:solidFill>
                    <a:srgbClr val="516D77"/>
                  </a:solidFill>
                  <a:uFill>
                    <a:solidFill>
                      <a:srgbClr val="000000"/>
                    </a:solidFill>
                  </a:uFill>
                  <a:latin typeface="Arial" pitchFamily="2" charset="-52"/>
                  <a:ea typeface="Arial" pitchFamily="2" charset="-52"/>
                  <a:cs typeface="Arial" pitchFamily="2" charset="-52"/>
                </a:defRPr>
              </a:pPr>
              <a:r>
                <a:rPr b="1" i="0"/>
                <a:t>2.</a:t>
              </a:r>
              <a:r>
                <a:t> міжнародна торгівля</a:t>
              </a:r>
            </a:p>
            <a:p>
              <a:pPr marL="0" marR="361950" indent="0" algn="l" defTabSz="449580">
                <a:lnSpc>
                  <a:spcPct val="100000"/>
                </a:lnSpc>
                <a:spcBef>
                  <a:spcPts val="0"/>
                </a:spcBef>
                <a:spcAft>
                  <a:spcPts val="0"/>
                </a:spcAft>
                <a:buNone/>
                <a:tabLst>
                  <a:tab pos="1093470" algn="l"/>
                </a:tabLst>
                <a:defRPr sz="2400" i="1">
                  <a:solidFill>
                    <a:srgbClr val="516D77"/>
                  </a:solidFill>
                  <a:uFill>
                    <a:solidFill>
                      <a:srgbClr val="000000"/>
                    </a:solidFill>
                  </a:uFill>
                  <a:latin typeface="Arial" pitchFamily="2" charset="-52"/>
                  <a:ea typeface="Arial" pitchFamily="2" charset="-52"/>
                  <a:cs typeface="Arial" pitchFamily="2" charset="-52"/>
                </a:defRPr>
              </a:pPr>
              <a:r>
                <a:rPr b="1" i="0"/>
                <a:t>3.</a:t>
              </a:r>
              <a:r>
                <a:t> промислова кооперація</a:t>
              </a:r>
            </a:p>
            <a:p>
              <a:pPr marL="0" marR="361950" indent="0" algn="l" defTabSz="449580">
                <a:lnSpc>
                  <a:spcPct val="100000"/>
                </a:lnSpc>
                <a:spcBef>
                  <a:spcPts val="0"/>
                </a:spcBef>
                <a:spcAft>
                  <a:spcPts val="0"/>
                </a:spcAft>
                <a:buNone/>
                <a:tabLst>
                  <a:tab pos="1093470" algn="l"/>
                </a:tabLst>
                <a:defRPr sz="2400" i="1">
                  <a:solidFill>
                    <a:srgbClr val="516D77"/>
                  </a:solidFill>
                  <a:uFill>
                    <a:solidFill>
                      <a:srgbClr val="000000"/>
                    </a:solidFill>
                  </a:uFill>
                  <a:latin typeface="Arial" pitchFamily="2" charset="-52"/>
                  <a:ea typeface="Arial" pitchFamily="2" charset="-52"/>
                  <a:cs typeface="Arial" pitchFamily="2" charset="-52"/>
                </a:defRPr>
              </a:pPr>
              <a:r>
                <a:rPr b="1" i="0"/>
                <a:t>4.</a:t>
              </a:r>
              <a:r>
                <a:t> організація спільного підприємства</a:t>
              </a:r>
            </a:p>
            <a:p>
              <a:pPr marL="0" marR="366395" indent="0" algn="l" defTabSz="449580">
                <a:lnSpc>
                  <a:spcPct val="100000"/>
                </a:lnSpc>
                <a:spcBef>
                  <a:spcPts val="0"/>
                </a:spcBef>
                <a:spcAft>
                  <a:spcPts val="0"/>
                </a:spcAft>
                <a:buNone/>
                <a:tabLst>
                  <a:tab pos="1093470" algn="l"/>
                </a:tabLst>
                <a:defRPr sz="2400" i="1">
                  <a:solidFill>
                    <a:srgbClr val="516D77"/>
                  </a:solidFill>
                  <a:uFill>
                    <a:solidFill>
                      <a:srgbClr val="000000"/>
                    </a:solidFill>
                  </a:uFill>
                  <a:latin typeface="Arial" pitchFamily="2" charset="-52"/>
                  <a:ea typeface="Arial" pitchFamily="2" charset="-52"/>
                  <a:cs typeface="Arial" pitchFamily="2" charset="-52"/>
                </a:defRPr>
              </a:pPr>
              <a:r>
                <a:rPr b="1" i="0"/>
                <a:t>5.</a:t>
              </a:r>
              <a:r>
                <a:t> створення територіально - виробничих комплексів</a:t>
              </a:r>
            </a:p>
            <a:p>
              <a:pPr marL="0" marR="360045" indent="0" algn="l" defTabSz="914400">
                <a:lnSpc>
                  <a:spcPct val="100000"/>
                </a:lnSpc>
                <a:spcBef>
                  <a:spcPts val="30"/>
                </a:spcBef>
                <a:spcAft>
                  <a:spcPts val="0"/>
                </a:spcAft>
                <a:buClrTx/>
                <a:buSzTx/>
                <a:buFont typeface="Wingdings" pitchFamily="2" charset="2"/>
                <a:buChar char=""/>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marL="0" marR="0" indent="0" algn="just" defTabSz="914400">
                <a:lnSpc>
                  <a:spcPct val="132000"/>
                </a:lnSpc>
                <a:spcBef>
                  <a:spcPts val="0"/>
                </a:spcBef>
                <a:spcAft>
                  <a:spcPts val="0"/>
                </a:spcAft>
                <a:buNone/>
                <a:tabLst/>
                <a:defRPr sz="2400">
                  <a:solidFill>
                    <a:srgbClr val="516D77"/>
                  </a:solidFill>
                  <a:uFill>
                    <a:solidFill>
                      <a:srgbClr val="000000"/>
                    </a:solidFill>
                  </a:uFill>
                  <a:latin typeface="Arial" pitchFamily="2" charset="-52"/>
                  <a:ea typeface="Arial" pitchFamily="2" charset="-52"/>
                  <a:cs typeface="Arial" pitchFamily="2"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C8+P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rgbClr val="EAEEEF"/>
        </a:solidFill>
        <a:effectLst/>
      </p:bgPr>
    </p:bg>
    <p:spTree>
      <p:nvGrpSpPr>
        <p:cNvPr id="1" name=""/>
        <p:cNvGrpSpPr/>
        <p:nvPr/>
      </p:nvGrpSpPr>
      <p:grpSpPr>
        <a:xfrm>
          <a:off x="0" y="0"/>
          <a:ext cx="0" cy="0"/>
          <a:chOff x="0" y="0"/>
          <a:chExt cx="0" cy="0"/>
        </a:xfrm>
      </p:grpSpPr>
      <p:sp>
        <p:nvSpPr>
          <p:cNvPr id="2" name="Прямоугольник4"/>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PlNb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PlNbAP///wEAAAAAAAAAAAAAAAAAAAAAAAAAAAAAAAAAAAAAAAAAAAAAAAJ/f38AgICAA8zMzADAwP8Af39/AAAAAAAAAAAAAAAAAAAAAAAAAAAAIQAAABgAAAAUAAAAAAAAAAAAAABAOAAAMCoAABAAAAAmAAAACAAAAP//////////"/>
              </a:ext>
            </a:extLst>
          </p:cNvSpPr>
          <p:nvPr/>
        </p:nvSpPr>
        <p:spPr>
          <a:xfrm>
            <a:off x="0" y="0"/>
            <a:ext cx="9144000" cy="6858000"/>
          </a:xfrm>
          <a:prstGeom prst="rect">
            <a:avLst/>
          </a:prstGeom>
          <a:solidFill>
            <a:srgbClr val="3E535B"/>
          </a:solidFill>
          <a:ln>
            <a:noFill/>
          </a:ln>
          <a:effectLst/>
        </p:spPr>
      </p:sp>
      <p:sp>
        <p:nvSpPr>
          <p:cNvPr id="3" name="Прямокут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BAAAAAAAAAE9sd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E9sdwB/f38AgICAA8zMzADAwP8Af39/AAAAAAAAAAAAAAAAAAAAAAAAAAAAIQAAABgAAAAUAAAAawEAAOQBAADUNgAASygAABAAAAAmAAAACAAAAP//////////"/>
              </a:ext>
            </a:extLst>
          </p:cNvSpPr>
          <p:nvPr/>
        </p:nvSpPr>
        <p:spPr>
          <a:xfrm>
            <a:off x="230505" y="307340"/>
            <a:ext cx="8682355" cy="6242685"/>
          </a:xfrm>
          <a:prstGeom prst="rect">
            <a:avLst/>
          </a:prstGeom>
          <a:solidFill>
            <a:srgbClr val="4F6C77"/>
          </a:solidFill>
          <a:ln w="12700" cap="flat" cmpd="sng" algn="ctr">
            <a:solidFill>
              <a:srgbClr val="4F6C77"/>
            </a:solidFill>
            <a:prstDash val="solid"/>
            <a:headEnd type="none"/>
            <a:tailEnd type="none"/>
          </a:ln>
          <a:effectLst/>
        </p:spPr>
      </p:sp>
      <p:sp>
        <p:nvSpPr>
          <p:cNvPr id="4"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bY+eAP///wgAAAAAAAAAAAAAAAAAAAAAAAAAAAAAAAAAAAAAZAAAAAEAAABAAAAAAAAAAAAAAAAAAAAAAAAAAAAAAAAAAAAAAAAAAAAAAAAAAAAAAAAAAAAAAAAAAAAAAAAAAAAAAAAAAAAAAAAAAAAAAAAAAAAAAAAAAAAAAAAAAAAAFAAAADwAAAABAAAAAAAAAE9sdw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AEAA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bY+eAP///wEAAAAAAAAAAAAAAAAAAAAAAAAAAAAAAAAAAAAAAAAAAE9sdwB/f38Af39/AMzMzADAwP8Af39/AAAAAAAAAAAAAAAAAAAAAAAAAAAAIQAAABgAAAAUAAAApgIAAIgDAABpNQAA2CYAABAAAAAmAAAACAAAAP//////////"/>
              </a:ext>
            </a:extLst>
          </p:cNvSpPr>
          <p:nvPr/>
        </p:nvSpPr>
        <p:spPr>
          <a:xfrm>
            <a:off x="430530" y="574040"/>
            <a:ext cx="8251825" cy="5740400"/>
          </a:xfrm>
          <a:prstGeom prst="rect">
            <a:avLst/>
          </a:prstGeom>
          <a:solidFill>
            <a:srgbClr val="6D8F9E"/>
          </a:solidFill>
          <a:ln w="38100" cap="flat" cmpd="sng" algn="ctr">
            <a:solidFill>
              <a:srgbClr val="4F6C77"/>
            </a:solidFill>
            <a:prstDash val="solid"/>
            <a:headEnd type="none"/>
            <a:tailEnd type="none"/>
          </a:ln>
          <a:effectLst/>
        </p:spPr>
      </p:sp>
      <p:sp>
        <p:nvSpPr>
          <p:cNvPr id="5"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qL3GAP///wgAAAAAAAAAAAAAAAAAAAAAAAAAAAAAAAAAAAAAZAAAAAEAAABAAAAAAAAAAAAAAAAAAAAAAAAAAAAAAAAAAAAAAAAAAAAAAAAAAAAAAAAAAAAAAAAAAAAAAAAAAAAAAAAAAAAAAAAAAAAAAAAAAAAAAAAAAAAAAAAAAAAAFAAAADwAAAABAAAAAAAAAG2Png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AEAA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qL3GAP///wEAAAAAAAAAAAAAAAAAAAAAAAAAAAAAAAAAAAAAAAAAAG2PngB/f38Af39/AMzMzADAwP8Af39/AAAAAAAAAAAAAAAAAAAAAAAAAAAAIQAAABgAAAAUAAAAigQAAF8FAAC2MwAA0SQAABAAAAAmAAAACAAAAP//////////"/>
              </a:ext>
            </a:extLst>
          </p:cNvSpPr>
          <p:nvPr/>
        </p:nvSpPr>
        <p:spPr>
          <a:xfrm>
            <a:off x="737870" y="873125"/>
            <a:ext cx="7668260" cy="5111750"/>
          </a:xfrm>
          <a:prstGeom prst="rect">
            <a:avLst/>
          </a:prstGeom>
          <a:solidFill>
            <a:srgbClr val="A8BDC6"/>
          </a:solidFill>
          <a:ln w="38100" cap="flat" cmpd="sng" algn="ctr">
            <a:solidFill>
              <a:srgbClr val="6D8F9E"/>
            </a:solidFill>
            <a:prstDash val="solid"/>
            <a:headEnd type="none"/>
            <a:tailEnd type="none"/>
          </a:ln>
          <a:effectLst/>
        </p:spPr>
      </p:sp>
      <p:sp>
        <p:nvSpPr>
          <p:cNvPr id="6"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zdneAP///wgAAAAAAAAAAAAAAAAAAAAAAAAAAAAAAAAAAAAAZAAAAAEAAABAAAAAAAAAAAAAAAAAAAAAAAAAAAAAAAAAAAAAAAAAAAAAAAAAAAAAAAAAAAAAAAAAAAAAAAAAAAAAAAAAAAAAAAAAAAAAAAAAAAAAAAAAAAAAAAAAAAAAFAAAADwAAAABAAAAAAAAAKi9xgA8AAAAAQAAAAAAAAAAAAAAAAAAAAAAAAAAAAAAZAAAAGQAAAAAAAAAZAAAAGQAAAAVAAAAYAAAAAAAAAAAAAAAEAAAACADAAAAAAAAAAAAAAEAAACgMgAAAAAAAAAAAAABAAAAf39/AAEAAABkAAAAAAAAABQAAABAHwAAAAAAACYAAAAAAAAAwOD//wAAAAAmAAAAZAAAABYAAABMAAAAAAAAAAAAAAAAAAAAAAAAAAEAAAB/f38AAAAAAAAAAAAAAAAAZAAAAGQAAAAAAAAAzMzMAAAAAABQAAAAUAAAAGQAAABkAAAAAAAAABcAAAAUAAAAAAAAAAAAAAD/fwAA/38AAAAAAAAJAAAABAAAAHMAd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neAP///wEAAAAAAAAAAAAAAAAAAAAAAAAAAAAAAAAAAAAAAAAAAKi9xgB/f38Af39/AMzMzADAwP8Af39/AAAAAAAAAAAAAAAAAAAAAAAAAAAAIQAAABgAAAAUAAAAUAYAACUHAADxMQAADCMAABAAAAAmAAAACAAAAP//////////"/>
              </a:ext>
            </a:extLst>
          </p:cNvSpPr>
          <p:nvPr/>
        </p:nvSpPr>
        <p:spPr>
          <a:xfrm>
            <a:off x="1026160" y="1161415"/>
            <a:ext cx="7092315" cy="4535805"/>
          </a:xfrm>
          <a:prstGeom prst="rect">
            <a:avLst/>
          </a:prstGeom>
          <a:solidFill>
            <a:srgbClr val="CDD9DE"/>
          </a:solidFill>
          <a:ln w="38100" cap="flat" cmpd="sng" algn="ctr">
            <a:solidFill>
              <a:srgbClr val="A8BDC6"/>
            </a:solidFill>
            <a:prstDash val="solid"/>
            <a:headEnd type="none"/>
            <a:tailEnd type="none"/>
          </a:ln>
          <a:effectLst/>
        </p:spPr>
      </p:sp>
      <p:sp>
        <p:nvSpPr>
          <p:cNvPr id="7" name="Напис3"/>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oEAAD/fwAA/38AAAAAAAAJAAAABAAAAGQ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AYAAG4SAADxMQAA7RgAABAAAAAmAAAACAAAAP//////////"/>
              </a:ext>
            </a:extLst>
          </p:cNvSpPr>
          <p:nvPr/>
        </p:nvSpPr>
        <p:spPr>
          <a:xfrm>
            <a:off x="1026160" y="2995930"/>
            <a:ext cx="7092315" cy="1056005"/>
          </a:xfrm>
          <a:prstGeom prst="rect">
            <a:avLst/>
          </a:prstGeom>
          <a:noFill/>
          <a:ln>
            <a:noFill/>
          </a:ln>
          <a:effectLst/>
        </p:spPr>
        <p:txBody>
          <a:bodyPr vert="horz" wrap="square" numCol="1" spcCol="215900" anchor="t"/>
          <a:lstStyle/>
          <a:p>
            <a:pPr algn="ctr">
              <a:defRPr sz="4800">
                <a:solidFill>
                  <a:srgbClr val="516D77"/>
                </a:solidFill>
                <a:latin typeface="Arial" pitchFamily="2" charset="-52"/>
                <a:ea typeface="SimSun" charset="0"/>
                <a:cs typeface="Times New Roman" pitchFamily="1" charset="-52"/>
              </a:defRPr>
            </a:pPr>
            <a:r>
              <a:t>ДЯКУЮ ЗА УВАГУ</a:t>
            </a:r>
          </a:p>
          <a:p>
            <a:pPr>
              <a:defRPr sz="3000">
                <a:latin typeface="Arial" pitchFamily="2" charset="-52"/>
                <a:ea typeface="SimSun" charset="0"/>
                <a:cs typeface="Times New Roman" pitchFamily="1" charset="-52"/>
              </a:defRPr>
            </a:pPr>
            <a:endParaRPr/>
          </a:p>
        </p:txBody>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par>
                          <p:cTn id="13" fill="hold">
                            <p:stCondLst>
                              <p:cond delay="1000"/>
                            </p:stCondLst>
                            <p:childTnLst>
                              <p:par>
                                <p:cTn id="14" presetID="18"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pr="smNativeData" xmlns:p14="http://schemas.microsoft.com/office/powerpoint/2010/main" xmlns="" val="Tw1iYwMAAAAFAAAA/f///wEAAAACAAAABAAAAAAAAAAAAAAAAAAAAAoAAAD9////AQAAABIAAAADAAAAAAAAAAAAAAAAAAAADgAAAP3///8BAAAAEgAAAAkAAAAAAAAAAAAAAAAAAAA="/>
      </p:ext>
    </p:ext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I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SimSun" charset="0"/>
                  <a:cs typeface="Times New Roman" pitchFamily="1" charset="-52"/>
                </a:defRPr>
              </a:pPr>
              <a:r>
                <a:t>  </a:t>
              </a:r>
              <a:r>
                <a:rPr b="0"/>
                <a:t>Випливають із визначення її сутності, а саме:</a:t>
              </a:r>
            </a:p>
            <a:p>
              <a:pPr>
                <a:buFontTx/>
                <a:buAutoNum type="arabicParenR"/>
                <a:defRPr sz="2400">
                  <a:solidFill>
                    <a:srgbClr val="516D77"/>
                  </a:solidFill>
                  <a:latin typeface="Arial" pitchFamily="2" charset="-52"/>
                  <a:ea typeface="SimSun" charset="0"/>
                  <a:cs typeface="Times New Roman" pitchFamily="1" charset="-52"/>
                </a:defRPr>
              </a:pPr>
              <a:endParaRPr/>
            </a:p>
            <a:p>
              <a:pPr>
                <a:buFontTx/>
                <a:buAutoNum type="arabicParenR"/>
                <a:defRPr sz="2400">
                  <a:solidFill>
                    <a:srgbClr val="516D77"/>
                  </a:solidFill>
                  <a:latin typeface="Arial" pitchFamily="2" charset="-52"/>
                  <a:ea typeface="SimSun" charset="0"/>
                  <a:cs typeface="Times New Roman" pitchFamily="1" charset="-52"/>
                </a:defRPr>
              </a:pPr>
              <a:r>
                <a:t>економічна самостійність: суб’єкти підприємництва, керуючись власною волею, вільно обирають види підприємницької діяльності, а також час, місце та способи її здійснення;</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ініціативність:</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систематичність:</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на власний ризик:</a:t>
              </a:r>
            </a:p>
            <a:p>
              <a:pPr marL="0" marR="362585" indent="0" algn="just"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з метою одержання прибутку</a:t>
              </a:r>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правомірність:</a:t>
              </a: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MiQAABcSAABnJgAAThQAABAAAAAmAAAACAAAAP//////////"/>
              </a:ext>
            </a:extLst>
          </p:cNvSpPr>
          <p:nvPr/>
        </p:nvSpPr>
        <p:spPr>
          <a:xfrm>
            <a:off x="5883910" y="294068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6">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IcUAADBFgAAvhYAABAAAAAmAAAACAAAAP//////////"/>
              </a:ext>
            </a:extLst>
          </p:cNvSpPr>
          <p:nvPr/>
        </p:nvSpPr>
        <p:spPr>
          <a:xfrm>
            <a:off x="3340100" y="333692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7">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L4WAACjGQAA9RgAABAAAAAmAAAACAAAAP//////////"/>
              </a:ext>
            </a:extLst>
          </p:cNvSpPr>
          <p:nvPr/>
        </p:nvSpPr>
        <p:spPr>
          <a:xfrm>
            <a:off x="3808730" y="369697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8">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PUYAADKIwAALBsAABAAAAAmAAAACAAAAP//////////"/>
              </a:ext>
            </a:extLst>
          </p:cNvSpPr>
          <p:nvPr/>
        </p:nvSpPr>
        <p:spPr>
          <a:xfrm>
            <a:off x="5459095" y="405701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9">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isAACwbAABbLQAAYx0AABAAAAAmAAAACAAAAP//////////"/>
              </a:ext>
            </a:extLst>
          </p:cNvSpPr>
          <p:nvPr/>
        </p:nvSpPr>
        <p:spPr>
          <a:xfrm>
            <a:off x="7014210" y="441706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10">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ORUAAGMdAABuFwAAmh8AABAAAAAmAAAACAAAAP//////////"/>
              </a:ext>
            </a:extLst>
          </p:cNvSpPr>
          <p:nvPr/>
        </p:nvSpPr>
        <p:spPr>
          <a:xfrm>
            <a:off x="3449955" y="477710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E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t>  </a:t>
              </a:r>
              <a:r>
                <a:rPr b="0">
                  <a:uFill>
                    <a:solidFill>
                      <a:srgbClr val="000000"/>
                    </a:solidFill>
                  </a:uFill>
                </a:rPr>
                <a:t>Випливають із визначення її сутності, а саме:</a:t>
              </a:r>
            </a:p>
            <a:p>
              <a:pPr>
                <a:buNone/>
                <a:defRPr sz="2400" b="1">
                  <a:solidFill>
                    <a:srgbClr val="516D77"/>
                  </a:solidFill>
                  <a:latin typeface="Arial" pitchFamily="2" charset="-52"/>
                  <a:ea typeface="Arial" pitchFamily="2" charset="-52"/>
                  <a:cs typeface="Arial" pitchFamily="2" charset="-52"/>
                </a:defRPr>
              </a:pPr>
              <a:endParaRP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економічна самостійність</a:t>
              </a:r>
              <a:r>
                <a:rPr>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ініціативність: означає, що підприємець має бути активним у своїй діяльності, особисто займатись підприємництвом, а не «делегувати» його третім особам;</a:t>
              </a:r>
              <a:endParaRPr sz="1400">
                <a:solidFill>
                  <a:srgbClr val="000000"/>
                </a:solidFill>
                <a:latin typeface="Times New Roman" pitchFamily="1" charset="-52"/>
                <a:ea typeface="Times New Roman" pitchFamily="1" charset="-52"/>
                <a:cs typeface="Times New Roman" pitchFamily="1" charset="-52"/>
              </a:endParaRP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систематичність:</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на власний ризик:</a:t>
              </a:r>
            </a:p>
            <a:p>
              <a:pPr marL="0" marR="362585" indent="0" algn="just"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з метою одержання прибутку</a:t>
              </a:r>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правомірність:</a:t>
              </a:r>
            </a:p>
            <a:p>
              <a:pPr marL="0" marR="367030" indent="0" algn="l" defTabSz="449580">
                <a:lnSpc>
                  <a:spcPct val="100000"/>
                </a:lnSpc>
                <a:spcBef>
                  <a:spcPts val="0"/>
                </a:spcBef>
                <a:spcAft>
                  <a:spcPts val="0"/>
                </a:spcAft>
                <a:buNone/>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Q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B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6">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kAwAAKEUAADFDgAA2BYAABAAAAAmAAAACAAAAP//////////"/>
              </a:ext>
            </a:extLst>
          </p:cNvSpPr>
          <p:nvPr/>
        </p:nvSpPr>
        <p:spPr>
          <a:xfrm>
            <a:off x="2042160" y="335343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7">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L4WAACjGQAA9RgAABAAAAAmAAAACAAAAP//////////"/>
              </a:ext>
            </a:extLst>
          </p:cNvSpPr>
          <p:nvPr/>
        </p:nvSpPr>
        <p:spPr>
          <a:xfrm>
            <a:off x="3808730" y="369697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8">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PUYAADKIwAALBsAABAAAAAmAAAACAAAAP//////////"/>
              </a:ext>
            </a:extLst>
          </p:cNvSpPr>
          <p:nvPr/>
        </p:nvSpPr>
        <p:spPr>
          <a:xfrm>
            <a:off x="5459095" y="405701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9">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isAACwbAABbLQAAYx0AABAAAAAmAAAACAAAAP//////////"/>
              </a:ext>
            </a:extLst>
          </p:cNvSpPr>
          <p:nvPr/>
        </p:nvSpPr>
        <p:spPr>
          <a:xfrm>
            <a:off x="7014210" y="441706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10">
            <a:hlinkClick r:id="rId7"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ORUAAGMdAABuFwAAmh8AABAAAAAmAAAACAAAAP//////////"/>
              </a:ext>
            </a:extLst>
          </p:cNvSpPr>
          <p:nvPr/>
        </p:nvSpPr>
        <p:spPr>
          <a:xfrm>
            <a:off x="3449955" y="477710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M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C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M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t>  </a:t>
              </a:r>
              <a:r>
                <a:rPr b="0">
                  <a:uFill>
                    <a:solidFill>
                      <a:srgbClr val="000000"/>
                    </a:solidFill>
                  </a:uFill>
                </a:rPr>
                <a:t>Випливають із визначення її сутності, а саме:</a:t>
              </a:r>
            </a:p>
            <a:p>
              <a:pPr>
                <a:buNone/>
                <a:defRPr sz="2400" b="1">
                  <a:solidFill>
                    <a:srgbClr val="516D77"/>
                  </a:solidFill>
                  <a:latin typeface="Arial" pitchFamily="2" charset="-52"/>
                  <a:ea typeface="Arial" pitchFamily="2" charset="-52"/>
                  <a:cs typeface="Arial" pitchFamily="2" charset="-52"/>
                </a:defRPr>
              </a:pPr>
              <a:endParaRP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економічна самостійність</a:t>
              </a:r>
              <a:r>
                <a:rPr>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ініціативність: </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систематичність: означає, що підприємницька діяльність здійснюється багаторазово, тривалий час;</a:t>
              </a:r>
              <a:endParaRPr sz="1400">
                <a:solidFill>
                  <a:srgbClr val="000000"/>
                </a:solidFill>
                <a:latin typeface="Times New Roman" pitchFamily="1" charset="-52"/>
                <a:ea typeface="Times New Roman" pitchFamily="1" charset="-52"/>
                <a:cs typeface="Times New Roman" pitchFamily="1" charset="-52"/>
              </a:endParaRP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на власний ризик:</a:t>
              </a:r>
            </a:p>
            <a:p>
              <a:pPr marL="0" marR="362585" indent="0" algn="just"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з метою одержання прибутку</a:t>
              </a:r>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правомірність:</a:t>
              </a:r>
            </a:p>
            <a:p>
              <a:pPr marL="0" marR="367030" indent="0" algn="l" defTabSz="449580">
                <a:lnSpc>
                  <a:spcPct val="100000"/>
                </a:lnSpc>
                <a:spcBef>
                  <a:spcPts val="0"/>
                </a:spcBef>
                <a:spcAft>
                  <a:spcPts val="0"/>
                </a:spcAft>
                <a:buNone/>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DpkZWY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B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6">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pkZWY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DAkAAKEUAABBCwAA2BYAABAAAAAmAAAACAAAAP//////////"/>
              </a:ext>
            </a:extLst>
          </p:cNvSpPr>
          <p:nvPr/>
        </p:nvSpPr>
        <p:spPr>
          <a:xfrm>
            <a:off x="1470660" y="335343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8">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M8WAADKIwAABhkAABAAAAAmAAAACAAAAP//////////"/>
              </a:ext>
            </a:extLst>
          </p:cNvSpPr>
          <p:nvPr/>
        </p:nvSpPr>
        <p:spPr>
          <a:xfrm>
            <a:off x="5459095" y="370776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9">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isAAAYZAABbLQAAPRsAABAAAAAmAAAACAAAAP//////////"/>
              </a:ext>
            </a:extLst>
          </p:cNvSpPr>
          <p:nvPr/>
        </p:nvSpPr>
        <p:spPr>
          <a:xfrm>
            <a:off x="7014210" y="406781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10">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ORUAAD0bAABuFwAAdB0AABAAAAAmAAAACAAAAP//////////"/>
              </a:ext>
            </a:extLst>
          </p:cNvSpPr>
          <p:nvPr/>
        </p:nvSpPr>
        <p:spPr>
          <a:xfrm>
            <a:off x="3449955" y="442785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7">
            <a:hlinkClick r:id="rId7"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LENAADBFgAA6A8AABAAAAAmAAAACAAAAP//////////"/>
              </a:ext>
            </a:extLst>
          </p:cNvSpPr>
          <p:nvPr/>
        </p:nvSpPr>
        <p:spPr>
          <a:xfrm>
            <a:off x="3340100" y="222567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c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A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rPr dirty="0"/>
                <a:t>  </a:t>
              </a:r>
              <a:r>
                <a:rPr b="0" dirty="0" err="1">
                  <a:uFill>
                    <a:solidFill>
                      <a:srgbClr val="000000"/>
                    </a:solidFill>
                  </a:uFill>
                </a:rPr>
                <a:t>Випливають</a:t>
              </a:r>
              <a:r>
                <a:rPr b="0" dirty="0">
                  <a:uFill>
                    <a:solidFill>
                      <a:srgbClr val="000000"/>
                    </a:solidFill>
                  </a:uFill>
                </a:rPr>
                <a:t> </a:t>
              </a:r>
              <a:r>
                <a:rPr b="0" dirty="0" err="1">
                  <a:uFill>
                    <a:solidFill>
                      <a:srgbClr val="000000"/>
                    </a:solidFill>
                  </a:uFill>
                </a:rPr>
                <a:t>із</a:t>
              </a:r>
              <a:r>
                <a:rPr b="0" dirty="0">
                  <a:uFill>
                    <a:solidFill>
                      <a:srgbClr val="000000"/>
                    </a:solidFill>
                  </a:uFill>
                </a:rPr>
                <a:t> </a:t>
              </a:r>
              <a:r>
                <a:rPr b="0" dirty="0" err="1">
                  <a:uFill>
                    <a:solidFill>
                      <a:srgbClr val="000000"/>
                    </a:solidFill>
                  </a:uFill>
                </a:rPr>
                <a:t>визначення</a:t>
              </a:r>
              <a:r>
                <a:rPr b="0" dirty="0">
                  <a:uFill>
                    <a:solidFill>
                      <a:srgbClr val="000000"/>
                    </a:solidFill>
                  </a:uFill>
                </a:rPr>
                <a:t> </a:t>
              </a:r>
              <a:r>
                <a:rPr b="0" dirty="0" err="1">
                  <a:uFill>
                    <a:solidFill>
                      <a:srgbClr val="000000"/>
                    </a:solidFill>
                  </a:uFill>
                </a:rPr>
                <a:t>її</a:t>
              </a:r>
              <a:r>
                <a:rPr b="0" dirty="0">
                  <a:uFill>
                    <a:solidFill>
                      <a:srgbClr val="000000"/>
                    </a:solidFill>
                  </a:uFill>
                </a:rPr>
                <a:t> </a:t>
              </a:r>
              <a:r>
                <a:rPr b="0" dirty="0" err="1">
                  <a:uFill>
                    <a:solidFill>
                      <a:srgbClr val="000000"/>
                    </a:solidFill>
                  </a:uFill>
                </a:rPr>
                <a:t>сутності</a:t>
              </a:r>
              <a:r>
                <a:rPr b="0" dirty="0">
                  <a:uFill>
                    <a:solidFill>
                      <a:srgbClr val="000000"/>
                    </a:solidFill>
                  </a:uFill>
                </a:rPr>
                <a:t>, а </a:t>
              </a:r>
              <a:r>
                <a:rPr b="0" dirty="0" err="1">
                  <a:uFill>
                    <a:solidFill>
                      <a:srgbClr val="000000"/>
                    </a:solidFill>
                  </a:uFill>
                </a:rPr>
                <a:t>саме</a:t>
              </a:r>
              <a:r>
                <a:rPr b="0" dirty="0">
                  <a:uFill>
                    <a:solidFill>
                      <a:srgbClr val="000000"/>
                    </a:solidFill>
                  </a:uFill>
                </a:rPr>
                <a:t>:</a:t>
              </a:r>
            </a:p>
            <a:p>
              <a:pPr>
                <a:buNone/>
                <a:defRPr sz="2400" b="1">
                  <a:solidFill>
                    <a:srgbClr val="516D77"/>
                  </a:solidFill>
                  <a:latin typeface="Arial" pitchFamily="2" charset="-52"/>
                  <a:ea typeface="Arial" pitchFamily="2" charset="-52"/>
                  <a:cs typeface="Arial" pitchFamily="2" charset="-52"/>
                </a:defRPr>
              </a:pPr>
              <a:endParaRPr dirty="0"/>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rPr dirty="0" err="1" smtClean="0"/>
                <a:t>економічна</a:t>
              </a:r>
              <a:r>
                <a:rPr dirty="0" smtClean="0"/>
                <a:t> </a:t>
              </a:r>
              <a:r>
                <a:rPr dirty="0" err="1" smtClean="0"/>
                <a:t>самостійність</a:t>
              </a:r>
              <a:r>
                <a:rPr dirty="0" smtClean="0">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rPr dirty="0" err="1" smtClean="0"/>
                <a:t>ініціативність</a:t>
              </a:r>
              <a:r>
                <a:rPr dirty="0"/>
                <a:t>: </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a:t>систематичність</a:t>
              </a:r>
              <a:r>
                <a:rPr dirty="0"/>
                <a:t>: </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smtClean="0"/>
                <a:t>діяльність</a:t>
              </a:r>
              <a:r>
                <a:rPr dirty="0" smtClean="0"/>
                <a:t> </a:t>
              </a:r>
              <a:r>
                <a:rPr dirty="0" err="1" smtClean="0"/>
                <a:t>на</a:t>
              </a:r>
              <a:r>
                <a:rPr dirty="0" smtClean="0"/>
                <a:t> </a:t>
              </a:r>
              <a:r>
                <a:rPr dirty="0" err="1" smtClean="0"/>
                <a:t>власний</a:t>
              </a:r>
              <a:r>
                <a:rPr dirty="0" smtClean="0"/>
                <a:t> </a:t>
              </a:r>
              <a:r>
                <a:rPr dirty="0" err="1" smtClean="0"/>
                <a:t>ризик</a:t>
              </a:r>
              <a:r>
                <a:rPr dirty="0" smtClean="0"/>
                <a:t>: </a:t>
              </a:r>
              <a:r>
                <a:rPr dirty="0" err="1" smtClean="0"/>
                <a:t>підприємницький</a:t>
              </a:r>
              <a:r>
                <a:rPr dirty="0" smtClean="0"/>
                <a:t> </a:t>
              </a:r>
              <a:r>
                <a:rPr dirty="0" err="1" smtClean="0"/>
                <a:t>ризик</a:t>
              </a:r>
              <a:r>
                <a:rPr dirty="0" smtClean="0"/>
                <a:t> - </a:t>
              </a:r>
              <a:r>
                <a:rPr dirty="0" err="1" smtClean="0"/>
                <a:t>це</a:t>
              </a:r>
              <a:r>
                <a:rPr dirty="0" smtClean="0"/>
                <a:t> </a:t>
              </a:r>
              <a:r>
                <a:rPr dirty="0" err="1" smtClean="0"/>
                <a:t>певна</a:t>
              </a:r>
              <a:r>
                <a:rPr dirty="0" smtClean="0"/>
                <a:t> </a:t>
              </a:r>
              <a:r>
                <a:rPr dirty="0" err="1" smtClean="0"/>
                <a:t>подія</a:t>
              </a:r>
              <a:r>
                <a:rPr dirty="0" smtClean="0"/>
                <a:t> з </a:t>
              </a:r>
              <a:r>
                <a:rPr dirty="0" err="1" smtClean="0"/>
                <a:t>ознаками</a:t>
              </a:r>
              <a:r>
                <a:rPr dirty="0" smtClean="0"/>
                <a:t> </a:t>
              </a:r>
              <a:r>
                <a:rPr dirty="0" err="1" smtClean="0"/>
                <a:t>ймовірності</a:t>
              </a:r>
              <a:r>
                <a:rPr dirty="0" smtClean="0"/>
                <a:t> і </a:t>
              </a:r>
              <a:r>
                <a:rPr dirty="0" err="1" smtClean="0"/>
                <a:t>випадковості</a:t>
              </a:r>
              <a:r>
                <a:rPr dirty="0" smtClean="0"/>
                <a:t> </a:t>
              </a:r>
              <a:r>
                <a:rPr dirty="0" err="1" smtClean="0"/>
                <a:t>настання</a:t>
              </a:r>
              <a:r>
                <a:rPr dirty="0" smtClean="0"/>
                <a:t>, </a:t>
              </a:r>
              <a:r>
                <a:rPr dirty="0" err="1" smtClean="0"/>
                <a:t>яка</a:t>
              </a:r>
              <a:r>
                <a:rPr dirty="0" smtClean="0"/>
                <a:t> </a:t>
              </a:r>
              <a:r>
                <a:rPr dirty="0" err="1" smtClean="0"/>
                <a:t>може</a:t>
              </a:r>
              <a:r>
                <a:rPr dirty="0" smtClean="0"/>
                <a:t> </a:t>
              </a:r>
              <a:r>
                <a:rPr dirty="0" err="1" smtClean="0"/>
                <a:t>призвести</a:t>
              </a:r>
              <a:r>
                <a:rPr dirty="0" smtClean="0"/>
                <a:t> </a:t>
              </a:r>
              <a:r>
                <a:rPr dirty="0" err="1" smtClean="0"/>
                <a:t>до</a:t>
              </a:r>
              <a:r>
                <a:rPr dirty="0" smtClean="0"/>
                <a:t> </a:t>
              </a:r>
              <a:r>
                <a:rPr dirty="0" err="1" smtClean="0"/>
                <a:t>негативних</a:t>
              </a:r>
              <a:r>
                <a:rPr dirty="0" smtClean="0"/>
                <a:t> </a:t>
              </a:r>
              <a:r>
                <a:rPr dirty="0" err="1" smtClean="0"/>
                <a:t>наслідків</a:t>
              </a:r>
              <a:r>
                <a:rPr dirty="0" smtClean="0"/>
                <a:t> </a:t>
              </a:r>
              <a:r>
                <a:rPr dirty="0" err="1" smtClean="0"/>
                <a:t>для</a:t>
              </a:r>
              <a:r>
                <a:rPr dirty="0" smtClean="0"/>
                <a:t> </a:t>
              </a:r>
              <a:r>
                <a:rPr dirty="0" err="1" smtClean="0"/>
                <a:t>підприємця</a:t>
              </a:r>
              <a:r>
                <a:rPr dirty="0" smtClean="0"/>
                <a:t>; </a:t>
              </a:r>
              <a:r>
                <a:rPr dirty="0" err="1" smtClean="0"/>
                <a:t>одержання</a:t>
              </a:r>
              <a:r>
                <a:rPr dirty="0" smtClean="0"/>
                <a:t> </a:t>
              </a:r>
              <a:r>
                <a:rPr dirty="0" err="1" smtClean="0"/>
                <a:t>прибутку</a:t>
              </a:r>
              <a:r>
                <a:rPr dirty="0" smtClean="0"/>
                <a:t> </a:t>
              </a:r>
              <a:r>
                <a:rPr dirty="0" err="1" smtClean="0"/>
                <a:t>як</a:t>
              </a:r>
              <a:r>
                <a:rPr dirty="0" smtClean="0"/>
                <a:t> </a:t>
              </a:r>
              <a:r>
                <a:rPr dirty="0" err="1" smtClean="0"/>
                <a:t>мета</a:t>
              </a:r>
              <a:r>
                <a:rPr dirty="0" smtClean="0"/>
                <a:t> </a:t>
              </a:r>
              <a:r>
                <a:rPr dirty="0" err="1" smtClean="0"/>
                <a:t>підприємницької</a:t>
              </a:r>
              <a:r>
                <a:rPr dirty="0" smtClean="0"/>
                <a:t> </a:t>
              </a:r>
              <a:r>
                <a:rPr dirty="0" err="1" smtClean="0"/>
                <a:t>діяльності</a:t>
              </a:r>
              <a:r>
                <a:rPr dirty="0" smtClean="0"/>
                <a:t> </a:t>
              </a:r>
              <a:r>
                <a:rPr dirty="0" err="1" smtClean="0"/>
                <a:t>не</a:t>
              </a:r>
              <a:r>
                <a:rPr dirty="0" smtClean="0"/>
                <a:t> </a:t>
              </a:r>
              <a:r>
                <a:rPr dirty="0" err="1" smtClean="0"/>
                <a:t>завжди</a:t>
              </a:r>
              <a:r>
                <a:rPr dirty="0" smtClean="0"/>
                <a:t> </a:t>
              </a:r>
              <a:r>
                <a:rPr dirty="0" err="1" smtClean="0"/>
                <a:t>може</a:t>
              </a:r>
              <a:r>
                <a:rPr dirty="0" smtClean="0"/>
                <a:t> </a:t>
              </a:r>
              <a:r>
                <a:rPr dirty="0" err="1" smtClean="0"/>
                <a:t>бути</a:t>
              </a:r>
              <a:r>
                <a:rPr dirty="0" smtClean="0"/>
                <a:t> </a:t>
              </a:r>
              <a:r>
                <a:rPr dirty="0" err="1" smtClean="0"/>
                <a:t>досягнута</a:t>
              </a:r>
              <a:r>
                <a:rPr dirty="0" smtClean="0"/>
                <a:t>, </a:t>
              </a:r>
              <a:r>
                <a:rPr dirty="0" err="1" smtClean="0"/>
                <a:t>інколи</a:t>
              </a:r>
              <a:r>
                <a:rPr dirty="0" smtClean="0"/>
                <a:t> </a:t>
              </a:r>
              <a:r>
                <a:rPr dirty="0" err="1" smtClean="0"/>
                <a:t>підприємець</a:t>
              </a:r>
              <a:r>
                <a:rPr dirty="0" smtClean="0"/>
                <a:t> </a:t>
              </a:r>
              <a:r>
                <a:rPr dirty="0" err="1" smtClean="0"/>
                <a:t>зазнає</a:t>
              </a:r>
              <a:r>
                <a:rPr dirty="0" smtClean="0"/>
                <a:t> </a:t>
              </a:r>
              <a:r>
                <a:rPr dirty="0" err="1" smtClean="0"/>
                <a:t>збитків</a:t>
              </a:r>
              <a:r>
                <a:rPr dirty="0" smtClean="0"/>
                <a:t>, </a:t>
              </a:r>
              <a:r>
                <a:rPr dirty="0" err="1" smtClean="0"/>
                <a:t>за</a:t>
              </a:r>
              <a:r>
                <a:rPr dirty="0" smtClean="0"/>
                <a:t> </a:t>
              </a:r>
              <a:r>
                <a:rPr dirty="0" err="1" smtClean="0"/>
                <a:t>які</a:t>
              </a:r>
              <a:r>
                <a:rPr dirty="0" smtClean="0"/>
                <a:t> </a:t>
              </a:r>
              <a:r>
                <a:rPr dirty="0" err="1" smtClean="0"/>
                <a:t>він</a:t>
              </a:r>
              <a:r>
                <a:rPr dirty="0" smtClean="0"/>
                <a:t> </a:t>
              </a:r>
              <a:r>
                <a:rPr dirty="0" err="1" smtClean="0"/>
                <a:t>сам</a:t>
              </a:r>
              <a:r>
                <a:rPr dirty="0" smtClean="0"/>
                <a:t> </a:t>
              </a:r>
              <a:r>
                <a:rPr dirty="0" err="1" smtClean="0"/>
                <a:t>несе</a:t>
              </a:r>
              <a:r>
                <a:rPr dirty="0" smtClean="0"/>
                <a:t> </a:t>
              </a:r>
              <a:r>
                <a:rPr dirty="0" err="1" smtClean="0"/>
                <a:t>відповідальність</a:t>
              </a:r>
              <a:r>
                <a:rPr dirty="0" smtClean="0"/>
                <a:t>, </a:t>
              </a:r>
              <a:r>
                <a:rPr dirty="0" err="1" smtClean="0"/>
                <a:t>тобто</a:t>
              </a:r>
              <a:r>
                <a:rPr dirty="0" smtClean="0"/>
                <a:t> </a:t>
              </a:r>
              <a:r>
                <a:rPr dirty="0" err="1" smtClean="0"/>
                <a:t>має</a:t>
              </a:r>
              <a:r>
                <a:rPr dirty="0" smtClean="0"/>
                <a:t> </a:t>
              </a:r>
              <a:r>
                <a:rPr dirty="0" err="1" smtClean="0"/>
                <a:t>місце</a:t>
              </a:r>
              <a:r>
                <a:rPr dirty="0" smtClean="0"/>
                <a:t> </a:t>
              </a:r>
              <a:r>
                <a:rPr dirty="0" err="1" smtClean="0"/>
                <a:t>підприємницький</a:t>
              </a:r>
              <a:r>
                <a:rPr dirty="0" smtClean="0"/>
                <a:t> </a:t>
              </a:r>
              <a:r>
                <a:rPr dirty="0" err="1" smtClean="0"/>
                <a:t>ризик</a:t>
              </a:r>
              <a:r>
                <a:rPr dirty="0" smtClean="0"/>
                <a:t>;</a:t>
              </a:r>
              <a:endParaRPr sz="1400" dirty="0" smtClean="0">
                <a:solidFill>
                  <a:srgbClr val="000000"/>
                </a:solidFill>
                <a:latin typeface="Times New Roman" pitchFamily="1" charset="-52"/>
                <a:ea typeface="Times New Roman" pitchFamily="1" charset="-52"/>
                <a:cs typeface="Times New Roman" pitchFamily="1" charset="-52"/>
              </a:endParaRPr>
            </a:p>
            <a:p>
              <a:pPr marL="0" marR="362585" indent="0" algn="just" defTabSz="449580">
                <a:lnSpc>
                  <a:spcPct val="100000"/>
                </a:lnSpc>
                <a:spcBef>
                  <a:spcPts val="0"/>
                </a:spcBef>
                <a:spcAft>
                  <a:spcPts val="0"/>
                </a:spcAft>
                <a:buClrTx/>
                <a:buSzTx/>
                <a:buFontTx/>
                <a:buAutoNum type="arabicParenR"/>
                <a:tabLst>
                  <a:tab pos="1206500" algn="l"/>
                </a:tabLst>
                <a:defRPr sz="2400">
                  <a:solidFill>
                    <a:srgbClr val="DCE3E7"/>
                  </a:solidFill>
                  <a:uFill>
                    <a:solidFill>
                      <a:srgbClr val="000000"/>
                    </a:solidFill>
                  </a:uFill>
                  <a:latin typeface="Arial" pitchFamily="2" charset="-52"/>
                  <a:ea typeface="Arial" pitchFamily="2" charset="-52"/>
                  <a:cs typeface="Arial" pitchFamily="2" charset="-52"/>
                </a:defRPr>
              </a:pPr>
              <a:endParaRPr dirty="0"/>
            </a:p>
            <a:p>
              <a:pPr marL="0" marR="367030" indent="0" algn="l" defTabSz="449580">
                <a:lnSpc>
                  <a:spcPct val="100000"/>
                </a:lnSpc>
                <a:spcBef>
                  <a:spcPts val="0"/>
                </a:spcBef>
                <a:spcAft>
                  <a:spcPts val="0"/>
                </a:spcAft>
                <a:buNone/>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endParaRPr dirty="0"/>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dirty="0"/>
            </a:p>
            <a:p>
              <a:pPr>
                <a:buNone/>
                <a:defRPr sz="2400">
                  <a:solidFill>
                    <a:srgbClr val="EAEEEF"/>
                  </a:solidFill>
                  <a:latin typeface="Calibri Light" pitchFamily="2" charset="-52"/>
                  <a:ea typeface="SimSun" charset="0"/>
                  <a:cs typeface="Times New Roman" pitchFamily="1" charset="-52"/>
                </a:defRPr>
              </a:pPr>
              <a:endParaRPr dirty="0"/>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dirty="0"/>
            </a:p>
            <a:p>
              <a:endParaRPr dirty="0"/>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jYAAOj///9BOAAAGCoAABAAAAAmAAAACAAAAP//////////"/>
              </a:ext>
            </a:extLst>
          </p:cNvSpPr>
          <p:nvPr/>
        </p:nvSpPr>
        <p:spPr>
          <a:xfrm rot="16200000">
            <a:off x="5607050" y="330454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B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6">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6C0AAAsiAAAdMAAAQiQAABAAAAAmAAAACAAAAP//////////"/>
              </a:ext>
            </a:extLst>
          </p:cNvSpPr>
          <p:nvPr/>
        </p:nvSpPr>
        <p:spPr>
          <a:xfrm>
            <a:off x="7462520" y="553402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7">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LENAADBFgAA6A8AABAAAAAmAAAACAAAAP//////////"/>
              </a:ext>
            </a:extLst>
          </p:cNvSpPr>
          <p:nvPr/>
        </p:nvSpPr>
        <p:spPr>
          <a:xfrm>
            <a:off x="3340100" y="222567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8">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OgPAACjGQAAHxIAABAAAAAmAAAACAAAAP//////////"/>
              </a:ext>
            </a:extLst>
          </p:cNvSpPr>
          <p:nvPr/>
        </p:nvSpPr>
        <p:spPr>
          <a:xfrm>
            <a:off x="3808730" y="258572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9">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FSsAAPYjAABKLQAALSYAABAAAAAmAAAACAAAAP//////////"/>
              </a:ext>
            </a:extLst>
          </p:cNvSpPr>
          <p:nvPr/>
        </p:nvSpPr>
        <p:spPr>
          <a:xfrm>
            <a:off x="7003415" y="584581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BM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P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t>  </a:t>
              </a:r>
              <a:r>
                <a:rPr b="0">
                  <a:uFill>
                    <a:solidFill>
                      <a:srgbClr val="000000"/>
                    </a:solidFill>
                  </a:uFill>
                </a:rPr>
                <a:t>Випливають із визначення її сутності, а саме:</a:t>
              </a:r>
            </a:p>
            <a:p>
              <a:pPr>
                <a:buNone/>
                <a:defRPr sz="2400" b="1">
                  <a:solidFill>
                    <a:srgbClr val="516D77"/>
                  </a:solidFill>
                  <a:latin typeface="Arial" pitchFamily="2" charset="-52"/>
                  <a:ea typeface="Arial" pitchFamily="2" charset="-52"/>
                  <a:cs typeface="Arial" pitchFamily="2" charset="-52"/>
                </a:defRPr>
              </a:pPr>
              <a:endParaRP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економічна самостійність</a:t>
              </a:r>
              <a:r>
                <a:rPr>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t>ініціативність: </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систематичність: </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на власний ризик: </a:t>
              </a:r>
            </a:p>
            <a:p>
              <a:pPr marL="0" marR="36258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діяльність з метою одержання прибутку, тобто суми коштів, на яку одержані підприємцем доходи перевищують здійснені ним витрати;</a:t>
              </a:r>
              <a:endParaRPr sz="1400">
                <a:solidFill>
                  <a:srgbClr val="000000"/>
                </a:solidFill>
                <a:latin typeface="Times New Roman" pitchFamily="1" charset="-52"/>
                <a:ea typeface="Times New Roman" pitchFamily="1" charset="-52"/>
                <a:cs typeface="Times New Roman" pitchFamily="1" charset="-52"/>
              </a:endParaRPr>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t>правомірність:</a:t>
              </a:r>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a:p>
            <a:p>
              <a:pPr>
                <a:buNone/>
                <a:defRPr sz="2400">
                  <a:solidFill>
                    <a:srgbClr val="EAEEEF"/>
                  </a:solidFill>
                  <a:latin typeface="Calibri Light" pitchFamily="2" charset="-52"/>
                  <a:ea typeface="SimSun" charset="0"/>
                  <a:cs typeface="Times New Roman" pitchFamily="1" charset="-52"/>
                </a:defRPr>
              </a:pPr>
              <a:endParaRPr/>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a:p>
            <a:p>
              <a:endParaRPr/>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jYAAOj///9BOAAAGCoAABAAAAAmAAAACAAAAP//////////"/>
              </a:ext>
            </a:extLst>
          </p:cNvSpPr>
          <p:nvPr/>
        </p:nvSpPr>
        <p:spPr>
          <a:xfrm rot="16200000">
            <a:off x="5607050" y="330454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B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7">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LENAADBFgAA6A8AABAAAAAmAAAACAAAAP//////////"/>
              </a:ext>
            </a:extLst>
          </p:cNvSpPr>
          <p:nvPr/>
        </p:nvSpPr>
        <p:spPr>
          <a:xfrm>
            <a:off x="3340100" y="222567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8">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OgPAACjGQAAHxIAABAAAAAmAAAACAAAAP//////////"/>
              </a:ext>
            </a:extLst>
          </p:cNvSpPr>
          <p:nvPr/>
        </p:nvSpPr>
        <p:spPr>
          <a:xfrm>
            <a:off x="3808730" y="258572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10">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B8SAADKIwAAVhQAABAAAAAmAAAACAAAAP//////////"/>
              </a:ext>
            </a:extLst>
          </p:cNvSpPr>
          <p:nvPr/>
        </p:nvSpPr>
        <p:spPr>
          <a:xfrm>
            <a:off x="5459095" y="294576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12">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ORUAAD0bAABuFwAAdB0AABAAAAAmAAAACAAAAP//////////"/>
              </a:ext>
            </a:extLst>
          </p:cNvSpPr>
          <p:nvPr/>
        </p:nvSpPr>
        <p:spPr>
          <a:xfrm>
            <a:off x="3449955" y="442785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6">
            <a:hlinkClick r:id="rId7"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tCUAAA8ZAADpJwAARhsAABAAAAAmAAAACAAAAP//////////"/>
              </a:ext>
            </a:extLst>
          </p:cNvSpPr>
          <p:nvPr/>
        </p:nvSpPr>
        <p:spPr>
          <a:xfrm>
            <a:off x="6129020" y="407352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EhxeQo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4"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3"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AyAwAA7AgAAMUKAAAQAAAAJgAAAAgAAAD/////AAAAAA=="/>
              </a:ext>
            </a:extLst>
          </p:cNvGrpSpPr>
          <p:nvPr/>
        </p:nvGrpSpPr>
        <p:grpSpPr>
          <a:xfrm rot="5400000">
            <a:off x="218440" y="519430"/>
            <a:ext cx="1231265" cy="1231900"/>
            <a:chOff x="218440" y="519430"/>
            <a:chExt cx="1231265" cy="1231900"/>
          </a:xfrm>
        </p:grpSpPr>
        <p:sp>
          <p:nvSpPr>
            <p:cNvPr id="7"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BEHAAANBQAAxgoAAAAAAAAmAAAACAAAAP//////////"/>
                </a:ext>
              </a:extLst>
            </p:cNvSpPr>
            <p:nvPr/>
          </p:nvSpPr>
          <p:spPr>
            <a:xfrm>
              <a:off x="218440" y="1148715"/>
              <a:ext cx="602615" cy="602615"/>
            </a:xfrm>
            <a:prstGeom prst="rtTriangle">
              <a:avLst/>
            </a:prstGeom>
            <a:solidFill>
              <a:srgbClr val="EAEEEF"/>
            </a:solidFill>
            <a:ln>
              <a:noFill/>
            </a:ln>
            <a:effectLst/>
          </p:spPr>
        </p:sp>
        <p:sp>
          <p:nvSpPr>
            <p:cNvPr id="6"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DIDAADrCAAAxgoAAAAAAAAmAAAACAAAAP//////////"/>
                </a:ext>
              </a:extLst>
            </p:cNvSpPr>
            <p:nvPr/>
          </p:nvSpPr>
          <p:spPr>
            <a:xfrm>
              <a:off x="218440" y="519430"/>
              <a:ext cx="1231265" cy="1231900"/>
            </a:xfrm>
            <a:prstGeom prst="ellipse">
              <a:avLst/>
            </a:prstGeom>
            <a:solidFill>
              <a:srgbClr val="4F6C77"/>
            </a:solidFill>
            <a:ln>
              <a:noFill/>
            </a:ln>
            <a:effectLst/>
          </p:spPr>
        </p:sp>
      </p:grpSp>
      <p:grpSp>
        <p:nvGrpSpPr>
          <p:cNvPr id="8"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10"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9"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3"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12"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P////9AOAAAFwMAABAAAAAmAAAACAAAAP//////////"/>
              </a:ext>
            </a:extLst>
          </p:cNvSpPr>
          <p:nvPr/>
        </p:nvSpPr>
        <p:spPr>
          <a:xfrm>
            <a:off x="0" y="-635"/>
            <a:ext cx="9144000" cy="50292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Oj///9AOAAAGAMAABAAAAAmAAAACAAAAP//////////"/>
              </a:ext>
            </a:extLst>
          </p:cNvSpPr>
          <p:nvPr/>
        </p:nvSpPr>
        <p:spPr>
          <a:xfrm>
            <a:off x="0" y="-15240"/>
            <a:ext cx="9144000" cy="518160"/>
          </a:xfrm>
          <a:prstGeom prst="rect">
            <a:avLst/>
          </a:prstGeom>
          <a:noFill/>
          <a:ln>
            <a:noFill/>
          </a:ln>
          <a:effectLst/>
        </p:spPr>
        <p:txBody>
          <a:bodyPr vert="horz" wrap="square" numCol="1" spcCol="215900" anchor="t"/>
          <a:lstStyle/>
          <a:p>
            <a:pPr marL="0" marR="362585" indent="0" algn="ctr" defTabSz="914400">
              <a:lnSpc>
                <a:spcPct val="115000"/>
              </a:lnSpc>
              <a:spcBef>
                <a:spcPts val="0"/>
              </a:spcBef>
              <a:spcAft>
                <a:spcPts val="0"/>
              </a:spcAft>
              <a:buNone/>
              <a:tabLst/>
              <a:defRPr sz="2400" b="1">
                <a:solidFill>
                  <a:srgbClr val="516D77"/>
                </a:solidFill>
                <a:uFill>
                  <a:solidFill>
                    <a:srgbClr val="000000"/>
                  </a:solidFill>
                </a:uFill>
                <a:latin typeface="Arial" pitchFamily="2" charset="-52"/>
                <a:ea typeface="Arial" pitchFamily="2" charset="-52"/>
                <a:cs typeface="Arial" pitchFamily="2" charset="-52"/>
              </a:defRPr>
            </a:pPr>
            <a:r>
              <a:t>   Ознаки підприємницької діяльності</a:t>
            </a:r>
          </a:p>
        </p:txBody>
      </p:sp>
      <p:grpSp>
        <p:nvGrpSpPr>
          <p:cNvPr id="16"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CAADoBAAASTUAADwnAAAQAAAAJgAAAAgAAAD/////AAAAAA=="/>
              </a:ext>
            </a:extLst>
          </p:cNvGrpSpPr>
          <p:nvPr/>
        </p:nvGrpSpPr>
        <p:grpSpPr>
          <a:xfrm>
            <a:off x="481965" y="797560"/>
            <a:ext cx="8180070" cy="5580380"/>
            <a:chOff x="481965" y="797560"/>
            <a:chExt cx="8180070" cy="5580380"/>
          </a:xfrm>
        </p:grpSpPr>
        <p:sp>
          <p:nvSpPr>
            <p:cNvPr id="18" name="Автофигура1"/>
            <p:cNvSpPr>
              <a:extLst>
                <a:ext uri="smNativeData">
                  <pr:smNativeData xmlns:pr="smNativeData" xmlns:p14="http://schemas.microsoft.com/office/powerpoint/2010/main" xmlns="" val="SMDATA_16_Tw1iYxMAAAAlAAAAZQAAAA8BAAAAkAAAAEgAAACQAAAASAAAAAAAAAAAAAAAAAAAAAEAAABQAAAAXk3I5Rzoy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9wIAAOgEAABJNQAAPCcAAAAAAAAmAAAACAAAAP//////////"/>
                </a:ext>
              </a:extLst>
            </p:cNvSpPr>
            <p:nvPr/>
          </p:nvSpPr>
          <p:spPr>
            <a:xfrm>
              <a:off x="481965" y="797560"/>
              <a:ext cx="8180070" cy="5580380"/>
            </a:xfrm>
            <a:prstGeom prst="roundRect">
              <a:avLst>
                <a:gd name="adj" fmla="val 9729"/>
              </a:avLst>
            </a:prstGeom>
            <a:solidFill>
              <a:srgbClr val="EAEEEF"/>
            </a:solidFill>
            <a:ln>
              <a:noFill/>
            </a:ln>
            <a:effectLst/>
          </p:spPr>
        </p:sp>
        <p:sp>
          <p:nvSpPr>
            <p:cNvPr id="17"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gQAAIoGAAC+MwAAhSUAAAAAAAAmAAAACAAAAP//////////"/>
                </a:ext>
              </a:extLst>
            </p:cNvSpPr>
            <p:nvPr/>
          </p:nvSpPr>
          <p:spPr>
            <a:xfrm>
              <a:off x="732790" y="1062990"/>
              <a:ext cx="7678420" cy="5036185"/>
            </a:xfrm>
            <a:prstGeom prst="rect">
              <a:avLst/>
            </a:prstGeom>
            <a:noFill/>
            <a:ln>
              <a:noFill/>
            </a:ln>
            <a:effectLst/>
          </p:spPr>
          <p:txBody>
            <a:bodyPr vert="horz" wrap="square" numCol="1" spcCol="215900" anchor="t"/>
            <a:lstStyle/>
            <a:p>
              <a:pPr>
                <a:buNone/>
                <a:defRPr sz="2400" b="1">
                  <a:solidFill>
                    <a:srgbClr val="516D77"/>
                  </a:solidFill>
                  <a:latin typeface="Arial" pitchFamily="2" charset="-52"/>
                  <a:ea typeface="Arial" pitchFamily="2" charset="-52"/>
                  <a:cs typeface="Arial" pitchFamily="2" charset="-52"/>
                </a:defRPr>
              </a:pPr>
              <a:r>
                <a:rPr dirty="0"/>
                <a:t>  </a:t>
              </a:r>
              <a:r>
                <a:rPr b="0" dirty="0" err="1">
                  <a:uFill>
                    <a:solidFill>
                      <a:srgbClr val="000000"/>
                    </a:solidFill>
                  </a:uFill>
                </a:rPr>
                <a:t>Випливають</a:t>
              </a:r>
              <a:r>
                <a:rPr b="0" dirty="0">
                  <a:uFill>
                    <a:solidFill>
                      <a:srgbClr val="000000"/>
                    </a:solidFill>
                  </a:uFill>
                </a:rPr>
                <a:t> </a:t>
              </a:r>
              <a:r>
                <a:rPr b="0" dirty="0" err="1">
                  <a:uFill>
                    <a:solidFill>
                      <a:srgbClr val="000000"/>
                    </a:solidFill>
                  </a:uFill>
                </a:rPr>
                <a:t>із</a:t>
              </a:r>
              <a:r>
                <a:rPr b="0" dirty="0">
                  <a:uFill>
                    <a:solidFill>
                      <a:srgbClr val="000000"/>
                    </a:solidFill>
                  </a:uFill>
                </a:rPr>
                <a:t> </a:t>
              </a:r>
              <a:r>
                <a:rPr b="0" dirty="0" err="1">
                  <a:uFill>
                    <a:solidFill>
                      <a:srgbClr val="000000"/>
                    </a:solidFill>
                  </a:uFill>
                </a:rPr>
                <a:t>визначення</a:t>
              </a:r>
              <a:r>
                <a:rPr b="0" dirty="0">
                  <a:uFill>
                    <a:solidFill>
                      <a:srgbClr val="000000"/>
                    </a:solidFill>
                  </a:uFill>
                </a:rPr>
                <a:t> </a:t>
              </a:r>
              <a:r>
                <a:rPr b="0" dirty="0" err="1">
                  <a:uFill>
                    <a:solidFill>
                      <a:srgbClr val="000000"/>
                    </a:solidFill>
                  </a:uFill>
                </a:rPr>
                <a:t>її</a:t>
              </a:r>
              <a:r>
                <a:rPr b="0" dirty="0">
                  <a:uFill>
                    <a:solidFill>
                      <a:srgbClr val="000000"/>
                    </a:solidFill>
                  </a:uFill>
                </a:rPr>
                <a:t> </a:t>
              </a:r>
              <a:r>
                <a:rPr b="0" dirty="0" err="1">
                  <a:uFill>
                    <a:solidFill>
                      <a:srgbClr val="000000"/>
                    </a:solidFill>
                  </a:uFill>
                </a:rPr>
                <a:t>сутності</a:t>
              </a:r>
              <a:r>
                <a:rPr b="0" dirty="0">
                  <a:uFill>
                    <a:solidFill>
                      <a:srgbClr val="000000"/>
                    </a:solidFill>
                  </a:uFill>
                </a:rPr>
                <a:t>, а </a:t>
              </a:r>
              <a:r>
                <a:rPr b="0" dirty="0" err="1">
                  <a:uFill>
                    <a:solidFill>
                      <a:srgbClr val="000000"/>
                    </a:solidFill>
                  </a:uFill>
                </a:rPr>
                <a:t>саме</a:t>
              </a:r>
              <a:r>
                <a:rPr b="0" dirty="0">
                  <a:uFill>
                    <a:solidFill>
                      <a:srgbClr val="000000"/>
                    </a:solidFill>
                  </a:uFill>
                </a:rPr>
                <a:t>:</a:t>
              </a:r>
            </a:p>
            <a:p>
              <a:pPr>
                <a:buNone/>
                <a:defRPr sz="2400" b="1">
                  <a:solidFill>
                    <a:srgbClr val="516D77"/>
                  </a:solidFill>
                  <a:latin typeface="Arial" pitchFamily="2" charset="-52"/>
                  <a:ea typeface="Arial" pitchFamily="2" charset="-52"/>
                  <a:cs typeface="Arial" pitchFamily="2" charset="-52"/>
                </a:defRPr>
              </a:pPr>
              <a:endParaRPr dirty="0"/>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rPr dirty="0" err="1"/>
                <a:t>економічна</a:t>
              </a:r>
              <a:r>
                <a:rPr dirty="0"/>
                <a:t> </a:t>
              </a:r>
              <a:r>
                <a:rPr dirty="0" err="1"/>
                <a:t>самостійність</a:t>
              </a:r>
              <a:r>
                <a:rPr dirty="0">
                  <a:solidFill>
                    <a:srgbClr val="9EB6BE"/>
                  </a:solidFill>
                </a:rPr>
                <a:t>:</a:t>
              </a:r>
            </a:p>
            <a:p>
              <a:pPr>
                <a:buFontTx/>
                <a:buAutoNum type="arabicParenR"/>
                <a:defRPr sz="2400">
                  <a:solidFill>
                    <a:srgbClr val="516D77"/>
                  </a:solidFill>
                  <a:uFill>
                    <a:solidFill>
                      <a:srgbClr val="000000"/>
                    </a:solidFill>
                  </a:uFill>
                  <a:latin typeface="Arial" pitchFamily="2" charset="-52"/>
                  <a:ea typeface="Arial" pitchFamily="2" charset="-52"/>
                  <a:cs typeface="Arial" pitchFamily="2" charset="-52"/>
                </a:defRPr>
              </a:pPr>
              <a:r>
                <a:rPr dirty="0" err="1"/>
                <a:t>ініціативність</a:t>
              </a:r>
              <a:r>
                <a:rPr dirty="0"/>
                <a:t>: </a:t>
              </a:r>
            </a:p>
            <a:p>
              <a:pPr marL="0" marR="36703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a:t>систематичність</a:t>
              </a:r>
              <a:r>
                <a:rPr dirty="0"/>
                <a:t>: </a:t>
              </a:r>
            </a:p>
            <a:p>
              <a:pPr marL="0" marR="36512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a:t>діяльність</a:t>
              </a:r>
              <a:r>
                <a:rPr dirty="0"/>
                <a:t> </a:t>
              </a:r>
              <a:r>
                <a:rPr dirty="0" err="1"/>
                <a:t>на</a:t>
              </a:r>
              <a:r>
                <a:rPr dirty="0"/>
                <a:t> </a:t>
              </a:r>
              <a:r>
                <a:rPr dirty="0" err="1"/>
                <a:t>власний</a:t>
              </a:r>
              <a:r>
                <a:rPr dirty="0"/>
                <a:t> </a:t>
              </a:r>
              <a:r>
                <a:rPr dirty="0" err="1"/>
                <a:t>ризик</a:t>
              </a:r>
              <a:r>
                <a:rPr dirty="0"/>
                <a:t>: </a:t>
              </a:r>
            </a:p>
            <a:p>
              <a:pPr marL="0" marR="362585"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a:t>діяльність</a:t>
              </a:r>
              <a:r>
                <a:rPr dirty="0"/>
                <a:t> з </a:t>
              </a:r>
              <a:r>
                <a:rPr dirty="0" err="1"/>
                <a:t>метою</a:t>
              </a:r>
              <a:r>
                <a:rPr dirty="0"/>
                <a:t> </a:t>
              </a:r>
              <a:r>
                <a:rPr dirty="0" err="1"/>
                <a:t>одержання</a:t>
              </a:r>
              <a:r>
                <a:rPr dirty="0"/>
                <a:t> </a:t>
              </a:r>
              <a:r>
                <a:rPr dirty="0" err="1"/>
                <a:t>прибутку</a:t>
              </a:r>
              <a:endParaRPr dirty="0"/>
            </a:p>
            <a:p>
              <a:pPr marL="0" marR="361950" indent="0" algn="l" defTabSz="449580">
                <a:lnSpc>
                  <a:spcPct val="100000"/>
                </a:lnSpc>
                <a:spcBef>
                  <a:spcPts val="0"/>
                </a:spcBef>
                <a:spcAft>
                  <a:spcPts val="0"/>
                </a:spcAft>
                <a:buClrTx/>
                <a:buSzTx/>
                <a:buFontTx/>
                <a:buAutoNum type="arabicParenR"/>
                <a:tabLst>
                  <a:tab pos="1206500" algn="l"/>
                </a:tabLst>
                <a:defRPr sz="2400">
                  <a:solidFill>
                    <a:srgbClr val="516D77"/>
                  </a:solidFill>
                  <a:uFill>
                    <a:solidFill>
                      <a:srgbClr val="000000"/>
                    </a:solidFill>
                  </a:uFill>
                  <a:latin typeface="Arial" pitchFamily="2" charset="-52"/>
                  <a:ea typeface="Arial" pitchFamily="2" charset="-52"/>
                  <a:cs typeface="Arial" pitchFamily="2" charset="-52"/>
                </a:defRPr>
              </a:pPr>
              <a:r>
                <a:rPr dirty="0" err="1"/>
                <a:t>правомірність</a:t>
              </a:r>
              <a:r>
                <a:rPr dirty="0"/>
                <a:t>: </a:t>
              </a:r>
              <a:r>
                <a:rPr dirty="0" err="1"/>
                <a:t>означає</a:t>
              </a:r>
              <a:r>
                <a:rPr dirty="0"/>
                <a:t>, </a:t>
              </a:r>
              <a:r>
                <a:rPr dirty="0" err="1"/>
                <a:t>що</a:t>
              </a:r>
              <a:r>
                <a:rPr dirty="0"/>
                <a:t> </a:t>
              </a:r>
              <a:r>
                <a:rPr dirty="0" err="1"/>
                <a:t>підприємницька</a:t>
              </a:r>
              <a:r>
                <a:rPr dirty="0"/>
                <a:t> </a:t>
              </a:r>
              <a:r>
                <a:rPr dirty="0" err="1"/>
                <a:t>діяльність</a:t>
              </a:r>
              <a:r>
                <a:rPr dirty="0"/>
                <a:t> </a:t>
              </a:r>
              <a:r>
                <a:rPr dirty="0" err="1"/>
                <a:t>зареєстрована</a:t>
              </a:r>
              <a:r>
                <a:rPr dirty="0"/>
                <a:t> у </a:t>
              </a:r>
              <a:r>
                <a:rPr dirty="0" err="1"/>
                <a:t>встановленому</a:t>
              </a:r>
              <a:r>
                <a:rPr dirty="0"/>
                <a:t> </a:t>
              </a:r>
              <a:r>
                <a:rPr dirty="0" err="1"/>
                <a:t>законодавством</a:t>
              </a:r>
              <a:r>
                <a:rPr dirty="0"/>
                <a:t> </a:t>
              </a:r>
              <a:r>
                <a:rPr dirty="0" err="1"/>
                <a:t>порядку</a:t>
              </a:r>
              <a:r>
                <a:rPr dirty="0"/>
                <a:t> </a:t>
              </a:r>
              <a:r>
                <a:rPr dirty="0" err="1"/>
                <a:t>та</a:t>
              </a:r>
              <a:r>
                <a:rPr dirty="0"/>
                <a:t> </a:t>
              </a:r>
              <a:r>
                <a:rPr dirty="0" err="1"/>
                <a:t>здійснюється</a:t>
              </a:r>
              <a:r>
                <a:rPr dirty="0"/>
                <a:t> у </a:t>
              </a:r>
              <a:r>
                <a:rPr dirty="0" err="1"/>
                <a:t>відповідності</a:t>
              </a:r>
              <a:r>
                <a:rPr dirty="0"/>
                <a:t> з </a:t>
              </a:r>
              <a:r>
                <a:rPr dirty="0" err="1"/>
                <a:t>ним</a:t>
              </a:r>
              <a:r>
                <a:rPr dirty="0"/>
                <a:t>.</a:t>
              </a:r>
              <a:endParaRPr sz="1400" dirty="0">
                <a:solidFill>
                  <a:srgbClr val="000000"/>
                </a:solidFill>
                <a:latin typeface="Times New Roman" pitchFamily="1" charset="-52"/>
                <a:ea typeface="Times New Roman" pitchFamily="1" charset="-52"/>
                <a:cs typeface="Times New Roman" pitchFamily="1" charset="-52"/>
              </a:endParaRPr>
            </a:p>
            <a:p>
              <a:pPr>
                <a:buNone/>
                <a:defRPr sz="2400">
                  <a:solidFill>
                    <a:srgbClr val="516D77"/>
                  </a:solidFill>
                  <a:uFill>
                    <a:solidFill>
                      <a:srgbClr val="000000"/>
                    </a:solidFill>
                  </a:uFill>
                  <a:latin typeface="Arial" pitchFamily="2" charset="-52"/>
                  <a:ea typeface="Arial" pitchFamily="2" charset="-52"/>
                  <a:cs typeface="Arial" pitchFamily="2" charset="-52"/>
                </a:defRPr>
              </a:pPr>
              <a:endParaRPr dirty="0"/>
            </a:p>
            <a:p>
              <a:pPr>
                <a:buNone/>
                <a:defRPr sz="2400">
                  <a:solidFill>
                    <a:srgbClr val="EAEEEF"/>
                  </a:solidFill>
                  <a:latin typeface="Calibri Light" pitchFamily="2" charset="-52"/>
                  <a:ea typeface="SimSun" charset="0"/>
                  <a:cs typeface="Times New Roman" pitchFamily="1" charset="-52"/>
                </a:defRPr>
              </a:pPr>
              <a:endParaRPr dirty="0"/>
            </a:p>
            <a:p>
              <a:pPr>
                <a:buFont typeface="Wingdings" pitchFamily="2" charset="2"/>
                <a:buChar char=""/>
                <a:defRPr sz="2400">
                  <a:solidFill>
                    <a:srgbClr val="EAEEEF"/>
                  </a:solidFill>
                  <a:latin typeface="Calibri Light" pitchFamily="2" charset="-52"/>
                  <a:ea typeface="SimSun" charset="0"/>
                  <a:cs typeface="Times New Roman" pitchFamily="1" charset="-52"/>
                </a:defRPr>
              </a:pPr>
              <a:endParaRPr dirty="0"/>
            </a:p>
            <a:p>
              <a:endParaRPr dirty="0"/>
            </a:p>
          </p:txBody>
        </p:sp>
      </p:grpSp>
      <p:sp>
        <p:nvSpPr>
          <p:cNvPr id="19"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20"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jYAAOj///9BOAAAGCoAABAAAAAmAAAACAAAAP//////////"/>
              </a:ext>
            </a:extLst>
          </p:cNvSpPr>
          <p:nvPr/>
        </p:nvSpPr>
        <p:spPr>
          <a:xfrm rot="16200000">
            <a:off x="5607050" y="3304540"/>
            <a:ext cx="6858000" cy="217805"/>
          </a:xfrm>
          <a:prstGeom prst="rect">
            <a:avLst/>
          </a:prstGeom>
          <a:solidFill>
            <a:srgbClr val="EAEEEF"/>
          </a:solidFill>
          <a:ln>
            <a:noFill/>
          </a:ln>
          <a:effectLst/>
        </p:spPr>
      </p:sp>
      <p:sp>
        <p:nvSpPr>
          <p:cNvPr id="21"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sp>
        <p:nvSpPr>
          <p:cNvPr id="22" name="Эллипс1">
            <a:hlinkClick r:id="rId2"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QB8AAHoLAAB1IQAAsQ0AABAAAAAmAAAACAAAAP//////////"/>
              </a:ext>
            </a:extLst>
          </p:cNvSpPr>
          <p:nvPr/>
        </p:nvSpPr>
        <p:spPr>
          <a:xfrm>
            <a:off x="5080000" y="186563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3" name="Эллипс7">
            <a:hlinkClick r:id="rId3"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BQAALENAADBFgAA6A8AABAAAAAmAAAACAAAAP//////////"/>
              </a:ext>
            </a:extLst>
          </p:cNvSpPr>
          <p:nvPr/>
        </p:nvSpPr>
        <p:spPr>
          <a:xfrm>
            <a:off x="3340100" y="222567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4" name="Эллипс8">
            <a:hlinkClick r:id="rId4"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bhcAAOgPAACjGQAAHxIAABAAAAAmAAAACAAAAP//////////"/>
              </a:ext>
            </a:extLst>
          </p:cNvSpPr>
          <p:nvPr/>
        </p:nvSpPr>
        <p:spPr>
          <a:xfrm>
            <a:off x="3808730" y="258572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5" name="Эллипс10">
            <a:hlinkClick r:id="rId5"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SEAAB8SAADKIwAAVhQAABAAAAAmAAAACAAAAP//////////"/>
              </a:ext>
            </a:extLst>
          </p:cNvSpPr>
          <p:nvPr/>
        </p:nvSpPr>
        <p:spPr>
          <a:xfrm>
            <a:off x="5459095" y="2945765"/>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6" name="Эллипс6">
            <a:hlinkClick r:id="rId6"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lA8AAHwdAADJEQAAsx8AABAAAAAmAAAACAAAAP//////////"/>
              </a:ext>
            </a:extLst>
          </p:cNvSpPr>
          <p:nvPr/>
        </p:nvSpPr>
        <p:spPr>
          <a:xfrm>
            <a:off x="2532380" y="479298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
        <p:nvSpPr>
          <p:cNvPr id="27" name="Эллипс9">
            <a:hlinkClick r:id="rId7" action="ppaction://hlinksldjump"/>
          </p:cNvPr>
          <p:cNvSpPr>
            <a:extLst>
              <a:ext uri="smNativeData">
                <pr:smNativeData xmlns:pr="smNativeData" xmlns:p14="http://schemas.microsoft.com/office/powerpoint/2010/main" xmlns="" val="SMDATA_16_Tw1iYxMAAAAlAAAAZgAAAA8BAAAAkAAAAEgAAACQAAAASAAAAAAAAAABAAAAAAAAAAEAAABQAAAAAAAAAAAA8D8AAAAAAADwPwAAAAAAAOA/AAAAAAAA4D8AAAAAAADgPwAAAAAAAOA/AAAAAAAA4D8AAAAAAADgPwAAAAAAAOA/AAAAAAAA4D8CAAAAjAAAAAEAAAAAAAAAUW1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W13AP///wEAAAAAAAAAAAAAAAAAAAAAAAAAAAAAAAAAAAAAAAAAAAAAAAJ/f38AgICAA8zMzADAwP8Af39/AAAAAAAAAAAAAAAAAAAAAAAAAAAAIQAAABgAAAAUAAAAJisAAFYUAABbLQAAjRYAABAAAAAmAAAACAAAAP//////////"/>
              </a:ext>
            </a:extLst>
          </p:cNvSpPr>
          <p:nvPr/>
        </p:nvSpPr>
        <p:spPr>
          <a:xfrm>
            <a:off x="7014210" y="3305810"/>
            <a:ext cx="358775" cy="360045"/>
          </a:xfrm>
          <a:prstGeom prst="ellipse">
            <a:avLst/>
          </a:prstGeom>
          <a:solidFill>
            <a:srgbClr val="516D77"/>
          </a:solidFill>
          <a:ln>
            <a:noFill/>
          </a:ln>
          <a:effectLst/>
        </p:spPr>
        <p:txBody>
          <a:bodyPr vert="horz" wrap="square" numCol="1" spcCol="215900" anchor="ctr"/>
          <a:lstStyle/>
          <a:p>
            <a:pPr marL="71755" algn="ctr">
              <a:defRPr sz="2000" b="1">
                <a:solidFill>
                  <a:srgbClr val="EAEEEF"/>
                </a:solidFill>
                <a:latin typeface="Arial" pitchFamily="2" charset="-52"/>
                <a:ea typeface="Arial" pitchFamily="2" charset="-52"/>
                <a:cs typeface="Arial" pitchFamily="2" charset="-52"/>
              </a:defRPr>
            </a:pPr>
            <a: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childTnLst>
                          </p:cTn>
                        </p:par>
                        <p:par>
                          <p:cTn id="12" fill="hold">
                            <p:stCondLst>
                              <p:cond delay="500"/>
                            </p:stCondLst>
                            <p:childTnLst>
                              <p:par>
                                <p:cTn id="13" presetID="58"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ppt_w*2.5"/>
                                          </p:val>
                                        </p:tav>
                                        <p:tav tm="100000">
                                          <p:val>
                                            <p:strVal val="#ppt_w"/>
                                          </p:val>
                                        </p:tav>
                                      </p:tavLst>
                                    </p:anim>
                                    <p:anim calcmode="lin" valueType="num">
                                      <p:cBhvr>
                                        <p:cTn id="16" dur="500" fill="hold"/>
                                        <p:tgtEl>
                                          <p:spTgt spid="16"/>
                                        </p:tgtEl>
                                        <p:attrNameLst>
                                          <p:attrName>ppt_h</p:attrName>
                                        </p:attrNameLst>
                                      </p:cBhvr>
                                      <p:tavLst>
                                        <p:tav tm="0">
                                          <p:val>
                                            <p:strVal val="#ppt_h*0.01"/>
                                          </p:val>
                                        </p:tav>
                                        <p:tav tm="100000">
                                          <p:val>
                                            <p:strVal val="#ppt_h"/>
                                          </p:val>
                                        </p:tav>
                                      </p:tavLst>
                                    </p:anim>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h+1"/>
                                          </p:val>
                                        </p:tav>
                                        <p:tav tm="100000">
                                          <p:val>
                                            <p:strVal val="#ppt_y"/>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Lst>
    <p:extLst>
      <p:ext uri="smNativeData">
        <pr:smNativeData xmlns:pr="smNativeData" xmlns:p14="http://schemas.microsoft.com/office/powerpoint/2010/main" xmlns="" val="Tw1iYwIAAAAFAAAA/f///wEAAAA6AAAAAAAAAAAAAAAAAAAAAAAAAA0AAAD9////AQAAADoAAAAA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sp>
        <p:nvSpPr>
          <p:cNvPr id="2"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AAEAAABkAAAAAAAAABQAAABAHwAAAAAAACYAAAAAAAAAwOD//wAAAAAmAAAAZAAAABYAAABMAAAAAAAAAAAAAAAAAAAAAAAAAAEAAAB/f38AAAAAAAAAAAAAAAAAZAAAAGQAAAAAAAAAzMzMAAAAAABQAAAAUAAAAGQAAABkAAAAAAAAABcAAAAUAAAAAAAAAAAAAAD/fwAA/38AAAAAAAAJAAAABAAAAMsAAAAMAAAAEAAAAAAAAAAAAAAAAAAAAAAAAAAeAAAAaAAAAAAAAAAAAAAAAAAAAAAAAAAAAAAAECcAABAnAAAAAAAAAAAAAAAAAAAAAAAAAAAAAAAAAAAAAAAAAAAAAAA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f39/AMzMzADAwP8Af39/AAAAAAAAAAAAAAAAAAAAAAAAAAAAIQAAABgAAAAUAAAALxUAANv///9YOAAA0hMAABAAAAAmAAAACAAAAP//////////"/>
              </a:ext>
            </a:extLst>
          </p:cNvSpPr>
          <p:nvPr/>
        </p:nvSpPr>
        <p:spPr>
          <a:xfrm>
            <a:off x="3443605" y="-23495"/>
            <a:ext cx="5715635" cy="3245485"/>
          </a:xfrm>
          <a:prstGeom prst="rect">
            <a:avLst/>
          </a:prstGeom>
          <a:solidFill>
            <a:srgbClr val="9EABB3"/>
          </a:solidFill>
          <a:ln>
            <a:noFill/>
          </a:ln>
          <a:effectLst/>
        </p:spPr>
      </p:sp>
      <p:sp>
        <p:nvSpPr>
          <p:cNvPr id="3"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OwM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hsAAL4CAAAWMwAA6xAAABAAAAAmAAAACAAAAP//////////"/>
              </a:ext>
            </a:extLst>
          </p:cNvSpPr>
          <p:nvPr/>
        </p:nvSpPr>
        <p:spPr>
          <a:xfrm>
            <a:off x="4418330" y="445770"/>
            <a:ext cx="3886200" cy="2304415"/>
          </a:xfrm>
          <a:prstGeom prst="rect">
            <a:avLst/>
          </a:prstGeom>
          <a:noFill/>
          <a:ln>
            <a:noFill/>
          </a:ln>
          <a:effectLst/>
        </p:spPr>
        <p:txBody>
          <a:bodyPr vert="horz" wrap="square" numCol="1" spcCol="215900" anchor="t"/>
          <a:lstStyle/>
          <a:p>
            <a:pPr algn="l">
              <a:buNone/>
              <a:defRPr sz="2400">
                <a:solidFill>
                  <a:schemeClr val="bg1"/>
                </a:solidFill>
                <a:latin typeface="Arial" pitchFamily="2" charset="-52"/>
                <a:ea typeface="Arial" pitchFamily="2" charset="-52"/>
                <a:cs typeface="Arial" pitchFamily="2" charset="-52"/>
              </a:defRPr>
            </a:pPr>
            <a:r>
              <a:t>Метою функціонування підприємства на ринку є задоволення суспільних потреб у певних видах продукції та одержання прибутку.</a:t>
            </a:r>
          </a:p>
          <a:p>
            <a:pPr algn="l">
              <a:buNone/>
              <a:defRPr sz="2400">
                <a:latin typeface="Arial" pitchFamily="2" charset="-52"/>
                <a:ea typeface="Arial" pitchFamily="2" charset="-52"/>
                <a:cs typeface="Arial" pitchFamily="2" charset="-52"/>
              </a:defRPr>
            </a:pPr>
            <a:endParaRPr/>
          </a:p>
        </p:txBody>
      </p:sp>
      <p:sp>
        <p:nvSpPr>
          <p:cNvPr id="4"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AQAAAOf///8TFgAA3BYAABAAAAAmAAAACAAAAP//////////"/>
              </a:ext>
            </a:extLst>
          </p:cNvSpPr>
          <p:nvPr/>
        </p:nvSpPr>
        <p:spPr>
          <a:xfrm>
            <a:off x="635" y="-15875"/>
            <a:ext cx="3587750" cy="3731895"/>
          </a:xfrm>
          <a:prstGeom prst="rect">
            <a:avLst/>
          </a:prstGeom>
          <a:solidFill>
            <a:srgbClr val="4F6C77"/>
          </a:solidFill>
          <a:ln>
            <a:noFill/>
          </a:ln>
          <a:effectLst/>
        </p:spPr>
      </p:sp>
      <p:sp>
        <p:nvSpPr>
          <p:cNvPr id="5" name="АвтоФігура1"/>
          <p:cNvSpPr>
            <a:extLst>
              <a:ext uri="smNativeData">
                <pr:smNativeData xmlns:pr="smNativeData" xmlns:p14="http://schemas.microsoft.com/office/powerpoint/2010/main" xmlns="" val="SMDATA_16_Tw1iYxMAAAAlAAAAqgAAAA8BAAAAkAAAAEgAAACQAAAASAAAAAAAAAAAAAAAAAAAAAEAAABQAAAAVlVVVVVV1T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QMAAOf///8SFgAA3BYAABAAAAAmAAAACAAAAP//////////"/>
              </a:ext>
            </a:extLst>
          </p:cNvSpPr>
          <p:nvPr/>
        </p:nvSpPr>
        <p:spPr>
          <a:xfrm flipV="1">
            <a:off x="645795" y="-15875"/>
            <a:ext cx="2941955" cy="3731895"/>
          </a:xfrm>
          <a:prstGeom prst="snip1Rect">
            <a:avLst>
              <a:gd name="adj" fmla="val 16667"/>
            </a:avLst>
          </a:prstGeom>
          <a:solidFill>
            <a:srgbClr val="EAEEEF"/>
          </a:solidFill>
          <a:ln>
            <a:noFill/>
          </a:ln>
          <a:effectLst/>
        </p:spPr>
      </p:sp>
      <p:sp>
        <p:nvSpPr>
          <p:cNvPr id="6" name="Лінія1"/>
          <p:cNvSpPr>
            <a:extLst>
              <a:ext uri="smNativeData">
                <pr:smNativeData xmlns:pr="smNativeData" xmlns:p14="http://schemas.microsoft.com/office/powerpoint/2010/main" xmlns="" val="SMDATA_16_Tw1iY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E9sd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E9sdwB/f38AgICAA8zMzADAwP8Af39/AAAAAAAAAAAAAAAAAAAAAAAAAAAAIQAAABgAAAAUAAAA2QQAAMoAAADbBAAA+hUAABAAAAAmAAAACAAAAP//////////"/>
              </a:ext>
            </a:extLst>
          </p:cNvSpPr>
          <p:nvPr/>
        </p:nvSpPr>
        <p:spPr>
          <a:xfrm flipH="1">
            <a:off x="788035" y="128270"/>
            <a:ext cx="1270" cy="3444240"/>
          </a:xfrm>
          <a:prstGeom prst="line">
            <a:avLst/>
          </a:prstGeom>
          <a:noFill/>
          <a:ln w="12700" cap="flat" cmpd="sng" algn="ctr">
            <a:solidFill>
              <a:srgbClr val="4F6C77"/>
            </a:solidFill>
            <a:prstDash val="solid"/>
            <a:headEnd type="none"/>
            <a:tailEnd type="none"/>
          </a:ln>
          <a:effectLst/>
        </p:spPr>
      </p:sp>
      <p:sp>
        <p:nvSpPr>
          <p:cNvPr id="7" name="Напис1"/>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cK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hAUAANEHAAASFgAAAQ4AABAgAAAmAAAACAAAAP//////////"/>
              </a:ext>
            </a:extLst>
          </p:cNvSpPr>
          <p:nvPr/>
        </p:nvSpPr>
        <p:spPr>
          <a:xfrm>
            <a:off x="896620" y="1270635"/>
            <a:ext cx="2691130" cy="1005840"/>
          </a:xfrm>
          <a:prstGeom prst="rect">
            <a:avLst/>
          </a:prstGeom>
          <a:noFill/>
          <a:ln>
            <a:noFill/>
          </a:ln>
          <a:effectLst/>
        </p:spPr>
        <p:txBody>
          <a:bodyPr vert="horz" wrap="square" numCol="1" spcCol="215900" anchor="t"/>
          <a:lstStyle/>
          <a:p>
            <a:pPr>
              <a:buNone/>
              <a:defRPr sz="3000">
                <a:solidFill>
                  <a:srgbClr val="516D77"/>
                </a:solidFill>
                <a:latin typeface="Arial" pitchFamily="2" charset="-52"/>
                <a:ea typeface="Arial" pitchFamily="2" charset="-52"/>
                <a:cs typeface="Arial" pitchFamily="2" charset="-52"/>
              </a:defRPr>
            </a:pPr>
            <a:r>
              <a:t>Мета підприємства</a:t>
            </a:r>
          </a:p>
        </p:txBody>
      </p:sp>
      <p:sp>
        <p:nvSpPr>
          <p:cNvPr id="8" name="Автофигура1"/>
          <p:cNvSpPr>
            <a:extLst>
              <a:ext uri="smNativeData">
                <pr:smNativeData xmlns:pr="smNativeData" xmlns:p14="http://schemas.microsoft.com/office/powerpoint/2010/main" xmlns="" val="SMDATA_16_Tw1iYxMAAAAlAAAAjA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yysAAAEIAABYOAAAAhQAABAAAAAmAAAACAAAAP//////////"/>
              </a:ext>
            </a:extLst>
          </p:cNvSpPr>
          <p:nvPr/>
        </p:nvSpPr>
        <p:spPr>
          <a:xfrm flipH="1" flipV="1">
            <a:off x="7118985" y="1301115"/>
            <a:ext cx="2040255" cy="1951355"/>
          </a:xfrm>
          <a:prstGeom prst="diagStripe">
            <a:avLst>
              <a:gd name="adj" fmla="val 50000"/>
            </a:avLst>
          </a:prstGeom>
          <a:solidFill>
            <a:srgbClr val="4F6C77"/>
          </a:solidFill>
          <a:ln>
            <a:noFill/>
          </a:ln>
          <a:effectLst/>
        </p:spPr>
      </p:sp>
      <p:pic>
        <p:nvPicPr>
          <p:cNvPr id="9" name="Зображення1"/>
          <p:cNvPicPr>
            <a:picLocks noChangeAspect="1"/>
            <a:extLst>
              <a:ext uri="smNativeData">
                <pr:smNativeData xmlns:pr="smNativeData" xmlns:p14="http://schemas.microsoft.com/office/powerpoint/2010/main" xmlns="" val="SMDATA_18_Tw1iY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IAAAD///8ISgE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SEAAAAYAAAAFAAAANQjAAB+FQAApzYAAJEoAAAQAAAAJgAAAAgAAAD//////////w=="/>
              </a:ext>
            </a:extLst>
          </p:cNvPicPr>
          <p:nvPr/>
        </p:nvPicPr>
        <p:blipFill>
          <a:blip r:embed="rId2" cstate="print">
            <a:clrChange>
              <a:clrFrom>
                <a:schemeClr val="bg1"/>
              </a:clrFrom>
              <a:clrTo>
                <a:schemeClr val="bg1">
                  <a:alpha val="0"/>
                </a:schemeClr>
              </a:clrTo>
            </a:clrChange>
          </a:blip>
          <a:srcRect l="3300"/>
          <a:stretch>
            <a:fillRect/>
          </a:stretch>
        </p:blipFill>
        <p:spPr>
          <a:xfrm>
            <a:off x="5824220" y="3493770"/>
            <a:ext cx="3060065" cy="3100705"/>
          </a:xfrm>
          <a:prstGeom prst="rect">
            <a:avLst/>
          </a:prstGeom>
          <a:noFill/>
          <a:ln>
            <a:noFill/>
          </a:ln>
          <a:effectLst/>
        </p:spPr>
      </p:pic>
      <p:pic>
        <p:nvPicPr>
          <p:cNvPr id="10" name="Изображение1"/>
          <p:cNvPicPr>
            <a:picLocks noChangeAspect="1"/>
            <a:extLst>
              <a:ext uri="smNativeData">
                <pr:smNativeData xmlns:pr="smNativeData" xmlns:p14="http://schemas.microsoft.com/office/powerpoint/2010/main" xmlns="" val="SMDATA_18_Tw1iY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TrhpG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n///+sGAAAXxgAABgpAAAQAAAAJgAAAAgAAAD//////////w=="/>
              </a:ext>
            </a:extLst>
          </p:cNvPicPr>
          <p:nvPr/>
        </p:nvPicPr>
        <p:blipFill>
          <a:blip r:embed="rId3" cstate="print"/>
          <a:stretch>
            <a:fillRect/>
          </a:stretch>
        </p:blipFill>
        <p:spPr>
          <a:xfrm>
            <a:off x="-4445" y="4010660"/>
            <a:ext cx="3966210" cy="2669540"/>
          </a:xfrm>
          <a:prstGeom prst="rect">
            <a:avLst/>
          </a:prstGeom>
          <a:noFill/>
          <a:ln>
            <a:noFill/>
          </a:ln>
          <a:effectLst/>
        </p:spPr>
      </p:pic>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0-#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5" grpId="0" animBg="1" advAuto="0"/>
      <p:bldP spid="6" grpId="0" animBg="1" advAuto="0"/>
      <p:bldP spid="7" grpId="0" animBg="1" advAuto="0"/>
    </p:bldLst>
    <p:extLst>
      <p:ext uri="smNativeData">
        <pr:smNativeData xmlns:pr="smNativeData" xmlns:p14="http://schemas.microsoft.com/office/powerpoint/2010/main" xmlns="" val="Tw1iYwUAAAAFAAAA/f///wEAAAAHAAAACAAAAAAAAAAAAAAAAAAAAAkAAAD9////AQAAAAIAAAAIAAAAAAAAAAAAAAAAAAAADgAAAP3///8BAAAAAgAAAAEAAAAAAAAAAAAAAAAAAAASAAAA/f///wEAAAACAAAAAQAAAAAAAAAAAAAAAAAAABcAAAD9////AQAAAAwAAAAI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6"/>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4"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3"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7"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6"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8"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1">
            <a:off x="7696200" y="5409565"/>
            <a:ext cx="1231265" cy="1231900"/>
            <a:chOff x="7696200" y="5409565"/>
            <a:chExt cx="1231265" cy="1231900"/>
          </a:xfrm>
        </p:grpSpPr>
        <p:sp>
          <p:nvSpPr>
            <p:cNvPr id="10"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9"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GEAcgAMAAAAEAAAAAAAAAAAAAAAAAAAAAAAAAAfAAAAVAAAAAAAAAAAAAAAAAAAAAAAAAAAAAAAAAAAAAAAAAAAAAAAAAAAAAAAAAAAAAAAAAAAAAAAAAAAAAAAAAAAAAAAAAAAAAAAAAAAAAAAAAAAAAAAAAAAACEAAAAYAAAAFAAAAFcBAAAxAwAA6wgAAMQKAAAQAAAAJgAAAAgAAAD/////AAAAAA=="/>
              </a:ext>
            </a:extLst>
          </p:cNvGrpSpPr>
          <p:nvPr/>
        </p:nvGrpSpPr>
        <p:grpSpPr>
          <a:xfrm rot="5400000">
            <a:off x="217805" y="518795"/>
            <a:ext cx="1231265" cy="1231900"/>
            <a:chOff x="217805" y="518795"/>
            <a:chExt cx="1231265" cy="1231900"/>
          </a:xfrm>
        </p:grpSpPr>
        <p:sp>
          <p:nvSpPr>
            <p:cNvPr id="13"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wEAABAHAAAMBQAAxQoAAAAAAAAmAAAACAAAAP//////////"/>
                </a:ext>
              </a:extLst>
            </p:cNvSpPr>
            <p:nvPr/>
          </p:nvSpPr>
          <p:spPr>
            <a:xfrm>
              <a:off x="217805" y="1148080"/>
              <a:ext cx="602615" cy="602615"/>
            </a:xfrm>
            <a:prstGeom prst="rtTriangle">
              <a:avLst/>
            </a:prstGeom>
            <a:solidFill>
              <a:srgbClr val="EAEEEF"/>
            </a:solidFill>
            <a:ln>
              <a:noFill/>
            </a:ln>
            <a:effectLst/>
          </p:spPr>
        </p:sp>
        <p:sp>
          <p:nvSpPr>
            <p:cNvPr id="12"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wEAADEDAADqCAAAxQoAAAAAAAAmAAAACAAAAP//////////"/>
                </a:ext>
              </a:extLst>
            </p:cNvSpPr>
            <p:nvPr/>
          </p:nvSpPr>
          <p:spPr>
            <a:xfrm>
              <a:off x="217805" y="51879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AOAAAMAMAABAAAAAmAAAACAAAAP//////////"/>
              </a:ext>
            </a:extLst>
          </p:cNvSpPr>
          <p:nvPr/>
        </p:nvSpPr>
        <p:spPr>
          <a:xfrm>
            <a:off x="0" y="0"/>
            <a:ext cx="9144000" cy="51816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EAAAAAAADpNgAAMAMAABAAAAAmAAAACAAAAP//////////"/>
              </a:ext>
            </a:extLst>
          </p:cNvSpPr>
          <p:nvPr/>
        </p:nvSpPr>
        <p:spPr>
          <a:xfrm>
            <a:off x="217805" y="0"/>
            <a:ext cx="8708390" cy="518160"/>
          </a:xfrm>
          <a:prstGeom prst="rect">
            <a:avLst/>
          </a:prstGeom>
          <a:noFill/>
          <a:ln>
            <a:noFill/>
          </a:ln>
          <a:effectLst/>
        </p:spPr>
        <p:txBody>
          <a:bodyPr vert="horz" wrap="square" numCol="1" spcCol="215900" anchor="t"/>
          <a:lstStyle/>
          <a:p>
            <a:pPr algn="ctr">
              <a:defRPr sz="2800" b="1">
                <a:solidFill>
                  <a:srgbClr val="516D77"/>
                </a:solidFill>
                <a:latin typeface="Arial" pitchFamily="2" charset="-52"/>
                <a:ea typeface="SimSun" charset="0"/>
                <a:cs typeface="Times New Roman" pitchFamily="1" charset="-52"/>
              </a:defRPr>
            </a:pPr>
            <a:r>
              <a:t>Важливішими завданнями підприємств є:</a:t>
            </a:r>
          </a:p>
        </p:txBody>
      </p:sp>
      <p:sp>
        <p:nvSpPr>
          <p:cNvPr id="16"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17"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18"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grpSp>
        <p:nvGrpSpPr>
          <p:cNvPr id="19" name="Группа10"/>
          <p:cNvGrpSpPr>
            <a:extLst>
              <a:ext uri="smNativeData">
                <pr:smNativeData xmlns:pr="smNativeData" xmlns:p14="http://schemas.microsoft.com/office/powerpoint/2010/main" xmlns="" val="SMDATA_7_Tw1iYxMAAAAlAAAAAQAAAA8BAAAAkAAAAEgAAACQAAAASAAAAAAAAAAAAAAAAAAAABcAAAAUAAAAAAAAAAAAAAD/fwAA/38AAAAAAAAJAAAABAAAAHYAZQAMAAAAEAAAAAAAAAAAAAAAAAAAAAAAAAAfAAAAVAAAAAAAAAAAAAAAAAAAAAAAAAAAAAAAAAAAAAAAAAAAAAAAAAAAAAAAAAAAAAAAAAAAAAAAAAAAAAAAAAAAAAAAAAAAAAAAAAAAAAAAAAAAAAAAAAAAACEAAAAYAAAAFAAAADcCAAAGBAAA2jUAAF8KAAAQAAAAJgAAAAgAAAD/////AAAAAA=="/>
              </a:ext>
            </a:extLst>
          </p:cNvGrpSpPr>
          <p:nvPr/>
        </p:nvGrpSpPr>
        <p:grpSpPr>
          <a:xfrm>
            <a:off x="360045" y="654050"/>
            <a:ext cx="8394065" cy="1031875"/>
            <a:chOff x="360045" y="654050"/>
            <a:chExt cx="8394065" cy="1031875"/>
          </a:xfrm>
        </p:grpSpPr>
        <p:grpSp>
          <p:nvGrpSpPr>
            <p:cNvPr id="21"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GwAbAAMAAAAEAAAAAAAAAAAAAAAAAAAAAAAAAAfAAAAVAAAAAAAAAAAAAAAAAAAAAAAAAAAAAAAAAAAAAAAAAAAAAAAAAAAAAAAAAAAAAAAAAAAAAAAAAAAAAAAAAAAAAAAAAAAAAAAAAAAAAAAAAAAAAAAAAAAACEAAAAYAAAAFAAAADcCAAAGBAAA2jUAAF8KAAAAAAAAJgAAAAgAAAD/////AAAAAA=="/>
                </a:ext>
              </a:extLst>
            </p:cNvGrpSpPr>
            <p:nvPr/>
          </p:nvGrpSpPr>
          <p:grpSpPr>
            <a:xfrm>
              <a:off x="360045" y="654050"/>
              <a:ext cx="8394065" cy="1031875"/>
              <a:chOff x="360045" y="654050"/>
              <a:chExt cx="8394065" cy="1031875"/>
            </a:xfrm>
          </p:grpSpPr>
          <p:sp>
            <p:nvSpPr>
              <p:cNvPr id="23" name="Автофигура1"/>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AYEAADaNQAAXwoAAAAAAAAmAAAACAAAAP//////////"/>
                  </a:ext>
                </a:extLst>
              </p:cNvSpPr>
              <p:nvPr/>
            </p:nvSpPr>
            <p:spPr>
              <a:xfrm>
                <a:off x="360045" y="654050"/>
                <a:ext cx="8394065" cy="1031875"/>
              </a:xfrm>
              <a:prstGeom prst="roundRect">
                <a:avLst>
                  <a:gd name="adj" fmla="val 50000"/>
                </a:avLst>
              </a:prstGeom>
              <a:solidFill>
                <a:srgbClr val="EAEEEF"/>
              </a:solidFill>
              <a:ln>
                <a:noFill/>
              </a:ln>
              <a:effectLst/>
            </p:spPr>
          </p:sp>
          <p:sp>
            <p:nvSpPr>
              <p:cNvPr id="22" name="Кривая1"/>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NgMAAA4FAACkBwAAfAkAAAAAAAAmAAAACAAAAP//////////"/>
                  </a:ext>
                </a:extLst>
              </p:cNvSpPr>
              <p:nvPr/>
            </p:nvSpPr>
            <p:spPr>
              <a:xfrm>
                <a:off x="521970" y="821690"/>
                <a:ext cx="720090" cy="720090"/>
              </a:xfrm>
              <a:custGeom>
                <a:avLst/>
                <a:gdLst/>
                <a:ahLst/>
                <a:cxnLst/>
                <a:rect l="0" t="0" r="720090" b="720090"/>
                <a:pathLst>
                  <a:path w="720090" h="720090">
                    <a:moveTo>
                      <a:pt x="380381" y="6334"/>
                    </a:moveTo>
                    <a:lnTo>
                      <a:pt x="392416" y="1267"/>
                    </a:lnTo>
                    <a:cubicBezTo>
                      <a:pt x="476260" y="8901"/>
                      <a:pt x="555003" y="45706"/>
                      <a:pt x="614677" y="105413"/>
                    </a:cubicBezTo>
                    <a:cubicBezTo>
                      <a:pt x="681985" y="172722"/>
                      <a:pt x="720090" y="264800"/>
                      <a:pt x="720090" y="360045"/>
                    </a:cubicBezTo>
                    <a:cubicBezTo>
                      <a:pt x="720090" y="455290"/>
                      <a:pt x="681985" y="547368"/>
                      <a:pt x="614677" y="614677"/>
                    </a:cubicBezTo>
                    <a:cubicBezTo>
                      <a:pt x="547368" y="681985"/>
                      <a:pt x="455290" y="720090"/>
                      <a:pt x="360045" y="720090"/>
                    </a:cubicBezTo>
                    <a:cubicBezTo>
                      <a:pt x="264800" y="720090"/>
                      <a:pt x="172722" y="681985"/>
                      <a:pt x="105413" y="614677"/>
                    </a:cubicBezTo>
                    <a:cubicBezTo>
                      <a:pt x="38105" y="547368"/>
                      <a:pt x="0" y="455290"/>
                      <a:pt x="0" y="360045"/>
                    </a:cubicBezTo>
                    <a:cubicBezTo>
                      <a:pt x="0" y="264800"/>
                      <a:pt x="38105" y="172722"/>
                      <a:pt x="105413" y="105413"/>
                    </a:cubicBezTo>
                    <a:cubicBezTo>
                      <a:pt x="172722" y="38105"/>
                      <a:pt x="264800" y="0"/>
                      <a:pt x="360045" y="0"/>
                    </a:cubicBezTo>
                    <a:cubicBezTo>
                      <a:pt x="360045" y="0"/>
                      <a:pt x="360045" y="0"/>
                      <a:pt x="360045" y="0"/>
                    </a:cubicBezTo>
                    <a:close/>
                  </a:path>
                </a:pathLst>
              </a:custGeom>
              <a:solidFill>
                <a:srgbClr val="9EABB3"/>
              </a:solidFill>
              <a:ln>
                <a:noFill/>
              </a:ln>
              <a:effectLst/>
            </p:spPr>
          </p:sp>
        </p:grpSp>
        <p:sp>
          <p:nvSpPr>
            <p:cNvPr id="20" name="Текстовое поле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QcAAOMEAADaNQAAgQkAAAAAAAAmAAAACAAAAP//////////"/>
                </a:ext>
              </a:extLst>
            </p:cNvSpPr>
            <p:nvPr/>
          </p:nvSpPr>
          <p:spPr>
            <a:xfrm>
              <a:off x="1263015" y="794385"/>
              <a:ext cx="7491095" cy="75057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SimSun" charset="0"/>
                  <a:cs typeface="Times New Roman" pitchFamily="1" charset="-52"/>
                </a:defRPr>
              </a:pPr>
              <a:r>
                <a:t>Одержання	доходу	власником	підприємства</a:t>
              </a:r>
            </a:p>
            <a:p>
              <a:pPr algn="ctr">
                <a:buNone/>
                <a:defRPr sz="2400">
                  <a:solidFill>
                    <a:srgbClr val="516D77"/>
                  </a:solidFill>
                  <a:latin typeface="Arial" pitchFamily="2" charset="-52"/>
                  <a:ea typeface="SimSun" charset="0"/>
                  <a:cs typeface="Times New Roman" pitchFamily="1" charset="-52"/>
                </a:defRPr>
              </a:pPr>
              <a:r>
                <a:t>(державою,	приватною особою, акціонерами);</a:t>
              </a:r>
            </a:p>
          </p:txBody>
        </p:sp>
      </p:grpSp>
      <p:grpSp>
        <p:nvGrpSpPr>
          <p:cNvPr id="24" name="Группа11"/>
          <p:cNvGrpSpPr>
            <a:extLst>
              <a:ext uri="smNativeData">
                <pr:smNativeData xmlns:pr="smNativeData" xmlns:p14="http://schemas.microsoft.com/office/powerpoint/2010/main" xmlns="" val="SMDATA_7_Tw1iYxMAAAAlAAAAAQAAAA8BAAAAkAAAAEgAAACQAAAASAAAAAAAAAAAAAAAAAAAABcAAAAUAAAAAAAAAAAAAAD/fwAA/38AAAAAAAAJAAAABAAAAFDctEsMAAAAEAAAAAAAAAAAAAAAAAAAAAAAAAAfAAAAVAAAAAAAAAAAAAAAAAAAAAAAAAAAAAAAAAAAAAAAAAAAAAAAAAAAAAAAAAAAAAAAAAAAAAAAAAAAAAAAAAAAAAAAAAAAAAAAAAAAAAAAAAAAAAAAAAAAACEAAAAYAAAAFAAAADcCAAAyCwAA2jUAAIsRAAAQAAAAJgAAAAgAAAD/////AAAAAA=="/>
              </a:ext>
            </a:extLst>
          </p:cNvGrpSpPr>
          <p:nvPr/>
        </p:nvGrpSpPr>
        <p:grpSpPr>
          <a:xfrm>
            <a:off x="360045" y="1819910"/>
            <a:ext cx="8394065" cy="1031875"/>
            <a:chOff x="360045" y="1819910"/>
            <a:chExt cx="8394065" cy="1031875"/>
          </a:xfrm>
        </p:grpSpPr>
        <p:grpSp>
          <p:nvGrpSpPr>
            <p:cNvPr id="26"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J4DcAgMAAAAEAAAAAAAAAAAAAAAAAAAAAAAAAAfAAAAVAAAAAAAAAAAAAAAAAAAAAAAAAAAAAAAAAAAAAAAAAAAAAAAAAAAAAAAAAAAAAAAAAAAAAAAAAAAAAAAAAAAAAAAAAAAAAAAAAAAAAAAAAAAAAAAAAAAACEAAAAYAAAAFAAAADcCAAAyCwAA2jUAAIsRAAAAAAAAJgAAAAgAAAD/////AAAAAA=="/>
                </a:ext>
              </a:extLst>
            </p:cNvGrpSpPr>
            <p:nvPr/>
          </p:nvGrpSpPr>
          <p:grpSpPr>
            <a:xfrm>
              <a:off x="360045" y="1819910"/>
              <a:ext cx="8394065" cy="1031875"/>
              <a:chOff x="360045" y="1819910"/>
              <a:chExt cx="8394065" cy="1031875"/>
            </a:xfrm>
          </p:grpSpPr>
          <p:sp>
            <p:nvSpPr>
              <p:cNvPr id="28" name="Автофигура2"/>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DILAADaNQAAixEAAAAAAAAmAAAACAAAAP//////////"/>
                  </a:ext>
                </a:extLst>
              </p:cNvSpPr>
              <p:nvPr/>
            </p:nvSpPr>
            <p:spPr>
              <a:xfrm>
                <a:off x="360045" y="1819910"/>
                <a:ext cx="8394065" cy="1031875"/>
              </a:xfrm>
              <a:prstGeom prst="roundRect">
                <a:avLst>
                  <a:gd name="adj" fmla="val 50000"/>
                </a:avLst>
              </a:prstGeom>
              <a:solidFill>
                <a:srgbClr val="EAEEEF"/>
              </a:solidFill>
              <a:ln>
                <a:noFill/>
              </a:ln>
              <a:effectLst/>
            </p:spPr>
          </p:sp>
          <p:sp>
            <p:nvSpPr>
              <p:cNvPr id="27" name="Эллипс1"/>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NgMAADoMAACkBwAAqBAAAAAAAAAmAAAACAAAAP//////////"/>
                  </a:ext>
                </a:extLst>
              </p:cNvSpPr>
              <p:nvPr/>
            </p:nvSpPr>
            <p:spPr>
              <a:xfrm>
                <a:off x="521970" y="1987550"/>
                <a:ext cx="720090" cy="720090"/>
              </a:xfrm>
              <a:custGeom>
                <a:avLst/>
                <a:gdLst/>
                <a:ahLst/>
                <a:cxnLst/>
                <a:rect l="0" t="0" r="720090" b="720090"/>
                <a:pathLst>
                  <a:path w="720090" h="720090">
                    <a:moveTo>
                      <a:pt x="380381" y="6334"/>
                    </a:moveTo>
                    <a:lnTo>
                      <a:pt x="392416" y="1267"/>
                    </a:lnTo>
                    <a:cubicBezTo>
                      <a:pt x="476260" y="8901"/>
                      <a:pt x="555003" y="45706"/>
                      <a:pt x="614677" y="105413"/>
                    </a:cubicBezTo>
                    <a:cubicBezTo>
                      <a:pt x="681985" y="172722"/>
                      <a:pt x="720090" y="264800"/>
                      <a:pt x="720090" y="360045"/>
                    </a:cubicBezTo>
                    <a:cubicBezTo>
                      <a:pt x="720090" y="455290"/>
                      <a:pt x="681985" y="547368"/>
                      <a:pt x="614677" y="614677"/>
                    </a:cubicBezTo>
                    <a:cubicBezTo>
                      <a:pt x="547368" y="681985"/>
                      <a:pt x="455290" y="720090"/>
                      <a:pt x="360045" y="720090"/>
                    </a:cubicBezTo>
                    <a:cubicBezTo>
                      <a:pt x="264800" y="720090"/>
                      <a:pt x="172722" y="681985"/>
                      <a:pt x="105413" y="614677"/>
                    </a:cubicBezTo>
                    <a:cubicBezTo>
                      <a:pt x="38105" y="547368"/>
                      <a:pt x="0" y="455290"/>
                      <a:pt x="0" y="360045"/>
                    </a:cubicBezTo>
                    <a:cubicBezTo>
                      <a:pt x="0" y="264800"/>
                      <a:pt x="38105" y="172722"/>
                      <a:pt x="105413" y="105413"/>
                    </a:cubicBezTo>
                    <a:cubicBezTo>
                      <a:pt x="172722" y="38105"/>
                      <a:pt x="264800" y="0"/>
                      <a:pt x="360045" y="0"/>
                    </a:cubicBezTo>
                    <a:cubicBezTo>
                      <a:pt x="360045" y="0"/>
                      <a:pt x="360045" y="0"/>
                      <a:pt x="360045" y="0"/>
                    </a:cubicBezTo>
                    <a:close/>
                  </a:path>
                </a:pathLst>
              </a:custGeom>
              <a:solidFill>
                <a:srgbClr val="9EABB3"/>
              </a:solidFill>
              <a:ln>
                <a:noFill/>
              </a:ln>
              <a:effectLst/>
            </p:spPr>
          </p:sp>
        </p:grpSp>
        <p:sp>
          <p:nvSpPr>
            <p:cNvPr id="25" name="Текстовое поле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cAANYLAADaNQAAwhAAAAAAAAAmAAAACAAAAP//////////"/>
                </a:ext>
              </a:extLst>
            </p:cNvSpPr>
            <p:nvPr/>
          </p:nvSpPr>
          <p:spPr>
            <a:xfrm>
              <a:off x="1262380" y="1924050"/>
              <a:ext cx="7491730" cy="80010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SimSun" charset="0"/>
                  <a:cs typeface="Times New Roman" pitchFamily="1" charset="-52"/>
                </a:defRPr>
              </a:pPr>
              <a:r>
                <a:t>Одержання	доходу	власником	підприємства</a:t>
              </a:r>
            </a:p>
            <a:p>
              <a:pPr algn="ctr">
                <a:buNone/>
                <a:defRPr sz="2400">
                  <a:solidFill>
                    <a:srgbClr val="516D77"/>
                  </a:solidFill>
                  <a:latin typeface="Arial" pitchFamily="2" charset="-52"/>
                  <a:ea typeface="SimSun" charset="0"/>
                  <a:cs typeface="Times New Roman" pitchFamily="1" charset="-52"/>
                </a:defRPr>
              </a:pPr>
              <a:r>
                <a:t>(державою,	приватною особою, акціонерами);</a:t>
              </a:r>
            </a:p>
          </p:txBody>
        </p:sp>
      </p:grpSp>
      <p:grpSp>
        <p:nvGrpSpPr>
          <p:cNvPr id="29" name="Группа12"/>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cCAABSEgAA2jUAADkbAAAQAAAAJgAAAAgAAAD/////AAAAAA=="/>
              </a:ext>
            </a:extLst>
          </p:cNvGrpSpPr>
          <p:nvPr/>
        </p:nvGrpSpPr>
        <p:grpSpPr>
          <a:xfrm>
            <a:off x="360045" y="2978150"/>
            <a:ext cx="8394065" cy="1447165"/>
            <a:chOff x="360045" y="2978150"/>
            <a:chExt cx="8394065" cy="1447165"/>
          </a:xfrm>
        </p:grpSpPr>
        <p:grpSp>
          <p:nvGrpSpPr>
            <p:cNvPr id="31" name="Группа7"/>
            <p:cNvGrpSpPr>
              <a:extLst>
                <a:ext uri="smNativeData">
                  <pr:smNativeData xmlns:pr="smNativeData" xmlns:p14="http://schemas.microsoft.com/office/powerpoint/2010/main" xmlns="" val="SMDATA_7_Tw1iYxMAAAAlAAAAAQAAAA8BAAAAkAAAAEgAAACQAAAASAAAAAAAAAAAAAAAAAAAABcAAAAUAAAAAAAAAAAAAAD/fwAA/38AAAAAAAAJAAAABAAAAHAAYQAMAAAAEAAAAAAAAAAAAAAAAAAAAAAAAAAfAAAAVAAAAAAAAAAAAAAAAAAAAAAAAAAAAAAAAAAAAAAAAAAAAAAAAAAAAAAAAAAAAAAAAAAAAAAAAAAAAAAAAAAAAAAAAAAAAAAAAAAAAAAAAAAAAAAAAAAAACEAAAAYAAAAFAAAADcCAABSEgAA2jUAADkbAAAAAAAAJgAAAAgAAAD/////AAAAAA=="/>
                </a:ext>
              </a:extLst>
            </p:cNvGrpSpPr>
            <p:nvPr/>
          </p:nvGrpSpPr>
          <p:grpSpPr>
            <a:xfrm>
              <a:off x="360045" y="2978150"/>
              <a:ext cx="8394065" cy="1447165"/>
              <a:chOff x="360045" y="2978150"/>
              <a:chExt cx="8394065" cy="1447165"/>
            </a:xfrm>
          </p:grpSpPr>
          <p:sp>
            <p:nvSpPr>
              <p:cNvPr id="33" name="Автофигура3"/>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FISAADaNQAAORsAAAAAAAAmAAAACAAAAP//////////"/>
                  </a:ext>
                </a:extLst>
              </p:cNvSpPr>
              <p:nvPr/>
            </p:nvSpPr>
            <p:spPr>
              <a:xfrm>
                <a:off x="360045" y="2978150"/>
                <a:ext cx="8394065" cy="1447165"/>
              </a:xfrm>
              <a:prstGeom prst="roundRect">
                <a:avLst>
                  <a:gd name="adj" fmla="val 50000"/>
                </a:avLst>
              </a:prstGeom>
              <a:solidFill>
                <a:srgbClr val="EAEEEF"/>
              </a:solidFill>
              <a:ln>
                <a:noFill/>
              </a:ln>
              <a:effectLst/>
            </p:spPr>
          </p:sp>
          <p:sp>
            <p:nvSpPr>
              <p:cNvPr id="32" name="Кривая3"/>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wMAAI4UAADFBwAA/BgAAAAAAAAmAAAACAAAAP//////////"/>
                  </a:ext>
                </a:extLst>
              </p:cNvSpPr>
              <p:nvPr/>
            </p:nvSpPr>
            <p:spPr>
              <a:xfrm>
                <a:off x="542925" y="3341370"/>
                <a:ext cx="720090" cy="720090"/>
              </a:xfrm>
              <a:custGeom>
                <a:avLst/>
                <a:gdLst/>
                <a:ahLst/>
                <a:cxnLst/>
                <a:rect l="0" t="0" r="720090" b="720090"/>
                <a:pathLst>
                  <a:path w="720090" h="720090">
                    <a:moveTo>
                      <a:pt x="380381" y="6334"/>
                    </a:moveTo>
                    <a:lnTo>
                      <a:pt x="392416" y="1267"/>
                    </a:lnTo>
                    <a:cubicBezTo>
                      <a:pt x="476260" y="8901"/>
                      <a:pt x="555003" y="45706"/>
                      <a:pt x="614677" y="105413"/>
                    </a:cubicBezTo>
                    <a:cubicBezTo>
                      <a:pt x="681985" y="172722"/>
                      <a:pt x="720090" y="264800"/>
                      <a:pt x="720090" y="360045"/>
                    </a:cubicBezTo>
                    <a:cubicBezTo>
                      <a:pt x="720090" y="455290"/>
                      <a:pt x="681985" y="547368"/>
                      <a:pt x="614677" y="614677"/>
                    </a:cubicBezTo>
                    <a:cubicBezTo>
                      <a:pt x="547368" y="681985"/>
                      <a:pt x="455290" y="720090"/>
                      <a:pt x="360045" y="720090"/>
                    </a:cubicBezTo>
                    <a:cubicBezTo>
                      <a:pt x="264800" y="720090"/>
                      <a:pt x="172722" y="681985"/>
                      <a:pt x="105413" y="614677"/>
                    </a:cubicBezTo>
                    <a:cubicBezTo>
                      <a:pt x="38105" y="547368"/>
                      <a:pt x="0" y="455290"/>
                      <a:pt x="0" y="360045"/>
                    </a:cubicBezTo>
                    <a:cubicBezTo>
                      <a:pt x="0" y="264800"/>
                      <a:pt x="38105" y="172722"/>
                      <a:pt x="105413" y="105413"/>
                    </a:cubicBezTo>
                    <a:cubicBezTo>
                      <a:pt x="172722" y="38105"/>
                      <a:pt x="264800" y="0"/>
                      <a:pt x="360045" y="0"/>
                    </a:cubicBezTo>
                    <a:cubicBezTo>
                      <a:pt x="360045" y="0"/>
                      <a:pt x="360045" y="0"/>
                      <a:pt x="360045" y="0"/>
                    </a:cubicBezTo>
                    <a:close/>
                  </a:path>
                </a:pathLst>
              </a:custGeom>
              <a:solidFill>
                <a:srgbClr val="9EABB3"/>
              </a:solidFill>
              <a:ln>
                <a:noFill/>
              </a:ln>
              <a:effectLst/>
            </p:spPr>
          </p:sp>
        </p:grpSp>
        <p:sp>
          <p:nvSpPr>
            <p:cNvPr id="30" name="Текстовое поле3"/>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jQgAACETAABPNQAAgxoAAAAAAAAmAAAACAAAAP//////////"/>
                </a:ext>
              </a:extLst>
            </p:cNvSpPr>
            <p:nvPr/>
          </p:nvSpPr>
          <p:spPr>
            <a:xfrm>
              <a:off x="1390015" y="3109595"/>
              <a:ext cx="7275830" cy="120015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SimSun" charset="0"/>
                  <a:cs typeface="Times New Roman" pitchFamily="1" charset="-52"/>
                </a:defRPr>
              </a:pPr>
              <a:r>
                <a:t>Забезпечення споживачів продукцією підприємства у відповідності до ринкового попиту та укладених договорів;</a:t>
              </a:r>
            </a:p>
          </p:txBody>
        </p:sp>
      </p:grpSp>
      <p:grpSp>
        <p:nvGrpSpPr>
          <p:cNvPr id="34" name="Группа13"/>
          <p:cNvGrpSpPr>
            <a:extLst>
              <a:ext uri="smNativeData">
                <pr:smNativeData xmlns:pr="smNativeData" xmlns:p14="http://schemas.microsoft.com/office/powerpoint/2010/main" xmlns="" val="SMDATA_7_Tw1iYxMAAAAlAAAAAQAAAA8BAAAAkAAAAEgAAACQAAAASAAAAAAAAAAAAAAAAAAAABcAAAAUAAAAAAAAAAAAAAD/fwAA/38AAAAAAAAJAAAABAAAAHYALgAMAAAAEAAAAAAAAAAAAAAAAAAAAAAAAAAfAAAAVAAAAAAAAAAAAAAAAAAAAAAAAAAAAAAAAAAAAAAAAAAAAAAAAAAAAAAAAAAAAAAAAAAAAAAAAAAAAAAAAAAAAAAAAAAAAAAAAAAAAAAAAAAAAAAAAAAAACEAAAAYAAAAFAAAADcCAAArHAAA5TUAABIlAAAQAAAAJgAAAAgAAAD/////AAAAAA=="/>
              </a:ext>
            </a:extLst>
          </p:cNvGrpSpPr>
          <p:nvPr/>
        </p:nvGrpSpPr>
        <p:grpSpPr>
          <a:xfrm>
            <a:off x="360045" y="4578985"/>
            <a:ext cx="8401050" cy="1447165"/>
            <a:chOff x="360045" y="4578985"/>
            <a:chExt cx="8401050" cy="1447165"/>
          </a:xfrm>
        </p:grpSpPr>
        <p:grpSp>
          <p:nvGrpSpPr>
            <p:cNvPr id="36" name="Группа8"/>
            <p:cNvGrpSpPr>
              <a:extLst>
                <a:ext uri="smNativeData">
                  <pr:smNativeData xmlns:pr="smNativeData" xmlns:p14="http://schemas.microsoft.com/office/powerpoint/2010/main" xmlns="" val="SMDATA_7_Tw1iYxMAAAAlAAAAAQAAAA8BAAAAkAAAAEgAAACQAAAASAAAAAAAAAAAAAAAAAAAABcAAAAUAAAAAAAAAAAAAAD/fwAA/38AAAAAAAAJAAAABAAAAGwAAAAMAAAAEAAAAAAAAAAAAAAAAAAAAAAAAAAfAAAAVAAAAAAAAAAAAAAAAAAAAAAAAAAAAAAAAAAAAAAAAAAAAAAAAAAAAAAAAAAAAAAAAAAAAAAAAAAAAAAAAAAAAAAAAAAAAAAAAAAAAAAAAAAAAAAAAAAAACEAAAAYAAAAFAAAADcCAAArHAAA2jUAABIlAAAAAAAAJgAAAAgAAAD/////AAAAAA=="/>
                </a:ext>
              </a:extLst>
            </p:cNvGrpSpPr>
            <p:nvPr/>
          </p:nvGrpSpPr>
          <p:grpSpPr>
            <a:xfrm>
              <a:off x="360045" y="4578985"/>
              <a:ext cx="8394065" cy="1447165"/>
              <a:chOff x="360045" y="4578985"/>
              <a:chExt cx="8394065" cy="1447165"/>
            </a:xfrm>
          </p:grpSpPr>
          <p:sp>
            <p:nvSpPr>
              <p:cNvPr id="38" name="Автофигура8"/>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CscAADaNQAAEiUAAAAAAAAmAAAACAAAAP//////////"/>
                  </a:ext>
                </a:extLst>
              </p:cNvSpPr>
              <p:nvPr/>
            </p:nvSpPr>
            <p:spPr>
              <a:xfrm>
                <a:off x="360045" y="4578985"/>
                <a:ext cx="8394065" cy="1447165"/>
              </a:xfrm>
              <a:prstGeom prst="roundRect">
                <a:avLst>
                  <a:gd name="adj" fmla="val 50000"/>
                </a:avLst>
              </a:prstGeom>
              <a:solidFill>
                <a:srgbClr val="EAEEEF"/>
              </a:solidFill>
              <a:ln>
                <a:noFill/>
              </a:ln>
              <a:effectLst/>
            </p:spPr>
          </p:sp>
          <p:sp>
            <p:nvSpPr>
              <p:cNvPr id="37" name="Кривая2"/>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wMAAGceAADFBwAA1SIAAAAAAAAmAAAACAAAAP//////////"/>
                  </a:ext>
                </a:extLst>
              </p:cNvSpPr>
              <p:nvPr/>
            </p:nvSpPr>
            <p:spPr>
              <a:xfrm>
                <a:off x="542925" y="4942205"/>
                <a:ext cx="720090" cy="720090"/>
              </a:xfrm>
              <a:custGeom>
                <a:avLst/>
                <a:gdLst/>
                <a:ahLst/>
                <a:cxnLst/>
                <a:rect l="0" t="0" r="720090" b="720090"/>
                <a:pathLst>
                  <a:path w="720090" h="720090">
                    <a:moveTo>
                      <a:pt x="380381" y="6334"/>
                    </a:moveTo>
                    <a:lnTo>
                      <a:pt x="392416" y="1267"/>
                    </a:lnTo>
                    <a:cubicBezTo>
                      <a:pt x="476260" y="8901"/>
                      <a:pt x="555003" y="45706"/>
                      <a:pt x="614677" y="105413"/>
                    </a:cubicBezTo>
                    <a:cubicBezTo>
                      <a:pt x="681985" y="172722"/>
                      <a:pt x="720090" y="264800"/>
                      <a:pt x="720090" y="360045"/>
                    </a:cubicBezTo>
                    <a:cubicBezTo>
                      <a:pt x="720090" y="455290"/>
                      <a:pt x="681985" y="547368"/>
                      <a:pt x="614677" y="614677"/>
                    </a:cubicBezTo>
                    <a:cubicBezTo>
                      <a:pt x="547368" y="681985"/>
                      <a:pt x="455290" y="720090"/>
                      <a:pt x="360045" y="720090"/>
                    </a:cubicBezTo>
                    <a:cubicBezTo>
                      <a:pt x="264800" y="720090"/>
                      <a:pt x="172722" y="681985"/>
                      <a:pt x="105413" y="614677"/>
                    </a:cubicBezTo>
                    <a:cubicBezTo>
                      <a:pt x="38105" y="547368"/>
                      <a:pt x="0" y="455290"/>
                      <a:pt x="0" y="360045"/>
                    </a:cubicBezTo>
                    <a:cubicBezTo>
                      <a:pt x="0" y="264800"/>
                      <a:pt x="38105" y="172722"/>
                      <a:pt x="105413" y="105413"/>
                    </a:cubicBezTo>
                    <a:cubicBezTo>
                      <a:pt x="172722" y="38105"/>
                      <a:pt x="264800" y="0"/>
                      <a:pt x="360045" y="0"/>
                    </a:cubicBezTo>
                    <a:cubicBezTo>
                      <a:pt x="360045" y="0"/>
                      <a:pt x="360045" y="0"/>
                      <a:pt x="360045" y="0"/>
                    </a:cubicBezTo>
                    <a:close/>
                  </a:path>
                </a:pathLst>
              </a:custGeom>
              <a:solidFill>
                <a:srgbClr val="9EABB3"/>
              </a:solidFill>
              <a:ln>
                <a:noFill/>
              </a:ln>
              <a:effectLst/>
            </p:spPr>
          </p:sp>
        </p:grpSp>
        <p:sp>
          <p:nvSpPr>
            <p:cNvPr id="35" name="Текстовое поле4"/>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AAAAAJ/f38AgICAA8zMzADAwP8Af39/AAAAAAAAAAAAAAAAAAAAAAAAAAAAIQAAABgAAAAUAAAAAAUAAA4dAADlNQAAXiQAAAAAAAAmAAAACAAAAP//////////"/>
                </a:ext>
              </a:extLst>
            </p:cNvSpPr>
            <p:nvPr/>
          </p:nvSpPr>
          <p:spPr>
            <a:xfrm>
              <a:off x="812800" y="4723130"/>
              <a:ext cx="7948295" cy="118872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SimSun" charset="0"/>
                  <a:cs typeface="Times New Roman" pitchFamily="1" charset="-52"/>
                </a:defRPr>
              </a:pPr>
              <a:r>
                <a:t>Забезпечення	виплати	заробітної	плати	персоналу	підприємства, нормальних умов праці та можливостей професійного росту працівників;</a:t>
              </a:r>
            </a:p>
          </p:txBody>
        </p:sp>
      </p:grpSp>
      <p:grpSp>
        <p:nvGrpSpPr>
          <p:cNvPr id="39" name="Группа9"/>
          <p:cNvGrpSpPr>
            <a:extLst>
              <a:ext uri="smNativeData">
                <pr:smNativeData xmlns:pr="smNativeData" xmlns:p14="http://schemas.microsoft.com/office/powerpoint/2010/main" xmlns="" val="SMDATA_7_Tw1iYxMAAAAlAAAAAQAAAA8BAAAAkAAAAEgAAACQAAAASAAAAAAAAAAAAAAAAAAAABcAAAAUAAAAAAAAAAAAAAD/fwAA/38AAAAAAAAJAAAABAAAAFbftEsMAAAAEAAAAAAAAAAAAAAAAAAAAAAAAAAfAAAAVAAAAAAAAAAAAAAAAAAAAAAAAAAAAAAAAAAAAAAAAAAAAAAAAAAAAAAAAAAAAAAAAAAAAAAAAAAAAAAAAAAAAAAAAAAAAAAAAAAAAAAAAAAAAAAAAAAAACEAAAAYAAAAFAAAAIkDAABjJQAAiDQAACQoAAAQAAAAJgAAAAgAAAD/////AAAAAA=="/>
              </a:ext>
            </a:extLst>
          </p:cNvGrpSpPr>
          <p:nvPr/>
        </p:nvGrpSpPr>
        <p:grpSpPr>
          <a:xfrm>
            <a:off x="574675" y="6077585"/>
            <a:ext cx="7964805" cy="447675"/>
            <a:chOff x="574675" y="6077585"/>
            <a:chExt cx="7964805" cy="447675"/>
          </a:xfrm>
        </p:grpSpPr>
        <p:sp>
          <p:nvSpPr>
            <p:cNvPr id="42" name="Автофигура9"/>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iQMAAMclAACINAAAJCgAAAAAAAAmAAAACAAAAP//////////"/>
                </a:ext>
              </a:extLst>
            </p:cNvSpPr>
            <p:nvPr/>
          </p:nvSpPr>
          <p:spPr>
            <a:xfrm>
              <a:off x="574675" y="6141085"/>
              <a:ext cx="7964805" cy="384175"/>
            </a:xfrm>
            <a:prstGeom prst="roundRect">
              <a:avLst>
                <a:gd name="adj" fmla="val 50000"/>
              </a:avLst>
            </a:prstGeom>
            <a:solidFill>
              <a:srgbClr val="EAEEEF"/>
            </a:solidFill>
            <a:ln>
              <a:noFill/>
            </a:ln>
            <a:effectLst/>
          </p:spPr>
        </p:sp>
        <p:sp>
          <p:nvSpPr>
            <p:cNvPr id="41" name="Напис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G4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QsAAGMlAAC+MAAAJCgAAAAAAAAmAAAACAAAAP//////////"/>
                </a:ext>
              </a:extLst>
            </p:cNvSpPr>
            <p:nvPr/>
          </p:nvSpPr>
          <p:spPr>
            <a:xfrm>
              <a:off x="1798955" y="6077585"/>
              <a:ext cx="6124575" cy="447675"/>
            </a:xfrm>
            <a:prstGeom prst="rect">
              <a:avLst/>
            </a:prstGeom>
            <a:noFill/>
            <a:ln>
              <a:noFill/>
            </a:ln>
            <a:effectLst/>
          </p:spPr>
          <p:txBody>
            <a:bodyPr vert="horz" wrap="square" numCol="1" spcCol="215900" anchor="t"/>
            <a:lstStyle/>
            <a:p>
              <a:pPr>
                <a:buNone/>
                <a:defRPr sz="2400">
                  <a:solidFill>
                    <a:srgbClr val="516D77"/>
                  </a:solidFill>
                  <a:latin typeface="Arial" pitchFamily="2" charset="-52"/>
                  <a:ea typeface="SimSun" charset="0"/>
                  <a:cs typeface="Times New Roman" pitchFamily="1" charset="-52"/>
                </a:defRPr>
              </a:pPr>
              <a:r>
                <a:t>Cтворення робочих місць для населення;</a:t>
              </a:r>
            </a:p>
            <a:p>
              <a:endParaRPr/>
            </a:p>
          </p:txBody>
        </p:sp>
        <p:sp>
          <p:nvSpPr>
            <p:cNvPr id="40" name="Кривая4"/>
            <p:cNvSpPr>
              <a:extLst>
                <a:ext uri="smNativeData">
                  <pr:smNativeData xmlns:pr="smNativeData" xmlns:p14="http://schemas.microsoft.com/office/powerpoint/2010/main" xmlns="" val="SMDATA_16_Tw1iYxMAAAAlAAAACwAAAC8BAAAAkAAAAEgAAACQAAAASAAAAAAAAAAB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CAgIAKAAAAACgAAAAoAAAAZAAAAGQAAAAAAAAAzMzMAAAAAABQAAAAUAAAAGQAAABkAAAAAAAAABcAAAAUAAAAAAAAAAAAAAD/fwAA/38AAAAAAAAJAAAABAAAABc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GQQAAEAmAABtBQAAlCcAAAAAAAAmAAAACAAAAP//////////"/>
                </a:ext>
              </a:extLst>
            </p:cNvSpPr>
            <p:nvPr/>
          </p:nvSpPr>
          <p:spPr>
            <a:xfrm>
              <a:off x="666115" y="6217920"/>
              <a:ext cx="215900" cy="215900"/>
            </a:xfrm>
            <a:custGeom>
              <a:avLst/>
              <a:gdLst/>
              <a:ahLst/>
              <a:cxnLst/>
              <a:rect l="0" t="0" r="215900" b="215900"/>
              <a:pathLst>
                <a:path w="215900" h="215900">
                  <a:moveTo>
                    <a:pt x="114047" y="1899"/>
                  </a:moveTo>
                  <a:lnTo>
                    <a:pt x="117656" y="380"/>
                  </a:lnTo>
                  <a:cubicBezTo>
                    <a:pt x="142794" y="2669"/>
                    <a:pt x="166403" y="13704"/>
                    <a:pt x="184295" y="31605"/>
                  </a:cubicBezTo>
                  <a:cubicBezTo>
                    <a:pt x="204475" y="51786"/>
                    <a:pt x="215900" y="79393"/>
                    <a:pt x="215900" y="107950"/>
                  </a:cubicBezTo>
                  <a:cubicBezTo>
                    <a:pt x="215900" y="136507"/>
                    <a:pt x="204475" y="164114"/>
                    <a:pt x="184295" y="184295"/>
                  </a:cubicBezTo>
                  <a:cubicBezTo>
                    <a:pt x="164114" y="204475"/>
                    <a:pt x="136507" y="215900"/>
                    <a:pt x="107950" y="215900"/>
                  </a:cubicBezTo>
                  <a:cubicBezTo>
                    <a:pt x="79393" y="215900"/>
                    <a:pt x="51786" y="204475"/>
                    <a:pt x="31605" y="184295"/>
                  </a:cubicBezTo>
                  <a:cubicBezTo>
                    <a:pt x="11425" y="164114"/>
                    <a:pt x="0" y="136507"/>
                    <a:pt x="0" y="107950"/>
                  </a:cubicBezTo>
                  <a:cubicBezTo>
                    <a:pt x="0" y="79393"/>
                    <a:pt x="11425" y="51786"/>
                    <a:pt x="31605" y="31605"/>
                  </a:cubicBezTo>
                  <a:cubicBezTo>
                    <a:pt x="51786" y="11425"/>
                    <a:pt x="79393" y="0"/>
                    <a:pt x="107950" y="0"/>
                  </a:cubicBezTo>
                  <a:cubicBezTo>
                    <a:pt x="107950" y="0"/>
                    <a:pt x="107950" y="0"/>
                    <a:pt x="107950" y="0"/>
                  </a:cubicBezTo>
                  <a:close/>
                </a:path>
              </a:pathLst>
            </a:custGeom>
            <a:solidFill>
              <a:srgbClr val="9EABB3"/>
            </a:solidFill>
            <a:ln>
              <a:noFill/>
            </a:ln>
            <a:effectLst/>
          </p:spPr>
          <p:txBody>
            <a:bodyPr vert="horz" wrap="square" numCol="1" spcCol="215900" anchor="ctr"/>
            <a:lstStyle/>
            <a:p>
              <a:pPr algn="ctr"/>
              <a:endParaRP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cTn>
                              </p:par>
                            </p:childTnLst>
                          </p:cTn>
                        </p:par>
                        <p:par>
                          <p:cTn id="12" fill="hold">
                            <p:stCondLst>
                              <p:cond delay="500"/>
                            </p:stCondLst>
                            <p:childTnLst>
                              <p:par>
                                <p:cTn id="13" presetID="58"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strVal val="#ppt_w*2.5"/>
                                          </p:val>
                                        </p:tav>
                                        <p:tav tm="100000">
                                          <p:val>
                                            <p:strVal val="#ppt_w"/>
                                          </p:val>
                                        </p:tav>
                                      </p:tavLst>
                                    </p:anim>
                                    <p:anim calcmode="lin" valueType="num">
                                      <p:cBhvr>
                                        <p:cTn id="16" dur="500" fill="hold"/>
                                        <p:tgtEl>
                                          <p:spTgt spid="24"/>
                                        </p:tgtEl>
                                        <p:attrNameLst>
                                          <p:attrName>ppt_h</p:attrName>
                                        </p:attrNameLst>
                                      </p:cBhvr>
                                      <p:tavLst>
                                        <p:tav tm="0">
                                          <p:val>
                                            <p:strVal val="#ppt_h*0.01"/>
                                          </p:val>
                                        </p:tav>
                                        <p:tav tm="100000">
                                          <p:val>
                                            <p:strVal val="#ppt_h"/>
                                          </p:val>
                                        </p:tav>
                                      </p:tavLst>
                                    </p:anim>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h+1"/>
                                          </p:val>
                                        </p:tav>
                                        <p:tav tm="100000">
                                          <p:val>
                                            <p:strVal val="#ppt_y"/>
                                          </p:val>
                                        </p:tav>
                                      </p:tavLst>
                                    </p:anim>
                                    <p:animEffect transition="in" filter="fade">
                                      <p:cBhvr>
                                        <p:cTn id="19" dur="500"/>
                                        <p:tgtEl>
                                          <p:spTgt spid="24"/>
                                        </p:tgtEl>
                                      </p:cBhvr>
                                    </p:animEffect>
                                  </p:childTnLst>
                                </p:cTn>
                              </p:par>
                            </p:childTnLst>
                          </p:cTn>
                        </p:par>
                        <p:par>
                          <p:cTn id="20" fill="hold">
                            <p:stCondLst>
                              <p:cond delay="1000"/>
                            </p:stCondLst>
                            <p:childTnLst>
                              <p:par>
                                <p:cTn id="21" presetID="58"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strVal val="#ppt_w*2.5"/>
                                          </p:val>
                                        </p:tav>
                                        <p:tav tm="100000">
                                          <p:val>
                                            <p:strVal val="#ppt_w"/>
                                          </p:val>
                                        </p:tav>
                                      </p:tavLst>
                                    </p:anim>
                                    <p:anim calcmode="lin" valueType="num">
                                      <p:cBhvr>
                                        <p:cTn id="24" dur="500" fill="hold"/>
                                        <p:tgtEl>
                                          <p:spTgt spid="29"/>
                                        </p:tgtEl>
                                        <p:attrNameLst>
                                          <p:attrName>ppt_h</p:attrName>
                                        </p:attrNameLst>
                                      </p:cBhvr>
                                      <p:tavLst>
                                        <p:tav tm="0">
                                          <p:val>
                                            <p:strVal val="#ppt_h*0.01"/>
                                          </p:val>
                                        </p:tav>
                                        <p:tav tm="100000">
                                          <p:val>
                                            <p:strVal val="#ppt_h"/>
                                          </p:val>
                                        </p:tav>
                                      </p:tavLst>
                                    </p:anim>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h+1"/>
                                          </p:val>
                                        </p:tav>
                                        <p:tav tm="100000">
                                          <p:val>
                                            <p:strVal val="#ppt_y"/>
                                          </p:val>
                                        </p:tav>
                                      </p:tavLst>
                                    </p:anim>
                                    <p:animEffect transition="in" filter="fade">
                                      <p:cBhvr>
                                        <p:cTn id="27" dur="500"/>
                                        <p:tgtEl>
                                          <p:spTgt spid="29"/>
                                        </p:tgtEl>
                                      </p:cBhvr>
                                    </p:animEffect>
                                  </p:childTnLst>
                                </p:cTn>
                              </p:par>
                            </p:childTnLst>
                          </p:cTn>
                        </p:par>
                        <p:par>
                          <p:cTn id="28" fill="hold">
                            <p:stCondLst>
                              <p:cond delay="1500"/>
                            </p:stCondLst>
                            <p:childTnLst>
                              <p:par>
                                <p:cTn id="29" presetID="58"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strVal val="#ppt_w*2.5"/>
                                          </p:val>
                                        </p:tav>
                                        <p:tav tm="100000">
                                          <p:val>
                                            <p:strVal val="#ppt_w"/>
                                          </p:val>
                                        </p:tav>
                                      </p:tavLst>
                                    </p:anim>
                                    <p:anim calcmode="lin" valueType="num">
                                      <p:cBhvr>
                                        <p:cTn id="32" dur="500" fill="hold"/>
                                        <p:tgtEl>
                                          <p:spTgt spid="34"/>
                                        </p:tgtEl>
                                        <p:attrNameLst>
                                          <p:attrName>ppt_h</p:attrName>
                                        </p:attrNameLst>
                                      </p:cBhvr>
                                      <p:tavLst>
                                        <p:tav tm="0">
                                          <p:val>
                                            <p:strVal val="#ppt_h*0.01"/>
                                          </p:val>
                                        </p:tav>
                                        <p:tav tm="100000">
                                          <p:val>
                                            <p:strVal val="#ppt_h"/>
                                          </p:val>
                                        </p:tav>
                                      </p:tavLst>
                                    </p:anim>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h+1"/>
                                          </p:val>
                                        </p:tav>
                                        <p:tav tm="100000">
                                          <p:val>
                                            <p:strVal val="#ppt_y"/>
                                          </p:val>
                                        </p:tav>
                                      </p:tavLst>
                                    </p:anim>
                                    <p:animEffect transition="in" filter="fade">
                                      <p:cBhvr>
                                        <p:cTn id="35" dur="500"/>
                                        <p:tgtEl>
                                          <p:spTgt spid="34"/>
                                        </p:tgtEl>
                                      </p:cBhvr>
                                    </p:animEffect>
                                  </p:childTnLst>
                                </p:cTn>
                              </p:par>
                            </p:childTnLst>
                          </p:cTn>
                        </p:par>
                        <p:par>
                          <p:cTn id="36" fill="hold">
                            <p:stCondLst>
                              <p:cond delay="2000"/>
                            </p:stCondLst>
                            <p:childTnLst>
                              <p:par>
                                <p:cTn id="37" presetID="58"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strVal val="#ppt_w*2.5"/>
                                          </p:val>
                                        </p:tav>
                                        <p:tav tm="100000">
                                          <p:val>
                                            <p:strVal val="#ppt_w"/>
                                          </p:val>
                                        </p:tav>
                                      </p:tavLst>
                                    </p:anim>
                                    <p:anim calcmode="lin" valueType="num">
                                      <p:cBhvr>
                                        <p:cTn id="40" dur="500" fill="hold"/>
                                        <p:tgtEl>
                                          <p:spTgt spid="39"/>
                                        </p:tgtEl>
                                        <p:attrNameLst>
                                          <p:attrName>ppt_h</p:attrName>
                                        </p:attrNameLst>
                                      </p:cBhvr>
                                      <p:tavLst>
                                        <p:tav tm="0">
                                          <p:val>
                                            <p:strVal val="#ppt_h*0.01"/>
                                          </p:val>
                                        </p:tav>
                                        <p:tav tm="100000">
                                          <p:val>
                                            <p:strVal val="#ppt_h"/>
                                          </p:val>
                                        </p:tav>
                                      </p:tavLst>
                                    </p:anim>
                                    <p:anim calcmode="lin" valueType="num">
                                      <p:cBhvr>
                                        <p:cTn id="41" dur="500" fill="hold"/>
                                        <p:tgtEl>
                                          <p:spTgt spid="39"/>
                                        </p:tgtEl>
                                        <p:attrNameLst>
                                          <p:attrName>ppt_x</p:attrName>
                                        </p:attrNameLst>
                                      </p:cBhvr>
                                      <p:tavLst>
                                        <p:tav tm="0">
                                          <p:val>
                                            <p:strVal val="#ppt_x"/>
                                          </p:val>
                                        </p:tav>
                                        <p:tav tm="100000">
                                          <p:val>
                                            <p:strVal val="#ppt_x"/>
                                          </p:val>
                                        </p:tav>
                                      </p:tavLst>
                                    </p:anim>
                                    <p:anim calcmode="lin" valueType="num">
                                      <p:cBhvr>
                                        <p:cTn id="42" dur="500" fill="hold"/>
                                        <p:tgtEl>
                                          <p:spTgt spid="39"/>
                                        </p:tgtEl>
                                        <p:attrNameLst>
                                          <p:attrName>ppt_y</p:attrName>
                                        </p:attrNameLst>
                                      </p:cBhvr>
                                      <p:tavLst>
                                        <p:tav tm="0">
                                          <p:val>
                                            <p:strVal val="#ppt_h+1"/>
                                          </p:val>
                                        </p:tav>
                                        <p:tav tm="100000">
                                          <p:val>
                                            <p:strVal val="#ppt_y"/>
                                          </p:val>
                                        </p:tav>
                                      </p:tavLst>
                                    </p:anim>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24" grpId="0" animBg="1" advAuto="0"/>
      <p:bldP spid="29" grpId="0" animBg="1" advAuto="0"/>
      <p:bldP spid="34" grpId="0" animBg="1" advAuto="0"/>
      <p:bldP spid="39" grpId="0" animBg="1" advAuto="0"/>
    </p:bldLst>
    <p:extLst>
      <p:ext uri="smNativeData">
        <pr:smNativeData xmlns:pr="smNativeData" xmlns:p14="http://schemas.microsoft.com/office/powerpoint/2010/main" xmlns="" val="Tw1iYwUAAAAFAAAA/f///wEAAAA6AAAAAAAAAAAAAAAAAAAAAAAAAA0AAAD9////AQAAADoAAAAAAAAAAAAAAAAAAAAAAAAAFQAAAP3///8BAAAAOgAAAAAAAAAAAAAAAAAAAAAAAAAdAAAA/f///wEAAAA6AAAAAAAAAAAAAAAAAAAAAAAAACUAAAD9////AQAAADoAAAA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4F6C77"/>
        </a:solidFill>
        <a:effectLst/>
      </p:bgPr>
    </p:bg>
    <p:spTree>
      <p:nvGrpSpPr>
        <p:cNvPr id="1" name=""/>
        <p:cNvGrpSpPr/>
        <p:nvPr/>
      </p:nvGrpSpPr>
      <p:grpSpPr>
        <a:xfrm>
          <a:off x="0" y="0"/>
          <a:ext cx="0" cy="0"/>
          <a:chOff x="0" y="0"/>
          <a:chExt cx="0" cy="0"/>
        </a:xfrm>
      </p:grpSpPr>
      <p:grpSp>
        <p:nvGrpSpPr>
          <p:cNvPr id="2" name="Группа6"/>
          <p:cNvGrpSpPr>
            <a:extLst>
              <a:ext uri="smNativeData">
                <pr:smNativeData xmlns:pr="smNativeData" xmlns:p14="http://schemas.microsoft.com/office/powerpoint/2010/main" xmlns="" val="SMDATA_7_Tw1iYxMAAAAlAAAAAQAAAA8BAAAAkAAAAEgAAACQAAAASAAAAAAAAAAAAAAAAAAAABcAAAAUAAAAAAAAAAAAAAD/fwAA/38AAAAAAAAJAAAABAAAAJIDcAgMAAAAEAAAAAAAAAAAAAAAAAAAAAAAAAAfAAAAVAAAAAAAAAAAAAAAAAAAAAAAAAAAAAAAAAAAAAAAAAAAAAAAAAAAAAAAAAAAAAAAAAAAAAAAAAAAAAAAAAAAAAAAAAAAAAAAAAAAAAAAAAAAAAAAAAAAACEAAAAYAAAAFAAAAFgBAABHIQAA6wgAANsoAAAQAAAAJgAAAAgAAAD/////AAAAAA=="/>
              </a:ext>
            </a:extLst>
          </p:cNvGrpSpPr>
          <p:nvPr/>
        </p:nvGrpSpPr>
        <p:grpSpPr>
          <a:xfrm>
            <a:off x="218440" y="5409565"/>
            <a:ext cx="1231265" cy="1231900"/>
            <a:chOff x="218440" y="5409565"/>
            <a:chExt cx="1231265" cy="1231900"/>
          </a:xfrm>
        </p:grpSpPr>
        <p:sp>
          <p:nvSpPr>
            <p:cNvPr id="4" name="Автофигура7"/>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AEAACYlAAANBQAA2ygAAAAAAAAmAAAACAAAAP//////////"/>
                </a:ext>
              </a:extLst>
            </p:cNvSpPr>
            <p:nvPr/>
          </p:nvSpPr>
          <p:spPr>
            <a:xfrm>
              <a:off x="218440" y="6038850"/>
              <a:ext cx="602615" cy="602615"/>
            </a:xfrm>
            <a:prstGeom prst="rtTriangle">
              <a:avLst/>
            </a:prstGeom>
            <a:solidFill>
              <a:srgbClr val="EAEEEF"/>
            </a:solidFill>
            <a:ln>
              <a:noFill/>
            </a:ln>
            <a:effectLst/>
          </p:spPr>
        </p:sp>
        <p:sp>
          <p:nvSpPr>
            <p:cNvPr id="3" name="Эллипс5"/>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AEAAEchAADrCAAA2ygAAAAAAAAmAAAACAAAAP//////////"/>
                </a:ext>
              </a:extLst>
            </p:cNvSpPr>
            <p:nvPr/>
          </p:nvSpPr>
          <p:spPr>
            <a:xfrm>
              <a:off x="218440" y="5409565"/>
              <a:ext cx="1231265" cy="1231900"/>
            </a:xfrm>
            <a:prstGeom prst="ellipse">
              <a:avLst/>
            </a:prstGeom>
            <a:solidFill>
              <a:srgbClr val="4F6C77"/>
            </a:solidFill>
            <a:ln>
              <a:noFill/>
            </a:ln>
            <a:effectLst/>
          </p:spPr>
        </p:sp>
      </p:grpSp>
      <p:grpSp>
        <p:nvGrpSpPr>
          <p:cNvPr id="5"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cvAAAxAwAA6jYAAMUKAAAQAAAAJgAAAAgAAAD/////AAAAAA=="/>
              </a:ext>
            </a:extLst>
          </p:cNvGrpSpPr>
          <p:nvPr/>
        </p:nvGrpSpPr>
        <p:grpSpPr>
          <a:xfrm rot="10800000">
            <a:off x="7695565" y="518795"/>
            <a:ext cx="1231265" cy="1231900"/>
            <a:chOff x="7695565" y="518795"/>
            <a:chExt cx="1231265" cy="1231900"/>
          </a:xfrm>
        </p:grpSpPr>
        <p:sp>
          <p:nvSpPr>
            <p:cNvPr id="7" name="Автофигура4"/>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y8AABAHAAAMMwAAxQoAAAAAAAAmAAAACAAAAP//////////"/>
                </a:ext>
              </a:extLst>
            </p:cNvSpPr>
            <p:nvPr/>
          </p:nvSpPr>
          <p:spPr>
            <a:xfrm>
              <a:off x="7695565" y="1148080"/>
              <a:ext cx="602615" cy="602615"/>
            </a:xfrm>
            <a:prstGeom prst="rtTriangle">
              <a:avLst/>
            </a:prstGeom>
            <a:solidFill>
              <a:srgbClr val="EAEEEF"/>
            </a:solidFill>
            <a:ln>
              <a:noFill/>
            </a:ln>
            <a:effectLst/>
          </p:spPr>
        </p:sp>
        <p:sp>
          <p:nvSpPr>
            <p:cNvPr id="6"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y8AADEDAADqNgAAxQoAAAAAAAAmAAAACAAAAP//////////"/>
                </a:ext>
              </a:extLst>
            </p:cNvSpPr>
            <p:nvPr/>
          </p:nvSpPr>
          <p:spPr>
            <a:xfrm>
              <a:off x="7695565" y="518795"/>
              <a:ext cx="1231265" cy="1231900"/>
            </a:xfrm>
            <a:prstGeom prst="ellipse">
              <a:avLst/>
            </a:prstGeom>
            <a:solidFill>
              <a:srgbClr val="4F6C77"/>
            </a:solidFill>
            <a:ln>
              <a:noFill/>
            </a:ln>
            <a:effectLst/>
          </p:spPr>
        </p:sp>
      </p:grpSp>
      <p:grpSp>
        <p:nvGrpSpPr>
          <p:cNvPr id="8"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HQAZQAMAAAAEAAAAAAAAAAAAAAAAAAAAAAAAAAfAAAAVAAAAAAAAAAAAAAAAAAAAAAAAAAAAAAAAAAAAAAAAAAAAAAAAAAAAAAAAAAAAAAAAAAAAAAAAAAAAAAAAAAAAAAAAAAAAAAAAAAAAAAAAAAAAAAAAAAAACEAAAAYAAAAFAAAAFgvAABHIQAA7DYAANooAAAQAAAAJgAAAAgAAAD/////AAAAAA=="/>
              </a:ext>
            </a:extLst>
          </p:cNvGrpSpPr>
          <p:nvPr/>
        </p:nvGrpSpPr>
        <p:grpSpPr>
          <a:xfrm rot="16200000">
            <a:off x="7696200" y="5409565"/>
            <a:ext cx="1231265" cy="1231900"/>
            <a:chOff x="7696200" y="5409565"/>
            <a:chExt cx="1231265" cy="1231900"/>
          </a:xfrm>
        </p:grpSpPr>
        <p:sp>
          <p:nvSpPr>
            <p:cNvPr id="10" name="Автофигура6"/>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WC8AACYlAAANMwAA2ygAAAAAAAAmAAAACAAAAP//////////"/>
                </a:ext>
              </a:extLst>
            </p:cNvSpPr>
            <p:nvPr/>
          </p:nvSpPr>
          <p:spPr>
            <a:xfrm>
              <a:off x="7696200" y="6038850"/>
              <a:ext cx="602615" cy="602615"/>
            </a:xfrm>
            <a:prstGeom prst="rtTriangle">
              <a:avLst/>
            </a:prstGeom>
            <a:solidFill>
              <a:srgbClr val="EAEEEF"/>
            </a:solidFill>
            <a:ln>
              <a:noFill/>
            </a:ln>
            <a:effectLst/>
          </p:spPr>
        </p:sp>
        <p:sp>
          <p:nvSpPr>
            <p:cNvPr id="9"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WC8AAEchAADrNgAA2ygAAAAAAAAmAAAACAAAAP//////////"/>
                </a:ext>
              </a:extLst>
            </p:cNvSpPr>
            <p:nvPr/>
          </p:nvSpPr>
          <p:spPr>
            <a:xfrm>
              <a:off x="7696200" y="5409565"/>
              <a:ext cx="1231265" cy="1231900"/>
            </a:xfrm>
            <a:prstGeom prst="ellipse">
              <a:avLst/>
            </a:prstGeom>
            <a:solidFill>
              <a:srgbClr val="4F6C77"/>
            </a:solidFill>
            <a:ln>
              <a:noFill/>
            </a:ln>
            <a:effectLst/>
          </p:spPr>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GcAZQAMAAAAEAAAAAAAAAAAAAAAAAAAAAAAAAAfAAAAVAAAAAAAAAAAAAAAAAAAAAAAAAAAAAAAAAAAAAAAAAAAAAAAAAAAAAAAAAAAAAAAAAAAAAAAAAAAAAAAAAAAAAAAAAAAAAAAAAAAAAAAAAAAAAAAAAAAACEAAAAYAAAAFAAAAFcBAAAxAwAA6wgAAMQKAAAQAAAAJgAAAAgAAAD/////AAAAAA=="/>
              </a:ext>
            </a:extLst>
          </p:cNvGrpSpPr>
          <p:nvPr/>
        </p:nvGrpSpPr>
        <p:grpSpPr>
          <a:xfrm rot="5400000">
            <a:off x="217805" y="518795"/>
            <a:ext cx="1231265" cy="1231900"/>
            <a:chOff x="217805" y="518795"/>
            <a:chExt cx="1231265" cy="1231900"/>
          </a:xfrm>
        </p:grpSpPr>
        <p:sp>
          <p:nvSpPr>
            <p:cNvPr id="13" name="Автофигура5"/>
            <p:cNvSpPr>
              <a:extLst>
                <a:ext uri="smNativeData">
                  <pr:smNativeData xmlns:pr="smNativeData" xmlns:p14="http://schemas.microsoft.com/office/powerpoint/2010/main" xmlns="" val="SMDATA_16_Tw1iYxMAAAAlAAAAaw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B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VwEAABAHAAAMBQAAxQoAAAAAAAAmAAAACAAAAP//////////"/>
                </a:ext>
              </a:extLst>
            </p:cNvSpPr>
            <p:nvPr/>
          </p:nvSpPr>
          <p:spPr>
            <a:xfrm>
              <a:off x="217805" y="1148080"/>
              <a:ext cx="602615" cy="602615"/>
            </a:xfrm>
            <a:prstGeom prst="rtTriangle">
              <a:avLst/>
            </a:prstGeom>
            <a:solidFill>
              <a:srgbClr val="EAEEEF"/>
            </a:solidFill>
            <a:ln>
              <a:noFill/>
            </a:ln>
            <a:effectLst/>
          </p:spPr>
        </p:sp>
        <p:sp>
          <p:nvSpPr>
            <p:cNvPr id="12"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VwEAADEDAADqCAAAxQoAAAAAAAAmAAAACAAAAP//////////"/>
                </a:ext>
              </a:extLst>
            </p:cNvSpPr>
            <p:nvPr/>
          </p:nvSpPr>
          <p:spPr>
            <a:xfrm>
              <a:off x="217805" y="518795"/>
              <a:ext cx="1231265" cy="1231900"/>
            </a:xfrm>
            <a:prstGeom prst="ellipse">
              <a:avLst/>
            </a:prstGeom>
            <a:solidFill>
              <a:srgbClr val="4F6C77"/>
            </a:solidFill>
            <a:ln>
              <a:noFill/>
            </a:ln>
            <a:effectLst/>
          </p:spPr>
        </p:sp>
      </p:grpSp>
      <p:sp>
        <p:nvSpPr>
          <p:cNvPr id="14" name="Прямокут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AOAAAMAMAABAAAAAmAAAACAAAAP//////////"/>
              </a:ext>
            </a:extLst>
          </p:cNvSpPr>
          <p:nvPr/>
        </p:nvSpPr>
        <p:spPr>
          <a:xfrm>
            <a:off x="0" y="0"/>
            <a:ext cx="9144000" cy="518160"/>
          </a:xfrm>
          <a:prstGeom prst="rect">
            <a:avLst/>
          </a:prstGeom>
          <a:solidFill>
            <a:srgbClr val="EAEEEF"/>
          </a:solidFill>
          <a:ln>
            <a:noFill/>
          </a:ln>
          <a:effectLst/>
        </p:spPr>
      </p:sp>
      <p:sp>
        <p:nvSpPr>
          <p:cNvPr id="15" name="Напис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EAAAAAAADpNgAAMAMAABAAAAAmAAAACAAAAP//////////"/>
              </a:ext>
            </a:extLst>
          </p:cNvSpPr>
          <p:nvPr/>
        </p:nvSpPr>
        <p:spPr>
          <a:xfrm>
            <a:off x="217805" y="0"/>
            <a:ext cx="8708390" cy="518160"/>
          </a:xfrm>
          <a:prstGeom prst="rect">
            <a:avLst/>
          </a:prstGeom>
          <a:noFill/>
          <a:ln>
            <a:noFill/>
          </a:ln>
          <a:effectLst/>
        </p:spPr>
        <p:txBody>
          <a:bodyPr vert="horz" wrap="square" numCol="1" spcCol="215900" anchor="t"/>
          <a:lstStyle/>
          <a:p>
            <a:pPr algn="ctr">
              <a:defRPr sz="2800" b="1">
                <a:solidFill>
                  <a:srgbClr val="516D77"/>
                </a:solidFill>
                <a:latin typeface="Arial" pitchFamily="2" charset="-52"/>
                <a:ea typeface="Arial" pitchFamily="2" charset="-52"/>
                <a:cs typeface="Arial" pitchFamily="2" charset="-52"/>
              </a:defRPr>
            </a:pPr>
            <a:r>
              <a:t>Важливішими завданнями підприємств є:</a:t>
            </a:r>
          </a:p>
        </p:txBody>
      </p:sp>
      <p:sp>
        <p:nvSpPr>
          <p:cNvPr id="16"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AAAAABXAQAAMCoAABAAAAAmAAAACAAAAP//////////"/>
              </a:ext>
            </a:extLst>
          </p:cNvSpPr>
          <p:nvPr/>
        </p:nvSpPr>
        <p:spPr>
          <a:xfrm rot="16200000">
            <a:off x="-3319780" y="3319780"/>
            <a:ext cx="6858000" cy="217805"/>
          </a:xfrm>
          <a:prstGeom prst="rect">
            <a:avLst/>
          </a:prstGeom>
          <a:solidFill>
            <a:srgbClr val="EAEEEF"/>
          </a:solidFill>
          <a:ln>
            <a:noFill/>
          </a:ln>
          <a:effectLst/>
        </p:spPr>
      </p:sp>
      <p:sp>
        <p:nvSpPr>
          <p:cNvPr id="17" name="Прямоуголь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6TYAAAAAAABAOAAAMCoAABAAAAAmAAAACAAAAP//////////"/>
              </a:ext>
            </a:extLst>
          </p:cNvSpPr>
          <p:nvPr/>
        </p:nvSpPr>
        <p:spPr>
          <a:xfrm rot="16200000">
            <a:off x="5606415" y="3319780"/>
            <a:ext cx="6858000" cy="217805"/>
          </a:xfrm>
          <a:prstGeom prst="rect">
            <a:avLst/>
          </a:prstGeom>
          <a:solidFill>
            <a:srgbClr val="EAEEEF"/>
          </a:solidFill>
          <a:ln>
            <a:noFill/>
          </a:ln>
          <a:effectLst/>
        </p:spPr>
      </p:sp>
      <p:sp>
        <p:nvSpPr>
          <p:cNvPr id="18" name="Прямоуголь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AAAAANkoAABAOAAAMCoAABAAAAAmAAAACAAAAP//////////"/>
              </a:ext>
            </a:extLst>
          </p:cNvSpPr>
          <p:nvPr/>
        </p:nvSpPr>
        <p:spPr>
          <a:xfrm rot="10800000">
            <a:off x="0" y="6640195"/>
            <a:ext cx="9144000" cy="217805"/>
          </a:xfrm>
          <a:prstGeom prst="rect">
            <a:avLst/>
          </a:prstGeom>
          <a:solidFill>
            <a:srgbClr val="EAEEEF"/>
          </a:solidFill>
          <a:ln>
            <a:noFill/>
          </a:ln>
          <a:effectLst/>
        </p:spPr>
      </p:sp>
      <p:grpSp>
        <p:nvGrpSpPr>
          <p:cNvPr id="19" name="Группа9"/>
          <p:cNvGrpSpPr>
            <a:extLst>
              <a:ext uri="smNativeData">
                <pr:smNativeData xmlns:pr="smNativeData" xmlns:p14="http://schemas.microsoft.com/office/powerpoint/2010/main" xmlns="" val="SMDATA_7_Tw1iYxMAAAAlAAAAAQAAAA8BAAAAkAAAAEgAAACQAAAASAAAAAAAAAAAAAAAAAAAABcAAAAUAAAAAAAAAAAAAAD/fwAA/38AAAAAAAAJAAAABAAAAHgAZQAMAAAAEAAAAAAAAAAAAAAAAAAAAAAAAAAfAAAAVAAAAAAAAAAAAAAAAAAAAAAAAAAAAAAAAAAAAAAAAAAAAAAAAAAAAAAAAAAAAAAAAAAAAAAAAAAAAAAAAAAAAAAAAAAAAAAAAAAAAAAAAAAAAAAAAAAAACEAAAAYAAAAFAAAADcCAADUAwAA2jUAAC0KAAAQAAAAJgAAAAgAAAD/////AAAAAA=="/>
              </a:ext>
            </a:extLst>
          </p:cNvGrpSpPr>
          <p:nvPr/>
        </p:nvGrpSpPr>
        <p:grpSpPr>
          <a:xfrm>
            <a:off x="360045" y="622300"/>
            <a:ext cx="8394065" cy="1031875"/>
            <a:chOff x="360045" y="622300"/>
            <a:chExt cx="8394065" cy="1031875"/>
          </a:xfrm>
        </p:grpSpPr>
        <p:grpSp>
          <p:nvGrpSpPr>
            <p:cNvPr id="21"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FTetEsMAAAAEAAAAAAAAAAAAAAAAAAAAAAAAAAfAAAAVAAAAAAAAAAAAAAAAAAAAAAAAAAAAAAAAAAAAAAAAAAAAAAAAAAAAAAAAAAAAAAAAAAAAAAAAAAAAAAAAAAAAAAAAAAAAAAAAAAAAAAAAAAAAAAAAAAAACEAAAAYAAAAFAAAADcCAADUAwAA2jUAAC0KAAAAAAAAJgAAAAgAAAD/////AAAAAA=="/>
                </a:ext>
              </a:extLst>
            </p:cNvGrpSpPr>
            <p:nvPr/>
          </p:nvGrpSpPr>
          <p:grpSpPr>
            <a:xfrm>
              <a:off x="360045" y="622300"/>
              <a:ext cx="8394065" cy="1031875"/>
              <a:chOff x="360045" y="622300"/>
              <a:chExt cx="8394065" cy="1031875"/>
            </a:xfrm>
          </p:grpSpPr>
          <p:sp>
            <p:nvSpPr>
              <p:cNvPr id="23" name="Автофигура1"/>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NQDAADaNQAALQoAAAAAAAAmAAAACAAAAP//////////"/>
                  </a:ext>
                </a:extLst>
              </p:cNvSpPr>
              <p:nvPr/>
            </p:nvSpPr>
            <p:spPr>
              <a:xfrm>
                <a:off x="360045" y="622300"/>
                <a:ext cx="8394065" cy="1031875"/>
              </a:xfrm>
              <a:prstGeom prst="roundRect">
                <a:avLst>
                  <a:gd name="adj" fmla="val 50000"/>
                </a:avLst>
              </a:prstGeom>
              <a:solidFill>
                <a:srgbClr val="EAEEEF"/>
              </a:solidFill>
              <a:ln>
                <a:noFill/>
              </a:ln>
              <a:effectLst/>
            </p:spPr>
          </p:sp>
          <p:sp>
            <p:nvSpPr>
              <p:cNvPr id="22" name="Кривая1"/>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NgMAANwEAACkBwAASgkAAAAAAAAmAAAACAAAAP//////////"/>
                  </a:ext>
                </a:extLst>
              </p:cNvSpPr>
              <p:nvPr/>
            </p:nvSpPr>
            <p:spPr>
              <a:xfrm>
                <a:off x="521970" y="789940"/>
                <a:ext cx="720090" cy="720090"/>
              </a:xfrm>
              <a:custGeom>
                <a:avLst/>
                <a:gdLst/>
                <a:ahLst/>
                <a:cxnLst/>
                <a:rect l="0" t="0" r="720090" b="720090"/>
                <a:pathLst>
                  <a:path w="720090" h="720090">
                    <a:moveTo>
                      <a:pt x="380365" y="6350"/>
                    </a:moveTo>
                    <a:lnTo>
                      <a:pt x="392430" y="1270"/>
                    </a:lnTo>
                    <a:cubicBezTo>
                      <a:pt x="476250" y="8890"/>
                      <a:pt x="554990" y="45720"/>
                      <a:pt x="614680" y="105410"/>
                    </a:cubicBezTo>
                    <a:cubicBezTo>
                      <a:pt x="681990" y="172720"/>
                      <a:pt x="720090" y="264795"/>
                      <a:pt x="720090" y="360045"/>
                    </a:cubicBezTo>
                    <a:cubicBezTo>
                      <a:pt x="720090" y="455295"/>
                      <a:pt x="681990" y="547370"/>
                      <a:pt x="614680" y="614680"/>
                    </a:cubicBezTo>
                    <a:cubicBezTo>
                      <a:pt x="547370" y="681990"/>
                      <a:pt x="455295" y="720090"/>
                      <a:pt x="360045" y="720090"/>
                    </a:cubicBezTo>
                    <a:cubicBezTo>
                      <a:pt x="264795" y="720090"/>
                      <a:pt x="172720" y="681990"/>
                      <a:pt x="105410" y="614680"/>
                    </a:cubicBezTo>
                    <a:cubicBezTo>
                      <a:pt x="38100" y="547370"/>
                      <a:pt x="0" y="455295"/>
                      <a:pt x="0" y="360045"/>
                    </a:cubicBezTo>
                    <a:cubicBezTo>
                      <a:pt x="0" y="264795"/>
                      <a:pt x="38100" y="172720"/>
                      <a:pt x="105410" y="105410"/>
                    </a:cubicBezTo>
                    <a:cubicBezTo>
                      <a:pt x="172720" y="38100"/>
                      <a:pt x="264795" y="0"/>
                      <a:pt x="360045" y="0"/>
                    </a:cubicBezTo>
                    <a:cubicBezTo>
                      <a:pt x="360045" y="0"/>
                      <a:pt x="360045" y="0"/>
                      <a:pt x="360045" y="0"/>
                    </a:cubicBezTo>
                    <a:close/>
                  </a:path>
                </a:pathLst>
              </a:custGeom>
              <a:solidFill>
                <a:srgbClr val="9EABB3"/>
              </a:solidFill>
              <a:ln>
                <a:noFill/>
              </a:ln>
              <a:effectLst/>
            </p:spPr>
          </p:sp>
        </p:grpSp>
        <p:sp>
          <p:nvSpPr>
            <p:cNvPr id="20" name="Текстовое поле1"/>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QcAALEEAADaNQAATwkAAAAAAAAmAAAACAAAAP//////////"/>
                </a:ext>
              </a:extLst>
            </p:cNvSpPr>
            <p:nvPr/>
          </p:nvSpPr>
          <p:spPr>
            <a:xfrm>
              <a:off x="1263015" y="762635"/>
              <a:ext cx="7491095" cy="75057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Arial" pitchFamily="2" charset="-52"/>
                  <a:cs typeface="Arial" pitchFamily="2" charset="-52"/>
                </a:defRPr>
              </a:pPr>
              <a:r>
                <a:t>Охорона довкілля (землі, повітряного та водного басейнів);</a:t>
              </a:r>
            </a:p>
          </p:txBody>
        </p:sp>
      </p:grpSp>
      <p:grpSp>
        <p:nvGrpSpPr>
          <p:cNvPr id="24" name="Группа10"/>
          <p:cNvGrpSpPr>
            <a:extLst>
              <a:ext uri="smNativeData">
                <pr:smNativeData xmlns:pr="smNativeData" xmlns:p14="http://schemas.microsoft.com/office/powerpoint/2010/main" xmlns="" val="SMDATA_7_Tw1iYxMAAAAlAAAAAQAAAA8BAAAAkAAAAEgAAACQAAAASAAAAAAAAAAAAAAAAAAAABcAAAAUAAAAAAAAAAAAAAD/fwAA/38AAAAAAAAJAAAABAAAABQDcAgMAAAAEAAAAAAAAAAAAAAAAAAAAAAAAAAfAAAAVAAAAAAAAAAAAAAAAAAAAAAAAAAAAAAAAAAAAAAAAAAAAAAAAAAAAAAAAAAAAAAAAAAAAAAAAAAAAAAAAAAAAAAAAAAAAAAAAAAAAAAAAAAAAAAAAAAAACEAAAAYAAAAFAAAADcCAADQCgAA2jUAALcTAAAQAAAAJgAAAAgAAAD/////AAAAAA=="/>
              </a:ext>
            </a:extLst>
          </p:cNvGrpSpPr>
          <p:nvPr/>
        </p:nvGrpSpPr>
        <p:grpSpPr>
          <a:xfrm>
            <a:off x="360045" y="1757680"/>
            <a:ext cx="8394065" cy="1447165"/>
            <a:chOff x="360045" y="1757680"/>
            <a:chExt cx="8394065" cy="1447165"/>
          </a:xfrm>
        </p:grpSpPr>
        <p:grpSp>
          <p:nvGrpSpPr>
            <p:cNvPr id="26" name="Группа7"/>
            <p:cNvGrpSpPr>
              <a:extLst>
                <a:ext uri="smNativeData">
                  <pr:smNativeData xmlns:pr="smNativeData" xmlns:p14="http://schemas.microsoft.com/office/powerpoint/2010/main" xmlns="" val="SMDATA_7_Tw1iYxMAAAAlAAAAAQAAAA8BAAAAkAAAAEgAAACQAAAASAAAAAAAAAAAAAAAAAAAABcAAAAUAAAAAAAAAAAAAAD/fwAA/38AAAAAAAAJAAAABAAAAPBZVggMAAAAEAAAAAAAAAAAAAAAAAAAAAAAAAAfAAAAVAAAAAAAAAAAAAAAAAAAAAAAAAAAAAAAAAAAAAAAAAAAAAAAAAAAAAAAAAAAAAAAAAAAAAAAAAAAAAAAAAAAAAAAAAAAAAAAAAAAAAAAAAAAAAAAAAAAACEAAAAYAAAAFAAAADcCAADQCgAA2jUAALcTAAAAAAAAJgAAAAgAAAD/////AAAAAA=="/>
                </a:ext>
              </a:extLst>
            </p:cNvGrpSpPr>
            <p:nvPr/>
          </p:nvGrpSpPr>
          <p:grpSpPr>
            <a:xfrm>
              <a:off x="360045" y="1757680"/>
              <a:ext cx="8394065" cy="1447165"/>
              <a:chOff x="360045" y="1757680"/>
              <a:chExt cx="8394065" cy="1447165"/>
            </a:xfrm>
          </p:grpSpPr>
          <p:sp>
            <p:nvSpPr>
              <p:cNvPr id="28" name="Автофигура3"/>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NAKAADaNQAAtxMAAAAAAAAmAAAACAAAAP//////////"/>
                  </a:ext>
                </a:extLst>
              </p:cNvSpPr>
              <p:nvPr/>
            </p:nvSpPr>
            <p:spPr>
              <a:xfrm>
                <a:off x="360045" y="1757680"/>
                <a:ext cx="8394065" cy="1447165"/>
              </a:xfrm>
              <a:prstGeom prst="roundRect">
                <a:avLst>
                  <a:gd name="adj" fmla="val 50000"/>
                </a:avLst>
              </a:prstGeom>
              <a:solidFill>
                <a:srgbClr val="EAEEEF"/>
              </a:solidFill>
              <a:ln>
                <a:noFill/>
              </a:ln>
              <a:effectLst/>
            </p:spPr>
          </p:sp>
          <p:sp>
            <p:nvSpPr>
              <p:cNvPr id="27" name="Кривая3"/>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wMAAAwNAADFBwAAehEAAAAAAAAmAAAACAAAAP//////////"/>
                  </a:ext>
                </a:extLst>
              </p:cNvSpPr>
              <p:nvPr/>
            </p:nvSpPr>
            <p:spPr>
              <a:xfrm>
                <a:off x="542925" y="2120900"/>
                <a:ext cx="720090" cy="720090"/>
              </a:xfrm>
              <a:custGeom>
                <a:avLst/>
                <a:gdLst/>
                <a:ahLst/>
                <a:cxnLst/>
                <a:rect l="0" t="0" r="720090" b="720090"/>
                <a:pathLst>
                  <a:path w="720090" h="720090">
                    <a:moveTo>
                      <a:pt x="380365" y="6350"/>
                    </a:moveTo>
                    <a:lnTo>
                      <a:pt x="392430" y="1270"/>
                    </a:lnTo>
                    <a:cubicBezTo>
                      <a:pt x="476250" y="8890"/>
                      <a:pt x="554990" y="45720"/>
                      <a:pt x="614680" y="105410"/>
                    </a:cubicBezTo>
                    <a:cubicBezTo>
                      <a:pt x="681990" y="172720"/>
                      <a:pt x="720090" y="264795"/>
                      <a:pt x="720090" y="360045"/>
                    </a:cubicBezTo>
                    <a:cubicBezTo>
                      <a:pt x="720090" y="455295"/>
                      <a:pt x="681990" y="547370"/>
                      <a:pt x="614680" y="614680"/>
                    </a:cubicBezTo>
                    <a:cubicBezTo>
                      <a:pt x="547370" y="681990"/>
                      <a:pt x="455295" y="720090"/>
                      <a:pt x="360045" y="720090"/>
                    </a:cubicBezTo>
                    <a:cubicBezTo>
                      <a:pt x="264795" y="720090"/>
                      <a:pt x="172720" y="681990"/>
                      <a:pt x="105410" y="614680"/>
                    </a:cubicBezTo>
                    <a:cubicBezTo>
                      <a:pt x="38100" y="547370"/>
                      <a:pt x="0" y="455295"/>
                      <a:pt x="0" y="360045"/>
                    </a:cubicBezTo>
                    <a:cubicBezTo>
                      <a:pt x="0" y="264795"/>
                      <a:pt x="38100" y="172720"/>
                      <a:pt x="105410" y="105410"/>
                    </a:cubicBezTo>
                    <a:cubicBezTo>
                      <a:pt x="172720" y="38100"/>
                      <a:pt x="264795" y="0"/>
                      <a:pt x="360045" y="0"/>
                    </a:cubicBezTo>
                    <a:cubicBezTo>
                      <a:pt x="360045" y="0"/>
                      <a:pt x="360045" y="0"/>
                      <a:pt x="360045" y="0"/>
                    </a:cubicBezTo>
                    <a:close/>
                  </a:path>
                </a:pathLst>
              </a:custGeom>
              <a:solidFill>
                <a:srgbClr val="9EABB3"/>
              </a:solidFill>
              <a:ln>
                <a:noFill/>
              </a:ln>
              <a:effectLst/>
            </p:spPr>
          </p:sp>
        </p:grpSp>
        <p:sp>
          <p:nvSpPr>
            <p:cNvPr id="25" name="Текстовое поле3"/>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jQgAAJ8LAABPNQAAARMAAAAAAAAmAAAACAAAAP//////////"/>
                </a:ext>
              </a:extLst>
            </p:cNvSpPr>
            <p:nvPr/>
          </p:nvSpPr>
          <p:spPr>
            <a:xfrm>
              <a:off x="1390015" y="1889125"/>
              <a:ext cx="7275830" cy="120015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Arial" pitchFamily="2" charset="-52"/>
                  <a:cs typeface="Arial" pitchFamily="2" charset="-52"/>
                </a:defRPr>
              </a:pPr>
              <a:r>
                <a:t>Cтворення	та	підтримка	потенціалу	для</a:t>
              </a:r>
            </a:p>
            <a:p>
              <a:pPr algn="ctr">
                <a:buNone/>
                <a:defRPr sz="2400">
                  <a:solidFill>
                    <a:srgbClr val="516D77"/>
                  </a:solidFill>
                  <a:latin typeface="Arial" pitchFamily="2" charset="-52"/>
                  <a:ea typeface="Arial" pitchFamily="2" charset="-52"/>
                  <a:cs typeface="Arial" pitchFamily="2" charset="-52"/>
                </a:defRPr>
              </a:pPr>
              <a:r>
                <a:t>майбутнього	розвитку, безперервності існування підприємства;</a:t>
              </a:r>
            </a:p>
          </p:txBody>
        </p:sp>
      </p:grpSp>
      <p:grpSp>
        <p:nvGrpSpPr>
          <p:cNvPr id="29" name="Группа11"/>
          <p:cNvGrpSpPr>
            <a:extLst>
              <a:ext uri="smNativeData">
                <pr:smNativeData xmlns:pr="smNativeData" xmlns:p14="http://schemas.microsoft.com/office/powerpoint/2010/main" xmlns="" val="SMDATA_7_Tw1iYxMAAAAlAAAAAQAAAA8BAAAAkAAAAEgAAACQAAAASAAAAAAAAAAAAAAAAAAAABcAAAAUAAAAAAAAAAAAAAD/fwAA/38AAAAAAAAJAAAABAAAAHIAbQAMAAAAEAAAAAAAAAAAAAAAAAAAAAAAAAAfAAAAVAAAAAAAAAAAAAAAAAAAAAAAAAAAAAAAAAAAAAAAAAAAAAAAAAAAAAAAAAAAAAAAAAAAAAAAAAAAAAAAAAAAAAAAAAAAAAAAAAAAAAAAAAAAAAAAAAAAACEAAAAYAAAAFAAAADcCAABdFAAA5TUAAEQdAAAQAAAAJgAAAAgAAAD/////AAAAAA=="/>
              </a:ext>
            </a:extLst>
          </p:cNvGrpSpPr>
          <p:nvPr/>
        </p:nvGrpSpPr>
        <p:grpSpPr>
          <a:xfrm>
            <a:off x="360045" y="3310255"/>
            <a:ext cx="8401050" cy="1447165"/>
            <a:chOff x="360045" y="3310255"/>
            <a:chExt cx="8401050" cy="1447165"/>
          </a:xfrm>
        </p:grpSpPr>
        <p:grpSp>
          <p:nvGrpSpPr>
            <p:cNvPr id="31" name="Группа8"/>
            <p:cNvGrpSpPr>
              <a:extLst>
                <a:ext uri="smNativeData">
                  <pr:smNativeData xmlns:pr="smNativeData" xmlns:p14="http://schemas.microsoft.com/office/powerpoint/2010/main" xmlns="" val="SMDATA_7_Tw1iYxMAAAAlAAAAAQAAAA8BAAAAkAAAAEgAAACQAAAASAAAAAAAAAAAAAAAAAAAABcAAAAUAAAAAAAAAAAAAAD/fwAA/38AAAAAAAAJAAAABAAAAC4AZAAMAAAAEAAAAAAAAAAAAAAAAAAAAAAAAAAfAAAAVAAAAAAAAAAAAAAAAAAAAAAAAAAAAAAAAAAAAAAAAAAAAAAAAAAAAAAAAAAAAAAAAAAAAAAAAAAAAAAAAAAAAAAAAAAAAAAAAAAAAAAAAAAAAAAAAAAAACEAAAAYAAAAFAAAADcCAABdFAAA2jUAAEQdAAAAAAAAJgAAAAgAAAD/////AAAAAA=="/>
                </a:ext>
              </a:extLst>
            </p:cNvGrpSpPr>
            <p:nvPr/>
          </p:nvGrpSpPr>
          <p:grpSpPr>
            <a:xfrm>
              <a:off x="360045" y="3310255"/>
              <a:ext cx="8394065" cy="1447165"/>
              <a:chOff x="360045" y="3310255"/>
              <a:chExt cx="8394065" cy="1447165"/>
            </a:xfrm>
          </p:grpSpPr>
          <p:sp>
            <p:nvSpPr>
              <p:cNvPr id="33" name="Автофигура2"/>
              <p:cNvSpPr>
                <a:extLst>
                  <a:ext uri="smNativeData">
                    <pr:smNativeData xmlns:pr="smNativeData" xmlns:p14="http://schemas.microsoft.com/office/powerpoint/2010/main" xmlns="" val="SMDATA_16_Tw1iYxMAAAAlAAAAZQAAAA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NwIAAF0UAADaNQAARB0AAAAAAAAmAAAACAAAAP//////////"/>
                  </a:ext>
                </a:extLst>
              </p:cNvSpPr>
              <p:nvPr/>
            </p:nvSpPr>
            <p:spPr>
              <a:xfrm>
                <a:off x="360045" y="3310255"/>
                <a:ext cx="8394065" cy="1447165"/>
              </a:xfrm>
              <a:prstGeom prst="roundRect">
                <a:avLst>
                  <a:gd name="adj" fmla="val 50000"/>
                </a:avLst>
              </a:prstGeom>
              <a:solidFill>
                <a:srgbClr val="EAEEEF"/>
              </a:solidFill>
              <a:ln>
                <a:noFill/>
              </a:ln>
              <a:effectLst/>
            </p:spPr>
          </p:sp>
          <p:sp>
            <p:nvSpPr>
              <p:cNvPr id="32" name="Кривая4"/>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wMAAJkWAADFBwAABxsAAAAAAAAmAAAACAAAAP//////////"/>
                  </a:ext>
                </a:extLst>
              </p:cNvSpPr>
              <p:nvPr/>
            </p:nvSpPr>
            <p:spPr>
              <a:xfrm>
                <a:off x="542925" y="3673475"/>
                <a:ext cx="720090" cy="720090"/>
              </a:xfrm>
              <a:custGeom>
                <a:avLst/>
                <a:gdLst/>
                <a:ahLst/>
                <a:cxnLst/>
                <a:rect l="0" t="0" r="720090" b="720090"/>
                <a:pathLst>
                  <a:path w="720090" h="720090">
                    <a:moveTo>
                      <a:pt x="380365" y="6350"/>
                    </a:moveTo>
                    <a:lnTo>
                      <a:pt x="392430" y="1270"/>
                    </a:lnTo>
                    <a:cubicBezTo>
                      <a:pt x="476250" y="8890"/>
                      <a:pt x="554990" y="45720"/>
                      <a:pt x="614680" y="105410"/>
                    </a:cubicBezTo>
                    <a:cubicBezTo>
                      <a:pt x="681990" y="172720"/>
                      <a:pt x="720090" y="264795"/>
                      <a:pt x="720090" y="360045"/>
                    </a:cubicBezTo>
                    <a:cubicBezTo>
                      <a:pt x="720090" y="455295"/>
                      <a:pt x="681990" y="547370"/>
                      <a:pt x="614680" y="614680"/>
                    </a:cubicBezTo>
                    <a:cubicBezTo>
                      <a:pt x="547370" y="681990"/>
                      <a:pt x="455295" y="720090"/>
                      <a:pt x="360045" y="720090"/>
                    </a:cubicBezTo>
                    <a:cubicBezTo>
                      <a:pt x="264795" y="720090"/>
                      <a:pt x="172720" y="681990"/>
                      <a:pt x="105410" y="614680"/>
                    </a:cubicBezTo>
                    <a:cubicBezTo>
                      <a:pt x="38100" y="547370"/>
                      <a:pt x="0" y="455295"/>
                      <a:pt x="0" y="360045"/>
                    </a:cubicBezTo>
                    <a:cubicBezTo>
                      <a:pt x="0" y="264795"/>
                      <a:pt x="38100" y="172720"/>
                      <a:pt x="105410" y="105410"/>
                    </a:cubicBezTo>
                    <a:cubicBezTo>
                      <a:pt x="172720" y="38100"/>
                      <a:pt x="264795" y="0"/>
                      <a:pt x="360045" y="0"/>
                    </a:cubicBezTo>
                    <a:cubicBezTo>
                      <a:pt x="360045" y="0"/>
                      <a:pt x="360045" y="0"/>
                      <a:pt x="360045" y="0"/>
                    </a:cubicBezTo>
                    <a:close/>
                  </a:path>
                </a:pathLst>
              </a:custGeom>
              <a:solidFill>
                <a:srgbClr val="9EABB3"/>
              </a:solidFill>
              <a:ln>
                <a:noFill/>
              </a:ln>
              <a:effectLst/>
            </p:spPr>
          </p:sp>
        </p:grpSp>
        <p:sp>
          <p:nvSpPr>
            <p:cNvPr id="30" name="Текстовое поле4"/>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AAAAAJ/f38AgICAA8zMzADAwP8Af39/AAAAAAAAAAAAAAAAAAAAAAAAAAAAIQAAABgAAAAUAAAAxQcAAEAVAADlNQAAkBwAAAAAAAAmAAAACAAAAP//////////"/>
                </a:ext>
              </a:extLst>
            </p:cNvSpPr>
            <p:nvPr/>
          </p:nvSpPr>
          <p:spPr>
            <a:xfrm>
              <a:off x="1263015" y="3454400"/>
              <a:ext cx="7498080" cy="118872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Arial" pitchFamily="2" charset="-52"/>
                  <a:cs typeface="Arial" pitchFamily="2" charset="-52"/>
                </a:defRPr>
              </a:pPr>
              <a:r>
                <a:t>Недопущення	зриву	поставок	або	випуску</a:t>
              </a:r>
            </a:p>
            <a:p>
              <a:pPr algn="ctr">
                <a:buNone/>
                <a:defRPr sz="2400">
                  <a:solidFill>
                    <a:srgbClr val="516D77"/>
                  </a:solidFill>
                  <a:latin typeface="Arial" pitchFamily="2" charset="-52"/>
                  <a:ea typeface="Arial" pitchFamily="2" charset="-52"/>
                  <a:cs typeface="Arial" pitchFamily="2" charset="-52"/>
                </a:defRPr>
              </a:pPr>
              <a:r>
                <a:t>неякісної	продукції, скорочення обсягів виробництва та зниження доходів підприємства.</a:t>
              </a:r>
            </a:p>
          </p:txBody>
        </p:sp>
      </p:grpSp>
      <p:grpSp>
        <p:nvGrpSpPr>
          <p:cNvPr id="34"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AAAbgAMAAAAEAAAAAAAAAAAAAAAAAAAAAAAAAAfAAAAVAAAAAAAAAAAAAAAAAAAAAAAAAAAAAAAAAAAAAAAAAAAAAAAAAAAAAAAAAAAAAAAAAAAAAAAAAAAAAAAAAAAAAAAAAAAAAAAAAAAAAAAAAAAAAAAAAAAACEAAAAYAAAAFAAAAE8CAADrHQAAhjYAABsoAAAQAAAAJgAAAAgAAAD/////AAAAAA=="/>
              </a:ext>
            </a:extLst>
          </p:cNvGrpSpPr>
          <p:nvPr/>
        </p:nvGrpSpPr>
        <p:grpSpPr>
          <a:xfrm>
            <a:off x="375285" y="4863465"/>
            <a:ext cx="8488045" cy="1656080"/>
            <a:chOff x="375285" y="4863465"/>
            <a:chExt cx="8488045" cy="1656080"/>
          </a:xfrm>
        </p:grpSpPr>
        <p:sp>
          <p:nvSpPr>
            <p:cNvPr id="37" name="Автофигура8"/>
            <p:cNvSpPr>
              <a:extLst>
                <a:ext uri="smNativeData">
                  <pr:smNativeData xmlns:pr="smNativeData" xmlns:p14="http://schemas.microsoft.com/office/powerpoint/2010/main" xmlns="" val="SMDATA_16_Tw1iYxMAAAAlAAAAZQAAAC8BAAAAkAAAAEgAAACQAAAASAAAAAAAAAAAAAAAAAAAAAEAAABQAAAAAAAAAAAA8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TwIAAOsdAADyNQAAGygAAAAAAAAmAAAACAAAAP//////////"/>
                </a:ext>
              </a:extLst>
            </p:cNvSpPr>
            <p:nvPr/>
          </p:nvSpPr>
          <p:spPr>
            <a:xfrm>
              <a:off x="375285" y="4863465"/>
              <a:ext cx="8394065" cy="1656080"/>
            </a:xfrm>
            <a:prstGeom prst="roundRect">
              <a:avLst>
                <a:gd name="adj" fmla="val 50000"/>
              </a:avLst>
            </a:prstGeom>
            <a:solidFill>
              <a:srgbClr val="EAEEEF"/>
            </a:solidFill>
            <a:ln>
              <a:noFill/>
            </a:ln>
            <a:effectLst/>
          </p:spPr>
        </p:sp>
        <p:sp>
          <p:nvSpPr>
            <p:cNvPr id="36" name="Кривая2"/>
            <p:cNvSpPr>
              <a:extLst>
                <a:ext uri="smNativeData">
                  <pr:smNativeData xmlns:pr="smNativeData" xmlns:p14="http://schemas.microsoft.com/office/powerpoint/2010/main" xmlns="" val="SMDATA_16_Tw1iYxMAAAAlAAAACwAAAA8BAAAAkAAAAEgAAACQAAAASAAAAAAAAAAAAAAAAAAAAAEAAABQAAAA6iyRgpmJ7z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bwMAAO8gAADdBwAAXSUAAAAAAAAmAAAACAAAAP//////////"/>
                </a:ext>
              </a:extLst>
            </p:cNvSpPr>
            <p:nvPr/>
          </p:nvSpPr>
          <p:spPr>
            <a:xfrm>
              <a:off x="558165" y="5353685"/>
              <a:ext cx="720090" cy="720090"/>
            </a:xfrm>
            <a:custGeom>
              <a:avLst/>
              <a:gdLst/>
              <a:ahLst/>
              <a:cxnLst/>
              <a:rect l="0" t="0" r="720090" b="720090"/>
              <a:pathLst>
                <a:path w="720090" h="720090">
                  <a:moveTo>
                    <a:pt x="380365" y="6350"/>
                  </a:moveTo>
                  <a:lnTo>
                    <a:pt x="392430" y="1270"/>
                  </a:lnTo>
                  <a:cubicBezTo>
                    <a:pt x="476250" y="8890"/>
                    <a:pt x="554990" y="45720"/>
                    <a:pt x="614680" y="105410"/>
                  </a:cubicBezTo>
                  <a:cubicBezTo>
                    <a:pt x="681990" y="172720"/>
                    <a:pt x="720090" y="264795"/>
                    <a:pt x="720090" y="360045"/>
                  </a:cubicBezTo>
                  <a:cubicBezTo>
                    <a:pt x="720090" y="455295"/>
                    <a:pt x="681990" y="547370"/>
                    <a:pt x="614680" y="614680"/>
                  </a:cubicBezTo>
                  <a:cubicBezTo>
                    <a:pt x="547370" y="681990"/>
                    <a:pt x="455295" y="720090"/>
                    <a:pt x="360045" y="720090"/>
                  </a:cubicBezTo>
                  <a:cubicBezTo>
                    <a:pt x="264795" y="720090"/>
                    <a:pt x="172720" y="681990"/>
                    <a:pt x="105410" y="614680"/>
                  </a:cubicBezTo>
                  <a:cubicBezTo>
                    <a:pt x="38100" y="547370"/>
                    <a:pt x="0" y="455295"/>
                    <a:pt x="0" y="360045"/>
                  </a:cubicBezTo>
                  <a:cubicBezTo>
                    <a:pt x="0" y="264795"/>
                    <a:pt x="38100" y="172720"/>
                    <a:pt x="105410" y="105410"/>
                  </a:cubicBezTo>
                  <a:cubicBezTo>
                    <a:pt x="172720" y="38100"/>
                    <a:pt x="264795" y="0"/>
                    <a:pt x="360045" y="0"/>
                  </a:cubicBezTo>
                  <a:cubicBezTo>
                    <a:pt x="360045" y="0"/>
                    <a:pt x="360045" y="0"/>
                    <a:pt x="360045" y="0"/>
                  </a:cubicBezTo>
                  <a:close/>
                </a:path>
              </a:pathLst>
            </a:custGeom>
            <a:solidFill>
              <a:srgbClr val="9EABB3"/>
            </a:solidFill>
            <a:ln>
              <a:noFill/>
            </a:ln>
            <a:effectLst/>
          </p:spPr>
        </p:sp>
        <p:sp>
          <p:nvSpPr>
            <p:cNvPr id="35" name="Текстовое поле2"/>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AAAAAJ/f38AgICAA8zMzADAwP8Af39/AAAAAAAAAAAAAAAAAAAAAAAAAAAAIQAAABgAAAAUAAAAvwQAADceAACGNgAAEygAAAAAAAAmAAAACAAAAP//////////"/>
                </a:ext>
              </a:extLst>
            </p:cNvSpPr>
            <p:nvPr/>
          </p:nvSpPr>
          <p:spPr>
            <a:xfrm>
              <a:off x="771525" y="4911725"/>
              <a:ext cx="8091805" cy="1602740"/>
            </a:xfrm>
            <a:prstGeom prst="rect">
              <a:avLst/>
            </a:prstGeom>
            <a:noFill/>
            <a:ln>
              <a:noFill/>
            </a:ln>
            <a:effectLst/>
          </p:spPr>
          <p:txBody>
            <a:bodyPr vert="horz" wrap="square" numCol="1" spcCol="215900" anchor="t"/>
            <a:lstStyle/>
            <a:p>
              <a:pPr algn="ctr">
                <a:buNone/>
                <a:defRPr sz="2400">
                  <a:solidFill>
                    <a:srgbClr val="516D77"/>
                  </a:solidFill>
                  <a:latin typeface="Arial" pitchFamily="2" charset="-52"/>
                  <a:ea typeface="Arial" pitchFamily="2" charset="-52"/>
                  <a:cs typeface="Arial" pitchFamily="2" charset="-52"/>
                </a:defRPr>
              </a:pPr>
              <a:r>
                <a:t>Завдання підприємства визначаються інтересами власника, розміром задіяного капіталу, умовами внутрішнього і зовнішнього середовища функціонування.</a:t>
              </a: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cTn>
                              </p:par>
                            </p:childTnLst>
                          </p:cTn>
                        </p:par>
                        <p:par>
                          <p:cTn id="12" fill="hold">
                            <p:stCondLst>
                              <p:cond delay="500"/>
                            </p:stCondLst>
                            <p:childTnLst>
                              <p:par>
                                <p:cTn id="13" presetID="58"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strVal val="#ppt_w*2.5"/>
                                          </p:val>
                                        </p:tav>
                                        <p:tav tm="100000">
                                          <p:val>
                                            <p:strVal val="#ppt_w"/>
                                          </p:val>
                                        </p:tav>
                                      </p:tavLst>
                                    </p:anim>
                                    <p:anim calcmode="lin" valueType="num">
                                      <p:cBhvr>
                                        <p:cTn id="16" dur="500" fill="hold"/>
                                        <p:tgtEl>
                                          <p:spTgt spid="24"/>
                                        </p:tgtEl>
                                        <p:attrNameLst>
                                          <p:attrName>ppt_h</p:attrName>
                                        </p:attrNameLst>
                                      </p:cBhvr>
                                      <p:tavLst>
                                        <p:tav tm="0">
                                          <p:val>
                                            <p:strVal val="#ppt_h*0.01"/>
                                          </p:val>
                                        </p:tav>
                                        <p:tav tm="100000">
                                          <p:val>
                                            <p:strVal val="#ppt_h"/>
                                          </p:val>
                                        </p:tav>
                                      </p:tavLst>
                                    </p:anim>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h+1"/>
                                          </p:val>
                                        </p:tav>
                                        <p:tav tm="100000">
                                          <p:val>
                                            <p:strVal val="#ppt_y"/>
                                          </p:val>
                                        </p:tav>
                                      </p:tavLst>
                                    </p:anim>
                                    <p:animEffect transition="in" filter="fade">
                                      <p:cBhvr>
                                        <p:cTn id="19" dur="500"/>
                                        <p:tgtEl>
                                          <p:spTgt spid="24"/>
                                        </p:tgtEl>
                                      </p:cBhvr>
                                    </p:animEffect>
                                  </p:childTnLst>
                                </p:cTn>
                              </p:par>
                            </p:childTnLst>
                          </p:cTn>
                        </p:par>
                        <p:par>
                          <p:cTn id="20" fill="hold">
                            <p:stCondLst>
                              <p:cond delay="1000"/>
                            </p:stCondLst>
                            <p:childTnLst>
                              <p:par>
                                <p:cTn id="21" presetID="58"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strVal val="#ppt_w*2.5"/>
                                          </p:val>
                                        </p:tav>
                                        <p:tav tm="100000">
                                          <p:val>
                                            <p:strVal val="#ppt_w"/>
                                          </p:val>
                                        </p:tav>
                                      </p:tavLst>
                                    </p:anim>
                                    <p:anim calcmode="lin" valueType="num">
                                      <p:cBhvr>
                                        <p:cTn id="24" dur="500" fill="hold"/>
                                        <p:tgtEl>
                                          <p:spTgt spid="29"/>
                                        </p:tgtEl>
                                        <p:attrNameLst>
                                          <p:attrName>ppt_h</p:attrName>
                                        </p:attrNameLst>
                                      </p:cBhvr>
                                      <p:tavLst>
                                        <p:tav tm="0">
                                          <p:val>
                                            <p:strVal val="#ppt_h*0.01"/>
                                          </p:val>
                                        </p:tav>
                                        <p:tav tm="100000">
                                          <p:val>
                                            <p:strVal val="#ppt_h"/>
                                          </p:val>
                                        </p:tav>
                                      </p:tavLst>
                                    </p:anim>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h+1"/>
                                          </p:val>
                                        </p:tav>
                                        <p:tav tm="100000">
                                          <p:val>
                                            <p:strVal val="#ppt_y"/>
                                          </p:val>
                                        </p:tav>
                                      </p:tavLst>
                                    </p:anim>
                                    <p:animEffect transition="in" filter="fade">
                                      <p:cBhvr>
                                        <p:cTn id="27" dur="500"/>
                                        <p:tgtEl>
                                          <p:spTgt spid="29"/>
                                        </p:tgtEl>
                                      </p:cBhvr>
                                    </p:animEffect>
                                  </p:childTnLst>
                                </p:cTn>
                              </p:par>
                            </p:childTnLst>
                          </p:cTn>
                        </p:par>
                        <p:par>
                          <p:cTn id="28" fill="hold">
                            <p:stCondLst>
                              <p:cond delay="1500"/>
                            </p:stCondLst>
                            <p:childTnLst>
                              <p:par>
                                <p:cTn id="29" presetID="58"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strVal val="#ppt_w*2.5"/>
                                          </p:val>
                                        </p:tav>
                                        <p:tav tm="100000">
                                          <p:val>
                                            <p:strVal val="#ppt_w"/>
                                          </p:val>
                                        </p:tav>
                                      </p:tavLst>
                                    </p:anim>
                                    <p:anim calcmode="lin" valueType="num">
                                      <p:cBhvr>
                                        <p:cTn id="32" dur="500" fill="hold"/>
                                        <p:tgtEl>
                                          <p:spTgt spid="34"/>
                                        </p:tgtEl>
                                        <p:attrNameLst>
                                          <p:attrName>ppt_h</p:attrName>
                                        </p:attrNameLst>
                                      </p:cBhvr>
                                      <p:tavLst>
                                        <p:tav tm="0">
                                          <p:val>
                                            <p:strVal val="#ppt_h*0.01"/>
                                          </p:val>
                                        </p:tav>
                                        <p:tav tm="100000">
                                          <p:val>
                                            <p:strVal val="#ppt_h"/>
                                          </p:val>
                                        </p:tav>
                                      </p:tavLst>
                                    </p:anim>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h+1"/>
                                          </p:val>
                                        </p:tav>
                                        <p:tav tm="100000">
                                          <p:val>
                                            <p:strVal val="#ppt_y"/>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24" grpId="0" animBg="1" advAuto="0"/>
      <p:bldP spid="29" grpId="0" animBg="1" advAuto="0"/>
      <p:bldP spid="34" grpId="0" animBg="1" advAuto="0"/>
    </p:bldLst>
    <p:extLst>
      <p:ext uri="smNativeData">
        <pr:smNativeData xmlns:pr="smNativeData" xmlns:p14="http://schemas.microsoft.com/office/powerpoint/2010/main" xmlns="" val="Tw1iYwQAAAAFAAAA/f///wEAAAA6AAAAAAAAAAAAAAAAAAAAAAAAAA0AAAD9////AQAAADoAAAAAAAAAAAAAAAAAAAAAAAAAFQAAAP3///8BAAAAOgAAAAAAAAAAAAAAAAAAAAAAAAAdAAAA/f///wEAAAA6AAAAAA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EAEEEF"/>
        </a:solidFill>
        <a:effectLst/>
      </p:bgPr>
    </p:bg>
    <p:spTree>
      <p:nvGrpSpPr>
        <p:cNvPr id="1" name=""/>
        <p:cNvGrpSpPr/>
        <p:nvPr/>
      </p:nvGrpSpPr>
      <p:grpSpPr>
        <a:xfrm>
          <a:off x="0" y="0"/>
          <a:ext cx="0" cy="0"/>
          <a:chOff x="0" y="0"/>
          <a:chExt cx="0" cy="0"/>
        </a:xfrm>
      </p:grpSpPr>
      <p:sp>
        <p:nvSpPr>
          <p:cNvPr id="2" name="Довільна форма1"/>
          <p:cNvSpPr>
            <a:extLst>
              <a:ext uri="smNativeData">
                <pr:smNativeData xmlns:pr="smNativeData" xmlns:p14="http://schemas.microsoft.com/office/powerpoint/2010/main" xmlns="" val="SMDATA_16_Tw1iYxMAAAAlAAAACwA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u////9P///9AOAAAMCoAABAAAAAmAAAACAAAAP//////////"/>
              </a:ext>
            </a:extLst>
          </p:cNvSpPr>
          <p:nvPr/>
        </p:nvSpPr>
        <p:spPr>
          <a:xfrm>
            <a:off x="-43815" y="-28575"/>
            <a:ext cx="9187815" cy="6886575"/>
          </a:xfrm>
          <a:custGeom>
            <a:avLst/>
            <a:gdLst/>
            <a:ahLst/>
            <a:cxnLst/>
            <a:rect l="0" t="0" r="9187815" b="6886575"/>
            <a:pathLst>
              <a:path w="9187815" h="6886575">
                <a:moveTo>
                  <a:pt x="14605" y="0"/>
                </a:moveTo>
                <a:lnTo>
                  <a:pt x="14605" y="86360"/>
                </a:lnTo>
                <a:lnTo>
                  <a:pt x="42545" y="158750"/>
                </a:lnTo>
                <a:lnTo>
                  <a:pt x="71755" y="230505"/>
                </a:lnTo>
                <a:lnTo>
                  <a:pt x="99695" y="332105"/>
                </a:lnTo>
                <a:lnTo>
                  <a:pt x="142240" y="418465"/>
                </a:lnTo>
                <a:lnTo>
                  <a:pt x="184785" y="504825"/>
                </a:lnTo>
                <a:lnTo>
                  <a:pt x="241935" y="591820"/>
                </a:lnTo>
                <a:lnTo>
                  <a:pt x="271145" y="678180"/>
                </a:lnTo>
                <a:lnTo>
                  <a:pt x="313690" y="750570"/>
                </a:lnTo>
                <a:lnTo>
                  <a:pt x="370840" y="836930"/>
                </a:lnTo>
                <a:lnTo>
                  <a:pt x="398780" y="909320"/>
                </a:lnTo>
                <a:lnTo>
                  <a:pt x="427990" y="995680"/>
                </a:lnTo>
                <a:lnTo>
                  <a:pt x="455930" y="1082040"/>
                </a:lnTo>
                <a:lnTo>
                  <a:pt x="485140" y="1154429"/>
                </a:lnTo>
                <a:lnTo>
                  <a:pt x="542290" y="1240790"/>
                </a:lnTo>
                <a:lnTo>
                  <a:pt x="584835" y="1327785"/>
                </a:lnTo>
                <a:lnTo>
                  <a:pt x="669925" y="1428750"/>
                </a:lnTo>
                <a:lnTo>
                  <a:pt x="756285" y="1515110"/>
                </a:lnTo>
                <a:lnTo>
                  <a:pt x="855980" y="1602105"/>
                </a:lnTo>
                <a:lnTo>
                  <a:pt x="926464" y="1659889"/>
                </a:lnTo>
                <a:lnTo>
                  <a:pt x="998219" y="1717675"/>
                </a:lnTo>
                <a:lnTo>
                  <a:pt x="1069974" y="1774824"/>
                </a:lnTo>
                <a:lnTo>
                  <a:pt x="1183005" y="1847215"/>
                </a:lnTo>
                <a:lnTo>
                  <a:pt x="1297305" y="1919605"/>
                </a:lnTo>
                <a:lnTo>
                  <a:pt x="1369060" y="1962785"/>
                </a:lnTo>
                <a:lnTo>
                  <a:pt x="1454150" y="2005965"/>
                </a:lnTo>
                <a:lnTo>
                  <a:pt x="1525905" y="2063750"/>
                </a:lnTo>
                <a:lnTo>
                  <a:pt x="1597025" y="2092324"/>
                </a:lnTo>
                <a:lnTo>
                  <a:pt x="1696720" y="2164715"/>
                </a:lnTo>
                <a:lnTo>
                  <a:pt x="1767840" y="2193925"/>
                </a:lnTo>
                <a:lnTo>
                  <a:pt x="1839595" y="2222500"/>
                </a:lnTo>
                <a:lnTo>
                  <a:pt x="1939290" y="2280285"/>
                </a:lnTo>
                <a:lnTo>
                  <a:pt x="2038985" y="2308860"/>
                </a:lnTo>
                <a:lnTo>
                  <a:pt x="2138680" y="2352675"/>
                </a:lnTo>
                <a:lnTo>
                  <a:pt x="2252980" y="2395855"/>
                </a:lnTo>
                <a:lnTo>
                  <a:pt x="2324100" y="2410460"/>
                </a:lnTo>
                <a:lnTo>
                  <a:pt x="2409825" y="2439035"/>
                </a:lnTo>
                <a:lnTo>
                  <a:pt x="2495550" y="2467610"/>
                </a:lnTo>
                <a:lnTo>
                  <a:pt x="2652395" y="2511425"/>
                </a:lnTo>
                <a:lnTo>
                  <a:pt x="2723515" y="2525395"/>
                </a:lnTo>
                <a:lnTo>
                  <a:pt x="2794635" y="2540000"/>
                </a:lnTo>
                <a:lnTo>
                  <a:pt x="2866390" y="2569210"/>
                </a:lnTo>
                <a:lnTo>
                  <a:pt x="2966085" y="2583180"/>
                </a:lnTo>
                <a:lnTo>
                  <a:pt x="3079750" y="2612390"/>
                </a:lnTo>
                <a:lnTo>
                  <a:pt x="3194050" y="2640965"/>
                </a:lnTo>
                <a:lnTo>
                  <a:pt x="3293745" y="2655570"/>
                </a:lnTo>
                <a:lnTo>
                  <a:pt x="3422015" y="2684145"/>
                </a:lnTo>
                <a:lnTo>
                  <a:pt x="3507740" y="2698750"/>
                </a:lnTo>
                <a:lnTo>
                  <a:pt x="3636010" y="2727960"/>
                </a:lnTo>
                <a:lnTo>
                  <a:pt x="3735705" y="2771140"/>
                </a:lnTo>
                <a:lnTo>
                  <a:pt x="3821430" y="2785110"/>
                </a:lnTo>
                <a:lnTo>
                  <a:pt x="3921125" y="2814320"/>
                </a:lnTo>
                <a:lnTo>
                  <a:pt x="4006850" y="2842895"/>
                </a:lnTo>
                <a:lnTo>
                  <a:pt x="4163695" y="2900680"/>
                </a:lnTo>
                <a:lnTo>
                  <a:pt x="4291965" y="2943860"/>
                </a:lnTo>
                <a:lnTo>
                  <a:pt x="4363085" y="2987675"/>
                </a:lnTo>
                <a:lnTo>
                  <a:pt x="4477385" y="3059430"/>
                </a:lnTo>
                <a:lnTo>
                  <a:pt x="4591685" y="3131820"/>
                </a:lnTo>
                <a:lnTo>
                  <a:pt x="4676775" y="3175000"/>
                </a:lnTo>
                <a:lnTo>
                  <a:pt x="4748530" y="3232785"/>
                </a:lnTo>
                <a:lnTo>
                  <a:pt x="4890770" y="3333750"/>
                </a:lnTo>
                <a:lnTo>
                  <a:pt x="4947920" y="3391535"/>
                </a:lnTo>
                <a:lnTo>
                  <a:pt x="5062220" y="3434715"/>
                </a:lnTo>
                <a:lnTo>
                  <a:pt x="5161915" y="3507105"/>
                </a:lnTo>
                <a:lnTo>
                  <a:pt x="5233670" y="3578860"/>
                </a:lnTo>
                <a:lnTo>
                  <a:pt x="5347335" y="3636645"/>
                </a:lnTo>
                <a:lnTo>
                  <a:pt x="5418455" y="3709035"/>
                </a:lnTo>
                <a:lnTo>
                  <a:pt x="5490210" y="3780790"/>
                </a:lnTo>
                <a:lnTo>
                  <a:pt x="5589905" y="3853180"/>
                </a:lnTo>
                <a:lnTo>
                  <a:pt x="5647055" y="3910965"/>
                </a:lnTo>
                <a:lnTo>
                  <a:pt x="5732145" y="3968749"/>
                </a:lnTo>
                <a:lnTo>
                  <a:pt x="5817870" y="4041140"/>
                </a:lnTo>
                <a:lnTo>
                  <a:pt x="5931535" y="4142105"/>
                </a:lnTo>
                <a:lnTo>
                  <a:pt x="6003290" y="4199890"/>
                </a:lnTo>
                <a:lnTo>
                  <a:pt x="6102985" y="4272280"/>
                </a:lnTo>
                <a:lnTo>
                  <a:pt x="6202680" y="4373245"/>
                </a:lnTo>
                <a:lnTo>
                  <a:pt x="6302375" y="4459605"/>
                </a:lnTo>
                <a:lnTo>
                  <a:pt x="6359525" y="4517390"/>
                </a:lnTo>
                <a:lnTo>
                  <a:pt x="6431280" y="4575175"/>
                </a:lnTo>
                <a:lnTo>
                  <a:pt x="6545580" y="4661535"/>
                </a:lnTo>
                <a:lnTo>
                  <a:pt x="6658610" y="4777105"/>
                </a:lnTo>
                <a:lnTo>
                  <a:pt x="6730365" y="4848860"/>
                </a:lnTo>
                <a:lnTo>
                  <a:pt x="6802120" y="4935855"/>
                </a:lnTo>
                <a:lnTo>
                  <a:pt x="6901815" y="5036820"/>
                </a:lnTo>
                <a:lnTo>
                  <a:pt x="6986905" y="5123815"/>
                </a:lnTo>
                <a:lnTo>
                  <a:pt x="7058660" y="5152390"/>
                </a:lnTo>
                <a:lnTo>
                  <a:pt x="7115810" y="5267960"/>
                </a:lnTo>
                <a:lnTo>
                  <a:pt x="7230110" y="5354320"/>
                </a:lnTo>
                <a:lnTo>
                  <a:pt x="7343140" y="5469890"/>
                </a:lnTo>
                <a:lnTo>
                  <a:pt x="7457440" y="5527675"/>
                </a:lnTo>
                <a:lnTo>
                  <a:pt x="7543165" y="5600065"/>
                </a:lnTo>
                <a:lnTo>
                  <a:pt x="7614285" y="5628640"/>
                </a:lnTo>
                <a:lnTo>
                  <a:pt x="7713980" y="5686425"/>
                </a:lnTo>
                <a:lnTo>
                  <a:pt x="7828280" y="5729605"/>
                </a:lnTo>
                <a:lnTo>
                  <a:pt x="7914005" y="5772785"/>
                </a:lnTo>
                <a:lnTo>
                  <a:pt x="8056880" y="5816600"/>
                </a:lnTo>
                <a:lnTo>
                  <a:pt x="8199120" y="5845175"/>
                </a:lnTo>
                <a:lnTo>
                  <a:pt x="8284845" y="5859780"/>
                </a:lnTo>
                <a:lnTo>
                  <a:pt x="8370570" y="5874385"/>
                </a:lnTo>
                <a:lnTo>
                  <a:pt x="8470265" y="5902960"/>
                </a:lnTo>
                <a:lnTo>
                  <a:pt x="8598535" y="5931535"/>
                </a:lnTo>
                <a:lnTo>
                  <a:pt x="8726805" y="5931535"/>
                </a:lnTo>
                <a:lnTo>
                  <a:pt x="8855075" y="5946140"/>
                </a:lnTo>
                <a:lnTo>
                  <a:pt x="8969375" y="5931535"/>
                </a:lnTo>
                <a:lnTo>
                  <a:pt x="9040495" y="5902960"/>
                </a:lnTo>
                <a:lnTo>
                  <a:pt x="9187815" y="5912485"/>
                </a:lnTo>
                <a:lnTo>
                  <a:pt x="9187815" y="6886575"/>
                </a:lnTo>
                <a:lnTo>
                  <a:pt x="0" y="6886575"/>
                </a:lnTo>
                <a:close/>
              </a:path>
            </a:pathLst>
          </a:custGeom>
          <a:solidFill>
            <a:srgbClr val="4F6C77"/>
          </a:solidFill>
          <a:ln>
            <a:noFill/>
          </a:ln>
          <a:effectLst/>
        </p:spPr>
      </p:sp>
      <p:sp>
        <p:nvSpPr>
          <p:cNvPr id="3" name="Эллипс1"/>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P///wB/f38AgICAA8zMzADAwP8Af39/AAAAAAAAAAAAAAAAAAAAAAAAAAAAIQAAABgAAAAUAAAAu////73w//9qNQAAOBEAABAAAAAmAAAACAAAAP//////////"/>
              </a:ext>
            </a:extLst>
          </p:cNvSpPr>
          <p:nvPr/>
        </p:nvSpPr>
        <p:spPr>
          <a:xfrm>
            <a:off x="-43815" y="-2480945"/>
            <a:ext cx="8726805" cy="5280025"/>
          </a:xfrm>
          <a:prstGeom prst="ellipse">
            <a:avLst/>
          </a:prstGeom>
          <a:solidFill>
            <a:srgbClr val="EAEEEF"/>
          </a:solidFill>
          <a:ln>
            <a:noFill/>
          </a:ln>
          <a:effectLst/>
        </p:spPr>
      </p:sp>
      <p:sp>
        <p:nvSpPr>
          <p:cNvPr id="4"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P///wB/f38AgICAA8zMzADAwP8Af39/AAAAAAAAAAAAAAAAAAAAAAAAAAAAIQAAABgAAAAUAAAAtf///7Hx//9kNQAALBIAABAAAAAmAAAACAAAAP//////////"/>
              </a:ext>
            </a:extLst>
          </p:cNvSpPr>
          <p:nvPr/>
        </p:nvSpPr>
        <p:spPr>
          <a:xfrm>
            <a:off x="-47625" y="-2326005"/>
            <a:ext cx="8726805" cy="5280025"/>
          </a:xfrm>
          <a:prstGeom prst="ellipse">
            <a:avLst/>
          </a:prstGeom>
          <a:solidFill>
            <a:srgbClr val="EAEEEF"/>
          </a:solidFill>
          <a:ln>
            <a:noFill/>
          </a:ln>
          <a:effectLst/>
        </p:spPr>
      </p:sp>
      <p:sp>
        <p:nvSpPr>
          <p:cNvPr id="5"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P///wB/f38AgICAA8zMzADAwP8Af39/AAAAAAAAAAAAAAAAAAAAAAAAAAAAIQAAABgAAAAUAAAAK/f//4QQAAB+KQAA/zAAABAAAAAmAAAACAAAAP//////////"/>
              </a:ext>
            </a:extLst>
          </p:cNvSpPr>
          <p:nvPr/>
        </p:nvSpPr>
        <p:spPr>
          <a:xfrm>
            <a:off x="-1435735" y="2684780"/>
            <a:ext cx="8180705" cy="5280025"/>
          </a:xfrm>
          <a:prstGeom prst="ellipse">
            <a:avLst/>
          </a:prstGeom>
          <a:solidFill>
            <a:srgbClr val="4F6C77"/>
          </a:solidFill>
          <a:ln>
            <a:noFill/>
          </a:ln>
          <a:effectLst/>
        </p:spPr>
      </p:sp>
      <p:sp>
        <p:nvSpPr>
          <p:cNvPr id="6" name="Эллипс4"/>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P///wB/f38AgICAA8zMzADAwP8Af39/AAAAAAAAAAAAAAAAAAAAAAAAAAAAIQAAABgAAAAUAAAAhSUAAL0FAABIWAAAOCYAABAAAAAmAAAACAAAAP//////////"/>
              </a:ext>
            </a:extLst>
          </p:cNvSpPr>
          <p:nvPr/>
        </p:nvSpPr>
        <p:spPr>
          <a:xfrm>
            <a:off x="6099175" y="932815"/>
            <a:ext cx="8251825" cy="5280025"/>
          </a:xfrm>
          <a:prstGeom prst="ellipse">
            <a:avLst/>
          </a:prstGeom>
          <a:solidFill>
            <a:srgbClr val="EAEEEF"/>
          </a:solidFill>
          <a:ln>
            <a:noFill/>
          </a:ln>
          <a:effectLst/>
        </p:spPr>
      </p:sp>
      <p:sp>
        <p:nvSpPr>
          <p:cNvPr id="7" name="Напис1"/>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u////3MEAABAOAAAYwgAABAgAAAmAAAACAAAAP//////////"/>
              </a:ext>
            </a:extLst>
          </p:cNvSpPr>
          <p:nvPr/>
        </p:nvSpPr>
        <p:spPr>
          <a:xfrm>
            <a:off x="-43815" y="723265"/>
            <a:ext cx="9187815" cy="640080"/>
          </a:xfrm>
          <a:prstGeom prst="rect">
            <a:avLst/>
          </a:prstGeom>
          <a:noFill/>
          <a:ln>
            <a:noFill/>
          </a:ln>
          <a:effectLst/>
        </p:spPr>
        <p:txBody>
          <a:bodyPr vert="horz" wrap="square" numCol="1" spcCol="215900" anchor="t"/>
          <a:lstStyle/>
          <a:p>
            <a:pPr algn="ctr">
              <a:defRPr sz="3600" b="1">
                <a:solidFill>
                  <a:srgbClr val="516D77"/>
                </a:solidFill>
                <a:latin typeface="Calibri Light" pitchFamily="2" charset="-52"/>
                <a:ea typeface="Calibri Light" pitchFamily="2" charset="-52"/>
                <a:cs typeface="Calibri Light" pitchFamily="2" charset="-52"/>
              </a:defRPr>
            </a:pPr>
            <a:r>
              <a:t>Основні функції підприємництва</a:t>
            </a:r>
          </a:p>
        </p:txBody>
      </p:sp>
      <p:grpSp>
        <p:nvGrpSpPr>
          <p:cNvPr id="8"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FrhtEsMAAAAEAAAAAAAAAAAAAAAAAAAAAAAAAAfAAAAVAAAAAAAAAAAAAAAAAAAAAAAAAAAAAAAAAAAAAAAAAAAAAAAAAAAAAAAAAAAAAAAAAAAAAAAAAAAAAAAAAAAAAAAAAAAAAAAAAAAAAAAAAAAAAAAAAAAACEAAAAYAAAAFAAAAKQhAACXDQAAgTUAAFQTAAAQAAAAJgAAAAgAAAD/////AAAAAA=="/>
              </a:ext>
            </a:extLst>
          </p:cNvGrpSpPr>
          <p:nvPr/>
        </p:nvGrpSpPr>
        <p:grpSpPr>
          <a:xfrm>
            <a:off x="5468620" y="2209165"/>
            <a:ext cx="3228975" cy="932815"/>
            <a:chOff x="5468620" y="2209165"/>
            <a:chExt cx="3228975" cy="932815"/>
          </a:xfrm>
        </p:grpSpPr>
        <p:sp>
          <p:nvSpPr>
            <p:cNvPr id="10" name="Прямокутник4"/>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pCEAAJcNAACBNQAAVBMAAAAAAAAmAAAACAAAAP//////////"/>
                </a:ext>
              </a:extLst>
            </p:cNvSpPr>
            <p:nvPr/>
          </p:nvSpPr>
          <p:spPr>
            <a:xfrm>
              <a:off x="5468620" y="2209165"/>
              <a:ext cx="3228975" cy="932815"/>
            </a:xfrm>
            <a:prstGeom prst="rect">
              <a:avLst/>
            </a:prstGeom>
            <a:solidFill>
              <a:srgbClr val="9EABB3"/>
            </a:solidFill>
            <a:ln>
              <a:noFill/>
            </a:ln>
            <a:effectLst>
              <a:outerShdw blurRad="127000" dist="89803" dir="2700000" algn="ctr">
                <a:schemeClr val="bg2">
                  <a:alpha val="50000"/>
                </a:schemeClr>
              </a:outerShdw>
            </a:effectLst>
          </p:spPr>
        </p:sp>
        <p:sp>
          <p:nvSpPr>
            <p:cNvPr id="9" name="Напис2"/>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L0F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CEAAO0NAACBNQAA/RIAAAAgAAAmAAAACAAAAP//////////"/>
                </a:ext>
              </a:extLst>
            </p:cNvSpPr>
            <p:nvPr/>
          </p:nvSpPr>
          <p:spPr>
            <a:xfrm>
              <a:off x="5468620" y="2263775"/>
              <a:ext cx="3228975" cy="82296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виробничо - технологічні</a:t>
              </a:r>
            </a:p>
          </p:txBody>
        </p:sp>
      </p:grpSp>
      <p:grpSp>
        <p:nvGrpSpPr>
          <p:cNvPr id="11"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KQCcQgMAAAAEAAAAAAAAAAAAAAAAAAAAAAAAAAfAAAAVAAAAAAAAAAAAAAAAAAAAAAAAAAAAAAAAAAAAAAAAAAAAAAAAAAAAAAAAAAAAAAAAAAAAAAAAAAAAAAAAAAAAAAAAAAAAAAAAAAAAAAAAAAAAAAAAAAAACEAAAAYAAAAFAAAAL4CAACXDQAAmxYAAFQTAAAQAAAAJgAAAAgAAAD/////AAAAAA=="/>
              </a:ext>
            </a:extLst>
          </p:cNvGrpSpPr>
          <p:nvPr/>
        </p:nvGrpSpPr>
        <p:grpSpPr>
          <a:xfrm>
            <a:off x="445770" y="2209165"/>
            <a:ext cx="3228975" cy="932815"/>
            <a:chOff x="445770" y="2209165"/>
            <a:chExt cx="3228975" cy="932815"/>
          </a:xfrm>
        </p:grpSpPr>
        <p:sp>
          <p:nvSpPr>
            <p:cNvPr id="13" name="Прямокутник2"/>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DpkZWY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gIAAJcNAACbFgAAVBMAAAAAAAAmAAAACAAAAP//////////"/>
                </a:ext>
              </a:extLst>
            </p:cNvSpPr>
            <p:nvPr/>
          </p:nvSpPr>
          <p:spPr>
            <a:xfrm>
              <a:off x="445770" y="2209165"/>
              <a:ext cx="3228975" cy="932815"/>
            </a:xfrm>
            <a:prstGeom prst="rect">
              <a:avLst/>
            </a:prstGeom>
            <a:solidFill>
              <a:srgbClr val="9EABB3"/>
            </a:solidFill>
            <a:ln>
              <a:noFill/>
            </a:ln>
            <a:effectLst>
              <a:outerShdw blurRad="127000" dist="89803" dir="2700000" algn="ctr">
                <a:schemeClr val="bg2">
                  <a:alpha val="50000"/>
                </a:schemeClr>
              </a:outerShdw>
            </a:effectLst>
          </p:spPr>
        </p:sp>
        <p:sp>
          <p:nvSpPr>
            <p:cNvPr id="12" name="Напис3"/>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L0F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gIAAA0PAACbFgAA3REAAAAgAAAmAAAACAAAAP//////////"/>
                </a:ext>
              </a:extLst>
            </p:cNvSpPr>
            <p:nvPr/>
          </p:nvSpPr>
          <p:spPr>
            <a:xfrm>
              <a:off x="445770" y="2446655"/>
              <a:ext cx="3228975"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економічні</a:t>
              </a:r>
            </a:p>
          </p:txBody>
        </p:sp>
      </p:grpSp>
      <p:grpSp>
        <p:nvGrpSpPr>
          <p:cNvPr id="14"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GUAcgAMAAAAEAAAAAAAAAAAAAAAAAAAAAAAAAAfAAAAVAAAAAAAAAAAAAAAAAAAAAAAAAAAAAAAAAAAAAAAAAAAAAAAAAAAAAAAAAAAAAAAAAAAAAAAAAAAAAAAAAAAAAAAAAAAAAAAAAAAAAAAAAAAAAAAAAAAACEAAAAYAAAAFAAAAL4CAADcFgAAmxYAAJkcAAAQAAAAJgAAAAgAAAD/////AAAAAA=="/>
              </a:ext>
            </a:extLst>
          </p:cNvGrpSpPr>
          <p:nvPr/>
        </p:nvGrpSpPr>
        <p:grpSpPr>
          <a:xfrm>
            <a:off x="445770" y="3716020"/>
            <a:ext cx="3228975" cy="932815"/>
            <a:chOff x="445770" y="3716020"/>
            <a:chExt cx="3228975" cy="932815"/>
          </a:xfrm>
        </p:grpSpPr>
        <p:sp>
          <p:nvSpPr>
            <p:cNvPr id="16" name="Прямокутник3"/>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DpkZWY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vgIAANwWAACbFgAAmRwAAAAAAAAmAAAACAAAAP//////////"/>
                </a:ext>
              </a:extLst>
            </p:cNvSpPr>
            <p:nvPr/>
          </p:nvSpPr>
          <p:spPr>
            <a:xfrm>
              <a:off x="445770" y="3716020"/>
              <a:ext cx="3228975" cy="932815"/>
            </a:xfrm>
            <a:prstGeom prst="rect">
              <a:avLst/>
            </a:prstGeom>
            <a:solidFill>
              <a:srgbClr val="9EABB3"/>
            </a:solidFill>
            <a:ln>
              <a:noFill/>
            </a:ln>
            <a:effectLst>
              <a:outerShdw blurRad="127000" dist="89803" dir="2700000" algn="ctr">
                <a:schemeClr val="bg2">
                  <a:alpha val="50000"/>
                </a:schemeClr>
              </a:outerShdw>
            </a:effectLst>
          </p:spPr>
        </p:sp>
        <p:sp>
          <p:nvSpPr>
            <p:cNvPr id="15" name="Напис4"/>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gIAAGcYAACbFgAADRsAAAAAAAAmAAAACAAAAP//////////"/>
                </a:ext>
              </a:extLst>
            </p:cNvSpPr>
            <p:nvPr/>
          </p:nvSpPr>
          <p:spPr>
            <a:xfrm>
              <a:off x="445770" y="3966845"/>
              <a:ext cx="3228975" cy="43053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соціальні</a:t>
              </a:r>
            </a:p>
          </p:txBody>
        </p:sp>
      </p:grpSp>
      <p:grpSp>
        <p:nvGrpSpPr>
          <p:cNvPr id="17"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GUALgAMAAAAEAAAAAAAAAAAAAAAAAAAAAAAAAAfAAAAVAAAAAAAAAAAAAAAAAAAAAAAAAAAAAAAAAAAAAAAAAAAAAAAAAAAAAAAAAAAAAAAAAAAAAAAAAAAAAAAAAAAAAAAAAAAAAAAAAAAAAAAAAAAAAAAAAAAACEAAAAYAAAAFAAAAKQhAADcFgAAgTUAAJkcAAAQAAAAJgAAAAgAAAD/////AAAAAA=="/>
              </a:ext>
            </a:extLst>
          </p:cNvGrpSpPr>
          <p:nvPr/>
        </p:nvGrpSpPr>
        <p:grpSpPr>
          <a:xfrm>
            <a:off x="5468620" y="3716020"/>
            <a:ext cx="3228975" cy="932815"/>
            <a:chOff x="5468620" y="3716020"/>
            <a:chExt cx="3228975" cy="932815"/>
          </a:xfrm>
        </p:grpSpPr>
        <p:sp>
          <p:nvSpPr>
            <p:cNvPr id="19" name="Прямокутник5"/>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G50U2M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pCEAANwWAACBNQAAmRwAAAAAAAAmAAAACAAAAP//////////"/>
                </a:ext>
              </a:extLst>
            </p:cNvSpPr>
            <p:nvPr/>
          </p:nvSpPr>
          <p:spPr>
            <a:xfrm>
              <a:off x="5468620" y="3716020"/>
              <a:ext cx="3228975" cy="932815"/>
            </a:xfrm>
            <a:prstGeom prst="rect">
              <a:avLst/>
            </a:prstGeom>
            <a:solidFill>
              <a:srgbClr val="9EABB3"/>
            </a:solidFill>
            <a:ln>
              <a:noFill/>
            </a:ln>
            <a:effectLst>
              <a:outerShdw blurRad="127000" dist="89803" dir="2700000" algn="ctr">
                <a:schemeClr val="bg2">
                  <a:alpha val="50000"/>
                </a:schemeClr>
              </a:outerShdw>
            </a:effectLst>
          </p:spPr>
        </p:sp>
        <p:sp>
          <p:nvSpPr>
            <p:cNvPr id="18" name="Напис5"/>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L0F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CEAAD0YAACBNQAADRsAAAAgAAAmAAAACAAAAP//////////"/>
                </a:ext>
              </a:extLst>
            </p:cNvSpPr>
            <p:nvPr/>
          </p:nvSpPr>
          <p:spPr>
            <a:xfrm>
              <a:off x="5468620" y="3940175"/>
              <a:ext cx="3228975"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зовнішньоекономічні</a:t>
              </a:r>
            </a:p>
          </p:txBody>
        </p:sp>
      </p:grpSp>
      <p:sp>
        <p:nvSpPr>
          <p:cNvPr id="20"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B/z//7T6//+fBgAAUwEAABAAAAAmAAAACAAAAP//////////"/>
              </a:ext>
            </a:extLst>
          </p:cNvSpPr>
          <p:nvPr/>
        </p:nvSpPr>
        <p:spPr>
          <a:xfrm>
            <a:off x="-645795" y="-861060"/>
            <a:ext cx="1722120" cy="1076325"/>
          </a:xfrm>
          <a:prstGeom prst="rect">
            <a:avLst/>
          </a:prstGeom>
          <a:solidFill>
            <a:srgbClr val="EAEEEF"/>
          </a:solidFill>
          <a:ln>
            <a:noFill/>
          </a:ln>
          <a:effectLst/>
        </p:spPr>
      </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1"/>
                                          </p:val>
                                        </p:tav>
                                        <p:tav tm="100000">
                                          <p:val>
                                            <p:strVal val="#ppt_y"/>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animEffect transition="in" filter="fade">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animEffect transition="in" filter="fade">
                                      <p:cBhvr>
                                        <p:cTn id="21" dur="500"/>
                                        <p:tgtEl>
                                          <p:spTgt spid="14"/>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4" grpId="0" animBg="1" advAuto="0"/>
      <p:bldP spid="17" grpId="0" animBg="1" advAuto="0"/>
    </p:bldLst>
    <p:extLst>
      <p:ext uri="smNativeData">
        <pr:smNativeData xmlns:pr="smNativeData" xmlns:p14="http://schemas.microsoft.com/office/powerpoint/2010/main" xmlns="" val="Tw1iYwQAAAAFAAAA/f///wEAAAAqAAAAAAAAAAAAAAAAAAAAAAAAAAsAAAD9////AQAAACoAAAAAAAAAAAAAAAAAAAAAAAAAEQAAAP3///8BAAAAKgAAAAAAAAAAAAAAAAAAAAAAAAAXAAAA/f///wEAAAAqAAAAAAAAAAAAAAAAAAAAAAAAAA=="/>
      </p:ext>
    </p:ext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EAEEEF"/>
        </a:solidFill>
        <a:effectLst/>
      </p:bgPr>
    </p:bg>
    <p:spTree>
      <p:nvGrpSpPr>
        <p:cNvPr id="1" name=""/>
        <p:cNvGrpSpPr/>
        <p:nvPr/>
      </p:nvGrpSpPr>
      <p:grpSpPr>
        <a:xfrm>
          <a:off x="0" y="0"/>
          <a:ext cx="0" cy="0"/>
          <a:chOff x="0" y="0"/>
          <a:chExt cx="0" cy="0"/>
        </a:xfrm>
      </p:grpSpPr>
      <p:sp>
        <p:nvSpPr>
          <p:cNvPr id="2" name="Кривая2"/>
          <p:cNvSpPr>
            <a:extLst>
              <a:ext uri="smNativeData">
                <pr:smNativeData xmlns:pr="smNativeData" xmlns:p14="http://schemas.microsoft.com/office/powerpoint/2010/main" xmlns="" val="SMDATA_16_Tw1iYxMAAAAlAAAACwAAAA8BAAAAkAAAAEgAAACQAAAASAAAAAAAAAAAAAAAAAAAAAEAAABQAAAAAAAAAAAA4D8AAAAAAADg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AAAAAJ/f38AgICAA8zMzADAwP8Af39/AAAAAAAAAAAAAAAAAAAAAAAAAAAAIQAAABgAAAAUAAAAzv///wEAAABTOAAAXioAABAAAAAmAAAACAAAAP//////////"/>
              </a:ext>
            </a:extLst>
          </p:cNvSpPr>
          <p:nvPr/>
        </p:nvSpPr>
        <p:spPr>
          <a:xfrm flipH="1" flipV="1">
            <a:off x="-31750" y="635"/>
            <a:ext cx="9187815" cy="6886575"/>
          </a:xfrm>
          <a:custGeom>
            <a:avLst/>
            <a:gdLst/>
            <a:ahLst/>
            <a:cxnLst/>
            <a:rect l="0" t="0" r="9187815" b="6886575"/>
            <a:pathLst>
              <a:path w="9187815" h="6886575">
                <a:moveTo>
                  <a:pt x="14605" y="0"/>
                </a:moveTo>
                <a:lnTo>
                  <a:pt x="14605" y="86360"/>
                </a:lnTo>
                <a:lnTo>
                  <a:pt x="42545" y="158750"/>
                </a:lnTo>
                <a:lnTo>
                  <a:pt x="71755" y="230505"/>
                </a:lnTo>
                <a:lnTo>
                  <a:pt x="99695" y="332105"/>
                </a:lnTo>
                <a:lnTo>
                  <a:pt x="142240" y="418465"/>
                </a:lnTo>
                <a:lnTo>
                  <a:pt x="184785" y="504825"/>
                </a:lnTo>
                <a:lnTo>
                  <a:pt x="241935" y="591820"/>
                </a:lnTo>
                <a:lnTo>
                  <a:pt x="271145" y="678180"/>
                </a:lnTo>
                <a:lnTo>
                  <a:pt x="313690" y="750570"/>
                </a:lnTo>
                <a:lnTo>
                  <a:pt x="370840" y="836930"/>
                </a:lnTo>
                <a:lnTo>
                  <a:pt x="398780" y="909320"/>
                </a:lnTo>
                <a:lnTo>
                  <a:pt x="427990" y="995680"/>
                </a:lnTo>
                <a:lnTo>
                  <a:pt x="455930" y="1082040"/>
                </a:lnTo>
                <a:lnTo>
                  <a:pt x="485140" y="1154429"/>
                </a:lnTo>
                <a:lnTo>
                  <a:pt x="542290" y="1240790"/>
                </a:lnTo>
                <a:lnTo>
                  <a:pt x="584835" y="1327785"/>
                </a:lnTo>
                <a:lnTo>
                  <a:pt x="669925" y="1428750"/>
                </a:lnTo>
                <a:lnTo>
                  <a:pt x="756285" y="1515110"/>
                </a:lnTo>
                <a:lnTo>
                  <a:pt x="855980" y="1602105"/>
                </a:lnTo>
                <a:lnTo>
                  <a:pt x="926464" y="1659889"/>
                </a:lnTo>
                <a:lnTo>
                  <a:pt x="998219" y="1717675"/>
                </a:lnTo>
                <a:lnTo>
                  <a:pt x="1069974" y="1774824"/>
                </a:lnTo>
                <a:lnTo>
                  <a:pt x="1183005" y="1847215"/>
                </a:lnTo>
                <a:lnTo>
                  <a:pt x="1297305" y="1919605"/>
                </a:lnTo>
                <a:lnTo>
                  <a:pt x="1369060" y="1962785"/>
                </a:lnTo>
                <a:lnTo>
                  <a:pt x="1454150" y="2005965"/>
                </a:lnTo>
                <a:lnTo>
                  <a:pt x="1525905" y="2063750"/>
                </a:lnTo>
                <a:lnTo>
                  <a:pt x="1597025" y="2092324"/>
                </a:lnTo>
                <a:lnTo>
                  <a:pt x="1696720" y="2164715"/>
                </a:lnTo>
                <a:lnTo>
                  <a:pt x="1767840" y="2193925"/>
                </a:lnTo>
                <a:lnTo>
                  <a:pt x="1839595" y="2222500"/>
                </a:lnTo>
                <a:lnTo>
                  <a:pt x="1939290" y="2280285"/>
                </a:lnTo>
                <a:lnTo>
                  <a:pt x="2038985" y="2308860"/>
                </a:lnTo>
                <a:lnTo>
                  <a:pt x="2138680" y="2352675"/>
                </a:lnTo>
                <a:lnTo>
                  <a:pt x="2252980" y="2395855"/>
                </a:lnTo>
                <a:lnTo>
                  <a:pt x="2324100" y="2410460"/>
                </a:lnTo>
                <a:lnTo>
                  <a:pt x="2409825" y="2439035"/>
                </a:lnTo>
                <a:lnTo>
                  <a:pt x="2495550" y="2467610"/>
                </a:lnTo>
                <a:lnTo>
                  <a:pt x="2652395" y="2511425"/>
                </a:lnTo>
                <a:lnTo>
                  <a:pt x="2723515" y="2525395"/>
                </a:lnTo>
                <a:lnTo>
                  <a:pt x="2794635" y="2540000"/>
                </a:lnTo>
                <a:lnTo>
                  <a:pt x="2866390" y="2569210"/>
                </a:lnTo>
                <a:lnTo>
                  <a:pt x="2966085" y="2583180"/>
                </a:lnTo>
                <a:lnTo>
                  <a:pt x="3079750" y="2612390"/>
                </a:lnTo>
                <a:lnTo>
                  <a:pt x="3194050" y="2640965"/>
                </a:lnTo>
                <a:lnTo>
                  <a:pt x="3293745" y="2655570"/>
                </a:lnTo>
                <a:lnTo>
                  <a:pt x="3422015" y="2684145"/>
                </a:lnTo>
                <a:lnTo>
                  <a:pt x="3507740" y="2698750"/>
                </a:lnTo>
                <a:lnTo>
                  <a:pt x="3636010" y="2727960"/>
                </a:lnTo>
                <a:lnTo>
                  <a:pt x="3735705" y="2771140"/>
                </a:lnTo>
                <a:lnTo>
                  <a:pt x="3821430" y="2785110"/>
                </a:lnTo>
                <a:lnTo>
                  <a:pt x="3921125" y="2814320"/>
                </a:lnTo>
                <a:lnTo>
                  <a:pt x="4006850" y="2842895"/>
                </a:lnTo>
                <a:lnTo>
                  <a:pt x="4163695" y="2900680"/>
                </a:lnTo>
                <a:lnTo>
                  <a:pt x="4291965" y="2943860"/>
                </a:lnTo>
                <a:lnTo>
                  <a:pt x="4363085" y="2987675"/>
                </a:lnTo>
                <a:lnTo>
                  <a:pt x="4477385" y="3059430"/>
                </a:lnTo>
                <a:lnTo>
                  <a:pt x="4591685" y="3131820"/>
                </a:lnTo>
                <a:lnTo>
                  <a:pt x="4676775" y="3175000"/>
                </a:lnTo>
                <a:lnTo>
                  <a:pt x="4748530" y="3232785"/>
                </a:lnTo>
                <a:lnTo>
                  <a:pt x="4890770" y="3333750"/>
                </a:lnTo>
                <a:lnTo>
                  <a:pt x="4947920" y="3391535"/>
                </a:lnTo>
                <a:lnTo>
                  <a:pt x="5062220" y="3434715"/>
                </a:lnTo>
                <a:lnTo>
                  <a:pt x="5161915" y="3507105"/>
                </a:lnTo>
                <a:lnTo>
                  <a:pt x="5233670" y="3578860"/>
                </a:lnTo>
                <a:lnTo>
                  <a:pt x="5347335" y="3636645"/>
                </a:lnTo>
                <a:lnTo>
                  <a:pt x="5418455" y="3709035"/>
                </a:lnTo>
                <a:lnTo>
                  <a:pt x="5490210" y="3780790"/>
                </a:lnTo>
                <a:lnTo>
                  <a:pt x="5589905" y="3853180"/>
                </a:lnTo>
                <a:lnTo>
                  <a:pt x="5647055" y="3910965"/>
                </a:lnTo>
                <a:lnTo>
                  <a:pt x="5732145" y="3968749"/>
                </a:lnTo>
                <a:lnTo>
                  <a:pt x="5817870" y="4041140"/>
                </a:lnTo>
                <a:lnTo>
                  <a:pt x="5931535" y="4142105"/>
                </a:lnTo>
                <a:lnTo>
                  <a:pt x="6003290" y="4199890"/>
                </a:lnTo>
                <a:lnTo>
                  <a:pt x="6102985" y="4272280"/>
                </a:lnTo>
                <a:lnTo>
                  <a:pt x="6202680" y="4373245"/>
                </a:lnTo>
                <a:lnTo>
                  <a:pt x="6302375" y="4459605"/>
                </a:lnTo>
                <a:lnTo>
                  <a:pt x="6359525" y="4517390"/>
                </a:lnTo>
                <a:lnTo>
                  <a:pt x="6431280" y="4575175"/>
                </a:lnTo>
                <a:lnTo>
                  <a:pt x="6545580" y="4661535"/>
                </a:lnTo>
                <a:lnTo>
                  <a:pt x="6658610" y="4777105"/>
                </a:lnTo>
                <a:lnTo>
                  <a:pt x="6730365" y="4848860"/>
                </a:lnTo>
                <a:lnTo>
                  <a:pt x="6802120" y="4935855"/>
                </a:lnTo>
                <a:lnTo>
                  <a:pt x="6901815" y="5036820"/>
                </a:lnTo>
                <a:lnTo>
                  <a:pt x="6986905" y="5123815"/>
                </a:lnTo>
                <a:lnTo>
                  <a:pt x="7058660" y="5152390"/>
                </a:lnTo>
                <a:lnTo>
                  <a:pt x="7115810" y="5267960"/>
                </a:lnTo>
                <a:lnTo>
                  <a:pt x="7230110" y="5354320"/>
                </a:lnTo>
                <a:lnTo>
                  <a:pt x="7343140" y="5469890"/>
                </a:lnTo>
                <a:lnTo>
                  <a:pt x="7457440" y="5527675"/>
                </a:lnTo>
                <a:lnTo>
                  <a:pt x="7543165" y="5600065"/>
                </a:lnTo>
                <a:lnTo>
                  <a:pt x="7614285" y="5628640"/>
                </a:lnTo>
                <a:lnTo>
                  <a:pt x="7713980" y="5686425"/>
                </a:lnTo>
                <a:lnTo>
                  <a:pt x="7828280" y="5729605"/>
                </a:lnTo>
                <a:lnTo>
                  <a:pt x="7914005" y="5772785"/>
                </a:lnTo>
                <a:lnTo>
                  <a:pt x="8056880" y="5816600"/>
                </a:lnTo>
                <a:lnTo>
                  <a:pt x="8199120" y="5845175"/>
                </a:lnTo>
                <a:lnTo>
                  <a:pt x="8284845" y="5859780"/>
                </a:lnTo>
                <a:lnTo>
                  <a:pt x="8370570" y="5874385"/>
                </a:lnTo>
                <a:lnTo>
                  <a:pt x="8470265" y="5902960"/>
                </a:lnTo>
                <a:lnTo>
                  <a:pt x="8598535" y="5931535"/>
                </a:lnTo>
                <a:lnTo>
                  <a:pt x="8726805" y="5931535"/>
                </a:lnTo>
                <a:lnTo>
                  <a:pt x="8855075" y="5946140"/>
                </a:lnTo>
                <a:lnTo>
                  <a:pt x="8969375" y="5931535"/>
                </a:lnTo>
                <a:lnTo>
                  <a:pt x="9040495" y="5902960"/>
                </a:lnTo>
                <a:lnTo>
                  <a:pt x="9187815" y="5912485"/>
                </a:lnTo>
                <a:lnTo>
                  <a:pt x="9187815" y="6886575"/>
                </a:lnTo>
                <a:lnTo>
                  <a:pt x="0" y="6886575"/>
                </a:lnTo>
                <a:close/>
              </a:path>
            </a:pathLst>
          </a:custGeom>
          <a:solidFill>
            <a:srgbClr val="9EABB3"/>
          </a:solidFill>
          <a:ln>
            <a:noFill/>
          </a:ln>
          <a:effectLst/>
        </p:spPr>
      </p:sp>
      <p:sp>
        <p:nvSpPr>
          <p:cNvPr id="3" name="Эллипс1"/>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P///wB/f38AgICAA8zMzADAwP8Af39/AAAAAAAAAAAAAAAAAAAAAAAAAAAAIQAAABgAAAAUAAAAqgIAAAUYAABZOAAAgDgAABAAAAAmAAAACAAAAP//////////"/>
              </a:ext>
            </a:extLst>
          </p:cNvSpPr>
          <p:nvPr/>
        </p:nvSpPr>
        <p:spPr>
          <a:xfrm flipH="1" flipV="1">
            <a:off x="433070" y="3904615"/>
            <a:ext cx="8726805" cy="5280025"/>
          </a:xfrm>
          <a:prstGeom prst="ellipse">
            <a:avLst/>
          </a:prstGeom>
          <a:solidFill>
            <a:srgbClr val="EAEEEF"/>
          </a:solidFill>
          <a:ln>
            <a:noFill/>
          </a:ln>
          <a:effectLst/>
        </p:spPr>
      </p:sp>
      <p:sp>
        <p:nvSpPr>
          <p:cNvPr id="4" name="Эллипс2"/>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nquz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quzAP///wEAAAAAAAAAAAAAAAAAAAAAAAAAAAAAAAAAAAAAAAAAAP///wB/f38AgICAA8zMzADAwP8Af39/AAAAAAAAAAAAAAAAAAAAAAAAAAAAIQAAABgAAAAUAAAAkA4AADL5///jQAAArRkAABAAAAAmAAAACAAAAP//////////"/>
              </a:ext>
            </a:extLst>
          </p:cNvSpPr>
          <p:nvPr/>
        </p:nvSpPr>
        <p:spPr>
          <a:xfrm flipH="1" flipV="1">
            <a:off x="2367280" y="-1106170"/>
            <a:ext cx="8180705" cy="5280025"/>
          </a:xfrm>
          <a:prstGeom prst="ellipse">
            <a:avLst/>
          </a:prstGeom>
          <a:solidFill>
            <a:srgbClr val="9EABB3"/>
          </a:solidFill>
          <a:ln>
            <a:noFill/>
          </a:ln>
          <a:effectLst/>
        </p:spPr>
      </p:sp>
      <p:sp>
        <p:nvSpPr>
          <p:cNvPr id="5" name="Эллипс3"/>
          <p:cNvSpPr>
            <a:extLst>
              <a:ext uri="smNativeData">
                <pr:smNativeData xmlns:pr="smNativeData" xmlns:p14="http://schemas.microsoft.com/office/powerpoint/2010/main" xmlns="" val="SMDATA_16_Tw1iYxMAAAAlAAAAZgAAAA8BAAAAkAAAAEgAAACQAAAASAAAAAAAAAAAAAAAAAAAAAEAAABQAAAAAAAAAAAA8D8AAAAAAADw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P///wA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P///wB/f38AgICAA8zMzADAwP8Af39/AAAAAAAAAAAAAAAAAAAAAAAAAAAAIQAAABgAAAAUAAAAxt////kDAACJEgAAdCQAABAAAAAmAAAACAAAAP//////////"/>
              </a:ext>
            </a:extLst>
          </p:cNvSpPr>
          <p:nvPr/>
        </p:nvSpPr>
        <p:spPr>
          <a:xfrm flipH="1" flipV="1">
            <a:off x="-5238750" y="645795"/>
            <a:ext cx="8251825" cy="5280025"/>
          </a:xfrm>
          <a:prstGeom prst="ellipse">
            <a:avLst/>
          </a:prstGeom>
          <a:solidFill>
            <a:srgbClr val="EAEEEF"/>
          </a:solidFill>
          <a:ln>
            <a:noFill/>
          </a:ln>
          <a:effectLst/>
        </p:spPr>
      </p:sp>
      <p:sp>
        <p:nvSpPr>
          <p:cNvPr id="6" name="Прямоугольник1"/>
          <p:cNvSpPr>
            <a:extLst>
              <a:ext uri="smNativeData">
                <pr:smNativeData xmlns:pr="smNativeData" xmlns:p14="http://schemas.microsoft.com/office/powerpoint/2010/main" xmlns="" val="SMDATA_16_Tw1iYxMAAAAlAAAAZAAAAA8BAAAAkAAAAEgAAACQAAAASAAAAAAAAAAAAAAAAAAAAAEAAABQAAAAAAAAAAAA4D8AAAAAAADgPwAAAAAAAOA/AAAAAAAA4D8AAAAAAADgPwAAAAAAAOA/AAAAAAAA4D8AAAAAAADgPwAAAAAAAOA/AAAAAAAA4D8CAAAAjAAAAAEAAAAAAAAA6u7v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6u7vAP///wEAAAAAAAAAAAAAAAAAAAAAAAAAAAAAAAAAAAAAAAAAAAAAAAJ/f38AgICAA8zMzADAwP8Af39/AAAAAAAAAAAAAAAAAAAAAAAAAAAAIQAAABgAAAAUAAAAbzEAAN4oAAAHPAAAfS8AABAAAAAmAAAACAAAAP//////////"/>
              </a:ext>
            </a:extLst>
          </p:cNvSpPr>
          <p:nvPr/>
        </p:nvSpPr>
        <p:spPr>
          <a:xfrm flipH="1" flipV="1">
            <a:off x="8035925" y="6643370"/>
            <a:ext cx="1722120" cy="1076325"/>
          </a:xfrm>
          <a:prstGeom prst="rect">
            <a:avLst/>
          </a:prstGeom>
          <a:solidFill>
            <a:srgbClr val="EAEEEF"/>
          </a:solidFill>
          <a:ln>
            <a:noFill/>
          </a:ln>
          <a:effectLst/>
        </p:spPr>
      </p:sp>
      <p:sp>
        <p:nvSpPr>
          <p:cNvPr id="7" name="Напис1"/>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EwF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7QIAABACAABTNQAAcAUAABAgAAAmAAAACAAAAP//////////"/>
              </a:ext>
            </a:extLst>
          </p:cNvSpPr>
          <p:nvPr/>
        </p:nvSpPr>
        <p:spPr>
          <a:xfrm>
            <a:off x="475615" y="335280"/>
            <a:ext cx="8192770" cy="548640"/>
          </a:xfrm>
          <a:prstGeom prst="rect">
            <a:avLst/>
          </a:prstGeom>
          <a:noFill/>
          <a:ln>
            <a:noFill/>
          </a:ln>
          <a:effectLst/>
        </p:spPr>
        <p:txBody>
          <a:bodyPr vert="horz" wrap="square" numCol="1" spcCol="215900" anchor="t"/>
          <a:lstStyle/>
          <a:p>
            <a:pPr algn="ctr">
              <a:defRPr sz="3000" b="1">
                <a:solidFill>
                  <a:srgbClr val="EAEEEF"/>
                </a:solidFill>
                <a:latin typeface="Arial" pitchFamily="2" charset="-52"/>
                <a:ea typeface="Arial" pitchFamily="2" charset="-52"/>
                <a:cs typeface="Arial" pitchFamily="2" charset="-52"/>
              </a:defRPr>
            </a:pPr>
            <a:r>
              <a:t>Напрямки діяльності підприємств</a:t>
            </a:r>
          </a:p>
        </p:txBody>
      </p:sp>
      <p:grpSp>
        <p:nvGrpSpPr>
          <p:cNvPr id="8" name="Группа7"/>
          <p:cNvGrpSpPr>
            <a:extLst>
              <a:ext uri="smNativeData">
                <pr:smNativeData xmlns:pr="smNativeData" xmlns:p14="http://schemas.microsoft.com/office/powerpoint/2010/main" xmlns="" val="SMDATA_7_Tw1iYxMAAAAlAAAAAQAAAA8BAAAAkAAAAEgAAACQAAAASAAAAAAAAAAAAAAAAAAAABcAAAAUAAAAAAAAAAAAAAD/fwAA/38AAAAAAAAJAAAABAAAAGwAbAAMAAAAEAAAAAAAAAAAAAAAAAAAAAAAAAAfAAAAVAAAAAAAAAAAAAAAAAAAAAAAAAAAAAAAAAAAAAAAAAAAAAAAAAAAAAAAAAAAAAAAAAAAAAAAAAAAAAAAAAAAAAAAAAAAAAAAAAAAAAAAAAAAAAAAAAAAACEAAAAYAAAAFAAAAMcBAACrIgAA2jUAAHooAAAQAAAAJgAAAAgAAAD/////AAAAAA=="/>
              </a:ext>
            </a:extLst>
          </p:cNvGrpSpPr>
          <p:nvPr/>
        </p:nvGrpSpPr>
        <p:grpSpPr>
          <a:xfrm>
            <a:off x="288925" y="5635625"/>
            <a:ext cx="8465185" cy="944245"/>
            <a:chOff x="288925" y="5635625"/>
            <a:chExt cx="8465185" cy="944245"/>
          </a:xfrm>
        </p:grpSpPr>
        <p:sp>
          <p:nvSpPr>
            <p:cNvPr id="10" name="АвтоФігура5"/>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P8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xwEAAKsiAADaNQAAeigAAAAAAAAmAAAACAAAAP//////////"/>
                </a:ext>
              </a:extLst>
            </p:cNvSpPr>
            <p:nvPr/>
          </p:nvSpPr>
          <p:spPr>
            <a:xfrm>
              <a:off x="288925" y="5635625"/>
              <a:ext cx="8465185" cy="944245"/>
            </a:xfrm>
            <a:prstGeom prst="flowChartProcess">
              <a:avLst/>
            </a:prstGeom>
            <a:solidFill>
              <a:srgbClr val="4F6C77"/>
            </a:solidFill>
            <a:ln>
              <a:noFill/>
            </a:ln>
            <a:effectLst>
              <a:outerShdw blurRad="127000" dist="89803" dir="2700000" algn="ctr">
                <a:schemeClr val="bg2">
                  <a:alpha val="50000"/>
                </a:schemeClr>
              </a:outerShdw>
            </a:effectLst>
          </p:spPr>
        </p:sp>
        <p:sp>
          <p:nvSpPr>
            <p:cNvPr id="9" name="Напис7"/>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NACAAD/fwAA/38AAAAAAAAJAAAABAAAAP8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EBQAAPsiAADwJAAAIigAAAAAAAAmAAAACAAAAP//////////"/>
                </a:ext>
              </a:extLst>
            </p:cNvSpPr>
            <p:nvPr/>
          </p:nvSpPr>
          <p:spPr>
            <a:xfrm>
              <a:off x="3261360" y="5686425"/>
              <a:ext cx="2743200" cy="837565"/>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післяпродажний</a:t>
              </a:r>
            </a:p>
            <a:p>
              <a:pPr algn="ctr">
                <a:defRPr sz="2400">
                  <a:solidFill>
                    <a:srgbClr val="EAEEEF"/>
                  </a:solidFill>
                  <a:latin typeface="Arial" pitchFamily="2" charset="-52"/>
                  <a:ea typeface="Arial" pitchFamily="2" charset="-52"/>
                  <a:cs typeface="Arial" pitchFamily="2" charset="-52"/>
                </a:defRPr>
              </a:pPr>
              <a:r>
                <a:t>сервіс</a:t>
              </a:r>
            </a:p>
          </p:txBody>
        </p:sp>
      </p:grpSp>
      <p:grpSp>
        <p:nvGrpSpPr>
          <p:cNvPr id="11" name="Группа3"/>
          <p:cNvGrpSpPr>
            <a:extLst>
              <a:ext uri="smNativeData">
                <pr:smNativeData xmlns:pr="smNativeData" xmlns:p14="http://schemas.microsoft.com/office/powerpoint/2010/main" xmlns="" val="SMDATA_7_Tw1iYxMAAAAlAAAAAQAAAA8BAAAAkAAAAEgAAACQAAAASAAAAAAAAAAAAAAAAAAAABcAAAAUAAAAAAAAAAAAAAD/fwAA/38AAAAAAAAJAAAABAAAADD8tEsMAAAAEAAAAAAAAAAAAAAAAAAAAAAAAAAfAAAAVAAAAAAAAAAAAAAAAAAAAAAAAAAAAAAAAAAAAAAAAAAAAAAAAAAAAAAAAAAAAAAAAAAAAAAAAAAAAAAAAAAAAAAAAAAAAAAAAAAAAAAAAAAAAAAAAAAAACEAAAAYAAAAFAAAAC8iAABZEAAA5TUAABUWAAAQAAAAJgAAAAgAAAD/////AAAAAA=="/>
              </a:ext>
            </a:extLst>
          </p:cNvGrpSpPr>
          <p:nvPr/>
        </p:nvGrpSpPr>
        <p:grpSpPr>
          <a:xfrm>
            <a:off x="5556885" y="2657475"/>
            <a:ext cx="3204210" cy="932180"/>
            <a:chOff x="5556885" y="2657475"/>
            <a:chExt cx="3204210" cy="932180"/>
          </a:xfrm>
        </p:grpSpPr>
        <p:sp>
          <p:nvSpPr>
            <p:cNvPr id="13" name="АвтоФі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P8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LyIAAFkQAADlNQAAFRYAAAAAAAAmAAAACAAAAP//////////"/>
                </a:ext>
              </a:extLst>
            </p:cNvSpPr>
            <p:nvPr/>
          </p:nvSpPr>
          <p:spPr>
            <a:xfrm>
              <a:off x="5556885" y="2657475"/>
              <a:ext cx="3204210"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12" name="Текстовое поле1"/>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cDAAD/fwAA/38AAAAAAAAJAAAABAAAAP8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yIAAM8RAADlNQAAnxQAAAAgAAAmAAAACAAAAP//////////"/>
                </a:ext>
              </a:extLst>
            </p:cNvSpPr>
            <p:nvPr/>
          </p:nvSpPr>
          <p:spPr>
            <a:xfrm>
              <a:off x="5556885" y="2894965"/>
              <a:ext cx="3204210"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інноваційна</a:t>
              </a:r>
            </a:p>
          </p:txBody>
        </p:sp>
      </p:grpSp>
      <p:grpSp>
        <p:nvGrpSpPr>
          <p:cNvPr id="14" name="Группа2"/>
          <p:cNvGrpSpPr>
            <a:extLst>
              <a:ext uri="smNativeData">
                <pr:smNativeData xmlns:pr="smNativeData" xmlns:p14="http://schemas.microsoft.com/office/powerpoint/2010/main" xmlns="" val="SMDATA_7_Tw1iYxMAAAAlAAAAAQAAAA8BAAAAkAAAAEgAAACQAAAASAAAAAAAAAAAAAAAAAAAABcAAAAUAAAAAAAAAAAAAAD/fwAA/38AAAAAAAAJAAAABAAAAKQAcQgMAAAAEAAAAAAAAAAAAAAAAAAAAAAAAAAfAAAAVAAAAAAAAAAAAAAAAAAAAAAAAAAAAAAAAAAAAAAAAAAAAAAAAAAAAAAAAAAAAAAAAAAAAAAAAAAAAAAAAAAAAAAAAAAAAAAAAAAAAAAAAAAAAAAAAAAAACEAAAAYAAAAFAAAAC8iAABuBwAADDYAACoNAAAQAAAAJgAAAAgAAAD/////AAAAAA=="/>
              </a:ext>
            </a:extLst>
          </p:cNvGrpSpPr>
          <p:nvPr/>
        </p:nvGrpSpPr>
        <p:grpSpPr>
          <a:xfrm>
            <a:off x="5556885" y="1207770"/>
            <a:ext cx="3228975" cy="932180"/>
            <a:chOff x="5556885" y="1207770"/>
            <a:chExt cx="3228975" cy="932180"/>
          </a:xfrm>
        </p:grpSpPr>
        <p:sp>
          <p:nvSpPr>
            <p:cNvPr id="16" name="АвтоФігура3"/>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P8B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LyIAAG4HAAAMNgAAKg0AAAAAAAAmAAAACAAAAP//////////"/>
                </a:ext>
              </a:extLst>
            </p:cNvSpPr>
            <p:nvPr/>
          </p:nvSpPr>
          <p:spPr>
            <a:xfrm>
              <a:off x="5556885" y="1207770"/>
              <a:ext cx="3228975"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15" name="Напис4"/>
            <p:cNvSpPr txBox="1">
              <a:extLst>
                <a:ext uri="smNativeData">
                  <pr:smNativeData xmlns:pr="smNativeData" xmlns:p14="http://schemas.microsoft.com/office/powerpoint/2010/main" xmlns="" val="SMDATA_16_Tw1iYx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cDAAD/fwAA/38AAAAAAAAJAAAABAAAAP8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yIAAMwIAAAMNgAAJAwAAAAAAAAmAAAACAAAAP//////////"/>
                </a:ext>
              </a:extLst>
            </p:cNvSpPr>
            <p:nvPr/>
          </p:nvSpPr>
          <p:spPr>
            <a:xfrm>
              <a:off x="5556885" y="1430020"/>
              <a:ext cx="3228975" cy="54356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виробнича</a:t>
              </a:r>
            </a:p>
          </p:txBody>
        </p:sp>
      </p:grpSp>
      <p:grpSp>
        <p:nvGrpSpPr>
          <p:cNvPr id="17" name="Группа1"/>
          <p:cNvGrpSpPr>
            <a:extLst>
              <a:ext uri="smNativeData">
                <pr:smNativeData xmlns:pr="smNativeData" xmlns:p14="http://schemas.microsoft.com/office/powerpoint/2010/main" xmlns="" val="SMDATA_7_Tw1iY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QBAABuBwAAkRUAACoNAAAQAAAAJgAAAAgAAAD/////AAAAAA=="/>
              </a:ext>
            </a:extLst>
          </p:cNvGrpSpPr>
          <p:nvPr/>
        </p:nvGrpSpPr>
        <p:grpSpPr>
          <a:xfrm>
            <a:off x="276860" y="1207770"/>
            <a:ext cx="3228975" cy="932180"/>
            <a:chOff x="276860" y="1207770"/>
            <a:chExt cx="3228975" cy="932180"/>
          </a:xfrm>
        </p:grpSpPr>
        <p:sp>
          <p:nvSpPr>
            <p:cNvPr id="19" name="АвтоФі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tAEAAG4HAACRFQAAKg0AAAAAAAAmAAAACAAAAP//////////"/>
                </a:ext>
              </a:extLst>
            </p:cNvSpPr>
            <p:nvPr/>
          </p:nvSpPr>
          <p:spPr>
            <a:xfrm>
              <a:off x="276860" y="1207770"/>
              <a:ext cx="3228975"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18" name="Напис2"/>
            <p:cNvSpPr txBox="1">
              <a:extLst>
                <a:ext uri="smNativeData">
                  <pr:smNativeData xmlns:pr="smNativeData" xmlns:p14="http://schemas.microsoft.com/office/powerpoint/2010/main" xmlns="" val="SMDATA_16_Tw1iYxMAAAAlAAAAEgAAAE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KEVAAD/fwAA/38AAAAAAAAJAAAABAAAAP8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tAEAAPAIAACRFQAAwAsAAAAgAAAmAAAACAAAAP//////////"/>
                </a:ext>
              </a:extLst>
            </p:cNvSpPr>
            <p:nvPr/>
          </p:nvSpPr>
          <p:spPr>
            <a:xfrm>
              <a:off x="276860" y="1452880"/>
              <a:ext cx="3228975" cy="457200"/>
            </a:xfrm>
            <a:prstGeom prst="rect">
              <a:avLst/>
            </a:prstGeom>
            <a:noFill/>
            <a:ln>
              <a:noFill/>
            </a:ln>
            <a:effectLst/>
          </p:spPr>
          <p:txBody>
            <a:bodyPr vert="horz" wrap="square" numCol="1" spcCol="215900" anchor="b"/>
            <a:lstStyle/>
            <a:p>
              <a:pPr algn="ctr">
                <a:defRPr sz="2400">
                  <a:solidFill>
                    <a:srgbClr val="EAEEEF"/>
                  </a:solidFill>
                  <a:latin typeface="Arial" pitchFamily="2" charset="-52"/>
                  <a:ea typeface="Arial" pitchFamily="2" charset="-52"/>
                  <a:cs typeface="Arial" pitchFamily="2" charset="-52"/>
                </a:defRPr>
              </a:pPr>
              <a:r>
                <a:t>маркетингова</a:t>
              </a:r>
            </a:p>
          </p:txBody>
        </p:sp>
      </p:grpSp>
      <p:grpSp>
        <p:nvGrpSpPr>
          <p:cNvPr id="20" name="Группа4"/>
          <p:cNvGrpSpPr>
            <a:extLst>
              <a:ext uri="smNativeData">
                <pr:smNativeData xmlns:pr="smNativeData" xmlns:p14="http://schemas.microsoft.com/office/powerpoint/2010/main" xmlns="" val="SMDATA_7_Tw1iYxMAAAAlAAAAAQAAAA8BAAAAkAAAAEgAAACQAAAASAAAAAAAAAAAAAAAAAAAABcAAAAUAAAAAAAAAAAAAAD/fwAA/38AAAAAAAAJAAAABAAAAGUAbQAMAAAAEAAAAAAAAAAAAAAAAAAAAAAAAAAfAAAAVAAAAAAAAAAAAAAAAAAAAAAAAAAAAAAAAAAAAAAAAAAAAAAAAAAAAAAAAAAAAAAAAAAAAAAAAAAAAAAAAAAAAAAAAAAAAAAAAAAAAAAAAAAAAAAAAAAAACEAAAAYAAAAFAAAANsBAABvEAAAkRUAACsWAAAQAAAAJgAAAAgAAAD/////AAAAAA=="/>
              </a:ext>
            </a:extLst>
          </p:cNvGrpSpPr>
          <p:nvPr/>
        </p:nvGrpSpPr>
        <p:grpSpPr>
          <a:xfrm>
            <a:off x="301625" y="2671445"/>
            <a:ext cx="3204210" cy="932180"/>
            <a:chOff x="301625" y="2671445"/>
            <a:chExt cx="3204210" cy="932180"/>
          </a:xfrm>
        </p:grpSpPr>
        <p:sp>
          <p:nvSpPr>
            <p:cNvPr id="22" name="Автофигура2"/>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2wEAAG8QAACRFQAAKxYAAAAAAAAmAAAACAAAAP//////////"/>
                </a:ext>
              </a:extLst>
            </p:cNvSpPr>
            <p:nvPr/>
          </p:nvSpPr>
          <p:spPr>
            <a:xfrm>
              <a:off x="301625" y="2671445"/>
              <a:ext cx="3204210"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21" name="Напис3"/>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cDAAD/fwAA/38AAAAAAAAJAAAABAAAAHMAd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2wEAAOURAACRFQAAtRQAAAAgAAAmAAAACAAAAP//////////"/>
                </a:ext>
              </a:extLst>
            </p:cNvSpPr>
            <p:nvPr/>
          </p:nvSpPr>
          <p:spPr>
            <a:xfrm>
              <a:off x="301625" y="2908935"/>
              <a:ext cx="3204210"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інвестиційна</a:t>
              </a:r>
            </a:p>
          </p:txBody>
        </p:sp>
      </p:grpSp>
      <p:grpSp>
        <p:nvGrpSpPr>
          <p:cNvPr id="23" name="Группа5"/>
          <p:cNvGrpSpPr>
            <a:extLst>
              <a:ext uri="smNativeData">
                <pr:smNativeData xmlns:pr="smNativeData" xmlns:p14="http://schemas.microsoft.com/office/powerpoint/2010/main" xmlns="" val="SMDATA_7_Tw1iYxMAAAAlAAAAAQAAAA8BAAAAkAAAAEgAAACQAAAASAAAAAAAAAAAAAAAAAAAABcAAAAUAAAAAAAAAAAAAAD/fwAA/38AAAAAAAAJAAAABAAAAGMAawAMAAAAEAAAAAAAAAAAAAAAAAAAAAAAAAAfAAAAVAAAAAAAAAAAAAAAAAAAAAAAAAAAAAAAAAAAAAAAAAAAAAAAAAAAAAAAAAAAAAAAAAAAAAAAAAAAAAAAAAAAAAAAAAAAAAAAAAAAAAAAAAAAAAAAAAAAACEAAAAYAAAAFAAAANsBAACDGQAAkRUAAD8fAAAQAAAAJgAAAAgAAAD/////AAAAAA=="/>
              </a:ext>
            </a:extLst>
          </p:cNvGrpSpPr>
          <p:nvPr/>
        </p:nvGrpSpPr>
        <p:grpSpPr>
          <a:xfrm>
            <a:off x="301625" y="4147185"/>
            <a:ext cx="3204210" cy="932180"/>
            <a:chOff x="301625" y="4147185"/>
            <a:chExt cx="3204210" cy="932180"/>
          </a:xfrm>
        </p:grpSpPr>
        <p:sp>
          <p:nvSpPr>
            <p:cNvPr id="25" name="Автофигура3"/>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2wEAAIMZAACRFQAAPx8AAAAAAAAmAAAACAAAAP//////////"/>
                </a:ext>
              </a:extLst>
            </p:cNvSpPr>
            <p:nvPr/>
          </p:nvSpPr>
          <p:spPr>
            <a:xfrm>
              <a:off x="301625" y="4147185"/>
              <a:ext cx="3204210"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24" name="Текстовое поле3"/>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cD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2wEAAPkaAACRFQAAyR0AAAAgAAAmAAAACAAAAP//////////"/>
                </a:ext>
              </a:extLst>
            </p:cNvSpPr>
            <p:nvPr/>
          </p:nvSpPr>
          <p:spPr>
            <a:xfrm>
              <a:off x="301625" y="4384675"/>
              <a:ext cx="3204210"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інвестиційна</a:t>
              </a:r>
            </a:p>
          </p:txBody>
        </p:sp>
      </p:grpSp>
      <p:grpSp>
        <p:nvGrpSpPr>
          <p:cNvPr id="26" name="Группа6"/>
          <p:cNvGrpSpPr>
            <a:extLst>
              <a:ext uri="smNativeData">
                <pr:smNativeData xmlns:pr="smNativeData" xmlns:p14="http://schemas.microsoft.com/office/powerpoint/2010/main" xmlns="" val="SMDATA_7_Tw1iYxMAAAAlAAAAAQAAAA8BAAAAkAAAAEgAAACQAAAASAAAAAAAAAAAAAAAAAAAABcAAAAUAAAAAAAAAAAAAAD/fwAA/38AAAAAAAAJAAAABAAAAGwAAAAMAAAAEAAAAAAAAAAAAAAAAAAAAAAAAAAfAAAAVAAAAAAAAAAAAAAAAAAAAAAAAAAAAAAAAAAAAAAAAAAAAAAAAAAAAAAAAAAAAAAAAAAAAAAAAAAAAAAAAAAAAAAAAAAAAAAAAAAAAAAAAAAAAAAAAAAAACEAAAAYAAAAFAAAAC8iAACDGQAA5TUAAD8fAAAQAAAAJgAAAAgAAAD/////AAAAAA=="/>
              </a:ext>
            </a:extLst>
          </p:cNvGrpSpPr>
          <p:nvPr/>
        </p:nvGrpSpPr>
        <p:grpSpPr>
          <a:xfrm>
            <a:off x="5556885" y="4147185"/>
            <a:ext cx="3204210" cy="932180"/>
            <a:chOff x="5556885" y="4147185"/>
            <a:chExt cx="3204210" cy="932180"/>
          </a:xfrm>
        </p:grpSpPr>
        <p:sp>
          <p:nvSpPr>
            <p:cNvPr id="28" name="Автофигура1"/>
            <p:cNvSpPr>
              <a:extLst>
                <a:ext uri="smNativeData">
                  <pr:smNativeData xmlns:pr="smNativeData" xmlns:p14="http://schemas.microsoft.com/office/powerpoint/2010/main" xmlns="" val="SMDATA_16_Tw1iYxMAAAAlAAAALAEAAA8BAAAAkAAAAEgAAACQAAAASAAAAAAAAAAAAAAAAAAAAAEAAABQAAAAAAAAAAAA4D8AAAAAAADgPwAAAAAAAOA/AAAAAAAA4D8AAAAAAADgPwAAAAAAAOA/AAAAAAAA4D8AAAAAAADgPwAAAAAAAOA/AAAAAAAA4D8CAAAAjAAAAAEAAAAAAAAAT2x3AP///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VgcAAKr4//8BAAAAf39/AAEAAABkAAAAAAAAABQAAABAHwAAAAAAACYAAAAAAAAAwOD//wAAAAAmAAAAZAAAABYAAABMAAAAAQAAAAAAAAAEAAAAAAAAAAEAAACAgIAKMgAAAGQAAABkAAAAZAAAAGQAAAAAAAAAzMzMAAAAAABQAAAAUAAAAGQAAABkAAAAAAAAABcAAAAUAAAAAAAAAAAAAAD/fwAA/38AAAAAAAAJAAAABAAAAAAAAAAMAAAAEAAAAAAAAAAAAAAAAAAAAAAAAAAeAAAAaAAAAAAAAAAAAAAAAAAAAAAAAAAAAAAAECcAABAnAAAAAAAAAAAAAAAAAAAAAAAAAAAAAAAAAAAAAAAAAAAAAMg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2x3AP///wEAAAAAAAAAAAAAAAAAAAAAAAAAAAAAAAAAAAAAAAAAAAAAAAJ/f38AgICAA8zMzADAwP8Af39/AAAAAAAAAAAAAAAAAAAAAAAAAAAAIQAAABgAAAAUAAAALyIAAIMZAADlNQAAPx8AAAAAAAAmAAAACAAAAP//////////"/>
                </a:ext>
              </a:extLst>
            </p:cNvSpPr>
            <p:nvPr/>
          </p:nvSpPr>
          <p:spPr>
            <a:xfrm>
              <a:off x="5556885" y="4147185"/>
              <a:ext cx="3204210" cy="932180"/>
            </a:xfrm>
            <a:prstGeom prst="flowChartProcess">
              <a:avLst/>
            </a:prstGeom>
            <a:solidFill>
              <a:srgbClr val="4F6C77"/>
            </a:solidFill>
            <a:ln>
              <a:noFill/>
            </a:ln>
            <a:effectLst>
              <a:outerShdw blurRad="127000" dist="89803" dir="2700000" algn="ctr">
                <a:schemeClr val="bg2">
                  <a:alpha val="50000"/>
                </a:schemeClr>
              </a:outerShdw>
            </a:effectLst>
          </p:spPr>
        </p:sp>
        <p:sp>
          <p:nvSpPr>
            <p:cNvPr id="27" name="Текстовое поле2"/>
            <p:cNvSpPr txBox="1">
              <a:extLst>
                <a:ext uri="smNativeData">
                  <pr:smNativeData xmlns:pr="smNativeData" xmlns:p14="http://schemas.microsoft.com/office/powerpoint/2010/main" xmlns="" val="SMDATA_16_Tw1iY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cD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yIAAPkaAADlNQAAyR0AAAAgAAAmAAAACAAAAP//////////"/>
                </a:ext>
              </a:extLst>
            </p:cNvSpPr>
            <p:nvPr/>
          </p:nvSpPr>
          <p:spPr>
            <a:xfrm>
              <a:off x="5556885" y="4384675"/>
              <a:ext cx="3204210" cy="457200"/>
            </a:xfrm>
            <a:prstGeom prst="rect">
              <a:avLst/>
            </a:prstGeom>
            <a:noFill/>
            <a:ln>
              <a:noFill/>
            </a:ln>
            <a:effectLst/>
          </p:spPr>
          <p:txBody>
            <a:bodyPr vert="horz" wrap="square" numCol="1" spcCol="215900" anchor="t"/>
            <a:lstStyle/>
            <a:p>
              <a:pPr algn="ctr">
                <a:defRPr sz="2400">
                  <a:solidFill>
                    <a:srgbClr val="EAEEEF"/>
                  </a:solidFill>
                  <a:latin typeface="Arial" pitchFamily="2" charset="-52"/>
                  <a:ea typeface="Arial" pitchFamily="2" charset="-52"/>
                  <a:cs typeface="Arial" pitchFamily="2" charset="-52"/>
                </a:defRPr>
              </a:pPr>
              <a:r>
                <a:t>комерційна</a:t>
              </a:r>
            </a:p>
          </p:txBody>
        </p:sp>
      </p:grpSp>
    </p:spTree>
  </p:cSld>
  <p:clrMapOvr>
    <a:masterClrMapping/>
  </p:clrMapOvr>
  <p:transition>
    <p:cover dir="u"/>
    <p:extLst>
      <p:ext uri="smNativeData">
        <pr:smNativeData xmlns:pr="smNativeData" xmlns:p14="http://schemas.microsoft.com/office/powerpoint/2010/main" xmlns="" val="Tw1iYwAAAAAgAwAAAAAAAAQAAAABAAAAAAAAAAAAAAAAAAAAAQAAAAAAAAAAAAAAAAAAAAAAAAAB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ppt_y+.1"/>
                                          </p:val>
                                        </p:tav>
                                        <p:tav tm="100000">
                                          <p:val>
                                            <p:strVal val="#ppt_y"/>
                                          </p:val>
                                        </p:tav>
                                      </p:tavLst>
                                    </p:anim>
                                    <p:animEffect transition="in" filter="fade">
                                      <p:cBhvr>
                                        <p:cTn id="9" dur="500"/>
                                        <p:tgtEl>
                                          <p:spTgt spid="1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animEffect transition="in" filter="fade">
                                      <p:cBhvr>
                                        <p:cTn id="15" dur="500"/>
                                        <p:tgtEl>
                                          <p:spTgt spid="14"/>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1"/>
                                          </p:val>
                                        </p:tav>
                                        <p:tav tm="100000">
                                          <p:val>
                                            <p:strVal val="#ppt_y"/>
                                          </p:val>
                                        </p:tav>
                                      </p:tavLst>
                                    </p:anim>
                                    <p:animEffect transition="in" filter="fade">
                                      <p:cBhvr>
                                        <p:cTn id="21" dur="500"/>
                                        <p:tgtEl>
                                          <p:spTgt spid="20"/>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animEffect transition="in" filter="fade">
                                      <p:cBhvr>
                                        <p:cTn id="27" dur="500"/>
                                        <p:tgtEl>
                                          <p:spTgt spid="11"/>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animEffect transition="in" filter="fade">
                                      <p:cBhvr>
                                        <p:cTn id="33" dur="500"/>
                                        <p:tgtEl>
                                          <p:spTgt spid="23"/>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animEffect transition="in" filter="fade">
                                      <p:cBhvr>
                                        <p:cTn id="39" dur="500"/>
                                        <p:tgtEl>
                                          <p:spTgt spid="26"/>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1"/>
                                          </p:val>
                                        </p:tav>
                                        <p:tav tm="100000">
                                          <p:val>
                                            <p:strVal val="#ppt_y"/>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4" grpId="0" animBg="1" advAuto="0"/>
      <p:bldP spid="17" grpId="0" animBg="1" advAuto="0"/>
      <p:bldP spid="20" grpId="0" animBg="1" advAuto="0"/>
      <p:bldP spid="23" grpId="0" animBg="1" advAuto="0"/>
      <p:bldP spid="26" grpId="0" animBg="1" advAuto="0"/>
    </p:bldLst>
    <p:extLst>
      <p:ext uri="smNativeData">
        <pr:smNativeData xmlns:pr="smNativeData" xmlns:p14="http://schemas.microsoft.com/office/powerpoint/2010/main" xmlns="" val="Tw1iYwcAAAAFAAAA/f///wEAAAAqAAAAAAAAAAAAAAAAAAAAAAAAAAsAAAD9////AQAAACoAAAAAAAAAAAAAAAAAAAAAAAAAEQAAAP3///8BAAAAKgAAAAAAAAAAAAAAAAAAAAAAAAAXAAAA/f///wEAAAAqAAAAAAAAAAAAAAAAAAAAAAAAAB0AAAD9////AQAAACoAAAAAAAAAAAAAAAAAAAAAAAAAIwAAAP3///8BAAAAKgAAAAAAAAAAAAAAAAAAAAAAAAApAAAA/f///wEAAAAvA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2480</Words>
  <Application>Microsoft Office PowerPoint</Application>
  <PresentationFormat>Экран (4:3)</PresentationFormat>
  <Paragraphs>400</Paragraphs>
  <Slides>49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49</vt:i4>
      </vt:variant>
    </vt:vector>
  </HeadingPairs>
  <TitlesOfParts>
    <vt:vector size="51" baseType="lpstr">
      <vt:lpstr>Presentation</vt:lpstr>
      <vt:lpstr>Presentation</vt:lpstr>
      <vt:lpstr>Слайд 1</vt:lpstr>
      <vt:lpstr>Питання до теми: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cp:revision>
  <dcterms:created xsi:type="dcterms:W3CDTF">2022-10-30T18:23:45Z</dcterms:created>
  <dcterms:modified xsi:type="dcterms:W3CDTF">2023-08-17T06:37:41Z</dcterms:modified>
</cp:coreProperties>
</file>