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65479" y="1975444"/>
            <a:ext cx="6076371" cy="1204306"/>
          </a:xfrm>
        </p:spPr>
        <p:txBody>
          <a:bodyPr/>
          <a:lstStyle/>
          <a:p>
            <a:r>
              <a:rPr lang="ru-RU" sz="2800" dirty="0" err="1"/>
              <a:t>Відпустка</a:t>
            </a:r>
            <a:r>
              <a:rPr lang="ru-RU" sz="2800" dirty="0"/>
              <a:t> у </a:t>
            </a:r>
            <a:r>
              <a:rPr lang="ru-RU" sz="2800" dirty="0" err="1"/>
              <a:t>зв</a:t>
            </a:r>
            <a:r>
              <a:rPr lang="ru-RU" sz="2800" dirty="0"/>
              <a:t> </a:t>
            </a:r>
            <a:r>
              <a:rPr lang="ru-RU" sz="2800" dirty="0" err="1"/>
              <a:t>язку</a:t>
            </a:r>
            <a:r>
              <a:rPr lang="ru-RU" sz="2800" dirty="0"/>
              <a:t> з </a:t>
            </a:r>
            <a:r>
              <a:rPr lang="ru-RU" sz="2800" dirty="0" err="1"/>
              <a:t>навчанням</a:t>
            </a:r>
            <a:r>
              <a:rPr lang="ru-RU" sz="2800" dirty="0"/>
              <a:t> у </a:t>
            </a:r>
            <a:r>
              <a:rPr lang="ru-RU" sz="2800" dirty="0" err="1"/>
              <a:t>вищих</a:t>
            </a:r>
            <a:r>
              <a:rPr lang="ru-RU" sz="2800" dirty="0"/>
              <a:t> </a:t>
            </a:r>
            <a:r>
              <a:rPr lang="ru-RU" sz="2800" dirty="0" err="1"/>
              <a:t>навчальних</a:t>
            </a:r>
            <a:r>
              <a:rPr lang="ru-RU" sz="2800" dirty="0"/>
              <a:t> закладах, </a:t>
            </a:r>
            <a:r>
              <a:rPr lang="ru-RU" sz="2800" dirty="0" err="1"/>
              <a:t>навчальних</a:t>
            </a:r>
            <a:r>
              <a:rPr lang="ru-RU" sz="2800" dirty="0"/>
              <a:t> закладах </a:t>
            </a:r>
            <a:r>
              <a:rPr lang="ru-RU" sz="2800" dirty="0" err="1"/>
              <a:t>післядипломної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964348" y="2814344"/>
            <a:ext cx="6511131" cy="1289992"/>
          </a:xfrm>
        </p:spPr>
        <p:txBody>
          <a:bodyPr>
            <a:normAutofit/>
          </a:bodyPr>
          <a:lstStyle/>
          <a:p>
            <a:r>
              <a:rPr lang="ru-RU" dirty="0" err="1"/>
              <a:t>Виконала</a:t>
            </a:r>
            <a:r>
              <a:rPr lang="ru-RU" dirty="0"/>
              <a:t> студентка 2 курсу</a:t>
            </a:r>
          </a:p>
          <a:p>
            <a:r>
              <a:rPr lang="ru-RU" dirty="0" err="1"/>
              <a:t>Спеціальності</a:t>
            </a:r>
            <a:r>
              <a:rPr lang="ru-RU" dirty="0"/>
              <a:t> «</a:t>
            </a:r>
            <a:r>
              <a:rPr lang="ru-RU" dirty="0" err="1"/>
              <a:t>Правознавство</a:t>
            </a:r>
            <a:r>
              <a:rPr lang="ru-RU" dirty="0"/>
              <a:t>»</a:t>
            </a:r>
          </a:p>
          <a:p>
            <a:r>
              <a:rPr lang="ru-RU" dirty="0" err="1"/>
              <a:t>Групи</a:t>
            </a:r>
            <a:r>
              <a:rPr lang="ru-RU" dirty="0"/>
              <a:t> ПЗ-17-2</a:t>
            </a:r>
          </a:p>
          <a:p>
            <a:r>
              <a:rPr lang="ru-RU" dirty="0" err="1"/>
              <a:t>Поліщук</a:t>
            </a:r>
            <a:r>
              <a:rPr lang="ru-RU" dirty="0"/>
              <a:t> Марина</a:t>
            </a:r>
          </a:p>
        </p:txBody>
      </p:sp>
    </p:spTree>
    <p:extLst>
      <p:ext uri="{BB962C8B-B14F-4D97-AF65-F5344CB8AC3E}">
        <p14:creationId xmlns:p14="http://schemas.microsoft.com/office/powerpoint/2010/main" val="245353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Оплата </a:t>
            </a:r>
            <a:r>
              <a:rPr lang="ru-RU" dirty="0" err="1"/>
              <a:t>відпустки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час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за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217 </a:t>
            </a:r>
            <a:r>
              <a:rPr lang="ru-RU" dirty="0" err="1"/>
              <a:t>КЗпП</a:t>
            </a:r>
            <a:r>
              <a:rPr lang="ru-RU" dirty="0"/>
              <a:t>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плата. </a:t>
            </a:r>
            <a:r>
              <a:rPr lang="ru-RU" dirty="0" err="1"/>
              <a:t>Заробітна</a:t>
            </a:r>
            <a:r>
              <a:rPr lang="ru-RU" dirty="0"/>
              <a:t> плата </a:t>
            </a:r>
            <a:r>
              <a:rPr lang="ru-RU" dirty="0" err="1"/>
              <a:t>працівникам</a:t>
            </a:r>
            <a:r>
              <a:rPr lang="ru-RU" dirty="0"/>
              <a:t> за час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виплачена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три </a:t>
            </a:r>
            <a:r>
              <a:rPr lang="ru-RU" dirty="0" err="1"/>
              <a:t>дні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початку (ст. 115 </a:t>
            </a:r>
            <a:r>
              <a:rPr lang="ru-RU" dirty="0" err="1"/>
              <a:t>КЗпП</a:t>
            </a:r>
            <a:r>
              <a:rPr lang="ru-RU" dirty="0"/>
              <a:t>, ст. 21 Закону про </a:t>
            </a:r>
            <a:r>
              <a:rPr lang="ru-RU" dirty="0" err="1"/>
              <a:t>відпустки</a:t>
            </a:r>
            <a:r>
              <a:rPr lang="ru-RU" dirty="0" smtClean="0"/>
              <a:t>).</a:t>
            </a:r>
          </a:p>
          <a:p>
            <a:r>
              <a:rPr lang="ru-RU" dirty="0" err="1"/>
              <a:t>Однак</a:t>
            </a:r>
            <a:r>
              <a:rPr lang="ru-RU" dirty="0"/>
              <a:t> нюанс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вчасності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надав</a:t>
            </a:r>
            <a:r>
              <a:rPr lang="ru-RU" dirty="0"/>
              <a:t> </a:t>
            </a:r>
            <a:r>
              <a:rPr lang="ru-RU" dirty="0" err="1"/>
              <a:t>довідку-виклик</a:t>
            </a:r>
            <a:r>
              <a:rPr lang="ru-RU" dirty="0"/>
              <a:t> (ст. 217 </a:t>
            </a:r>
            <a:r>
              <a:rPr lang="ru-RU" dirty="0" err="1"/>
              <a:t>КЗпП</a:t>
            </a:r>
            <a:r>
              <a:rPr lang="ru-RU" dirty="0"/>
              <a:t>). Тому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є </a:t>
            </a:r>
            <a:r>
              <a:rPr lang="ru-RU" dirty="0" err="1"/>
              <a:t>сумісником</a:t>
            </a:r>
            <a:r>
              <a:rPr lang="ru-RU" dirty="0"/>
              <a:t>, </a:t>
            </a:r>
            <a:r>
              <a:rPr lang="ru-RU" dirty="0" err="1"/>
              <a:t>відпустка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не </a:t>
            </a:r>
            <a:r>
              <a:rPr lang="ru-RU" dirty="0" err="1"/>
              <a:t>оплачуватиметься</a:t>
            </a:r>
            <a:r>
              <a:rPr lang="ru-RU" dirty="0"/>
              <a:t>. На час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належним</a:t>
            </a:r>
            <a:r>
              <a:rPr lang="ru-RU" dirty="0"/>
              <a:t> чином оформлена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працівнику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без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(п. 14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ст. 25 Закону про </a:t>
            </a:r>
            <a:r>
              <a:rPr lang="ru-RU" dirty="0" err="1"/>
              <a:t>відпустки</a:t>
            </a:r>
            <a:r>
              <a:rPr lang="ru-RU" dirty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65104"/>
            <a:ext cx="3635896" cy="22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40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725760"/>
          </a:xfrm>
        </p:spPr>
        <p:txBody>
          <a:bodyPr/>
          <a:lstStyle/>
          <a:p>
            <a:r>
              <a:rPr lang="uk-UA" sz="2400" dirty="0" smtClean="0"/>
              <a:t>ПІЛЬГИ ДЛЯ ПРАЦІВНИКІВ, ЩО ПОЄДНУЮТЬ РОБОТУ З НАВЧАННЯМ У </a:t>
            </a:r>
            <a:r>
              <a:rPr lang="uk-UA" sz="2400" dirty="0" err="1" smtClean="0"/>
              <a:t>внз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5424716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uk-UA" dirty="0" smtClean="0"/>
              <a:t>Надання додаткових оплачуваних відпусток (ст.216 </a:t>
            </a:r>
            <a:r>
              <a:rPr lang="uk-UA" dirty="0" err="1" smtClean="0"/>
              <a:t>КЗпПУ</a:t>
            </a:r>
            <a:r>
              <a:rPr lang="uk-UA" dirty="0" smtClean="0"/>
              <a:t>).</a:t>
            </a:r>
          </a:p>
          <a:p>
            <a:pPr>
              <a:buAutoNum type="arabicPeriod"/>
            </a:pPr>
            <a:r>
              <a:rPr lang="uk-UA" dirty="0" smtClean="0"/>
              <a:t>Збереження середньої заробітної плати за час додаткових відпусток у 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з навчанням (ст. 217 </a:t>
            </a:r>
            <a:r>
              <a:rPr lang="uk-UA" dirty="0" err="1" smtClean="0"/>
              <a:t>КЗпПУ</a:t>
            </a:r>
            <a:r>
              <a:rPr lang="uk-UA" dirty="0" smtClean="0"/>
              <a:t>).</a:t>
            </a:r>
          </a:p>
          <a:p>
            <a:pPr>
              <a:buAutoNum type="arabicPeriod"/>
            </a:pP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в </a:t>
            </a:r>
            <a:r>
              <a:rPr lang="ru-RU" dirty="0" err="1"/>
              <a:t>навчальних</a:t>
            </a:r>
            <a:r>
              <a:rPr lang="ru-RU" dirty="0"/>
              <a:t> закладах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щорічні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приєднуються</a:t>
            </a:r>
            <a:r>
              <a:rPr lang="ru-RU" dirty="0"/>
              <a:t> до часу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настановних</a:t>
            </a:r>
            <a:r>
              <a:rPr lang="ru-RU" dirty="0"/>
              <a:t> занять,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заліків</a:t>
            </a:r>
            <a:r>
              <a:rPr lang="ru-RU" dirty="0"/>
              <a:t> та </a:t>
            </a:r>
            <a:r>
              <a:rPr lang="ru-RU" dirty="0" err="1"/>
              <a:t>іспитів</a:t>
            </a:r>
            <a:r>
              <a:rPr lang="ru-RU" dirty="0"/>
              <a:t>, часу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захисту</a:t>
            </a:r>
            <a:r>
              <a:rPr lang="ru-RU" dirty="0"/>
              <a:t> дипломного проекту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навчальною</a:t>
            </a:r>
            <a:r>
              <a:rPr lang="ru-RU" dirty="0"/>
              <a:t> </a:t>
            </a:r>
            <a:r>
              <a:rPr lang="ru-RU" dirty="0" err="1" smtClean="0"/>
              <a:t>програмою</a:t>
            </a:r>
            <a:r>
              <a:rPr lang="ru-RU" dirty="0" smtClean="0"/>
              <a:t> (ч.1 ст.212 </a:t>
            </a:r>
            <a:r>
              <a:rPr lang="ru-RU" dirty="0" err="1" smtClean="0"/>
              <a:t>КЗпПУ</a:t>
            </a:r>
            <a:r>
              <a:rPr lang="ru-RU" dirty="0" smtClean="0"/>
              <a:t>).</a:t>
            </a:r>
            <a:endParaRPr lang="ru-RU" dirty="0"/>
          </a:p>
          <a:p>
            <a:pPr>
              <a:buAutoNum type="arabicPeriod"/>
            </a:pP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в </a:t>
            </a:r>
            <a:r>
              <a:rPr lang="ru-RU" dirty="0" err="1"/>
              <a:t>навчальних</a:t>
            </a:r>
            <a:r>
              <a:rPr lang="ru-RU" dirty="0"/>
              <a:t> закладах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приєднати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до часу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настановних</a:t>
            </a:r>
            <a:r>
              <a:rPr lang="ru-RU" dirty="0"/>
              <a:t> занять,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заліків</a:t>
            </a:r>
            <a:r>
              <a:rPr lang="ru-RU" dirty="0"/>
              <a:t> та </a:t>
            </a:r>
            <a:r>
              <a:rPr lang="ru-RU" dirty="0" err="1"/>
              <a:t>іспитів</a:t>
            </a:r>
            <a:r>
              <a:rPr lang="ru-RU" dirty="0"/>
              <a:t>, часу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захисту</a:t>
            </a:r>
            <a:r>
              <a:rPr lang="ru-RU" dirty="0"/>
              <a:t> дипломного проекту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навчальною</a:t>
            </a:r>
            <a:r>
              <a:rPr lang="ru-RU" dirty="0"/>
              <a:t> </a:t>
            </a:r>
            <a:r>
              <a:rPr lang="ru-RU" dirty="0" err="1"/>
              <a:t>програмою</a:t>
            </a:r>
            <a:r>
              <a:rPr lang="ru-RU" dirty="0"/>
              <a:t>, </a:t>
            </a:r>
            <a:r>
              <a:rPr lang="ru-RU" dirty="0" err="1"/>
              <a:t>щорічні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за перший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до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шестимісячного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dirty="0" err="1"/>
              <a:t>безперервної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підприємстві</a:t>
            </a:r>
            <a:r>
              <a:rPr lang="ru-RU" dirty="0"/>
              <a:t>, в </a:t>
            </a:r>
            <a:r>
              <a:rPr lang="ru-RU" dirty="0" err="1"/>
              <a:t>установі</a:t>
            </a:r>
            <a:r>
              <a:rPr lang="ru-RU" dirty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 (ч.3 ст.212 </a:t>
            </a:r>
            <a:r>
              <a:rPr lang="ru-RU" dirty="0" err="1" smtClean="0"/>
              <a:t>КЗпПУ</a:t>
            </a:r>
            <a:r>
              <a:rPr lang="ru-RU" dirty="0" smtClean="0"/>
              <a:t>).</a:t>
            </a:r>
          </a:p>
          <a:p>
            <a:pPr>
              <a:buAutoNum type="arabicPeriod"/>
            </a:pP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допущеним</a:t>
            </a:r>
            <a:r>
              <a:rPr lang="ru-RU" dirty="0"/>
              <a:t> до </a:t>
            </a:r>
            <a:r>
              <a:rPr lang="ru-RU" dirty="0" err="1"/>
              <a:t>вступних</a:t>
            </a:r>
            <a:r>
              <a:rPr lang="ru-RU" dirty="0"/>
              <a:t> </a:t>
            </a:r>
            <a:r>
              <a:rPr lang="ru-RU" dirty="0" err="1"/>
              <a:t>іспитів</a:t>
            </a:r>
            <a:r>
              <a:rPr lang="ru-RU" dirty="0"/>
              <a:t> у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,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 без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тривалістю</a:t>
            </a:r>
            <a:r>
              <a:rPr lang="ru-RU" dirty="0"/>
              <a:t> 15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без </a:t>
            </a:r>
            <a:r>
              <a:rPr lang="ru-RU" dirty="0" err="1"/>
              <a:t>урахування</a:t>
            </a:r>
            <a:r>
              <a:rPr lang="ru-RU" dirty="0"/>
              <a:t> часу, </a:t>
            </a:r>
            <a:r>
              <a:rPr lang="ru-RU" dirty="0" err="1"/>
              <a:t>необхідного</a:t>
            </a:r>
            <a:r>
              <a:rPr lang="ru-RU" dirty="0"/>
              <a:t> для </a:t>
            </a:r>
            <a:r>
              <a:rPr lang="ru-RU" dirty="0" err="1"/>
              <a:t>проїзду</a:t>
            </a:r>
            <a:r>
              <a:rPr lang="ru-RU" dirty="0"/>
              <a:t> до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та </a:t>
            </a:r>
            <a:r>
              <a:rPr lang="ru-RU" dirty="0" smtClean="0"/>
              <a:t>назад (ч.1 ст.214 </a:t>
            </a:r>
            <a:r>
              <a:rPr lang="ru-RU" dirty="0" err="1" smtClean="0"/>
              <a:t>КЗпПУ</a:t>
            </a:r>
            <a:r>
              <a:rPr lang="ru-RU" dirty="0" smtClean="0"/>
              <a:t>).</a:t>
            </a:r>
          </a:p>
          <a:p>
            <a:pPr>
              <a:buAutoNum type="arabicPeriod"/>
            </a:pP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(ст.218 </a:t>
            </a:r>
            <a:r>
              <a:rPr lang="ru-RU" dirty="0" err="1" smtClean="0"/>
              <a:t>КЗпПУ</a:t>
            </a:r>
            <a:r>
              <a:rPr lang="ru-RU" dirty="0" smtClean="0"/>
              <a:t>).</a:t>
            </a:r>
          </a:p>
          <a:p>
            <a:pPr>
              <a:buAutoNum type="arabicPeriod"/>
            </a:pPr>
            <a:r>
              <a:rPr lang="ru-RU" dirty="0" smtClean="0"/>
              <a:t>Оплата </a:t>
            </a:r>
            <a:r>
              <a:rPr lang="ru-RU" dirty="0" err="1" smtClean="0"/>
              <a:t>проїзд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і назад один раз на </a:t>
            </a:r>
            <a:r>
              <a:rPr lang="ru-RU" dirty="0" err="1"/>
              <a:t>рік</a:t>
            </a:r>
            <a:r>
              <a:rPr lang="ru-RU" dirty="0"/>
              <a:t> на </a:t>
            </a:r>
            <a:r>
              <a:rPr lang="ru-RU" dirty="0" err="1"/>
              <a:t>настановні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,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заліків</a:t>
            </a:r>
            <a:r>
              <a:rPr lang="ru-RU" dirty="0"/>
              <a:t> та </a:t>
            </a:r>
            <a:r>
              <a:rPr lang="ru-RU" dirty="0" err="1"/>
              <a:t>іспитів</a:t>
            </a:r>
            <a:r>
              <a:rPr lang="ru-RU" dirty="0"/>
              <a:t> - у </a:t>
            </a:r>
            <a:r>
              <a:rPr lang="ru-RU" dirty="0" err="1"/>
              <a:t>розмірі</a:t>
            </a:r>
            <a:r>
              <a:rPr lang="ru-RU" dirty="0"/>
              <a:t> 50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 smtClean="0"/>
              <a:t>проїзду</a:t>
            </a:r>
            <a:r>
              <a:rPr lang="ru-RU" dirty="0" smtClean="0"/>
              <a:t> (ст.219 </a:t>
            </a:r>
            <a:r>
              <a:rPr lang="ru-RU" dirty="0" err="1" smtClean="0"/>
              <a:t>КЗПпУ</a:t>
            </a:r>
            <a:r>
              <a:rPr lang="ru-RU" dirty="0" smtClean="0"/>
              <a:t>).</a:t>
            </a: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40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r>
              <a:rPr lang="ru-RU" dirty="0"/>
              <a:t>– Кодекс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10 </a:t>
            </a:r>
            <a:r>
              <a:rPr lang="ru-RU" dirty="0" err="1"/>
              <a:t>грудня</a:t>
            </a:r>
            <a:r>
              <a:rPr lang="ru-RU" dirty="0"/>
              <a:t> 1971 р. № 322-</a:t>
            </a:r>
            <a:r>
              <a:rPr lang="en-US" dirty="0" smtClean="0"/>
              <a:t>VIII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відпустки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15 листопада 1996 р. № </a:t>
            </a:r>
            <a:r>
              <a:rPr lang="ru-RU" dirty="0" smtClean="0"/>
              <a:t>504/96-ВР;</a:t>
            </a:r>
            <a:endParaRPr lang="ru-RU" dirty="0"/>
          </a:p>
          <a:p>
            <a:r>
              <a:rPr lang="ru-RU" dirty="0"/>
              <a:t>–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освіту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23 </a:t>
            </a:r>
            <a:r>
              <a:rPr lang="ru-RU" dirty="0" err="1"/>
              <a:t>травня</a:t>
            </a:r>
            <a:r>
              <a:rPr lang="ru-RU" dirty="0"/>
              <a:t> 1991 р. № 1060-</a:t>
            </a:r>
            <a:r>
              <a:rPr lang="en-US" dirty="0" smtClean="0"/>
              <a:t>XII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 </a:t>
            </a:r>
            <a:r>
              <a:rPr lang="ru-RU" dirty="0" err="1"/>
              <a:t>липня</a:t>
            </a:r>
            <a:r>
              <a:rPr lang="ru-RU" dirty="0"/>
              <a:t> 2014 р. № 1556-</a:t>
            </a:r>
            <a:r>
              <a:rPr lang="en-US" dirty="0"/>
              <a:t>VI</a:t>
            </a:r>
            <a:r>
              <a:rPr lang="ru-RU" dirty="0" smtClean="0"/>
              <a:t>І;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smtClean="0"/>
              <a:t>Постанова </a:t>
            </a:r>
            <a:r>
              <a:rPr lang="ru-RU" dirty="0"/>
              <a:t>КМУ «Про </a:t>
            </a:r>
            <a:r>
              <a:rPr lang="ru-RU" dirty="0" err="1"/>
              <a:t>затвердження</a:t>
            </a:r>
            <a:r>
              <a:rPr lang="ru-RU" dirty="0"/>
              <a:t> Порядку, </a:t>
            </a:r>
            <a:r>
              <a:rPr lang="ru-RU" dirty="0" err="1"/>
              <a:t>тривалості</a:t>
            </a:r>
            <a:r>
              <a:rPr lang="ru-RU" dirty="0"/>
              <a:t> та умов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щорічних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 з </a:t>
            </a:r>
            <a:r>
              <a:rPr lang="ru-RU" dirty="0" err="1"/>
              <a:t>вечірньою</a:t>
            </a:r>
            <a:r>
              <a:rPr lang="ru-RU" dirty="0"/>
              <a:t> та заочною формами </a:t>
            </a:r>
            <a:r>
              <a:rPr lang="ru-RU" dirty="0" err="1"/>
              <a:t>навчання</a:t>
            </a:r>
            <a:r>
              <a:rPr lang="ru-RU" dirty="0"/>
              <a:t>, де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28 </a:t>
            </a:r>
            <a:r>
              <a:rPr lang="ru-RU" dirty="0" err="1"/>
              <a:t>червня</a:t>
            </a:r>
            <a:r>
              <a:rPr lang="ru-RU" dirty="0"/>
              <a:t> 1997 р. № 634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15592"/>
            <a:ext cx="3816424" cy="28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3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1121776" y="1908759"/>
            <a:ext cx="5212080" cy="1089427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37363">
            <a:off x="2516194" y="3019613"/>
            <a:ext cx="5213664" cy="2059718"/>
          </a:xfrm>
        </p:spPr>
      </p:pic>
    </p:spTree>
    <p:extLst>
      <p:ext uri="{BB962C8B-B14F-4D97-AF65-F5344CB8AC3E}">
        <p14:creationId xmlns:p14="http://schemas.microsoft.com/office/powerpoint/2010/main" val="175451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студент,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 за </a:t>
            </a:r>
            <a:r>
              <a:rPr lang="ru-RU" dirty="0" smtClean="0"/>
              <a:t>денною формою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стаціонар</a:t>
            </a:r>
            <a:r>
              <a:rPr lang="ru-RU" dirty="0"/>
              <a:t>), права на </a:t>
            </a:r>
            <a:r>
              <a:rPr lang="ru-RU" dirty="0" err="1"/>
              <a:t>отримання</a:t>
            </a:r>
            <a:r>
              <a:rPr lang="ru-RU" dirty="0"/>
              <a:t> ним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. З таким </a:t>
            </a:r>
            <a:r>
              <a:rPr lang="ru-RU" dirty="0" err="1"/>
              <a:t>працівником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часу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, </a:t>
            </a:r>
            <a:r>
              <a:rPr lang="ru-RU" dirty="0" err="1"/>
              <a:t>зручний</a:t>
            </a:r>
            <a:r>
              <a:rPr lang="ru-RU" dirty="0"/>
              <a:t> для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працівника</a:t>
            </a:r>
            <a:r>
              <a:rPr lang="ru-RU" dirty="0"/>
              <a:t>, </a:t>
            </a:r>
            <a:r>
              <a:rPr lang="ru-RU" dirty="0" err="1"/>
              <a:t>спосіб</a:t>
            </a:r>
            <a:r>
              <a:rPr lang="ru-RU" dirty="0"/>
              <a:t>. А от </a:t>
            </a:r>
            <a:r>
              <a:rPr lang="ru-RU" dirty="0" err="1"/>
              <a:t>працівнику</a:t>
            </a:r>
            <a:r>
              <a:rPr lang="ru-RU" dirty="0"/>
              <a:t>-студенту,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 у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за </a:t>
            </a:r>
            <a:r>
              <a:rPr lang="ru-RU" dirty="0" err="1"/>
              <a:t>вечірньою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заочною формами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роботодавець</a:t>
            </a:r>
            <a:r>
              <a:rPr lang="ru-RU" dirty="0"/>
              <a:t> повинен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та </a:t>
            </a:r>
            <a:r>
              <a:rPr lang="ru-RU" dirty="0" err="1"/>
              <a:t>оплачувати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19411"/>
            <a:ext cx="3024336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Право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</a:t>
            </a:r>
            <a:r>
              <a:rPr lang="ru-RU" dirty="0" err="1"/>
              <a:t>закріплено</a:t>
            </a:r>
            <a:r>
              <a:rPr lang="ru-RU" dirty="0"/>
              <a:t> </a:t>
            </a:r>
            <a:r>
              <a:rPr lang="ru-RU" dirty="0" err="1"/>
              <a:t>Конвенцією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«Про </a:t>
            </a:r>
            <a:r>
              <a:rPr lang="ru-RU" dirty="0" err="1"/>
              <a:t>оплачувані</a:t>
            </a:r>
            <a:r>
              <a:rPr lang="ru-RU" dirty="0"/>
              <a:t> </a:t>
            </a:r>
            <a:r>
              <a:rPr lang="ru-RU" dirty="0" err="1"/>
              <a:t>учбові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24 </a:t>
            </a:r>
            <a:r>
              <a:rPr lang="ru-RU" dirty="0" err="1"/>
              <a:t>червня</a:t>
            </a:r>
            <a:r>
              <a:rPr lang="ru-RU" dirty="0"/>
              <a:t> 1974 р. № 140, </a:t>
            </a:r>
            <a:r>
              <a:rPr lang="ru-RU" dirty="0" err="1"/>
              <a:t>ратифікованою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26 </a:t>
            </a:r>
            <a:r>
              <a:rPr lang="ru-RU" dirty="0" err="1"/>
              <a:t>вересня</a:t>
            </a:r>
            <a:r>
              <a:rPr lang="ru-RU" dirty="0"/>
              <a:t> 2002 р., у </a:t>
            </a:r>
            <a:r>
              <a:rPr lang="ru-RU" dirty="0" err="1"/>
              <a:t>статті</a:t>
            </a:r>
            <a:r>
              <a:rPr lang="ru-RU" dirty="0"/>
              <a:t> 1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оплачувана</a:t>
            </a:r>
            <a:r>
              <a:rPr lang="ru-RU" dirty="0"/>
              <a:t> </a:t>
            </a:r>
            <a:r>
              <a:rPr lang="ru-RU" dirty="0" err="1"/>
              <a:t>учбова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»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, яка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працівникові</a:t>
            </a:r>
            <a:r>
              <a:rPr lang="ru-RU" dirty="0"/>
              <a:t> з метою </a:t>
            </a:r>
            <a:r>
              <a:rPr lang="ru-RU" dirty="0" err="1"/>
              <a:t>навчання</a:t>
            </a:r>
            <a:r>
              <a:rPr lang="ru-RU" dirty="0"/>
              <a:t> на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</a:t>
            </a:r>
            <a:r>
              <a:rPr lang="ru-RU" dirty="0" err="1"/>
              <a:t>робочий</a:t>
            </a:r>
            <a:r>
              <a:rPr lang="ru-RU" dirty="0"/>
              <a:t> час з </a:t>
            </a:r>
            <a:r>
              <a:rPr lang="ru-RU" dirty="0" err="1"/>
              <a:t>виплатою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керуються</a:t>
            </a:r>
            <a:r>
              <a:rPr lang="ru-RU" dirty="0"/>
              <a:t> </a:t>
            </a:r>
            <a:r>
              <a:rPr lang="ru-RU" dirty="0" err="1"/>
              <a:t>роботодавці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216 </a:t>
            </a:r>
            <a:r>
              <a:rPr lang="ru-RU" dirty="0" err="1"/>
              <a:t>КЗпП</a:t>
            </a:r>
            <a:r>
              <a:rPr lang="ru-RU" dirty="0"/>
              <a:t> та </a:t>
            </a:r>
            <a:r>
              <a:rPr lang="ru-RU" dirty="0" err="1"/>
              <a:t>статтею</a:t>
            </a:r>
            <a:r>
              <a:rPr lang="ru-RU" dirty="0"/>
              <a:t> 15 Закону про </a:t>
            </a:r>
            <a:r>
              <a:rPr lang="ru-RU" dirty="0" err="1"/>
              <a:t>відпустки</a:t>
            </a:r>
            <a:r>
              <a:rPr lang="ru-RU" dirty="0"/>
              <a:t>,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 з </a:t>
            </a:r>
            <a:r>
              <a:rPr lang="ru-RU" dirty="0" err="1"/>
              <a:t>вечірньою</a:t>
            </a:r>
            <a:r>
              <a:rPr lang="ru-RU" dirty="0"/>
              <a:t> та заочною формами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оплачувані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509120"/>
            <a:ext cx="1874520" cy="198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4104456"/>
          </a:xfrm>
        </p:spPr>
        <p:txBody>
          <a:bodyPr>
            <a:noAutofit/>
          </a:bodyPr>
          <a:lstStyle/>
          <a:p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додаткова</a:t>
            </a:r>
            <a:r>
              <a:rPr lang="ru-RU" dirty="0"/>
              <a:t> </a:t>
            </a:r>
            <a:r>
              <a:rPr lang="ru-RU" dirty="0" err="1"/>
              <a:t>оплачувана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щорічних</a:t>
            </a:r>
            <a:r>
              <a:rPr lang="ru-RU" dirty="0"/>
              <a:t> (</a:t>
            </a:r>
            <a:r>
              <a:rPr lang="ru-RU" dirty="0" err="1"/>
              <a:t>основної</a:t>
            </a:r>
            <a:r>
              <a:rPr lang="ru-RU" dirty="0"/>
              <a:t> та </a:t>
            </a:r>
            <a:r>
              <a:rPr lang="ru-RU" dirty="0" err="1"/>
              <a:t>додаткової</a:t>
            </a:r>
            <a:r>
              <a:rPr lang="ru-RU" dirty="0"/>
              <a:t>) </a:t>
            </a:r>
            <a:r>
              <a:rPr lang="ru-RU" dirty="0" err="1"/>
              <a:t>відпусток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право </a:t>
            </a:r>
            <a:r>
              <a:rPr lang="ru-RU" dirty="0" err="1"/>
              <a:t>поділу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перенесення</a:t>
            </a:r>
            <a:r>
              <a:rPr lang="ru-RU" dirty="0"/>
              <a:t> на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на </a:t>
            </a:r>
            <a:r>
              <a:rPr lang="ru-RU" dirty="0" err="1"/>
              <a:t>святкові</a:t>
            </a:r>
            <a:r>
              <a:rPr lang="ru-RU" dirty="0"/>
              <a:t> й </a:t>
            </a:r>
            <a:r>
              <a:rPr lang="ru-RU" dirty="0" err="1"/>
              <a:t>неробочі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не </a:t>
            </a:r>
            <a:r>
              <a:rPr lang="ru-RU" dirty="0" err="1"/>
              <a:t>розповсюджується</a:t>
            </a:r>
            <a:r>
              <a:rPr lang="ru-RU" dirty="0"/>
              <a:t>.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73 </a:t>
            </a:r>
            <a:r>
              <a:rPr lang="ru-RU" dirty="0" err="1"/>
              <a:t>КЗпП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щорічні</a:t>
            </a:r>
            <a:r>
              <a:rPr lang="ru-RU" dirty="0"/>
              <a:t> </a:t>
            </a:r>
            <a:r>
              <a:rPr lang="ru-RU" dirty="0" err="1" smtClean="0"/>
              <a:t>відпустки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приєднані</a:t>
            </a:r>
            <a:r>
              <a:rPr lang="ru-RU" dirty="0"/>
              <a:t> до часу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-студент </a:t>
            </a:r>
            <a:r>
              <a:rPr lang="ru-RU" dirty="0" err="1"/>
              <a:t>навчається</a:t>
            </a:r>
            <a:r>
              <a:rPr lang="ru-RU" dirty="0"/>
              <a:t> в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Щорічні</a:t>
            </a:r>
            <a:r>
              <a:rPr lang="ru-RU" dirty="0" smtClean="0"/>
              <a:t> </a:t>
            </a:r>
            <a:r>
              <a:rPr lang="ru-RU" dirty="0" err="1"/>
              <a:t>відпустки</a:t>
            </a:r>
            <a:r>
              <a:rPr lang="ru-RU" dirty="0"/>
              <a:t>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,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приєднанню</a:t>
            </a:r>
            <a:r>
              <a:rPr lang="ru-RU" dirty="0"/>
              <a:t> не </a:t>
            </a:r>
            <a:r>
              <a:rPr lang="ru-RU" dirty="0" err="1"/>
              <a:t>обов’язково</a:t>
            </a:r>
            <a:r>
              <a:rPr lang="ru-RU" dirty="0"/>
              <a:t> до часу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 smtClean="0"/>
              <a:t>навчанням</a:t>
            </a:r>
            <a:r>
              <a:rPr lang="ru-RU" dirty="0" smtClean="0"/>
              <a:t>.</a:t>
            </a:r>
          </a:p>
          <a:p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в час, </a:t>
            </a:r>
            <a:r>
              <a:rPr lang="ru-RU" dirty="0" err="1"/>
              <a:t>визначений</a:t>
            </a:r>
            <a:r>
              <a:rPr lang="ru-RU" dirty="0"/>
              <a:t> ВНЗ у </a:t>
            </a:r>
            <a:r>
              <a:rPr lang="ru-RU" dirty="0" err="1"/>
              <a:t>довідці-виклику</a:t>
            </a:r>
            <a:r>
              <a:rPr lang="ru-RU" dirty="0"/>
              <a:t>, і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стати на </a:t>
            </a:r>
            <a:r>
              <a:rPr lang="ru-RU" dirty="0" err="1"/>
              <a:t>заваді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працівникові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25144"/>
            <a:ext cx="3024336" cy="200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1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792088"/>
          </a:xfrm>
        </p:spPr>
        <p:txBody>
          <a:bodyPr/>
          <a:lstStyle/>
          <a:p>
            <a:r>
              <a:rPr lang="ru-RU" dirty="0"/>
              <a:t>ВНЗ,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відпустку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пункту 1 </a:t>
            </a:r>
            <a:r>
              <a:rPr lang="ru-RU" dirty="0" err="1"/>
              <a:t>статті</a:t>
            </a:r>
            <a:r>
              <a:rPr lang="ru-RU" dirty="0"/>
              <a:t> 43 Закону про </a:t>
            </a:r>
            <a:r>
              <a:rPr lang="ru-RU" dirty="0" err="1"/>
              <a:t>освіту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належать </a:t>
            </a:r>
            <a:r>
              <a:rPr lang="ru-RU" dirty="0" err="1"/>
              <a:t>університет</a:t>
            </a:r>
            <a:r>
              <a:rPr lang="ru-RU" dirty="0"/>
              <a:t>, </a:t>
            </a:r>
            <a:r>
              <a:rPr lang="ru-RU" dirty="0" err="1"/>
              <a:t>академія</a:t>
            </a:r>
            <a:r>
              <a:rPr lang="ru-RU" dirty="0"/>
              <a:t>, </a:t>
            </a:r>
            <a:r>
              <a:rPr lang="ru-RU" dirty="0" err="1"/>
              <a:t>інститут</a:t>
            </a:r>
            <a:r>
              <a:rPr lang="ru-RU" dirty="0"/>
              <a:t> та </a:t>
            </a:r>
            <a:r>
              <a:rPr lang="ru-RU" dirty="0" err="1"/>
              <a:t>коледж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</a:t>
            </a:r>
            <a:r>
              <a:rPr lang="ru-RU" dirty="0"/>
              <a:t>чином,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 в одному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вищенаведених</a:t>
            </a:r>
            <a:r>
              <a:rPr lang="ru-RU" dirty="0"/>
              <a:t> ВНЗ,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надаватися</a:t>
            </a:r>
            <a:r>
              <a:rPr lang="ru-RU" dirty="0"/>
              <a:t> </a:t>
            </a:r>
            <a:r>
              <a:rPr lang="ru-RU" dirty="0" err="1"/>
              <a:t>додаткова</a:t>
            </a:r>
            <a:r>
              <a:rPr lang="ru-RU" dirty="0"/>
              <a:t> </a:t>
            </a:r>
            <a:r>
              <a:rPr lang="ru-RU" dirty="0" err="1"/>
              <a:t>оплачувана</a:t>
            </a:r>
            <a:r>
              <a:rPr lang="ru-RU" dirty="0"/>
              <a:t> </a:t>
            </a:r>
            <a:r>
              <a:rPr lang="ru-RU" dirty="0" err="1"/>
              <a:t>відпустка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 smtClean="0"/>
              <a:t>.</a:t>
            </a:r>
            <a:endParaRPr lang="uk-UA" dirty="0"/>
          </a:p>
          <a:p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в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закладах, то правами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 не </a:t>
            </a:r>
            <a:r>
              <a:rPr lang="ru-RU" dirty="0" err="1" smtClean="0"/>
              <a:t>володіють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оплачуваної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за </a:t>
            </a:r>
            <a:r>
              <a:rPr lang="ru-RU" dirty="0" err="1"/>
              <a:t>дистанційною</a:t>
            </a:r>
            <a:r>
              <a:rPr lang="ru-RU" dirty="0"/>
              <a:t> формою </a:t>
            </a:r>
            <a:r>
              <a:rPr lang="ru-RU" dirty="0" err="1"/>
              <a:t>навчання</a:t>
            </a:r>
            <a:r>
              <a:rPr lang="ru-RU" dirty="0"/>
              <a:t> та в </a:t>
            </a:r>
            <a:r>
              <a:rPr lang="ru-RU" dirty="0" err="1"/>
              <a:t>екстернаті</a:t>
            </a:r>
            <a:r>
              <a:rPr lang="ru-RU" dirty="0"/>
              <a:t>, Законом про </a:t>
            </a:r>
            <a:r>
              <a:rPr lang="ru-RU" dirty="0" err="1"/>
              <a:t>відпустки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098" y="4653136"/>
            <a:ext cx="382767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0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Підстава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Підтвердженням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-студент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, є </a:t>
            </a:r>
            <a:r>
              <a:rPr lang="ru-RU" dirty="0" err="1"/>
              <a:t>довідка-виклик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закладу.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ВНЗ </a:t>
            </a:r>
            <a:r>
              <a:rPr lang="ru-RU" dirty="0" err="1"/>
              <a:t>керується</a:t>
            </a:r>
            <a:r>
              <a:rPr lang="ru-RU" dirty="0"/>
              <a:t> таким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успішності</a:t>
            </a:r>
            <a:r>
              <a:rPr lang="ru-RU" dirty="0"/>
              <a:t>, як </a:t>
            </a:r>
            <a:r>
              <a:rPr lang="ru-RU" dirty="0" err="1"/>
              <a:t>відсутність</a:t>
            </a:r>
            <a:r>
              <a:rPr lang="ru-RU" dirty="0"/>
              <a:t> у студента </a:t>
            </a:r>
            <a:r>
              <a:rPr lang="ru-RU" dirty="0" err="1"/>
              <a:t>академічної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студент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заборгованість</a:t>
            </a:r>
            <a:r>
              <a:rPr lang="ru-RU" dirty="0"/>
              <a:t> перед ВНЗ, </a:t>
            </a:r>
            <a:r>
              <a:rPr lang="ru-RU" dirty="0" err="1"/>
              <a:t>довідка-виклик</a:t>
            </a:r>
            <a:r>
              <a:rPr lang="ru-RU" dirty="0"/>
              <a:t> не </a:t>
            </a:r>
            <a:r>
              <a:rPr lang="ru-RU" dirty="0" err="1"/>
              <a:t>видається</a:t>
            </a:r>
            <a:r>
              <a:rPr lang="ru-RU" dirty="0"/>
              <a:t> та,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право на </a:t>
            </a:r>
            <a:r>
              <a:rPr lang="ru-RU" dirty="0" err="1"/>
              <a:t>оплачувану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 smtClean="0"/>
              <a:t>.</a:t>
            </a:r>
          </a:p>
          <a:p>
            <a:r>
              <a:rPr lang="ru-RU" dirty="0"/>
              <a:t>Тому для </a:t>
            </a:r>
            <a:r>
              <a:rPr lang="ru-RU" dirty="0" err="1"/>
              <a:t>правомірного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оплачуваної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працівнику</a:t>
            </a:r>
            <a:r>
              <a:rPr lang="ru-RU" dirty="0"/>
              <a:t>-студенту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на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довідку-виклик</a:t>
            </a:r>
            <a:r>
              <a:rPr lang="ru-RU" dirty="0"/>
              <a:t> 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smtClean="0"/>
              <a:t>закладу.</a:t>
            </a:r>
          </a:p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як для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, яка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,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-студент ВНЗ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написати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.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на </a:t>
            </a:r>
            <a:r>
              <a:rPr lang="ru-RU" dirty="0" err="1"/>
              <a:t>роботі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шляхом </a:t>
            </a:r>
            <a:r>
              <a:rPr lang="ru-RU" dirty="0" err="1"/>
              <a:t>видання</a:t>
            </a:r>
            <a:r>
              <a:rPr lang="ru-RU" dirty="0"/>
              <a:t> наказу </a:t>
            </a:r>
            <a:r>
              <a:rPr lang="ru-RU" dirty="0" err="1"/>
              <a:t>роботодавця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937" y="4581128"/>
            <a:ext cx="2774319" cy="20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8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Довідка- виклик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dirty="0" err="1"/>
              <a:t>Д</a:t>
            </a:r>
            <a:r>
              <a:rPr lang="ru-RU" dirty="0" err="1" smtClean="0"/>
              <a:t>овідка-виклик</a:t>
            </a:r>
            <a:r>
              <a:rPr lang="ru-RU" dirty="0" smtClean="0"/>
              <a:t>  </a:t>
            </a:r>
            <a:r>
              <a:rPr lang="ru-RU" dirty="0" err="1"/>
              <a:t>навчального</a:t>
            </a:r>
            <a:r>
              <a:rPr lang="ru-RU" dirty="0"/>
              <a:t> закладу,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форма </a:t>
            </a:r>
            <a:r>
              <a:rPr lang="ru-RU" dirty="0" err="1"/>
              <a:t>навчання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курс,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, по </a:t>
            </a:r>
            <a:r>
              <a:rPr lang="ru-RU" dirty="0" err="1"/>
              <a:t>батькові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навчальним</a:t>
            </a:r>
            <a:r>
              <a:rPr lang="ru-RU" dirty="0"/>
              <a:t> закладом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підстава</a:t>
            </a:r>
            <a:r>
              <a:rPr lang="ru-RU" dirty="0"/>
              <a:t>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(для </a:t>
            </a:r>
            <a:r>
              <a:rPr lang="ru-RU" dirty="0" err="1"/>
              <a:t>настановних</a:t>
            </a:r>
            <a:r>
              <a:rPr lang="ru-RU" dirty="0"/>
              <a:t> занять,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заліків</a:t>
            </a:r>
            <a:r>
              <a:rPr lang="ru-RU" dirty="0"/>
              <a:t> та </a:t>
            </a:r>
            <a:r>
              <a:rPr lang="ru-RU" dirty="0" err="1"/>
              <a:t>іспитів</a:t>
            </a:r>
            <a:r>
              <a:rPr lang="ru-RU" dirty="0"/>
              <a:t>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іспитів</a:t>
            </a:r>
            <a:r>
              <a:rPr lang="ru-RU" dirty="0"/>
              <a:t>, для </a:t>
            </a:r>
            <a:r>
              <a:rPr lang="ru-RU" dirty="0" err="1"/>
              <a:t>підготовки</a:t>
            </a:r>
            <a:r>
              <a:rPr lang="ru-RU" dirty="0"/>
              <a:t> та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/>
              <a:t>дипломної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).</a:t>
            </a:r>
          </a:p>
          <a:p>
            <a:r>
              <a:rPr lang="ru-RU" dirty="0" err="1"/>
              <a:t>Зауважимо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форма </a:t>
            </a:r>
            <a:r>
              <a:rPr lang="ru-RU" dirty="0" err="1"/>
              <a:t>довідки-виклику</a:t>
            </a:r>
            <a:r>
              <a:rPr lang="ru-RU" dirty="0"/>
              <a:t> ВНЗ для </a:t>
            </a:r>
            <a:r>
              <a:rPr lang="ru-RU" dirty="0" err="1"/>
              <a:t>виклику</a:t>
            </a:r>
            <a:r>
              <a:rPr lang="ru-RU" dirty="0"/>
              <a:t> студента,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роботу з </a:t>
            </a:r>
            <a:r>
              <a:rPr lang="ru-RU" dirty="0" err="1"/>
              <a:t>навчанням</a:t>
            </a:r>
            <a:r>
              <a:rPr lang="ru-RU" dirty="0"/>
              <a:t> у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прибуття</a:t>
            </a:r>
            <a:r>
              <a:rPr lang="ru-RU" dirty="0"/>
              <a:t> студента до ВНЗ, </a:t>
            </a:r>
            <a:r>
              <a:rPr lang="ru-RU" dirty="0" err="1"/>
              <a:t>вибуття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та </a:t>
            </a:r>
            <a:r>
              <a:rPr lang="ru-RU" dirty="0" err="1"/>
              <a:t>повернення</a:t>
            </a:r>
            <a:r>
              <a:rPr lang="ru-RU" dirty="0"/>
              <a:t> до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1368"/>
            <a:ext cx="2880320" cy="191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21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8"/>
            <a:ext cx="7920880" cy="3768532"/>
          </a:xfrm>
        </p:spPr>
        <p:txBody>
          <a:bodyPr>
            <a:normAutofit/>
          </a:bodyPr>
          <a:lstStyle/>
          <a:p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таких </a:t>
            </a:r>
            <a:r>
              <a:rPr lang="ru-RU" dirty="0" err="1"/>
              <a:t>критеріїв</a:t>
            </a:r>
            <a:r>
              <a:rPr lang="ru-RU" dirty="0"/>
              <a:t>, як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закладу;–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вечірня</a:t>
            </a:r>
            <a:r>
              <a:rPr lang="ru-RU" dirty="0"/>
              <a:t>, </a:t>
            </a:r>
            <a:r>
              <a:rPr lang="ru-RU" dirty="0" err="1"/>
              <a:t>заочна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– курсу,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Конкретна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закладами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навчальними</a:t>
            </a:r>
            <a:r>
              <a:rPr lang="ru-RU" dirty="0"/>
              <a:t> планами </a:t>
            </a:r>
            <a:r>
              <a:rPr lang="ru-RU" dirty="0" err="1"/>
              <a:t>відповідного</a:t>
            </a:r>
            <a:r>
              <a:rPr lang="ru-RU" dirty="0"/>
              <a:t> ВНЗ, де </a:t>
            </a:r>
            <a:r>
              <a:rPr lang="ru-RU" dirty="0" err="1"/>
              <a:t>навчається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зауважити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навчального</a:t>
            </a:r>
            <a:r>
              <a:rPr lang="ru-RU" dirty="0"/>
              <a:t> року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й </a:t>
            </a:r>
            <a:r>
              <a:rPr lang="ru-RU" dirty="0" err="1"/>
              <a:t>оплатити</a:t>
            </a:r>
            <a:r>
              <a:rPr lang="ru-RU" dirty="0"/>
              <a:t> </a:t>
            </a:r>
            <a:r>
              <a:rPr lang="ru-RU" dirty="0" err="1"/>
              <a:t>працівнику</a:t>
            </a:r>
            <a:r>
              <a:rPr lang="ru-RU" dirty="0"/>
              <a:t>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відпустку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Законом про </a:t>
            </a:r>
            <a:r>
              <a:rPr lang="ru-RU" dirty="0" err="1"/>
              <a:t>відпустки</a:t>
            </a:r>
            <a:r>
              <a:rPr lang="ru-RU" dirty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відпусток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 за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буде </a:t>
            </a:r>
            <a:r>
              <a:rPr lang="ru-RU" dirty="0" err="1"/>
              <a:t>меншою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гарантовано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</a:t>
            </a:r>
            <a:r>
              <a:rPr lang="ru-RU" dirty="0" err="1"/>
              <a:t>грошова</a:t>
            </a:r>
            <a:r>
              <a:rPr lang="ru-RU" dirty="0"/>
              <a:t> </a:t>
            </a:r>
            <a:r>
              <a:rPr lang="ru-RU" dirty="0" err="1"/>
              <a:t>компенсація</a:t>
            </a:r>
            <a:r>
              <a:rPr lang="ru-RU" dirty="0"/>
              <a:t> за </a:t>
            </a:r>
            <a:r>
              <a:rPr lang="ru-RU" dirty="0" err="1"/>
              <a:t>невикористані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, не </a:t>
            </a:r>
            <a:r>
              <a:rPr lang="ru-RU" dirty="0" err="1"/>
              <a:t>виплачується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0201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6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848872" cy="4392488"/>
          </a:xfrm>
        </p:spPr>
        <p:txBody>
          <a:bodyPr>
            <a:normAutofit/>
          </a:bodyPr>
          <a:lstStyle/>
          <a:p>
            <a:r>
              <a:rPr lang="ru-RU" dirty="0"/>
              <a:t>Тому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 з </a:t>
            </a:r>
            <a:r>
              <a:rPr lang="ru-RU" dirty="0" err="1"/>
              <a:t>вечірньою</a:t>
            </a:r>
            <a:r>
              <a:rPr lang="ru-RU" dirty="0"/>
              <a:t> та заочною формами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оплачувані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:</a:t>
            </a:r>
          </a:p>
          <a:p>
            <a:r>
              <a:rPr lang="ru-RU" dirty="0">
                <a:sym typeface="Symbol"/>
              </a:rPr>
              <a:t></a:t>
            </a:r>
            <a:r>
              <a:rPr lang="ru-RU" dirty="0" smtClean="0"/>
              <a:t>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настановних</a:t>
            </a:r>
            <a:r>
              <a:rPr lang="ru-RU" dirty="0"/>
              <a:t> занять,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заліків</a:t>
            </a:r>
            <a:r>
              <a:rPr lang="ru-RU" dirty="0"/>
              <a:t> та </a:t>
            </a:r>
            <a:r>
              <a:rPr lang="ru-RU" dirty="0" err="1"/>
              <a:t>іспитів</a:t>
            </a:r>
            <a:r>
              <a:rPr lang="ru-RU" dirty="0"/>
              <a:t> для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 </a:t>
            </a:r>
            <a:r>
              <a:rPr lang="ru-RU" dirty="0" smtClean="0"/>
              <a:t>на:</a:t>
            </a:r>
            <a:endParaRPr lang="ru-RU" dirty="0"/>
          </a:p>
          <a:p>
            <a:r>
              <a:rPr lang="ru-RU" dirty="0" smtClean="0"/>
              <a:t>      – І </a:t>
            </a:r>
            <a:r>
              <a:rPr lang="ru-RU" dirty="0"/>
              <a:t>та ІІ курсах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smtClean="0"/>
              <a:t>закладах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з заочною формою </a:t>
            </a:r>
            <a:r>
              <a:rPr lang="ru-RU" dirty="0" err="1"/>
              <a:t>навчання</a:t>
            </a:r>
            <a:r>
              <a:rPr lang="ru-RU" dirty="0"/>
              <a:t> –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;</a:t>
            </a:r>
          </a:p>
          <a:p>
            <a:r>
              <a:rPr lang="ru-RU" dirty="0" smtClean="0"/>
              <a:t>       – ІІІ </a:t>
            </a:r>
            <a:r>
              <a:rPr lang="ru-RU" dirty="0"/>
              <a:t>і </a:t>
            </a:r>
            <a:r>
              <a:rPr lang="ru-RU" dirty="0" err="1"/>
              <a:t>наступних</a:t>
            </a:r>
            <a:r>
              <a:rPr lang="ru-RU" dirty="0"/>
              <a:t> курсах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smtClean="0"/>
              <a:t>закладах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з заочною формою </a:t>
            </a:r>
            <a:r>
              <a:rPr lang="ru-RU" dirty="0" err="1"/>
              <a:t>навчання</a:t>
            </a:r>
            <a:r>
              <a:rPr lang="ru-RU" dirty="0"/>
              <a:t> – 40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;</a:t>
            </a:r>
          </a:p>
          <a:p>
            <a:r>
              <a:rPr lang="ru-RU" dirty="0" smtClean="0">
                <a:sym typeface="Symbol"/>
              </a:rPr>
              <a:t>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іспитів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</a:t>
            </a:r>
            <a:r>
              <a:rPr lang="ru-RU" dirty="0" smtClean="0"/>
              <a:t>: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–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;</a:t>
            </a:r>
          </a:p>
          <a:p>
            <a:r>
              <a:rPr lang="ru-RU" dirty="0" smtClean="0">
                <a:sym typeface="Symbol"/>
              </a:rPr>
              <a:t>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дипломного проекту (</a:t>
            </a:r>
            <a:r>
              <a:rPr lang="ru-RU" dirty="0" err="1"/>
              <a:t>роботи</a:t>
            </a:r>
            <a:r>
              <a:rPr lang="ru-RU" dirty="0"/>
              <a:t>) студентам,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у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</a:t>
            </a:r>
            <a:r>
              <a:rPr lang="ru-RU" dirty="0" smtClean="0"/>
              <a:t>: з </a:t>
            </a:r>
            <a:r>
              <a:rPr lang="ru-RU" dirty="0" err="1"/>
              <a:t>вечірньою</a:t>
            </a:r>
            <a:r>
              <a:rPr lang="ru-RU" dirty="0"/>
              <a:t> та заочною формами </a:t>
            </a:r>
            <a:r>
              <a:rPr lang="ru-RU" dirty="0" err="1"/>
              <a:t>навчання</a:t>
            </a:r>
            <a:r>
              <a:rPr lang="ru-RU" dirty="0"/>
              <a:t> І та ІІ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– два </a:t>
            </a:r>
            <a:r>
              <a:rPr lang="ru-RU" dirty="0" err="1"/>
              <a:t>місяці</a:t>
            </a:r>
            <a:r>
              <a:rPr lang="ru-RU" dirty="0"/>
              <a:t>; ІІІ та І</a:t>
            </a:r>
            <a:r>
              <a:rPr lang="en-US" dirty="0"/>
              <a:t>V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акредитації</a:t>
            </a:r>
            <a:r>
              <a:rPr lang="ru-RU" dirty="0"/>
              <a:t> –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53136"/>
            <a:ext cx="2857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3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1470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Відпустка у зв язку з навчанням у вищих навчальних закладах, навчальних закладах післядипломної освіти </vt:lpstr>
      <vt:lpstr>Презентация PowerPoint</vt:lpstr>
      <vt:lpstr>Презентация PowerPoint</vt:lpstr>
      <vt:lpstr>Умови надання відпусток</vt:lpstr>
      <vt:lpstr>ВНЗ, студенти яких мають право на відпустку</vt:lpstr>
      <vt:lpstr>Підстава надання відпустки </vt:lpstr>
      <vt:lpstr>Довідка- виклик</vt:lpstr>
      <vt:lpstr>Тривалість відпустки</vt:lpstr>
      <vt:lpstr>Презентация PowerPoint</vt:lpstr>
      <vt:lpstr>Оплата відпустки</vt:lpstr>
      <vt:lpstr>ПІЛЬГИ ДЛЯ ПРАЦІВНИКІВ, ЩО ПОЄДНУЮТЬ РОБОТУ З НАВЧАННЯМ У внз</vt:lpstr>
      <vt:lpstr>Нормативно-правові акти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Відпустка у зв язку з навчанням у вищих навчальних закладах, навчальних закладах післядипломної освіти </dc:title>
  <dc:creator>Polishchuk</dc:creator>
  <cp:lastModifiedBy>Polishchuk</cp:lastModifiedBy>
  <cp:revision>9</cp:revision>
  <dcterms:created xsi:type="dcterms:W3CDTF">2019-03-24T18:14:03Z</dcterms:created>
  <dcterms:modified xsi:type="dcterms:W3CDTF">2019-03-24T19:56:43Z</dcterms:modified>
</cp:coreProperties>
</file>