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4"/>
  </p:sldMasterIdLst>
  <p:notesMasterIdLst>
    <p:notesMasterId r:id="rId20"/>
  </p:notesMasterIdLst>
  <p:handoutMasterIdLst>
    <p:handoutMasterId r:id="rId21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D20"/>
    <a:srgbClr val="F0917B"/>
    <a:srgbClr val="FFECA9"/>
    <a:srgbClr val="FED475"/>
    <a:srgbClr val="FAC38B"/>
    <a:srgbClr val="E7B706"/>
    <a:srgbClr val="FAC315"/>
    <a:srgbClr val="FCC735"/>
    <a:srgbClr val="FDCD54"/>
    <a:srgbClr val="FFD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54ACDB4-642F-4F82-9C8D-2DC384BF8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BB06E6-7341-4F07-8285-8B35565B9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C96358-9E58-4A48-B3D3-9B0077E17AC7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C88C94-6E7C-4506-82BE-23DAD04D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5A5C082-911A-46EA-8DF6-A63F9F9E0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C3086C9-2826-46AE-BD8E-F12CB3F9C8B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7591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C5C7EC-97BA-4043-910F-88EDBE4E4DD4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AD0BC5-116C-42CF-8B28-245F66D50665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99818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228882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17660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0674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12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3269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13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8937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14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94210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15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58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3773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8441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1218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0874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1507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0323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05030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FAD0BC5-116C-42CF-8B28-245F66D50665}" type="slidenum">
              <a:rPr lang="ru-RU" noProof="1" dirty="0" smtClean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0158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0E6625-8DC5-4DBA-AA70-CA25586F91D4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4469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1D2D95-B136-4F2B-9766-4631CC8D5195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081385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B572BE-0531-42CC-8209-EC0473B4E92C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8347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FBF42C-DCFC-4836-850C-57541A859D7E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12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1D2D95-B136-4F2B-9766-4631CC8D5195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20078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1D2D95-B136-4F2B-9766-4631CC8D5195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983168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3916835-C03A-4D53-B944-615652BA8CE0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5838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9445C8-5CC3-45D5-ADA6-465ACBA2C598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91718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AEE451-D949-43D1-86C2-A0775FFE8BE8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0148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F719E5-2421-42DB-BA27-4EB9C7F6C50B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7959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CB63D0-2BE1-4244-A3AF-02D336076FCC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7618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7FEFDA-2396-423E-B7D1-74461FB78910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8788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28C98C-3EF6-46E7-AFFD-DDA981EC9D78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485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30EFF3-B0EB-4DD9-896C-D9DB0DD08D48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2959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1D2D95-B136-4F2B-9766-4631CC8D5195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708696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CFFDE3-EEDF-4AC0-AC61-404B1CFD34A7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1296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DFC567-3EA0-4676-9566-0B6BF2DE9BC1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88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4000">
              <a:schemeClr val="accent2">
                <a:lumMod val="48000"/>
                <a:lumOff val="52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1D2D95-B136-4F2B-9766-4631CC8D5195}" type="datetime1">
              <a:rPr lang="ru-RU" noProof="1" smtClean="0"/>
              <a:t>чт 03.08.23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41308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481727-E9E8-A5BA-9B22-CB2AB094ED24}"/>
              </a:ext>
            </a:extLst>
          </p:cNvPr>
          <p:cNvSpPr txBox="1"/>
          <p:nvPr/>
        </p:nvSpPr>
        <p:spPr>
          <a:xfrm>
            <a:off x="2215594" y="2390900"/>
            <a:ext cx="77545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ДИПЛОМАТИЧНА СЛУЖБА УКРАЇНИ </a:t>
            </a:r>
            <a:endParaRPr lang="ru-RU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AE8E9AE0-CFA6-DEC3-119B-E45BCF82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386" y="190395"/>
            <a:ext cx="2245446" cy="1875564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A889B402-1355-D7BA-0763-F14F81102A8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12826" y="300754"/>
            <a:ext cx="82695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міжнародний університет розвитку людини «Україна»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права та суспільних відносин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міжнародних відносин та політичного консалтингу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687BA13-29A0-46D2-D8D6-63F4ABBF06B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201135" y="5611949"/>
            <a:ext cx="58839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Дисципліна: Дипломатична та консульська служба</a:t>
            </a:r>
            <a:r>
              <a:rPr lang="uk-UA" altLang="uk-UA" sz="20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000" b="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Викладач: </a:t>
            </a:r>
            <a:r>
              <a:rPr lang="uk-UA" alt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Дабіжа</a:t>
            </a:r>
            <a:r>
              <a:rPr lang="uk-UA" alt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наук з державного управління, доцент</a:t>
            </a:r>
          </a:p>
        </p:txBody>
      </p:sp>
      <p:pic>
        <p:nvPicPr>
          <p:cNvPr id="10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70F3D857-DE4F-22A8-C8A6-27109C26F6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0" y="5133391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11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38797770-AEFC-F4B0-3DE8-B1A3694805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022" r="7478" b="69580"/>
          <a:stretch>
            <a:fillRect/>
          </a:stretch>
        </p:blipFill>
        <p:spPr>
          <a:xfrm rot="5400000">
            <a:off x="-1234165" y="2734585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1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CA9EA4-3205-A724-30A0-6058241BC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022" r="7478" b="69580"/>
          <a:stretch>
            <a:fillRect/>
          </a:stretch>
        </p:blipFill>
        <p:spPr>
          <a:xfrm rot="16200000">
            <a:off x="9226348" y="1234166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768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БАГНЕТ НАЦІЇ: Зашкварррррр!!!: Суддя, який засудив Павла Павлова, декларує  свої статки одержані від ТУ ДСАУ, як суддя іншого суду">
            <a:extLst>
              <a:ext uri="{FF2B5EF4-FFF2-40B4-BE49-F238E27FC236}">
                <a16:creationId xmlns:a16="http://schemas.microsoft.com/office/drawing/2014/main" id="{9A407042-AF96-C65B-ACFB-9FDB175C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911" y="0"/>
            <a:ext cx="3119245" cy="44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0" y="4707083"/>
            <a:ext cx="4199818" cy="2157798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022" r="7478" b="69580"/>
          <a:stretch>
            <a:fillRect/>
          </a:stretch>
        </p:blipFill>
        <p:spPr>
          <a:xfrm>
            <a:off x="3539686" y="4611231"/>
            <a:ext cx="4199818" cy="224676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5E285-DFEA-DD25-56E2-ABB049C0E652}"/>
              </a:ext>
            </a:extLst>
          </p:cNvPr>
          <p:cNvSpPr txBox="1"/>
          <p:nvPr/>
        </p:nvSpPr>
        <p:spPr>
          <a:xfrm>
            <a:off x="332514" y="323823"/>
            <a:ext cx="861405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 та звільнення з посад системи органів дипломатичної служби в основному здійснюється Міністром закордонних справ України. Виняток складають деякі посади в закордонних дипломатичних установах, які представляють відповідні центральні органи виконавчої влади і прирівнюються до дипломатичних. Такими є військові аташе, керівники торгово-економічних місій, представники Міністерства внутрішніх справ України. Призначення таких осіб відбувається відповідними органами, за погодженням з Міністром закордонних справ.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 в структурні підрозділи Секретаріату Президента, Апарату Верховної Ради та Секретаріату Кабінету Міністрів проводиться керівниками цих органів.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51A06-660A-FA5F-F46E-4A986C0141A4}"/>
              </a:ext>
            </a:extLst>
          </p:cNvPr>
          <p:cNvSpPr txBox="1"/>
          <p:nvPr/>
        </p:nvSpPr>
        <p:spPr>
          <a:xfrm>
            <a:off x="332514" y="3676487"/>
            <a:ext cx="87493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Присягу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службу".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Присяги робиться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книжці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Велика Палата Верховного Суду висловила позицію щодо повноважень Президента  позбавляти дипломатичних рангів / Публікації / Судово-юридична газета">
            <a:extLst>
              <a:ext uri="{FF2B5EF4-FFF2-40B4-BE49-F238E27FC236}">
                <a16:creationId xmlns:a16="http://schemas.microsoft.com/office/drawing/2014/main" id="{3E5C65DC-C08D-6B86-7584-D4FDB311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521" y="4134950"/>
            <a:ext cx="4427479" cy="27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9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V="1">
            <a:off x="-1182783" y="1234165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9098030" y="1105847"/>
            <a:ext cx="4199818" cy="198812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>
            <a:off x="8721065" y="3401150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ABA3B-3BAB-F6BC-17F0-DEC5032FB556}"/>
              </a:ext>
            </a:extLst>
          </p:cNvPr>
          <p:cNvSpPr txBox="1"/>
          <p:nvPr/>
        </p:nvSpPr>
        <p:spPr>
          <a:xfrm>
            <a:off x="1290513" y="269591"/>
            <a:ext cx="94057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 із базових елементів, яких обумовлює роботу системи дипломатичної служби, є </a:t>
            </a: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ротація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тобто планове переміщення кадрів із центрального апарату в закордонні дипломатичні установи і навпаки. Таке переміщення здійснюється за допомогою направлення в довготермінові відрядження та відкликання з них. Термін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відряджень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складає, як правило, 4 роки для дипломатичних працівників та 3 роки для адміністративно-технічних працівників. У країнах із важкими умовами праці термін зменшується на рік. Після повернення з відрядження працівник має відпрацювати в Україні не менше ніж півтора року.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0B487-BC2D-E0C7-5967-5402F7582888}"/>
              </a:ext>
            </a:extLst>
          </p:cNvPr>
          <p:cNvSpPr txBox="1"/>
          <p:nvPr/>
        </p:nvSpPr>
        <p:spPr>
          <a:xfrm>
            <a:off x="1003007" y="4027742"/>
            <a:ext cx="89410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станом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неналежного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ганьблять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довготерміновому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відрядженні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A8D43-3DC1-9599-B25E-955CFB42DF64}"/>
              </a:ext>
            </a:extLst>
          </p:cNvPr>
          <p:cNvSpPr txBox="1"/>
          <p:nvPr/>
        </p:nvSpPr>
        <p:spPr>
          <a:xfrm>
            <a:off x="602673" y="3319168"/>
            <a:ext cx="10422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довготермінове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відрядження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достроково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відкликані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509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V="1">
            <a:off x="8651221" y="3317219"/>
            <a:ext cx="4199818" cy="2881743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3" y="917233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 flipV="1">
            <a:off x="-749090" y="3407271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9B236-C791-8D51-5F4D-97D08D4D27A0}"/>
              </a:ext>
            </a:extLst>
          </p:cNvPr>
          <p:cNvSpPr txBox="1"/>
          <p:nvPr/>
        </p:nvSpPr>
        <p:spPr>
          <a:xfrm>
            <a:off x="1152683" y="450626"/>
            <a:ext cx="9820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C5032-3AB3-E92B-C22B-99581CCDA100}"/>
              </a:ext>
            </a:extLst>
          </p:cNvPr>
          <p:cNvSpPr txBox="1"/>
          <p:nvPr/>
        </p:nvSpPr>
        <p:spPr>
          <a:xfrm>
            <a:off x="1873672" y="1484789"/>
            <a:ext cx="8195119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Надзвичайний і Повноважний Посол України, Постійний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 України при міжнародній організації;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Генеральний консул України;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 Радник-посланник;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4) радник;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5) Консул України;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6) перший секретар;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7) віце-консул;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8) другий секретар;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9) третій секретар;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10) аташе.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Дипломатические ранги. Присвоение дипломатических рангов - Samarastat">
            <a:extLst>
              <a:ext uri="{FF2B5EF4-FFF2-40B4-BE49-F238E27FC236}">
                <a16:creationId xmlns:a16="http://schemas.microsoft.com/office/drawing/2014/main" id="{4D7CB433-1A93-EC46-3ADB-46B37972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88" y="3076911"/>
            <a:ext cx="2780434" cy="3726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1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V="1">
            <a:off x="-917514" y="929202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5" y="929202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 flipV="1">
            <a:off x="-746493" y="3407272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361DE7-0915-1F90-EA3F-3F04D162BBC9}"/>
              </a:ext>
            </a:extLst>
          </p:cNvPr>
          <p:cNvSpPr txBox="1"/>
          <p:nvPr/>
        </p:nvSpPr>
        <p:spPr>
          <a:xfrm>
            <a:off x="2756193" y="1080822"/>
            <a:ext cx="7094393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Надзвичайний і Повноважний Посол;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Надзвичайний і Повноважний Посланник першого класу;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Надзвичайний і Повноважний Посланник другого класу;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радник першого класу;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радник другого класу;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секретар першого класу;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секретар другого класу;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другий секретар першого класу;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другий секретар другого класу;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третій секретар;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аташе.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168AC-119C-A0E1-633B-56C8DE091A28}"/>
              </a:ext>
            </a:extLst>
          </p:cNvPr>
          <p:cNvSpPr txBox="1"/>
          <p:nvPr/>
        </p:nvSpPr>
        <p:spPr>
          <a:xfrm>
            <a:off x="2704235" y="133361"/>
            <a:ext cx="609426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630555" algn="l"/>
              </a:tabLst>
            </a:pP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Дипломатичні ранги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Նախագահ Արմեն Սարգսյանը ստորագրել է Ազգային ժողովի ընդունած մի շարք օրենքներ">
            <a:extLst>
              <a:ext uri="{FF2B5EF4-FFF2-40B4-BE49-F238E27FC236}">
                <a16:creationId xmlns:a16="http://schemas.microsoft.com/office/drawing/2014/main" id="{D28509F5-39FD-C5CF-1C8A-1C2F7149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242" y="2429800"/>
            <a:ext cx="3108622" cy="19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ипломатія в умовах карантину. Вручення вірчих грамот новопризначеними  послами. | OUTLOOK">
            <a:extLst>
              <a:ext uri="{FF2B5EF4-FFF2-40B4-BE49-F238E27FC236}">
                <a16:creationId xmlns:a16="http://schemas.microsoft.com/office/drawing/2014/main" id="{F7C4D09D-67A5-76E8-986C-783F5FDF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88" y="4515850"/>
            <a:ext cx="4781558" cy="22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4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V="1">
            <a:off x="8773544" y="3465060"/>
            <a:ext cx="4199818" cy="2586063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3" y="929203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 flipV="1">
            <a:off x="-723575" y="3384391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609B97-44E0-6923-A148-DCA72254DB5E}"/>
              </a:ext>
            </a:extLst>
          </p:cNvPr>
          <p:cNvSpPr txBox="1"/>
          <p:nvPr/>
        </p:nvSpPr>
        <p:spPr>
          <a:xfrm>
            <a:off x="633846" y="291058"/>
            <a:ext cx="94141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одинадцять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рангів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рангів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вимірах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ранг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рангу.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1BF10-1E14-4781-AAC8-15F8BD41724B}"/>
              </a:ext>
            </a:extLst>
          </p:cNvPr>
          <p:cNvSpPr txBox="1"/>
          <p:nvPr/>
        </p:nvSpPr>
        <p:spPr>
          <a:xfrm>
            <a:off x="1653098" y="2213330"/>
            <a:ext cx="844686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строки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рангах: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аташе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секретаря, другого секретаря другого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другого секретаря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секретаря другого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два роки;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секретаря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радника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три роки.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рангах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радника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Посланника другого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Посланника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23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0" y="5133391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5" y="929202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 flipV="1">
            <a:off x="-749092" y="2171816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750C5E-4CC0-8386-888C-E4D38B1473BA}"/>
              </a:ext>
            </a:extLst>
          </p:cNvPr>
          <p:cNvSpPr txBox="1"/>
          <p:nvPr/>
        </p:nvSpPr>
        <p:spPr>
          <a:xfrm>
            <a:off x="2324777" y="2537826"/>
            <a:ext cx="83334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7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61936919-935B-2A01-40C5-9687C87DB6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flipH="1" flipV="1">
            <a:off x="0" y="0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8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F4F8E9AC-5F09-A0CF-8F9B-AFAC9BB18D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flipH="1" flipV="1">
            <a:off x="2968430" y="0"/>
            <a:ext cx="443932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9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6714F21A-766B-E214-D5BB-17BCEF0589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H="1" flipV="1">
            <a:off x="7992182" y="4156362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10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871B6C97-7D45-8676-8992-EEA5BF1E65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H="1" flipV="1">
            <a:off x="5409253" y="4156361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11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6B0F6B85-F3C4-18B9-1623-D5D7348449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flipV="1">
            <a:off x="7989670" y="11306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539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0" y="5133391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921B9214-549B-8199-56D9-6EFB3C8C30D4}"/>
              </a:ext>
            </a:extLst>
          </p:cNvPr>
          <p:cNvSpPr/>
          <p:nvPr/>
        </p:nvSpPr>
        <p:spPr>
          <a:xfrm>
            <a:off x="1143000" y="180388"/>
            <a:ext cx="9247909" cy="3684959"/>
          </a:xfrm>
          <a:prstGeom prst="horizontalScroll">
            <a:avLst/>
          </a:prstGeom>
          <a:solidFill>
            <a:srgbClr val="FED475"/>
          </a:solidFill>
          <a:ln>
            <a:solidFill>
              <a:srgbClr val="FFEC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5" y="929202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 flipV="1">
            <a:off x="-749092" y="2171816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E3E11F-98A1-D0E9-702C-B5BF8017899C}"/>
              </a:ext>
            </a:extLst>
          </p:cNvPr>
          <p:cNvSpPr txBox="1"/>
          <p:nvPr/>
        </p:nvSpPr>
        <p:spPr>
          <a:xfrm>
            <a:off x="1801091" y="899482"/>
            <a:ext cx="84097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Дипломатична служба України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професійна діяльність системи органів і посадових осіб, спрямована на реалізацію зовнішньої політики України.</a:t>
            </a: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Дипломатична служба є видом державної служби. Специфіка її полягає у особливості завдань, які стоять перед нею а також у відмінностях у діяльності її органів і статусі посадових осіб, по відношенню до інших органів державної служби та державних службовців.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День дипломатичної служби України - Професійні свята - Jobs.ua">
            <a:extLst>
              <a:ext uri="{FF2B5EF4-FFF2-40B4-BE49-F238E27FC236}">
                <a16:creationId xmlns:a16="http://schemas.microsoft.com/office/drawing/2014/main" id="{C711F5A4-BC93-5C0A-AB3F-88BAB946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79" y="3922568"/>
            <a:ext cx="4095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езентація 18-го випуску наукового щорічника «Україна дипломатична»,  присвяченого 100-річчю дипломатичної служби України | Міністерство  закордонних справ України">
            <a:extLst>
              <a:ext uri="{FF2B5EF4-FFF2-40B4-BE49-F238E27FC236}">
                <a16:creationId xmlns:a16="http://schemas.microsoft.com/office/drawing/2014/main" id="{26476C52-F644-2DC3-9187-C08BA64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22" y="4171961"/>
            <a:ext cx="3959370" cy="26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9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0" y="5133391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3" y="1018471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 flipV="1">
            <a:off x="-749092" y="2171816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9F96062-98EE-CD9C-730F-872C54345B8A}"/>
              </a:ext>
            </a:extLst>
          </p:cNvPr>
          <p:cNvSpPr/>
          <p:nvPr/>
        </p:nvSpPr>
        <p:spPr>
          <a:xfrm>
            <a:off x="193637" y="2986290"/>
            <a:ext cx="11369850" cy="616571"/>
          </a:xfrm>
          <a:prstGeom prst="roundRect">
            <a:avLst/>
          </a:prstGeom>
          <a:solidFill>
            <a:srgbClr val="BD54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сприяння забезпеченню стабільності міжнародного становища України, піднесенню її міжнародного авторитету, поширенню у світі образу України як надійного і передбачуваного партнера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B7B6ADD-A7F0-9561-EF21-4F2EEF1D0D56}"/>
              </a:ext>
            </a:extLst>
          </p:cNvPr>
          <p:cNvSpPr/>
          <p:nvPr/>
        </p:nvSpPr>
        <p:spPr>
          <a:xfrm>
            <a:off x="193638" y="2510691"/>
            <a:ext cx="11369849" cy="397964"/>
          </a:xfrm>
          <a:prstGeom prst="roundRect">
            <a:avLst/>
          </a:prstGeom>
          <a:solidFill>
            <a:srgbClr val="B5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 прав та інтересів громадян і юридичних осіб України за кордоном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F089C1D-522E-D326-14F9-AC431154944A}"/>
              </a:ext>
            </a:extLst>
          </p:cNvPr>
          <p:cNvSpPr/>
          <p:nvPr/>
        </p:nvSpPr>
        <p:spPr>
          <a:xfrm>
            <a:off x="193638" y="1809108"/>
            <a:ext cx="11369849" cy="616571"/>
          </a:xfrm>
          <a:prstGeom prst="roundRect">
            <a:avLst/>
          </a:prstGeom>
          <a:solidFill>
            <a:srgbClr val="AD5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 зовнішньополітичного курсу України, спрямованого на розвиток політичних, економічних, гуманітарних, наукових, інших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іншими державами, міжнародними організаціями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01081CD-6310-69E2-7F18-B09F39316706}"/>
              </a:ext>
            </a:extLst>
          </p:cNvPr>
          <p:cNvSpPr/>
          <p:nvPr/>
        </p:nvSpPr>
        <p:spPr>
          <a:xfrm>
            <a:off x="193638" y="3689828"/>
            <a:ext cx="11369851" cy="616571"/>
          </a:xfrm>
          <a:prstGeom prst="roundRect">
            <a:avLst/>
          </a:prstGeom>
          <a:solidFill>
            <a:srgbClr val="C550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дипломатичними засобами та методами захисту суверенітету, безпеки, територіальної цілісності та непорушності кордонів України, її політичних, торгово-економічних та інших інтересів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4045154-6DAD-5AF4-8312-4F03BEA23F13}"/>
              </a:ext>
            </a:extLst>
          </p:cNvPr>
          <p:cNvSpPr/>
          <p:nvPr/>
        </p:nvSpPr>
        <p:spPr>
          <a:xfrm>
            <a:off x="193639" y="4390284"/>
            <a:ext cx="11369852" cy="616571"/>
          </a:xfrm>
          <a:prstGeom prst="roundRect">
            <a:avLst/>
          </a:prstGeom>
          <a:solidFill>
            <a:srgbClr val="CE4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координація діяльності інших органів виконавчої влади щодо забезпечення проведення єдиного зовнішньополітичного курсу України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8D58E5AD-23E0-B74A-3FDD-43C4E9234BCA}"/>
              </a:ext>
            </a:extLst>
          </p:cNvPr>
          <p:cNvSpPr/>
          <p:nvPr/>
        </p:nvSpPr>
        <p:spPr>
          <a:xfrm>
            <a:off x="193638" y="5089160"/>
            <a:ext cx="11369853" cy="563385"/>
          </a:xfrm>
          <a:prstGeom prst="roundRect">
            <a:avLst/>
          </a:prstGeom>
          <a:solidFill>
            <a:srgbClr val="D64B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політичного та економічного становища у світі, зовнішньої та внутрішньої політики іноземних держав, діяльності міжнародних організацій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C6BE3D6A-8668-78CE-7463-DB0DC5FD0F7A}"/>
              </a:ext>
            </a:extLst>
          </p:cNvPr>
          <p:cNvSpPr/>
          <p:nvPr/>
        </p:nvSpPr>
        <p:spPr>
          <a:xfrm>
            <a:off x="193636" y="5728087"/>
            <a:ext cx="11369852" cy="548124"/>
          </a:xfrm>
          <a:prstGeom prst="roundRect">
            <a:avLst/>
          </a:prstGeom>
          <a:solidFill>
            <a:srgbClr val="DE49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органів державної влади України інформацією, необхідною для здійснення ефективної зовнішньої та внутрішньої політики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1FF1F81-1602-ED5D-2638-56EE73DF3F49}"/>
              </a:ext>
            </a:extLst>
          </p:cNvPr>
          <p:cNvSpPr/>
          <p:nvPr/>
        </p:nvSpPr>
        <p:spPr>
          <a:xfrm>
            <a:off x="193636" y="6345418"/>
            <a:ext cx="11369857" cy="362303"/>
          </a:xfrm>
          <a:prstGeom prst="roundRect">
            <a:avLst/>
          </a:prstGeom>
          <a:solidFill>
            <a:srgbClr val="E648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 інших завдань відповідно до законодавства України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49F8C7B-A372-E48B-F2F7-A88ED241B206}"/>
              </a:ext>
            </a:extLst>
          </p:cNvPr>
          <p:cNvSpPr/>
          <p:nvPr/>
        </p:nvSpPr>
        <p:spPr>
          <a:xfrm>
            <a:off x="193638" y="1095479"/>
            <a:ext cx="11369849" cy="616571"/>
          </a:xfrm>
          <a:prstGeom prst="roundRect">
            <a:avLst/>
          </a:prstGeom>
          <a:solidFill>
            <a:srgbClr val="A463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національних інтересів і безпеки України шляхом підтримання мирного і взаємовигідного співробітництва з членами міжнародного співтовариства за загальновизнаними нормами міжнародного права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Свиток: горизонтальный 34">
            <a:extLst>
              <a:ext uri="{FF2B5EF4-FFF2-40B4-BE49-F238E27FC236}">
                <a16:creationId xmlns:a16="http://schemas.microsoft.com/office/drawing/2014/main" id="{095F3A60-3512-F925-1777-D3B421CCD472}"/>
              </a:ext>
            </a:extLst>
          </p:cNvPr>
          <p:cNvSpPr/>
          <p:nvPr/>
        </p:nvSpPr>
        <p:spPr>
          <a:xfrm>
            <a:off x="1129553" y="197228"/>
            <a:ext cx="8616875" cy="828300"/>
          </a:xfrm>
          <a:prstGeom prst="horizontalScroll">
            <a:avLst/>
          </a:prstGeom>
          <a:solidFill>
            <a:srgbClr val="9C6A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завдання дипломатичної служби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0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0" y="5133391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3" y="929201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>
            <a:off x="7346947" y="2008924"/>
            <a:ext cx="5494317" cy="4203838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5150D836-E111-9CFA-A5FF-C8CD9B5F0141}"/>
              </a:ext>
            </a:extLst>
          </p:cNvPr>
          <p:cNvSpPr/>
          <p:nvPr/>
        </p:nvSpPr>
        <p:spPr>
          <a:xfrm>
            <a:off x="1221725" y="42228"/>
            <a:ext cx="7438181" cy="1121511"/>
          </a:xfrm>
          <a:prstGeom prst="horizontalScroll">
            <a:avLst/>
          </a:prstGeom>
          <a:solidFill>
            <a:srgbClr val="ED8C6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 дипломатичної служби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3D987C8-5D59-11F5-7B08-C93CF2CB9078}"/>
              </a:ext>
            </a:extLst>
          </p:cNvPr>
          <p:cNvSpPr/>
          <p:nvPr/>
        </p:nvSpPr>
        <p:spPr>
          <a:xfrm>
            <a:off x="658772" y="1559859"/>
            <a:ext cx="8853543" cy="772632"/>
          </a:xfrm>
          <a:prstGeom prst="roundRect">
            <a:avLst/>
          </a:prstGeom>
          <a:solidFill>
            <a:srgbClr val="EE93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Представницька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забезпечення підтримання дипломатичних зносин з іншими державами, представництво України у міжнародних організаціях та спеціальних місіях.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966F44F-DA8F-1892-DEE5-D05C56FDDDA7}"/>
              </a:ext>
            </a:extLst>
          </p:cNvPr>
          <p:cNvSpPr/>
          <p:nvPr/>
        </p:nvSpPr>
        <p:spPr>
          <a:xfrm>
            <a:off x="742278" y="2436332"/>
            <a:ext cx="10026127" cy="1227147"/>
          </a:xfrm>
          <a:prstGeom prst="roundRect">
            <a:avLst/>
          </a:prstGeom>
          <a:solidFill>
            <a:srgbClr val="F09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Переговорна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організація проведення переговорів і підготовка укладення міжнародних договорів України; внесення в установленому порядку на розгляд Президенту України, Верховній Раді України та Кабінету Міністрів України пропозицій та рекомендацій з питань відносин України з іншими державами та міжнародними організаціями.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13E5A42-FA42-4712-A47E-426C72275FFF}"/>
              </a:ext>
            </a:extLst>
          </p:cNvPr>
          <p:cNvSpPr/>
          <p:nvPr/>
        </p:nvSpPr>
        <p:spPr>
          <a:xfrm>
            <a:off x="990300" y="3795072"/>
            <a:ext cx="10215745" cy="1772221"/>
          </a:xfrm>
          <a:prstGeom prst="roundRect">
            <a:avLst/>
          </a:prstGeom>
          <a:solidFill>
            <a:srgbClr val="F1A3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Договірна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підготовка разом з іншими центральними органами виконавчої влади пропозицій щодо укладення, виконання, припинення дії міжнародних договорів та внесення їх у встановленому порядку на розгляд Президенту України та Кабінету Міністрів України; забезпечення функціонування єдиної державної системи реєстрації, обліку та зберігання міжнародних договорів України; здійснення функцій депозитарію міжнародних договорів, укладених Україною.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9E6DA5A-734F-D913-FB71-26E01068D83B}"/>
              </a:ext>
            </a:extLst>
          </p:cNvPr>
          <p:cNvSpPr/>
          <p:nvPr/>
        </p:nvSpPr>
        <p:spPr>
          <a:xfrm>
            <a:off x="1274207" y="5678367"/>
            <a:ext cx="10623750" cy="769074"/>
          </a:xfrm>
          <a:prstGeom prst="roundRect">
            <a:avLst/>
          </a:prstGeom>
          <a:solidFill>
            <a:srgbClr val="F2AC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Законотворча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підготовка пропозицій щодо удосконалення законодавства України у галузі міжнародних відносин.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6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0" y="5133391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5" y="929202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 flipV="1">
            <a:off x="-749092" y="2171816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E8788FE-5131-E550-526C-A2A0A3536A7F}"/>
              </a:ext>
            </a:extLst>
          </p:cNvPr>
          <p:cNvSpPr/>
          <p:nvPr/>
        </p:nvSpPr>
        <p:spPr>
          <a:xfrm>
            <a:off x="279117" y="209700"/>
            <a:ext cx="9552790" cy="887502"/>
          </a:xfrm>
          <a:prstGeom prst="roundRect">
            <a:avLst/>
          </a:prstGeom>
          <a:solidFill>
            <a:srgbClr val="FFD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Державний протокол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здійснення функцій дипломатичного протоколу у сфері забезпечення зовнішніх зносин з іншими державами, міжнародними організаціями.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600694-8D16-C274-CD1B-01AE7C209B82}"/>
              </a:ext>
            </a:extLst>
          </p:cNvPr>
          <p:cNvSpPr/>
          <p:nvPr/>
        </p:nvSpPr>
        <p:spPr>
          <a:xfrm>
            <a:off x="668768" y="1244026"/>
            <a:ext cx="9647816" cy="1110753"/>
          </a:xfrm>
          <a:prstGeom prst="roundRect">
            <a:avLst/>
          </a:prstGeom>
          <a:solidFill>
            <a:srgbClr val="FED4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Дипломатичний протокол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сприяння діяльності іноземних дипломатичних представництв та консульських установ, представництв міжнародних організацій в Україні, а також здійснення контролю за додержанням дипломатичних і консульських привілеїв та імунітетів.</a:t>
            </a: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256152D-B8C8-4826-BC96-0FE13E5E1167}"/>
              </a:ext>
            </a:extLst>
          </p:cNvPr>
          <p:cNvSpPr/>
          <p:nvPr/>
        </p:nvSpPr>
        <p:spPr>
          <a:xfrm>
            <a:off x="900954" y="2482651"/>
            <a:ext cx="10190181" cy="1574620"/>
          </a:xfrm>
          <a:prstGeom prst="roundRect">
            <a:avLst/>
          </a:prstGeom>
          <a:solidFill>
            <a:srgbClr val="FDCD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Координації та сприяння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сприяння взаємодії органів законодавчої, виконавчої і судової влади в частині здійснення ними зовнішніх зносин та дотримання міжнародних зобов’язань України; сприяння органам законодавчої, виконавчої та судової влади у здійсненні ними міжнародних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надання їм відповідної методичної, консультаційної та інформаційної допомоги; здійснення інших функцій відповідно до чинного законодавства України.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5AB1380-765B-56BE-5C20-13951D5BAA10}"/>
              </a:ext>
            </a:extLst>
          </p:cNvPr>
          <p:cNvSpPr/>
          <p:nvPr/>
        </p:nvSpPr>
        <p:spPr>
          <a:xfrm>
            <a:off x="4486087" y="6115987"/>
            <a:ext cx="7012193" cy="491818"/>
          </a:xfrm>
          <a:prstGeom prst="roundRect">
            <a:avLst/>
          </a:prstGeom>
          <a:solidFill>
            <a:srgbClr val="E7B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Іміджева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розповсюдження інформації про Україну за кордоном.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EF706A5-2AC3-A477-97B7-D838EEAE32C5}"/>
              </a:ext>
            </a:extLst>
          </p:cNvPr>
          <p:cNvSpPr/>
          <p:nvPr/>
        </p:nvSpPr>
        <p:spPr>
          <a:xfrm>
            <a:off x="1376979" y="4244519"/>
            <a:ext cx="10054815" cy="749622"/>
          </a:xfrm>
          <a:prstGeom prst="roundRect">
            <a:avLst/>
          </a:prstGeom>
          <a:solidFill>
            <a:srgbClr val="FCC7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здійснення інформаційного забезпечення Президента України, Верховної Ради України, Кабінету Міністрів України з питань зовнішньополітичної діяльності.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1DC404E-F176-F82F-DDF1-0FC8EC0DBE98}"/>
              </a:ext>
            </a:extLst>
          </p:cNvPr>
          <p:cNvSpPr/>
          <p:nvPr/>
        </p:nvSpPr>
        <p:spPr>
          <a:xfrm>
            <a:off x="1957893" y="5209748"/>
            <a:ext cx="9922886" cy="649164"/>
          </a:xfrm>
          <a:prstGeom prst="roundRect">
            <a:avLst/>
          </a:prstGeom>
          <a:solidFill>
            <a:srgbClr val="FAC3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Консульська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організація на території України та за кордоном консульської роботи, забезпечення візової політики України, здійснення в межах своїх повноважень паспортного забезпечення.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971C222-B36F-CC92-F8F8-822A57275F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H="1" flipV="1">
            <a:off x="7992182" y="4509762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23" name="Знак ''минус'' 22">
            <a:extLst>
              <a:ext uri="{FF2B5EF4-FFF2-40B4-BE49-F238E27FC236}">
                <a16:creationId xmlns:a16="http://schemas.microsoft.com/office/drawing/2014/main" id="{D1B1F3AC-E86C-B324-4F36-02C2EEBD018C}"/>
              </a:ext>
            </a:extLst>
          </p:cNvPr>
          <p:cNvSpPr/>
          <p:nvPr/>
        </p:nvSpPr>
        <p:spPr>
          <a:xfrm rot="16200000">
            <a:off x="8300860" y="2654238"/>
            <a:ext cx="2241929" cy="375135"/>
          </a:xfrm>
          <a:prstGeom prst="mathMinu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 flipV="1">
            <a:off x="-739171" y="2192596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6D25DA62-32C3-A40C-6C0C-3CF9DABB36AB}"/>
              </a:ext>
            </a:extLst>
          </p:cNvPr>
          <p:cNvSpPr/>
          <p:nvPr/>
        </p:nvSpPr>
        <p:spPr>
          <a:xfrm rot="16200000">
            <a:off x="1467742" y="4193561"/>
            <a:ext cx="2066731" cy="375135"/>
          </a:xfrm>
          <a:prstGeom prst="mathMinu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нак ''минус'' 9">
            <a:extLst>
              <a:ext uri="{FF2B5EF4-FFF2-40B4-BE49-F238E27FC236}">
                <a16:creationId xmlns:a16="http://schemas.microsoft.com/office/drawing/2014/main" id="{3AF6B696-0068-F702-A983-D942273FCFAC}"/>
              </a:ext>
            </a:extLst>
          </p:cNvPr>
          <p:cNvSpPr/>
          <p:nvPr/>
        </p:nvSpPr>
        <p:spPr>
          <a:xfrm rot="16200000">
            <a:off x="9071910" y="4159296"/>
            <a:ext cx="2135259" cy="375135"/>
          </a:xfrm>
          <a:prstGeom prst="mathMinu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D47C4796-A0E2-6A5E-1382-535788CA71F5}"/>
              </a:ext>
            </a:extLst>
          </p:cNvPr>
          <p:cNvSpPr/>
          <p:nvPr/>
        </p:nvSpPr>
        <p:spPr>
          <a:xfrm rot="16200000">
            <a:off x="4152950" y="2638652"/>
            <a:ext cx="2210755" cy="375135"/>
          </a:xfrm>
          <a:prstGeom prst="mathMinu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нак ''минус'' 7">
            <a:extLst>
              <a:ext uri="{FF2B5EF4-FFF2-40B4-BE49-F238E27FC236}">
                <a16:creationId xmlns:a16="http://schemas.microsoft.com/office/drawing/2014/main" id="{9A0BFB59-ECCE-DC5E-66A7-BC13577A7E62}"/>
              </a:ext>
            </a:extLst>
          </p:cNvPr>
          <p:cNvSpPr/>
          <p:nvPr/>
        </p:nvSpPr>
        <p:spPr>
          <a:xfrm rot="16200000">
            <a:off x="783723" y="2667253"/>
            <a:ext cx="2215898" cy="375135"/>
          </a:xfrm>
          <a:prstGeom prst="mathMinu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14299" y="5111127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3" y="929201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50BEDA3-4FDF-10F8-A033-3D879487B5F1}"/>
              </a:ext>
            </a:extLst>
          </p:cNvPr>
          <p:cNvSpPr/>
          <p:nvPr/>
        </p:nvSpPr>
        <p:spPr>
          <a:xfrm>
            <a:off x="1485900" y="3554654"/>
            <a:ext cx="9757064" cy="15490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60D65-F035-4645-49A6-6AD46DACAE1A}"/>
              </a:ext>
            </a:extLst>
          </p:cNvPr>
          <p:cNvSpPr txBox="1"/>
          <p:nvPr/>
        </p:nvSpPr>
        <p:spPr>
          <a:xfrm>
            <a:off x="1985193" y="2789920"/>
            <a:ext cx="3120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Міністерство закордонних справ України (МЗС)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B73A8-34A9-17EC-DA8E-00844FC63791}"/>
              </a:ext>
            </a:extLst>
          </p:cNvPr>
          <p:cNvSpPr txBox="1"/>
          <p:nvPr/>
        </p:nvSpPr>
        <p:spPr>
          <a:xfrm>
            <a:off x="5393452" y="2482143"/>
            <a:ext cx="4227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4BBB48-05DE-97AD-2CE4-62C65C310E8A}"/>
              </a:ext>
            </a:extLst>
          </p:cNvPr>
          <p:cNvSpPr txBox="1"/>
          <p:nvPr/>
        </p:nvSpPr>
        <p:spPr>
          <a:xfrm>
            <a:off x="2180628" y="3784774"/>
            <a:ext cx="80884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1805" algn="ctr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Закордонні дипломатичні установи України: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Посольства України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Постійні представництва України при міжнародних організаціях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Консульські установи України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712D9-4398-9253-D332-D5574B473AC1}"/>
              </a:ext>
            </a:extLst>
          </p:cNvPr>
          <p:cNvSpPr txBox="1"/>
          <p:nvPr/>
        </p:nvSpPr>
        <p:spPr>
          <a:xfrm>
            <a:off x="1038620" y="455396"/>
            <a:ext cx="94769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органів дипломатичної служби складають:</a:t>
            </a:r>
            <a:endParaRPr lang="ru-RU" sz="3000" b="1" dirty="0"/>
          </a:p>
        </p:txBody>
      </p:sp>
      <p:pic>
        <p:nvPicPr>
          <p:cNvPr id="2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DAA7142-90B2-1244-9435-9394B674E4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H="1" flipV="1">
            <a:off x="5258327" y="4852555"/>
            <a:ext cx="4199818" cy="1998624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02C8D191-138C-C1B1-F4B3-F758A996E880}"/>
              </a:ext>
            </a:extLst>
          </p:cNvPr>
          <p:cNvSpPr/>
          <p:nvPr/>
        </p:nvSpPr>
        <p:spPr>
          <a:xfrm>
            <a:off x="1722084" y="1482434"/>
            <a:ext cx="339176" cy="414690"/>
          </a:xfrm>
          <a:prstGeom prst="flowChartDecision">
            <a:avLst/>
          </a:prstGeom>
          <a:solidFill>
            <a:srgbClr val="F0917B"/>
          </a:solidFill>
          <a:ln>
            <a:solidFill>
              <a:srgbClr val="B93D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ешение 5">
            <a:extLst>
              <a:ext uri="{FF2B5EF4-FFF2-40B4-BE49-F238E27FC236}">
                <a16:creationId xmlns:a16="http://schemas.microsoft.com/office/drawing/2014/main" id="{56120C83-63B7-DFD8-E8AD-28D19D3F8EE9}"/>
              </a:ext>
            </a:extLst>
          </p:cNvPr>
          <p:cNvSpPr/>
          <p:nvPr/>
        </p:nvSpPr>
        <p:spPr>
          <a:xfrm>
            <a:off x="5096897" y="1479457"/>
            <a:ext cx="339176" cy="414690"/>
          </a:xfrm>
          <a:prstGeom prst="flowChartDecision">
            <a:avLst/>
          </a:prstGeom>
          <a:solidFill>
            <a:srgbClr val="F0917B"/>
          </a:solidFill>
          <a:ln>
            <a:solidFill>
              <a:srgbClr val="B93D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>
            <a:extLst>
              <a:ext uri="{FF2B5EF4-FFF2-40B4-BE49-F238E27FC236}">
                <a16:creationId xmlns:a16="http://schemas.microsoft.com/office/drawing/2014/main" id="{1185D6C3-7F0B-D151-9BDE-C4A8FDCD75A5}"/>
              </a:ext>
            </a:extLst>
          </p:cNvPr>
          <p:cNvSpPr/>
          <p:nvPr/>
        </p:nvSpPr>
        <p:spPr>
          <a:xfrm>
            <a:off x="9252236" y="1519747"/>
            <a:ext cx="339176" cy="414690"/>
          </a:xfrm>
          <a:prstGeom prst="flowChartDecision">
            <a:avLst/>
          </a:prstGeom>
          <a:solidFill>
            <a:srgbClr val="F0917B"/>
          </a:solidFill>
          <a:ln>
            <a:solidFill>
              <a:srgbClr val="B93D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>
            <a:extLst>
              <a:ext uri="{FF2B5EF4-FFF2-40B4-BE49-F238E27FC236}">
                <a16:creationId xmlns:a16="http://schemas.microsoft.com/office/drawing/2014/main" id="{07AD81F0-5AC9-876C-670D-70C4D0E5A876}"/>
              </a:ext>
            </a:extLst>
          </p:cNvPr>
          <p:cNvSpPr/>
          <p:nvPr/>
        </p:nvSpPr>
        <p:spPr>
          <a:xfrm>
            <a:off x="2331519" y="5266524"/>
            <a:ext cx="339176" cy="414690"/>
          </a:xfrm>
          <a:prstGeom prst="flowChartDecision">
            <a:avLst/>
          </a:prstGeom>
          <a:solidFill>
            <a:srgbClr val="F0917B"/>
          </a:solidFill>
          <a:ln>
            <a:solidFill>
              <a:srgbClr val="B93D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>
            <a:extLst>
              <a:ext uri="{FF2B5EF4-FFF2-40B4-BE49-F238E27FC236}">
                <a16:creationId xmlns:a16="http://schemas.microsoft.com/office/drawing/2014/main" id="{435FE1A9-0310-8FC2-833C-B9BE3672D8B2}"/>
              </a:ext>
            </a:extLst>
          </p:cNvPr>
          <p:cNvSpPr/>
          <p:nvPr/>
        </p:nvSpPr>
        <p:spPr>
          <a:xfrm>
            <a:off x="9978070" y="5207149"/>
            <a:ext cx="339176" cy="414690"/>
          </a:xfrm>
          <a:prstGeom prst="flowChartDecision">
            <a:avLst/>
          </a:prstGeom>
          <a:solidFill>
            <a:srgbClr val="F0917B"/>
          </a:solidFill>
          <a:ln>
            <a:solidFill>
              <a:srgbClr val="B93D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7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0" y="5133391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5" y="929202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H="1" flipV="1">
            <a:off x="4034980" y="4919008"/>
            <a:ext cx="4199818" cy="1938992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C1A7CA-778D-3394-7CD9-FFC80FFCBFA4}"/>
              </a:ext>
            </a:extLst>
          </p:cNvPr>
          <p:cNvSpPr txBox="1"/>
          <p:nvPr/>
        </p:nvSpPr>
        <p:spPr>
          <a:xfrm>
            <a:off x="443345" y="166644"/>
            <a:ext cx="99129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Міністерство закордонних справ України є центральним органом виконавчої влади, який забезпечує проведення зовнішньої політики держави і координацію діяльності у сфері зовнішніх зносин України.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/>
            <a:endParaRPr lang="uk-UA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Міністерство закордонних справ України здійснює свої повноваження безпосередньо та через інші органи дипломатичної служби.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/>
            <a:endParaRPr lang="uk-UA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Дипломатичні представництва та консульські установи України за кордоном є постійно діючими установами України, основними завданнями яких є представництво України в державі перебування та підтримання офіційних міждержавних відносин, захист інтересів України, прав та інтересів її громадян і юридичних осіб за кордоном.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Набув чинності закон про дипломатичну службу">
            <a:extLst>
              <a:ext uri="{FF2B5EF4-FFF2-40B4-BE49-F238E27FC236}">
                <a16:creationId xmlns:a16="http://schemas.microsoft.com/office/drawing/2014/main" id="{833C096F-87A5-6ED6-3082-A05A03C1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95" y="3769211"/>
            <a:ext cx="4655128" cy="30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927EFB-D52F-CE63-C1A1-61687708B1AC}"/>
              </a:ext>
            </a:extLst>
          </p:cNvPr>
          <p:cNvSpPr txBox="1"/>
          <p:nvPr/>
        </p:nvSpPr>
        <p:spPr>
          <a:xfrm>
            <a:off x="524741" y="3634128"/>
            <a:ext cx="68011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Постійні представництва України при міжнародних організаціях є постійно діючими установами України за кордоном, основними завданнями яких є представництво України при міжнародних організаціях, підтримання з такими міжнародними організаціями офіційних відносин та захист інтересів України за кордоном.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7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9E031B55-024B-C626-CF49-DD4ECBDA30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741919" flipH="1" flipV="1">
            <a:off x="6124163" y="1995053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7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90C0D6AA-ABD0-925B-62EA-30E32B37B4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flipH="1" flipV="1">
            <a:off x="1849576" y="2189856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0" y="5133391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5" y="929202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6200000" flipH="1" flipV="1">
            <a:off x="-749092" y="2171816"/>
            <a:ext cx="4199818" cy="270163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55DB2854-8F54-2675-D3DE-FE53417C7696}"/>
              </a:ext>
            </a:extLst>
          </p:cNvPr>
          <p:cNvSpPr/>
          <p:nvPr/>
        </p:nvSpPr>
        <p:spPr>
          <a:xfrm>
            <a:off x="316925" y="-1"/>
            <a:ext cx="10001248" cy="3345873"/>
          </a:xfrm>
          <a:prstGeom prst="horizontalScroll">
            <a:avLst/>
          </a:prstGeom>
          <a:solidFill>
            <a:srgbClr val="FFECA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71805"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Дипломатичний працівник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державний службовець, який виконує дипломатичні або консульські функції в Україні чи за кордоном та має відповідний дипломатичний ранг.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Дипломатичними працівниками можуть бути громадяни України, які мають відповідну фахову вищу освіту, необхідні професійні та ділові якості, володіють державною та іноземними мовами і за станом здоров’я можуть бути направлені у довготермінове відрядження.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CAEA7695-E430-9B45-C4B8-5A7CC3C451D3}"/>
              </a:ext>
            </a:extLst>
          </p:cNvPr>
          <p:cNvSpPr/>
          <p:nvPr/>
        </p:nvSpPr>
        <p:spPr>
          <a:xfrm flipH="1">
            <a:off x="2130135" y="3512129"/>
            <a:ext cx="9750135" cy="3237049"/>
          </a:xfrm>
          <a:prstGeom prst="horizontalScroll">
            <a:avLst/>
          </a:prstGeom>
          <a:solidFill>
            <a:srgbClr val="FAC38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71805"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Адміністративно-технічний працівник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державний службовець, який здійснює адміністративно-технічне обслуговування системи органів дипломатичної служби.</a:t>
            </a:r>
          </a:p>
          <a:p>
            <a:pPr indent="471805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Адміністративно-технічними працівниками дипломатичної служби можуть бути громадяни України, які мають необхідні професійні та ділові якості, володіють державною та, як правило, іноземними мовами і за станом здоров’я можуть бути направлені у довготермінове відрядження.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9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099A3370-DAB7-1DA9-CDA4-73CAB1D8BF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V="1">
            <a:off x="0" y="4406902"/>
            <a:ext cx="4199818" cy="245797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3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47C5EEE3-447F-499C-B935-7DB538CF8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5400000" flipH="1" flipV="1">
            <a:off x="8921385" y="929202"/>
            <a:ext cx="4199818" cy="2341416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4" name="Графический объект 8" descr="Нарисованный от руки цветок с высокой детализацией">
            <a:extLst>
              <a:ext uri="{FF2B5EF4-FFF2-40B4-BE49-F238E27FC236}">
                <a16:creationId xmlns:a16="http://schemas.microsoft.com/office/drawing/2014/main" id="{AE3F4844-57C2-D887-32EE-FAA25C3668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022" r="7478" b="69580"/>
          <a:stretch>
            <a:fillRect/>
          </a:stretch>
        </p:blipFill>
        <p:spPr>
          <a:xfrm rot="10800000" flipH="1" flipV="1">
            <a:off x="7992182" y="4406902"/>
            <a:ext cx="4199818" cy="2430597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0DC779-897A-A519-8AF0-24D78CD8E270}"/>
              </a:ext>
            </a:extLst>
          </p:cNvPr>
          <p:cNvSpPr txBox="1"/>
          <p:nvPr/>
        </p:nvSpPr>
        <p:spPr>
          <a:xfrm>
            <a:off x="571500" y="207084"/>
            <a:ext cx="106424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Дипломатичні працівники та адміністративно-технічні працівники разом утворюють термін працівники дипломатичної служби.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Прийняття на дипломатичну службу здійснюється на конкурсній основі, крім випадків, коли призначення на дипломатичні посади здійснює Президент України. При прийнятті на роботу може встановлюватись випробувальний термін до шести місяців.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Дипломатичні працівники проходять дипломатичну службу на відповідних посадах Міністерства закордонних справ, його представництв та закордонних дипломатичних установ.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Дипломатичною службою вважається також робота в структурних підрозділах Секретаріату Президента,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Апараті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Верховної Ради та Секретаріату Кабінету Міністрів, які забезпечують здійснення повноважень у зовнішньополітичній сфері.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FE95D-7B36-042B-D6E0-D06C837A8504}"/>
              </a:ext>
            </a:extLst>
          </p:cNvPr>
          <p:cNvSpPr txBox="1"/>
          <p:nvPr/>
        </p:nvSpPr>
        <p:spPr>
          <a:xfrm>
            <a:off x="571501" y="3636084"/>
            <a:ext cx="10642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Міністр закордонних справ України призначається на посаду Верховною Радою України за поданням Президента України та звільняється з посади Верховною Радою України.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Посол та Постійний представник призначається Президентом України за поданням Міністра закордонних справ, узгодженого з профільним комітетом Верховної Ради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627609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0B8658-DE86-42E1-9D01-970FE6B6ABA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E14B9E1-7F97-4662-8FB1-AC5A81D5A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13FBCD-4DF7-4ECF-9257-7B99D54993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248</TotalTime>
  <Words>1518</Words>
  <Application>Microsoft Office PowerPoint</Application>
  <PresentationFormat>Широкоэкранный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Issi Talli</dc:creator>
  <cp:lastModifiedBy>Issi Talli</cp:lastModifiedBy>
  <cp:revision>4</cp:revision>
  <dcterms:created xsi:type="dcterms:W3CDTF">2023-07-31T13:43:52Z</dcterms:created>
  <dcterms:modified xsi:type="dcterms:W3CDTF">2023-08-03T10:41:01Z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