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BB7F9-E2DD-4D88-A024-4E882A3E00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AC383F-D2E3-4AF6-AB1A-E87988F85134}">
      <dgm:prSet/>
      <dgm:spPr/>
      <dgm:t>
        <a:bodyPr/>
        <a:lstStyle/>
        <a:p>
          <a:r>
            <a:rPr lang="en-US" b="1" i="1"/>
            <a:t>Науково-технічні (експериментальні) розробки </a:t>
          </a:r>
          <a:r>
            <a:rPr lang="en-US"/>
            <a:t>– це науково- технічна діяльність, що базується на наукових знаннях, отриманих у результаті наукових досліджень чи практичного досвіду, та провадиться з метою доведення таких знань до стадії практичного використання.</a:t>
          </a:r>
        </a:p>
      </dgm:t>
    </dgm:pt>
    <dgm:pt modelId="{D9497FE5-A8A7-4933-8899-5EB2F73694D4}" type="parTrans" cxnId="{70C961A0-3925-4DAF-B285-C3C0F9EEAEF6}">
      <dgm:prSet/>
      <dgm:spPr/>
      <dgm:t>
        <a:bodyPr/>
        <a:lstStyle/>
        <a:p>
          <a:endParaRPr lang="en-US"/>
        </a:p>
      </dgm:t>
    </dgm:pt>
    <dgm:pt modelId="{29D61CFC-F762-4334-AD76-B525FAF2327B}" type="sibTrans" cxnId="{70C961A0-3925-4DAF-B285-C3C0F9EEAEF6}">
      <dgm:prSet/>
      <dgm:spPr/>
      <dgm:t>
        <a:bodyPr/>
        <a:lstStyle/>
        <a:p>
          <a:endParaRPr lang="en-US"/>
        </a:p>
      </dgm:t>
    </dgm:pt>
    <dgm:pt modelId="{15EDFA32-CADB-4027-A1FD-1EB58B5A2CD2}">
      <dgm:prSet/>
      <dgm:spPr/>
      <dgm:t>
        <a:bodyPr/>
        <a:lstStyle/>
        <a:p>
          <a:r>
            <a:rPr lang="en-US"/>
            <a:t>Правові, економічні та організаційні засади державного регулювання інноваційної діяльності в Україні визначає Закон «Про інноваційну діяльність». Він встановлює форми стимулювання державою інноваційних процесів і спрямований на підтримку розвитку економіки України інноваційним шляхом.</a:t>
          </a:r>
        </a:p>
      </dgm:t>
    </dgm:pt>
    <dgm:pt modelId="{80574548-9F8E-463A-85E9-8C0CC93C133D}" type="parTrans" cxnId="{7E74A433-7CD9-442B-9C60-F7076BADEFC2}">
      <dgm:prSet/>
      <dgm:spPr/>
      <dgm:t>
        <a:bodyPr/>
        <a:lstStyle/>
        <a:p>
          <a:endParaRPr lang="en-US"/>
        </a:p>
      </dgm:t>
    </dgm:pt>
    <dgm:pt modelId="{438E96AB-743B-48E4-BD19-13A2F6882819}" type="sibTrans" cxnId="{7E74A433-7CD9-442B-9C60-F7076BADEFC2}">
      <dgm:prSet/>
      <dgm:spPr/>
      <dgm:t>
        <a:bodyPr/>
        <a:lstStyle/>
        <a:p>
          <a:endParaRPr lang="en-US"/>
        </a:p>
      </dgm:t>
    </dgm:pt>
    <dgm:pt modelId="{187C259D-4B9A-4A3F-A7B3-9A85F0B4AAC8}">
      <dgm:prSet/>
      <dgm:spPr/>
      <dgm:t>
        <a:bodyPr/>
        <a:lstStyle/>
        <a:p>
          <a:r>
            <a:rPr lang="en-US"/>
            <a:t>У загальноприйнятому значенні </a:t>
          </a:r>
          <a:r>
            <a:rPr lang="en-US" b="1"/>
            <a:t>інновації </a:t>
          </a:r>
          <a:r>
            <a:rPr lang="en-US"/>
            <a:t>– це результати наукових досліджень і розробок, що здатні покращити технічні, економічні, споживчі характеристики наявної продукції, процесів, послуг або стати основами нових.</a:t>
          </a:r>
        </a:p>
      </dgm:t>
    </dgm:pt>
    <dgm:pt modelId="{F4B0745A-8AFF-4931-8FA0-5DEC4BA8FBAA}" type="parTrans" cxnId="{5F9149C4-8CA7-44BC-81B2-7BCFE0D3E7A1}">
      <dgm:prSet/>
      <dgm:spPr/>
      <dgm:t>
        <a:bodyPr/>
        <a:lstStyle/>
        <a:p>
          <a:endParaRPr lang="en-US"/>
        </a:p>
      </dgm:t>
    </dgm:pt>
    <dgm:pt modelId="{012197AB-83E2-44B1-90C6-F389703F55C4}" type="sibTrans" cxnId="{5F9149C4-8CA7-44BC-81B2-7BCFE0D3E7A1}">
      <dgm:prSet/>
      <dgm:spPr/>
      <dgm:t>
        <a:bodyPr/>
        <a:lstStyle/>
        <a:p>
          <a:endParaRPr lang="en-US"/>
        </a:p>
      </dgm:t>
    </dgm:pt>
    <dgm:pt modelId="{05C24E79-9749-4DDD-81C4-082A01BA2112}" type="pres">
      <dgm:prSet presAssocID="{5B9BB7F9-E2DD-4D88-A024-4E882A3E0063}" presName="linear" presStyleCnt="0">
        <dgm:presLayoutVars>
          <dgm:animLvl val="lvl"/>
          <dgm:resizeHandles val="exact"/>
        </dgm:presLayoutVars>
      </dgm:prSet>
      <dgm:spPr/>
    </dgm:pt>
    <dgm:pt modelId="{E5B91996-1931-4193-B6D4-82870AA0EA44}" type="pres">
      <dgm:prSet presAssocID="{7EAC383F-D2E3-4AF6-AB1A-E87988F8513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664EFC-0400-4DD8-906B-C835A43428E0}" type="pres">
      <dgm:prSet presAssocID="{29D61CFC-F762-4334-AD76-B525FAF2327B}" presName="spacer" presStyleCnt="0"/>
      <dgm:spPr/>
    </dgm:pt>
    <dgm:pt modelId="{A34E36E0-63E0-4092-B82F-2552F2602C9B}" type="pres">
      <dgm:prSet presAssocID="{15EDFA32-CADB-4027-A1FD-1EB58B5A2C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0D1A014-8944-4394-9DFE-858EF7CF6924}" type="pres">
      <dgm:prSet presAssocID="{15EDFA32-CADB-4027-A1FD-1EB58B5A2C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A3BCF11-0F07-4718-9C82-94A6649ECBC0}" type="presOf" srcId="{7EAC383F-D2E3-4AF6-AB1A-E87988F85134}" destId="{E5B91996-1931-4193-B6D4-82870AA0EA44}" srcOrd="0" destOrd="0" presId="urn:microsoft.com/office/officeart/2005/8/layout/vList2"/>
    <dgm:cxn modelId="{3574C61A-7795-4191-8181-4B9AC0BBBF3D}" type="presOf" srcId="{5B9BB7F9-E2DD-4D88-A024-4E882A3E0063}" destId="{05C24E79-9749-4DDD-81C4-082A01BA2112}" srcOrd="0" destOrd="0" presId="urn:microsoft.com/office/officeart/2005/8/layout/vList2"/>
    <dgm:cxn modelId="{7E74A433-7CD9-442B-9C60-F7076BADEFC2}" srcId="{5B9BB7F9-E2DD-4D88-A024-4E882A3E0063}" destId="{15EDFA32-CADB-4027-A1FD-1EB58B5A2CD2}" srcOrd="1" destOrd="0" parTransId="{80574548-9F8E-463A-85E9-8C0CC93C133D}" sibTransId="{438E96AB-743B-48E4-BD19-13A2F6882819}"/>
    <dgm:cxn modelId="{7815E441-A4C3-464C-B5E4-39DA002E17E8}" type="presOf" srcId="{187C259D-4B9A-4A3F-A7B3-9A85F0B4AAC8}" destId="{20D1A014-8944-4394-9DFE-858EF7CF6924}" srcOrd="0" destOrd="0" presId="urn:microsoft.com/office/officeart/2005/8/layout/vList2"/>
    <dgm:cxn modelId="{70C961A0-3925-4DAF-B285-C3C0F9EEAEF6}" srcId="{5B9BB7F9-E2DD-4D88-A024-4E882A3E0063}" destId="{7EAC383F-D2E3-4AF6-AB1A-E87988F85134}" srcOrd="0" destOrd="0" parTransId="{D9497FE5-A8A7-4933-8899-5EB2F73694D4}" sibTransId="{29D61CFC-F762-4334-AD76-B525FAF2327B}"/>
    <dgm:cxn modelId="{5F9149C4-8CA7-44BC-81B2-7BCFE0D3E7A1}" srcId="{15EDFA32-CADB-4027-A1FD-1EB58B5A2CD2}" destId="{187C259D-4B9A-4A3F-A7B3-9A85F0B4AAC8}" srcOrd="0" destOrd="0" parTransId="{F4B0745A-8AFF-4931-8FA0-5DEC4BA8FBAA}" sibTransId="{012197AB-83E2-44B1-90C6-F389703F55C4}"/>
    <dgm:cxn modelId="{E3C119DB-03A1-4C4F-8C01-0E18D6381138}" type="presOf" srcId="{15EDFA32-CADB-4027-A1FD-1EB58B5A2CD2}" destId="{A34E36E0-63E0-4092-B82F-2552F2602C9B}" srcOrd="0" destOrd="0" presId="urn:microsoft.com/office/officeart/2005/8/layout/vList2"/>
    <dgm:cxn modelId="{E92C188B-243D-4F40-B7E4-544E1D9AABBB}" type="presParOf" srcId="{05C24E79-9749-4DDD-81C4-082A01BA2112}" destId="{E5B91996-1931-4193-B6D4-82870AA0EA44}" srcOrd="0" destOrd="0" presId="urn:microsoft.com/office/officeart/2005/8/layout/vList2"/>
    <dgm:cxn modelId="{3066D59B-FE86-4BCF-96CA-21D90ECA0542}" type="presParOf" srcId="{05C24E79-9749-4DDD-81C4-082A01BA2112}" destId="{AC664EFC-0400-4DD8-906B-C835A43428E0}" srcOrd="1" destOrd="0" presId="urn:microsoft.com/office/officeart/2005/8/layout/vList2"/>
    <dgm:cxn modelId="{93F1B466-687C-4AB1-A373-98444D79EA12}" type="presParOf" srcId="{05C24E79-9749-4DDD-81C4-082A01BA2112}" destId="{A34E36E0-63E0-4092-B82F-2552F2602C9B}" srcOrd="2" destOrd="0" presId="urn:microsoft.com/office/officeart/2005/8/layout/vList2"/>
    <dgm:cxn modelId="{EFC0468F-C368-4DCE-ADAD-CF64E32C4B7F}" type="presParOf" srcId="{05C24E79-9749-4DDD-81C4-082A01BA2112}" destId="{20D1A014-8944-4394-9DFE-858EF7CF69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2C4B9-B59E-40B8-B638-35FA3E04E02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CAF40D-4CA3-4B68-A949-B422EE388170}">
      <dgm:prSet/>
      <dgm:spPr/>
      <dgm:t>
        <a:bodyPr/>
        <a:lstStyle/>
        <a:p>
          <a:r>
            <a:rPr lang="en-US" b="1"/>
            <a:t>Інновація (нововведення) </a:t>
          </a:r>
          <a:r>
            <a:rPr lang="en-US"/>
            <a:t>– це кінцевий результат діяльності зі створення нового або вдосконаленого продукту, який реалізується на ринку, нового або вдосконаленого технологічного процесу, який використовується в практичній діяльності.</a:t>
          </a:r>
        </a:p>
      </dgm:t>
    </dgm:pt>
    <dgm:pt modelId="{041929A0-D50D-4E99-AC0E-2E5C9F755557}" type="parTrans" cxnId="{20E472DC-45A0-4763-A1ED-F1DD570D5E31}">
      <dgm:prSet/>
      <dgm:spPr/>
      <dgm:t>
        <a:bodyPr/>
        <a:lstStyle/>
        <a:p>
          <a:endParaRPr lang="en-US"/>
        </a:p>
      </dgm:t>
    </dgm:pt>
    <dgm:pt modelId="{45B25910-B0B9-4EA6-8E22-0C42E1FC962D}" type="sibTrans" cxnId="{20E472DC-45A0-4763-A1ED-F1DD570D5E31}">
      <dgm:prSet/>
      <dgm:spPr/>
      <dgm:t>
        <a:bodyPr/>
        <a:lstStyle/>
        <a:p>
          <a:endParaRPr lang="en-US"/>
        </a:p>
      </dgm:t>
    </dgm:pt>
    <dgm:pt modelId="{303E5D30-70F8-4CC5-B069-8FFE358F8987}">
      <dgm:prSet/>
      <dgm:spPr/>
      <dgm:t>
        <a:bodyPr/>
        <a:lstStyle/>
        <a:p>
          <a:r>
            <a:rPr lang="en-US" b="1"/>
            <a:t>Під інноваційною діяльністю </a:t>
          </a:r>
          <a:r>
            <a:rPr lang="en-US"/>
            <a:t>розуміють усі наукові, технологічні, організаційні, фінансові та комерційні дії, що реально призводять до здійснення інновацій або задумані з цією метою.</a:t>
          </a:r>
        </a:p>
      </dgm:t>
    </dgm:pt>
    <dgm:pt modelId="{1DBA14C0-9665-4E65-AF10-92DF669A3DF1}" type="parTrans" cxnId="{E0753AF1-1C77-456A-821A-BFEC560041A8}">
      <dgm:prSet/>
      <dgm:spPr/>
      <dgm:t>
        <a:bodyPr/>
        <a:lstStyle/>
        <a:p>
          <a:endParaRPr lang="en-US"/>
        </a:p>
      </dgm:t>
    </dgm:pt>
    <dgm:pt modelId="{9E28FAA7-30E4-4AF6-A72C-BA1103CF7ECF}" type="sibTrans" cxnId="{E0753AF1-1C77-456A-821A-BFEC560041A8}">
      <dgm:prSet/>
      <dgm:spPr/>
      <dgm:t>
        <a:bodyPr/>
        <a:lstStyle/>
        <a:p>
          <a:endParaRPr lang="en-US"/>
        </a:p>
      </dgm:t>
    </dgm:pt>
    <dgm:pt modelId="{2E79B3C8-9C11-4B96-B29E-9B2B2D5F5275}">
      <dgm:prSet/>
      <dgm:spPr/>
      <dgm:t>
        <a:bodyPr/>
        <a:lstStyle/>
        <a:p>
          <a:r>
            <a:rPr lang="en-US" b="1"/>
            <a:t>Під упровадженням інновацій </a:t>
          </a:r>
          <a:r>
            <a:rPr lang="en-US"/>
            <a:t>розуміють уведення у вживання будь-якого нового або значно вдосконаленого продукту (товару, послуги) або процесу, нового методу маркетингу чи нового організаційного методу в діяльності підприємства, організації робочих місць або зовнішніх зв’язків.</a:t>
          </a:r>
        </a:p>
      </dgm:t>
    </dgm:pt>
    <dgm:pt modelId="{49E865A7-ABB9-4964-86E1-444BBEB91890}" type="parTrans" cxnId="{362657B0-E693-41EB-B11E-A5262EC810D9}">
      <dgm:prSet/>
      <dgm:spPr/>
      <dgm:t>
        <a:bodyPr/>
        <a:lstStyle/>
        <a:p>
          <a:endParaRPr lang="en-US"/>
        </a:p>
      </dgm:t>
    </dgm:pt>
    <dgm:pt modelId="{54CF99D8-3D73-40B8-8414-62590C533901}" type="sibTrans" cxnId="{362657B0-E693-41EB-B11E-A5262EC810D9}">
      <dgm:prSet/>
      <dgm:spPr/>
      <dgm:t>
        <a:bodyPr/>
        <a:lstStyle/>
        <a:p>
          <a:endParaRPr lang="en-US"/>
        </a:p>
      </dgm:t>
    </dgm:pt>
    <dgm:pt modelId="{AE623A1B-BD43-4720-B29A-A363317404E9}">
      <dgm:prSet/>
      <dgm:spPr/>
      <dgm:t>
        <a:bodyPr/>
        <a:lstStyle/>
        <a:p>
          <a:r>
            <a:rPr lang="en-US" b="1"/>
            <a:t>Інноваційна продукція </a:t>
          </a:r>
          <a:r>
            <a:rPr lang="en-US"/>
            <a:t>– це продукція, яка є новою або значно вдосконаленою в частині її властивостей або способів використання. Новими продуктами вважають товари та послуги, що суттєво відрізняються своїми характеристиками або призначенням від продуктів, що виготовлялися підприємством раніше.</a:t>
          </a:r>
        </a:p>
      </dgm:t>
    </dgm:pt>
    <dgm:pt modelId="{A86080FC-5E65-4AFD-A0AB-13DCE19AF0AC}" type="parTrans" cxnId="{B52D1DBC-A8BF-4A34-ABFF-263E62B18EB9}">
      <dgm:prSet/>
      <dgm:spPr/>
      <dgm:t>
        <a:bodyPr/>
        <a:lstStyle/>
        <a:p>
          <a:endParaRPr lang="en-US"/>
        </a:p>
      </dgm:t>
    </dgm:pt>
    <dgm:pt modelId="{4B987075-7AED-4426-A262-D9840098B7B3}" type="sibTrans" cxnId="{B52D1DBC-A8BF-4A34-ABFF-263E62B18EB9}">
      <dgm:prSet/>
      <dgm:spPr/>
      <dgm:t>
        <a:bodyPr/>
        <a:lstStyle/>
        <a:p>
          <a:endParaRPr lang="en-US"/>
        </a:p>
      </dgm:t>
    </dgm:pt>
    <dgm:pt modelId="{1BEE5484-B164-4993-89D5-ED76D482479C}" type="pres">
      <dgm:prSet presAssocID="{04F2C4B9-B59E-40B8-B638-35FA3E04E02C}" presName="linear" presStyleCnt="0">
        <dgm:presLayoutVars>
          <dgm:animLvl val="lvl"/>
          <dgm:resizeHandles val="exact"/>
        </dgm:presLayoutVars>
      </dgm:prSet>
      <dgm:spPr/>
    </dgm:pt>
    <dgm:pt modelId="{374B600A-7068-44D2-847F-1EB9B87120DB}" type="pres">
      <dgm:prSet presAssocID="{41CAF40D-4CA3-4B68-A949-B422EE3881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8102F3-DB51-4D6E-99D9-17A121B80AAD}" type="pres">
      <dgm:prSet presAssocID="{45B25910-B0B9-4EA6-8E22-0C42E1FC962D}" presName="spacer" presStyleCnt="0"/>
      <dgm:spPr/>
    </dgm:pt>
    <dgm:pt modelId="{D8E3CBB3-A33C-4849-ABBE-9A4AD14661D7}" type="pres">
      <dgm:prSet presAssocID="{303E5D30-70F8-4CC5-B069-8FFE358F89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AE4F22-1B08-4885-96EB-3D03948B42A1}" type="pres">
      <dgm:prSet presAssocID="{9E28FAA7-30E4-4AF6-A72C-BA1103CF7ECF}" presName="spacer" presStyleCnt="0"/>
      <dgm:spPr/>
    </dgm:pt>
    <dgm:pt modelId="{7A9E67CC-69BE-4526-8F50-CE22B9ECD0B3}" type="pres">
      <dgm:prSet presAssocID="{2E79B3C8-9C11-4B96-B29E-9B2B2D5F52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643E43-FF7B-45C1-8DCA-2754BC9AC2DA}" type="pres">
      <dgm:prSet presAssocID="{54CF99D8-3D73-40B8-8414-62590C533901}" presName="spacer" presStyleCnt="0"/>
      <dgm:spPr/>
    </dgm:pt>
    <dgm:pt modelId="{04510567-EBD7-4FFF-98E4-C61460640B24}" type="pres">
      <dgm:prSet presAssocID="{AE623A1B-BD43-4720-B29A-A363317404E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984D14-3C3F-46C2-A738-475847767198}" type="presOf" srcId="{41CAF40D-4CA3-4B68-A949-B422EE388170}" destId="{374B600A-7068-44D2-847F-1EB9B87120DB}" srcOrd="0" destOrd="0" presId="urn:microsoft.com/office/officeart/2005/8/layout/vList2"/>
    <dgm:cxn modelId="{94612354-D09D-41CB-B668-29669711A5B4}" type="presOf" srcId="{AE623A1B-BD43-4720-B29A-A363317404E9}" destId="{04510567-EBD7-4FFF-98E4-C61460640B24}" srcOrd="0" destOrd="0" presId="urn:microsoft.com/office/officeart/2005/8/layout/vList2"/>
    <dgm:cxn modelId="{AF6CDB74-5186-482A-BD4E-FD5A98E39256}" type="presOf" srcId="{2E79B3C8-9C11-4B96-B29E-9B2B2D5F5275}" destId="{7A9E67CC-69BE-4526-8F50-CE22B9ECD0B3}" srcOrd="0" destOrd="0" presId="urn:microsoft.com/office/officeart/2005/8/layout/vList2"/>
    <dgm:cxn modelId="{8E85AA9E-48AE-4112-9A12-CB8D1AA370DD}" type="presOf" srcId="{303E5D30-70F8-4CC5-B069-8FFE358F8987}" destId="{D8E3CBB3-A33C-4849-ABBE-9A4AD14661D7}" srcOrd="0" destOrd="0" presId="urn:microsoft.com/office/officeart/2005/8/layout/vList2"/>
    <dgm:cxn modelId="{362657B0-E693-41EB-B11E-A5262EC810D9}" srcId="{04F2C4B9-B59E-40B8-B638-35FA3E04E02C}" destId="{2E79B3C8-9C11-4B96-B29E-9B2B2D5F5275}" srcOrd="2" destOrd="0" parTransId="{49E865A7-ABB9-4964-86E1-444BBEB91890}" sibTransId="{54CF99D8-3D73-40B8-8414-62590C533901}"/>
    <dgm:cxn modelId="{B52D1DBC-A8BF-4A34-ABFF-263E62B18EB9}" srcId="{04F2C4B9-B59E-40B8-B638-35FA3E04E02C}" destId="{AE623A1B-BD43-4720-B29A-A363317404E9}" srcOrd="3" destOrd="0" parTransId="{A86080FC-5E65-4AFD-A0AB-13DCE19AF0AC}" sibTransId="{4B987075-7AED-4426-A262-D9840098B7B3}"/>
    <dgm:cxn modelId="{6944AFD9-F4F4-4030-A53C-0D50C667F55D}" type="presOf" srcId="{04F2C4B9-B59E-40B8-B638-35FA3E04E02C}" destId="{1BEE5484-B164-4993-89D5-ED76D482479C}" srcOrd="0" destOrd="0" presId="urn:microsoft.com/office/officeart/2005/8/layout/vList2"/>
    <dgm:cxn modelId="{20E472DC-45A0-4763-A1ED-F1DD570D5E31}" srcId="{04F2C4B9-B59E-40B8-B638-35FA3E04E02C}" destId="{41CAF40D-4CA3-4B68-A949-B422EE388170}" srcOrd="0" destOrd="0" parTransId="{041929A0-D50D-4E99-AC0E-2E5C9F755557}" sibTransId="{45B25910-B0B9-4EA6-8E22-0C42E1FC962D}"/>
    <dgm:cxn modelId="{E0753AF1-1C77-456A-821A-BFEC560041A8}" srcId="{04F2C4B9-B59E-40B8-B638-35FA3E04E02C}" destId="{303E5D30-70F8-4CC5-B069-8FFE358F8987}" srcOrd="1" destOrd="0" parTransId="{1DBA14C0-9665-4E65-AF10-92DF669A3DF1}" sibTransId="{9E28FAA7-30E4-4AF6-A72C-BA1103CF7ECF}"/>
    <dgm:cxn modelId="{E99B1CB4-8BD5-403D-9BC4-9567B710E569}" type="presParOf" srcId="{1BEE5484-B164-4993-89D5-ED76D482479C}" destId="{374B600A-7068-44D2-847F-1EB9B87120DB}" srcOrd="0" destOrd="0" presId="urn:microsoft.com/office/officeart/2005/8/layout/vList2"/>
    <dgm:cxn modelId="{22BE1420-3CC1-4BA4-9B6A-CC5784BB2E1F}" type="presParOf" srcId="{1BEE5484-B164-4993-89D5-ED76D482479C}" destId="{118102F3-DB51-4D6E-99D9-17A121B80AAD}" srcOrd="1" destOrd="0" presId="urn:microsoft.com/office/officeart/2005/8/layout/vList2"/>
    <dgm:cxn modelId="{D0D018C5-2429-4717-9F7C-4A76EA0CB2AE}" type="presParOf" srcId="{1BEE5484-B164-4993-89D5-ED76D482479C}" destId="{D8E3CBB3-A33C-4849-ABBE-9A4AD14661D7}" srcOrd="2" destOrd="0" presId="urn:microsoft.com/office/officeart/2005/8/layout/vList2"/>
    <dgm:cxn modelId="{B0B4388B-0969-4D7F-91F5-1DC7A06D75BE}" type="presParOf" srcId="{1BEE5484-B164-4993-89D5-ED76D482479C}" destId="{D0AE4F22-1B08-4885-96EB-3D03948B42A1}" srcOrd="3" destOrd="0" presId="urn:microsoft.com/office/officeart/2005/8/layout/vList2"/>
    <dgm:cxn modelId="{534FD214-7981-43C0-AF81-29C9E4217D4B}" type="presParOf" srcId="{1BEE5484-B164-4993-89D5-ED76D482479C}" destId="{7A9E67CC-69BE-4526-8F50-CE22B9ECD0B3}" srcOrd="4" destOrd="0" presId="urn:microsoft.com/office/officeart/2005/8/layout/vList2"/>
    <dgm:cxn modelId="{561E2779-9C51-4E69-8567-037230B6EF8D}" type="presParOf" srcId="{1BEE5484-B164-4993-89D5-ED76D482479C}" destId="{43643E43-FF7B-45C1-8DCA-2754BC9AC2DA}" srcOrd="5" destOrd="0" presId="urn:microsoft.com/office/officeart/2005/8/layout/vList2"/>
    <dgm:cxn modelId="{0B09A47A-FF7A-4DD1-8E8A-7E577630CD21}" type="presParOf" srcId="{1BEE5484-B164-4993-89D5-ED76D482479C}" destId="{04510567-EBD7-4FFF-98E4-C61460640B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DB02C-CD29-4221-9E59-6F3BD3DEED55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951AE5-A2B9-4B4B-AF21-7285DA44C6B5}">
      <dgm:prSet/>
      <dgm:spPr/>
      <dgm:t>
        <a:bodyPr/>
        <a:lstStyle/>
        <a:p>
          <a:r>
            <a:rPr lang="en-US" dirty="0" err="1"/>
            <a:t>Базисні</a:t>
          </a:r>
          <a:r>
            <a:rPr lang="en-US" dirty="0"/>
            <a:t> (</a:t>
          </a:r>
          <a:r>
            <a:rPr lang="en-US" dirty="0" err="1"/>
            <a:t>фундаментальні</a:t>
          </a:r>
          <a:r>
            <a:rPr lang="en-US" dirty="0"/>
            <a:t>) </a:t>
          </a:r>
          <a:r>
            <a:rPr lang="en-US" dirty="0" err="1"/>
            <a:t>інновації</a:t>
          </a:r>
          <a:r>
            <a:rPr lang="en-US" dirty="0"/>
            <a:t> – </a:t>
          </a:r>
          <a:r>
            <a:rPr lang="en-US" dirty="0" err="1"/>
            <a:t>це</a:t>
          </a:r>
          <a:r>
            <a:rPr lang="en-US" dirty="0"/>
            <a:t> </a:t>
          </a:r>
          <a:r>
            <a:rPr lang="en-US" dirty="0" err="1"/>
            <a:t>інновації</a:t>
          </a:r>
          <a:r>
            <a:rPr lang="en-US" dirty="0"/>
            <a:t>, </a:t>
          </a:r>
          <a:r>
            <a:rPr lang="en-US" dirty="0" err="1"/>
            <a:t>які</a:t>
          </a:r>
          <a:r>
            <a:rPr lang="en-US" dirty="0"/>
            <a:t> </a:t>
          </a:r>
          <a:r>
            <a:rPr lang="en-US" dirty="0" err="1"/>
            <a:t>радикально</a:t>
          </a:r>
          <a:r>
            <a:rPr lang="en-US" dirty="0"/>
            <a:t> </a:t>
          </a:r>
          <a:r>
            <a:rPr lang="en-US" dirty="0" err="1"/>
            <a:t>змінюють</a:t>
          </a:r>
          <a:r>
            <a:rPr lang="en-US" dirty="0"/>
            <a:t> </a:t>
          </a:r>
          <a:r>
            <a:rPr lang="en-US" dirty="0" err="1"/>
            <a:t>застарілий</a:t>
          </a:r>
          <a:r>
            <a:rPr lang="en-US" dirty="0"/>
            <a:t> </a:t>
          </a:r>
          <a:r>
            <a:rPr lang="en-US" dirty="0" err="1"/>
            <a:t>та</a:t>
          </a:r>
          <a:r>
            <a:rPr lang="en-US" dirty="0"/>
            <a:t> </a:t>
          </a:r>
          <a:r>
            <a:rPr lang="en-US" dirty="0" err="1"/>
            <a:t>формують</a:t>
          </a:r>
          <a:r>
            <a:rPr lang="en-US" dirty="0"/>
            <a:t> </a:t>
          </a:r>
          <a:r>
            <a:rPr lang="en-US" dirty="0" err="1"/>
            <a:t>новий</a:t>
          </a:r>
          <a:r>
            <a:rPr lang="en-US" dirty="0"/>
            <a:t> </a:t>
          </a:r>
          <a:r>
            <a:rPr lang="en-US" dirty="0" err="1"/>
            <a:t>напрямок</a:t>
          </a:r>
          <a:r>
            <a:rPr lang="en-US" dirty="0"/>
            <a:t> </a:t>
          </a:r>
          <a:r>
            <a:rPr lang="en-US" dirty="0" err="1"/>
            <a:t>діяльності</a:t>
          </a:r>
          <a:r>
            <a:rPr lang="en-US" dirty="0"/>
            <a:t>.</a:t>
          </a:r>
        </a:p>
      </dgm:t>
    </dgm:pt>
    <dgm:pt modelId="{76631733-3DFC-4357-A8D3-265D175FEB80}" type="parTrans" cxnId="{32A42233-2739-47F9-BBED-044CD736A50B}">
      <dgm:prSet/>
      <dgm:spPr/>
      <dgm:t>
        <a:bodyPr/>
        <a:lstStyle/>
        <a:p>
          <a:endParaRPr lang="en-US"/>
        </a:p>
      </dgm:t>
    </dgm:pt>
    <dgm:pt modelId="{C97313F7-AA3C-4AD6-92E6-EE213FCD69DE}" type="sibTrans" cxnId="{32A42233-2739-47F9-BBED-044CD736A50B}">
      <dgm:prSet/>
      <dgm:spPr/>
      <dgm:t>
        <a:bodyPr/>
        <a:lstStyle/>
        <a:p>
          <a:endParaRPr lang="en-US"/>
        </a:p>
      </dgm:t>
    </dgm:pt>
    <dgm:pt modelId="{D7939AD3-0C4C-47FD-BFC2-68D256CC554A}">
      <dgm:prSet/>
      <dgm:spPr/>
      <dgm:t>
        <a:bodyPr/>
        <a:lstStyle/>
        <a:p>
          <a:r>
            <a:rPr lang="en-US"/>
            <a:t>Псевдоінновації – це зовнішньо несуттєві зміни продуктів або процесів, які не мають принципової новизни та не надають жодних переваг для споживачів.</a:t>
          </a:r>
        </a:p>
      </dgm:t>
    </dgm:pt>
    <dgm:pt modelId="{72376692-3CBE-426B-A324-58DBA4B16533}" type="parTrans" cxnId="{497FFD08-982D-4837-804A-8F2D113D1D06}">
      <dgm:prSet/>
      <dgm:spPr/>
      <dgm:t>
        <a:bodyPr/>
        <a:lstStyle/>
        <a:p>
          <a:endParaRPr lang="en-US"/>
        </a:p>
      </dgm:t>
    </dgm:pt>
    <dgm:pt modelId="{983593D0-B74D-4B72-A827-AD4DEABE4ECD}" type="sibTrans" cxnId="{497FFD08-982D-4837-804A-8F2D113D1D06}">
      <dgm:prSet/>
      <dgm:spPr/>
      <dgm:t>
        <a:bodyPr/>
        <a:lstStyle/>
        <a:p>
          <a:endParaRPr lang="en-US"/>
        </a:p>
      </dgm:t>
    </dgm:pt>
    <dgm:pt modelId="{38F2EE59-1705-4084-8531-869092020E12}" type="pres">
      <dgm:prSet presAssocID="{A14DB02C-CD29-4221-9E59-6F3BD3DEED55}" presName="outerComposite" presStyleCnt="0">
        <dgm:presLayoutVars>
          <dgm:chMax val="5"/>
          <dgm:dir/>
          <dgm:resizeHandles val="exact"/>
        </dgm:presLayoutVars>
      </dgm:prSet>
      <dgm:spPr/>
    </dgm:pt>
    <dgm:pt modelId="{3521B9C9-581D-488B-977A-9EC996B1B1FD}" type="pres">
      <dgm:prSet presAssocID="{A14DB02C-CD29-4221-9E59-6F3BD3DEED55}" presName="dummyMaxCanvas" presStyleCnt="0">
        <dgm:presLayoutVars/>
      </dgm:prSet>
      <dgm:spPr/>
    </dgm:pt>
    <dgm:pt modelId="{6E4A651E-9492-44D5-8EFE-9FAF3839B65A}" type="pres">
      <dgm:prSet presAssocID="{A14DB02C-CD29-4221-9E59-6F3BD3DEED55}" presName="TwoNodes_1" presStyleLbl="node1" presStyleIdx="0" presStyleCnt="2">
        <dgm:presLayoutVars>
          <dgm:bulletEnabled val="1"/>
        </dgm:presLayoutVars>
      </dgm:prSet>
      <dgm:spPr/>
    </dgm:pt>
    <dgm:pt modelId="{B01CCF45-83A7-46E9-8564-5FEC4B0468FD}" type="pres">
      <dgm:prSet presAssocID="{A14DB02C-CD29-4221-9E59-6F3BD3DEED55}" presName="TwoNodes_2" presStyleLbl="node1" presStyleIdx="1" presStyleCnt="2">
        <dgm:presLayoutVars>
          <dgm:bulletEnabled val="1"/>
        </dgm:presLayoutVars>
      </dgm:prSet>
      <dgm:spPr/>
    </dgm:pt>
    <dgm:pt modelId="{C6862FDE-9308-410E-8F2F-2F41F9E4EBC2}" type="pres">
      <dgm:prSet presAssocID="{A14DB02C-CD29-4221-9E59-6F3BD3DEED55}" presName="TwoConn_1-2" presStyleLbl="fgAccFollowNode1" presStyleIdx="0" presStyleCnt="1">
        <dgm:presLayoutVars>
          <dgm:bulletEnabled val="1"/>
        </dgm:presLayoutVars>
      </dgm:prSet>
      <dgm:spPr/>
    </dgm:pt>
    <dgm:pt modelId="{A0EE2BF3-FD56-4DB0-BDEE-C58A911B2251}" type="pres">
      <dgm:prSet presAssocID="{A14DB02C-CD29-4221-9E59-6F3BD3DEED55}" presName="TwoNodes_1_text" presStyleLbl="node1" presStyleIdx="1" presStyleCnt="2">
        <dgm:presLayoutVars>
          <dgm:bulletEnabled val="1"/>
        </dgm:presLayoutVars>
      </dgm:prSet>
      <dgm:spPr/>
    </dgm:pt>
    <dgm:pt modelId="{C9B53BF0-570D-4AEF-A935-D52B3900E459}" type="pres">
      <dgm:prSet presAssocID="{A14DB02C-CD29-4221-9E59-6F3BD3DEED5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9364A04-B35F-4FC3-B0E3-C63C9C52DFD7}" type="presOf" srcId="{EF951AE5-A2B9-4B4B-AF21-7285DA44C6B5}" destId="{A0EE2BF3-FD56-4DB0-BDEE-C58A911B2251}" srcOrd="1" destOrd="0" presId="urn:microsoft.com/office/officeart/2005/8/layout/vProcess5"/>
    <dgm:cxn modelId="{497FFD08-982D-4837-804A-8F2D113D1D06}" srcId="{A14DB02C-CD29-4221-9E59-6F3BD3DEED55}" destId="{D7939AD3-0C4C-47FD-BFC2-68D256CC554A}" srcOrd="1" destOrd="0" parTransId="{72376692-3CBE-426B-A324-58DBA4B16533}" sibTransId="{983593D0-B74D-4B72-A827-AD4DEABE4ECD}"/>
    <dgm:cxn modelId="{94355F13-F530-4AC9-83B6-C78D7EC88E63}" type="presOf" srcId="{A14DB02C-CD29-4221-9E59-6F3BD3DEED55}" destId="{38F2EE59-1705-4084-8531-869092020E12}" srcOrd="0" destOrd="0" presId="urn:microsoft.com/office/officeart/2005/8/layout/vProcess5"/>
    <dgm:cxn modelId="{32A42233-2739-47F9-BBED-044CD736A50B}" srcId="{A14DB02C-CD29-4221-9E59-6F3BD3DEED55}" destId="{EF951AE5-A2B9-4B4B-AF21-7285DA44C6B5}" srcOrd="0" destOrd="0" parTransId="{76631733-3DFC-4357-A8D3-265D175FEB80}" sibTransId="{C97313F7-AA3C-4AD6-92E6-EE213FCD69DE}"/>
    <dgm:cxn modelId="{C98BF370-C3E5-497E-8B4B-CE2D68B80DB6}" type="presOf" srcId="{D7939AD3-0C4C-47FD-BFC2-68D256CC554A}" destId="{B01CCF45-83A7-46E9-8564-5FEC4B0468FD}" srcOrd="0" destOrd="0" presId="urn:microsoft.com/office/officeart/2005/8/layout/vProcess5"/>
    <dgm:cxn modelId="{1C41B7C3-3E67-4366-BAEA-9387265B7298}" type="presOf" srcId="{EF951AE5-A2B9-4B4B-AF21-7285DA44C6B5}" destId="{6E4A651E-9492-44D5-8EFE-9FAF3839B65A}" srcOrd="0" destOrd="0" presId="urn:microsoft.com/office/officeart/2005/8/layout/vProcess5"/>
    <dgm:cxn modelId="{670D6BE8-8649-4923-8B87-BEAFC5E4F01A}" type="presOf" srcId="{D7939AD3-0C4C-47FD-BFC2-68D256CC554A}" destId="{C9B53BF0-570D-4AEF-A935-D52B3900E459}" srcOrd="1" destOrd="0" presId="urn:microsoft.com/office/officeart/2005/8/layout/vProcess5"/>
    <dgm:cxn modelId="{EF998FF6-E213-4001-AE0A-55B8A32216C7}" type="presOf" srcId="{C97313F7-AA3C-4AD6-92E6-EE213FCD69DE}" destId="{C6862FDE-9308-410E-8F2F-2F41F9E4EBC2}" srcOrd="0" destOrd="0" presId="urn:microsoft.com/office/officeart/2005/8/layout/vProcess5"/>
    <dgm:cxn modelId="{FE7C251B-DE7D-4004-A327-994AE349F943}" type="presParOf" srcId="{38F2EE59-1705-4084-8531-869092020E12}" destId="{3521B9C9-581D-488B-977A-9EC996B1B1FD}" srcOrd="0" destOrd="0" presId="urn:microsoft.com/office/officeart/2005/8/layout/vProcess5"/>
    <dgm:cxn modelId="{9ADDB497-3982-4E60-9D32-7DBC5EA99094}" type="presParOf" srcId="{38F2EE59-1705-4084-8531-869092020E12}" destId="{6E4A651E-9492-44D5-8EFE-9FAF3839B65A}" srcOrd="1" destOrd="0" presId="urn:microsoft.com/office/officeart/2005/8/layout/vProcess5"/>
    <dgm:cxn modelId="{840F33C8-C828-46BE-ACAF-D9F8062B669A}" type="presParOf" srcId="{38F2EE59-1705-4084-8531-869092020E12}" destId="{B01CCF45-83A7-46E9-8564-5FEC4B0468FD}" srcOrd="2" destOrd="0" presId="urn:microsoft.com/office/officeart/2005/8/layout/vProcess5"/>
    <dgm:cxn modelId="{50EE60F1-0491-42A4-9488-A1742F9CE3A0}" type="presParOf" srcId="{38F2EE59-1705-4084-8531-869092020E12}" destId="{C6862FDE-9308-410E-8F2F-2F41F9E4EBC2}" srcOrd="3" destOrd="0" presId="urn:microsoft.com/office/officeart/2005/8/layout/vProcess5"/>
    <dgm:cxn modelId="{935B10D9-C2EB-4499-83A6-F00766BC32EE}" type="presParOf" srcId="{38F2EE59-1705-4084-8531-869092020E12}" destId="{A0EE2BF3-FD56-4DB0-BDEE-C58A911B2251}" srcOrd="4" destOrd="0" presId="urn:microsoft.com/office/officeart/2005/8/layout/vProcess5"/>
    <dgm:cxn modelId="{8F49EC12-964D-453F-B48B-52D968E5DE94}" type="presParOf" srcId="{38F2EE59-1705-4084-8531-869092020E12}" destId="{C9B53BF0-570D-4AEF-A935-D52B3900E45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7655C-9C28-4730-8143-50BE68C4CA3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4B5576-2083-4610-B5A2-0317274D4935}">
      <dgm:prSet/>
      <dgm:spPr/>
      <dgm:t>
        <a:bodyPr/>
        <a:lstStyle/>
        <a:p>
          <a:r>
            <a:rPr lang="en-US" b="1"/>
            <a:t>І група  </a:t>
          </a:r>
          <a:r>
            <a:rPr lang="en-US"/>
            <a:t>–  </a:t>
          </a:r>
          <a:r>
            <a:rPr lang="en-US" b="1"/>
            <a:t>Людські ресурси</a:t>
          </a:r>
          <a:endParaRPr lang="en-US"/>
        </a:p>
      </dgm:t>
    </dgm:pt>
    <dgm:pt modelId="{2271D1AB-E4F8-49EE-8EE3-A33855EF401F}" type="parTrans" cxnId="{6A8E066D-07EB-4B5D-87D4-09C93D692411}">
      <dgm:prSet/>
      <dgm:spPr/>
      <dgm:t>
        <a:bodyPr/>
        <a:lstStyle/>
        <a:p>
          <a:endParaRPr lang="en-US"/>
        </a:p>
      </dgm:t>
    </dgm:pt>
    <dgm:pt modelId="{B601F275-A635-4C03-A196-C57FC5B59F79}" type="sibTrans" cxnId="{6A8E066D-07EB-4B5D-87D4-09C93D692411}">
      <dgm:prSet/>
      <dgm:spPr/>
      <dgm:t>
        <a:bodyPr/>
        <a:lstStyle/>
        <a:p>
          <a:endParaRPr lang="en-US"/>
        </a:p>
      </dgm:t>
    </dgm:pt>
    <dgm:pt modelId="{094463A8-77EA-4F4B-B057-2B7C7C93E489}">
      <dgm:prSet/>
      <dgm:spPr/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en-US" dirty="0" err="1"/>
            <a:t>Частка</a:t>
          </a:r>
          <a:r>
            <a:rPr lang="en-US" dirty="0"/>
            <a:t>	</a:t>
          </a:r>
          <a:r>
            <a:rPr lang="en-US" dirty="0" err="1"/>
            <a:t>випускників</a:t>
          </a:r>
          <a:r>
            <a:rPr lang="uk-UA" dirty="0"/>
            <a:t> </a:t>
          </a:r>
          <a:r>
            <a:rPr lang="en-US" dirty="0" err="1"/>
            <a:t>університетів</a:t>
          </a:r>
          <a:r>
            <a:rPr lang="en-US" dirty="0"/>
            <a:t>	у	</a:t>
          </a:r>
          <a:r>
            <a:rPr lang="en-US" dirty="0" err="1"/>
            <a:t>сфері</a:t>
          </a:r>
          <a:r>
            <a:rPr lang="uk-UA" dirty="0"/>
            <a:t> </a:t>
          </a:r>
          <a:r>
            <a:rPr lang="en-US" dirty="0" err="1"/>
            <a:t>науки</a:t>
          </a:r>
          <a:r>
            <a:rPr lang="en-US" dirty="0"/>
            <a:t>	</a:t>
          </a:r>
          <a:r>
            <a:rPr lang="en-US" dirty="0" err="1"/>
            <a:t>та</a:t>
          </a:r>
          <a:r>
            <a:rPr lang="en-US" dirty="0"/>
            <a:t> </a:t>
          </a:r>
          <a:r>
            <a:rPr lang="en-US" dirty="0" err="1"/>
            <a:t>технологій</a:t>
          </a:r>
          <a:r>
            <a:rPr lang="en-US" dirty="0"/>
            <a:t> в </a:t>
          </a:r>
          <a:r>
            <a:rPr lang="en-US" dirty="0" err="1"/>
            <a:t>загальній</a:t>
          </a:r>
          <a:r>
            <a:rPr lang="en-US" dirty="0"/>
            <a:t> </a:t>
          </a:r>
          <a:r>
            <a:rPr lang="en-US" dirty="0" err="1"/>
            <a:t>чисельності</a:t>
          </a:r>
          <a:r>
            <a:rPr lang="en-US" dirty="0"/>
            <a:t> </a:t>
          </a:r>
          <a:r>
            <a:rPr lang="en-US" dirty="0" err="1"/>
            <a:t>всіх</a:t>
          </a:r>
          <a:r>
            <a:rPr lang="en-US" dirty="0"/>
            <a:t> </a:t>
          </a:r>
          <a:r>
            <a:rPr lang="en-US" dirty="0" err="1"/>
            <a:t>випускників</a:t>
          </a:r>
          <a:r>
            <a:rPr lang="en-US" dirty="0"/>
            <a:t>, %.</a:t>
          </a:r>
        </a:p>
      </dgm:t>
    </dgm:pt>
    <dgm:pt modelId="{E42D62C1-5B31-4D16-8683-F83EDF2114BC}" type="parTrans" cxnId="{3E5BFFE3-8F72-46CD-BA5D-0D7353EE23D8}">
      <dgm:prSet/>
      <dgm:spPr/>
      <dgm:t>
        <a:bodyPr/>
        <a:lstStyle/>
        <a:p>
          <a:endParaRPr lang="en-US"/>
        </a:p>
      </dgm:t>
    </dgm:pt>
    <dgm:pt modelId="{47BABC4F-BBC9-41B0-A130-B782A1241472}" type="sibTrans" cxnId="{3E5BFFE3-8F72-46CD-BA5D-0D7353EE23D8}">
      <dgm:prSet/>
      <dgm:spPr/>
      <dgm:t>
        <a:bodyPr/>
        <a:lstStyle/>
        <a:p>
          <a:endParaRPr lang="en-US"/>
        </a:p>
      </dgm:t>
    </dgm:pt>
    <dgm:pt modelId="{721FE35B-96CE-4A97-A2FE-467E3E2AACC4}">
      <dgm:prSet/>
      <dgm:spPr/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en-US" dirty="0" err="1"/>
            <a:t>Частка</a:t>
          </a:r>
          <a:r>
            <a:rPr lang="en-US" dirty="0"/>
            <a:t>	</a:t>
          </a:r>
          <a:r>
            <a:rPr lang="en-US" dirty="0" err="1"/>
            <a:t>працівників</a:t>
          </a:r>
          <a:r>
            <a:rPr lang="en-US" dirty="0"/>
            <a:t>,	</a:t>
          </a:r>
          <a:r>
            <a:rPr lang="en-US" dirty="0" err="1"/>
            <a:t>які</a:t>
          </a:r>
          <a:r>
            <a:rPr lang="uk-UA" dirty="0"/>
            <a:t> </a:t>
          </a:r>
          <a:r>
            <a:rPr lang="en-US" dirty="0" err="1"/>
            <a:t>мають</a:t>
          </a:r>
          <a:r>
            <a:rPr lang="en-US" dirty="0"/>
            <a:t>	</a:t>
          </a:r>
          <a:r>
            <a:rPr lang="en-US" dirty="0" err="1"/>
            <a:t>вчені</a:t>
          </a:r>
          <a:r>
            <a:rPr lang="en-US" dirty="0"/>
            <a:t>	</a:t>
          </a:r>
          <a:r>
            <a:rPr lang="en-US" dirty="0" err="1"/>
            <a:t>ступені</a:t>
          </a:r>
          <a:r>
            <a:rPr lang="en-US" dirty="0"/>
            <a:t>	</a:t>
          </a:r>
          <a:r>
            <a:rPr lang="en-US" dirty="0" err="1"/>
            <a:t>та</a:t>
          </a:r>
          <a:r>
            <a:rPr lang="en-US" dirty="0"/>
            <a:t> </a:t>
          </a:r>
          <a:r>
            <a:rPr lang="en-US" dirty="0" err="1"/>
            <a:t>дипломованих</a:t>
          </a:r>
          <a:r>
            <a:rPr lang="en-US" dirty="0"/>
            <a:t> </a:t>
          </a:r>
          <a:r>
            <a:rPr lang="en-US" dirty="0" err="1"/>
            <a:t>інженерів</a:t>
          </a:r>
          <a:r>
            <a:rPr lang="en-US" dirty="0"/>
            <a:t>, %.</a:t>
          </a:r>
        </a:p>
      </dgm:t>
    </dgm:pt>
    <dgm:pt modelId="{94AD3D35-7011-4683-825A-15FBD452B976}" type="parTrans" cxnId="{7922204E-6550-45A6-BCDB-C3BDD0CD87C9}">
      <dgm:prSet/>
      <dgm:spPr/>
      <dgm:t>
        <a:bodyPr/>
        <a:lstStyle/>
        <a:p>
          <a:endParaRPr lang="en-US"/>
        </a:p>
      </dgm:t>
    </dgm:pt>
    <dgm:pt modelId="{99062EFF-956F-47C1-A534-801A8E0F28BF}" type="sibTrans" cxnId="{7922204E-6550-45A6-BCDB-C3BDD0CD87C9}">
      <dgm:prSet/>
      <dgm:spPr/>
      <dgm:t>
        <a:bodyPr/>
        <a:lstStyle/>
        <a:p>
          <a:endParaRPr lang="en-US"/>
        </a:p>
      </dgm:t>
    </dgm:pt>
    <dgm:pt modelId="{0DBF7DF1-6C08-4ADE-97F3-7E83114E9B2E}">
      <dgm:prSet/>
      <dgm:spPr/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en-US" dirty="0" err="1"/>
            <a:t>Частка</a:t>
          </a:r>
          <a:r>
            <a:rPr lang="en-US" dirty="0"/>
            <a:t>  </a:t>
          </a:r>
          <a:r>
            <a:rPr lang="en-US" dirty="0" err="1"/>
            <a:t>працівників</a:t>
          </a:r>
          <a:r>
            <a:rPr lang="en-US" dirty="0"/>
            <a:t>  </a:t>
          </a:r>
          <a:r>
            <a:rPr lang="en-US" dirty="0" err="1"/>
            <a:t>на</a:t>
          </a:r>
          <a:r>
            <a:rPr lang="en-US" dirty="0"/>
            <a:t>  </a:t>
          </a:r>
          <a:r>
            <a:rPr lang="en-US" dirty="0" err="1"/>
            <a:t>середньо</a:t>
          </a:r>
          <a:r>
            <a:rPr lang="en-US" dirty="0"/>
            <a:t>-</a:t>
          </a:r>
          <a:r>
            <a:rPr lang="uk-UA" dirty="0"/>
            <a:t> </a:t>
          </a:r>
          <a:r>
            <a:rPr lang="en-US" dirty="0" err="1"/>
            <a:t>та</a:t>
          </a:r>
          <a:r>
            <a:rPr lang="en-US" dirty="0"/>
            <a:t>  </a:t>
          </a:r>
          <a:r>
            <a:rPr lang="en-US" dirty="0" err="1"/>
            <a:t>високотехнологічних</a:t>
          </a:r>
          <a:r>
            <a:rPr lang="en-US" dirty="0"/>
            <a:t> </a:t>
          </a:r>
          <a:r>
            <a:rPr lang="en-US" dirty="0" err="1"/>
            <a:t>виробництвах</a:t>
          </a:r>
          <a:r>
            <a:rPr lang="en-US" dirty="0"/>
            <a:t>,  %.</a:t>
          </a:r>
        </a:p>
      </dgm:t>
    </dgm:pt>
    <dgm:pt modelId="{CC5B4BC9-BEE7-4CCB-8BBC-5B29203A0C06}" type="parTrans" cxnId="{8CF45FCB-AE0C-4959-84FE-62BE1D2C058A}">
      <dgm:prSet/>
      <dgm:spPr/>
      <dgm:t>
        <a:bodyPr/>
        <a:lstStyle/>
        <a:p>
          <a:endParaRPr lang="en-US"/>
        </a:p>
      </dgm:t>
    </dgm:pt>
    <dgm:pt modelId="{DD53DA81-7B30-4FD1-B5EF-F6A21A452F08}" type="sibTrans" cxnId="{8CF45FCB-AE0C-4959-84FE-62BE1D2C058A}">
      <dgm:prSet/>
      <dgm:spPr/>
      <dgm:t>
        <a:bodyPr/>
        <a:lstStyle/>
        <a:p>
          <a:endParaRPr lang="en-US"/>
        </a:p>
      </dgm:t>
    </dgm:pt>
    <dgm:pt modelId="{15C1D5B4-0602-4E27-8E3A-9CC3B8F488FD}">
      <dgm:prSet/>
      <dgm:spPr/>
      <dgm:t>
        <a:bodyPr/>
        <a:lstStyle/>
        <a:p>
          <a:pPr marL="36000" indent="0" algn="just">
            <a:lnSpc>
              <a:spcPct val="100000"/>
            </a:lnSpc>
            <a:spcAft>
              <a:spcPts val="0"/>
            </a:spcAft>
          </a:pPr>
          <a:r>
            <a:rPr lang="en-US" dirty="0" err="1"/>
            <a:t>Частка</a:t>
          </a:r>
          <a:r>
            <a:rPr lang="en-US" dirty="0"/>
            <a:t> </a:t>
          </a:r>
          <a:r>
            <a:rPr lang="en-US" dirty="0" err="1"/>
            <a:t>працівників</a:t>
          </a:r>
          <a:r>
            <a:rPr lang="en-US" dirty="0"/>
            <a:t> у </a:t>
          </a:r>
          <a:r>
            <a:rPr lang="en-US" dirty="0" err="1"/>
            <a:t>секторі</a:t>
          </a:r>
          <a:r>
            <a:rPr lang="en-US" dirty="0"/>
            <a:t> </a:t>
          </a:r>
          <a:r>
            <a:rPr lang="en-US" dirty="0" err="1"/>
            <a:t>високотехнологічних</a:t>
          </a:r>
          <a:r>
            <a:rPr lang="en-US" dirty="0"/>
            <a:t> </a:t>
          </a:r>
          <a:r>
            <a:rPr lang="en-US" dirty="0" err="1"/>
            <a:t>послуг</a:t>
          </a:r>
          <a:r>
            <a:rPr lang="en-US" dirty="0"/>
            <a:t>,</a:t>
          </a:r>
          <a:r>
            <a:rPr lang="uk-UA" dirty="0"/>
            <a:t> </a:t>
          </a:r>
          <a:r>
            <a:rPr lang="en-US" dirty="0"/>
            <a:t>%.</a:t>
          </a:r>
        </a:p>
      </dgm:t>
    </dgm:pt>
    <dgm:pt modelId="{5D38F33D-2690-46FB-8133-50802F23A79C}" type="parTrans" cxnId="{BA2E4F79-4491-4F07-82DB-A046743872A2}">
      <dgm:prSet/>
      <dgm:spPr/>
      <dgm:t>
        <a:bodyPr/>
        <a:lstStyle/>
        <a:p>
          <a:endParaRPr lang="en-US"/>
        </a:p>
      </dgm:t>
    </dgm:pt>
    <dgm:pt modelId="{345479CD-749B-404F-83FB-673323169E5A}" type="sibTrans" cxnId="{BA2E4F79-4491-4F07-82DB-A046743872A2}">
      <dgm:prSet/>
      <dgm:spPr/>
      <dgm:t>
        <a:bodyPr/>
        <a:lstStyle/>
        <a:p>
          <a:endParaRPr lang="en-US"/>
        </a:p>
      </dgm:t>
    </dgm:pt>
    <dgm:pt modelId="{C133A250-E376-49D2-8245-F031229C9454}">
      <dgm:prSet/>
      <dgm:spPr/>
      <dgm:t>
        <a:bodyPr/>
        <a:lstStyle/>
        <a:p>
          <a:r>
            <a:rPr lang="en-US" b="1"/>
            <a:t>ІІ група  </a:t>
          </a:r>
          <a:r>
            <a:rPr lang="en-US"/>
            <a:t>– </a:t>
          </a:r>
          <a:r>
            <a:rPr lang="en-US" b="1"/>
            <a:t>Генерація знань</a:t>
          </a:r>
          <a:endParaRPr lang="en-US"/>
        </a:p>
      </dgm:t>
    </dgm:pt>
    <dgm:pt modelId="{64D4BE69-7A26-4201-A997-8D03A4B618E7}" type="parTrans" cxnId="{85440B4F-F3F5-4AA7-8EA4-0D1723148442}">
      <dgm:prSet/>
      <dgm:spPr/>
      <dgm:t>
        <a:bodyPr/>
        <a:lstStyle/>
        <a:p>
          <a:endParaRPr lang="en-US"/>
        </a:p>
      </dgm:t>
    </dgm:pt>
    <dgm:pt modelId="{48EA5872-8D01-4DA6-9BF1-6057072278CD}" type="sibTrans" cxnId="{85440B4F-F3F5-4AA7-8EA4-0D1723148442}">
      <dgm:prSet/>
      <dgm:spPr/>
      <dgm:t>
        <a:bodyPr/>
        <a:lstStyle/>
        <a:p>
          <a:endParaRPr lang="en-US"/>
        </a:p>
      </dgm:t>
    </dgm:pt>
    <dgm:pt modelId="{CC0F15C0-B403-4E3B-AF77-2C3D6B1AB544}">
      <dgm:prSet/>
      <dgm:spPr/>
      <dgm:t>
        <a:bodyPr/>
        <a:lstStyle/>
        <a:p>
          <a:r>
            <a:rPr lang="en-US"/>
            <a:t>Бюджетне фінансування інноваційної сфери, % до ВВП.</a:t>
          </a:r>
        </a:p>
      </dgm:t>
    </dgm:pt>
    <dgm:pt modelId="{F3CB22B3-3C16-4663-9100-CEB21BDF6CAE}" type="parTrans" cxnId="{0AC0C4D1-FC5A-4FA0-9E6E-5B8BDF363789}">
      <dgm:prSet/>
      <dgm:spPr/>
      <dgm:t>
        <a:bodyPr/>
        <a:lstStyle/>
        <a:p>
          <a:endParaRPr lang="en-US"/>
        </a:p>
      </dgm:t>
    </dgm:pt>
    <dgm:pt modelId="{2A79ED93-67D2-44A1-8376-FDB3F04CE6D1}" type="sibTrans" cxnId="{0AC0C4D1-FC5A-4FA0-9E6E-5B8BDF363789}">
      <dgm:prSet/>
      <dgm:spPr/>
      <dgm:t>
        <a:bodyPr/>
        <a:lstStyle/>
        <a:p>
          <a:endParaRPr lang="en-US"/>
        </a:p>
      </dgm:t>
    </dgm:pt>
    <dgm:pt modelId="{DDA121BF-FE2B-42DB-833B-6A5DA6C63D53}">
      <dgm:prSet/>
      <dgm:spPr/>
      <dgm:t>
        <a:bodyPr/>
        <a:lstStyle/>
        <a:p>
          <a:r>
            <a:rPr lang="en-US"/>
            <a:t>Фінансування інноваційної сфери приватним бізнесом, % до ВВП .</a:t>
          </a:r>
        </a:p>
      </dgm:t>
    </dgm:pt>
    <dgm:pt modelId="{45F85D86-4EF8-411A-9D13-B86A559DFFBC}" type="parTrans" cxnId="{7B122DF0-7C21-479B-96B4-200D256B1A98}">
      <dgm:prSet/>
      <dgm:spPr/>
      <dgm:t>
        <a:bodyPr/>
        <a:lstStyle/>
        <a:p>
          <a:endParaRPr lang="en-US"/>
        </a:p>
      </dgm:t>
    </dgm:pt>
    <dgm:pt modelId="{49538B1E-7E45-402E-988E-66F09B529A3A}" type="sibTrans" cxnId="{7B122DF0-7C21-479B-96B4-200D256B1A98}">
      <dgm:prSet/>
      <dgm:spPr/>
      <dgm:t>
        <a:bodyPr/>
        <a:lstStyle/>
        <a:p>
          <a:endParaRPr lang="en-US"/>
        </a:p>
      </dgm:t>
    </dgm:pt>
    <dgm:pt modelId="{4E0A0F25-2F1D-47A9-9901-0E1B78B17BA1}">
      <dgm:prSet/>
      <dgm:spPr/>
      <dgm:t>
        <a:bodyPr/>
        <a:lstStyle/>
        <a:p>
          <a:r>
            <a:rPr lang="en-US"/>
            <a:t>Кількість  патентів,  використаних  у  високотехнологічних галузях,  на 1 млн. населення.</a:t>
          </a:r>
        </a:p>
      </dgm:t>
    </dgm:pt>
    <dgm:pt modelId="{382130A3-7A9E-41BE-B0BD-336475E18F11}" type="parTrans" cxnId="{74C5316A-E8D3-4B98-A529-BBAA385201D3}">
      <dgm:prSet/>
      <dgm:spPr/>
      <dgm:t>
        <a:bodyPr/>
        <a:lstStyle/>
        <a:p>
          <a:endParaRPr lang="en-US"/>
        </a:p>
      </dgm:t>
    </dgm:pt>
    <dgm:pt modelId="{D2985B84-C261-455C-BE6B-45891979AED8}" type="sibTrans" cxnId="{74C5316A-E8D3-4B98-A529-BBAA385201D3}">
      <dgm:prSet/>
      <dgm:spPr/>
      <dgm:t>
        <a:bodyPr/>
        <a:lstStyle/>
        <a:p>
          <a:endParaRPr lang="en-US"/>
        </a:p>
      </dgm:t>
    </dgm:pt>
    <dgm:pt modelId="{F1E265E5-89B8-453B-9C38-392699D609AB}" type="pres">
      <dgm:prSet presAssocID="{90F7655C-9C28-4730-8143-50BE68C4CA33}" presName="Name0" presStyleCnt="0">
        <dgm:presLayoutVars>
          <dgm:dir/>
          <dgm:animLvl val="lvl"/>
          <dgm:resizeHandles val="exact"/>
        </dgm:presLayoutVars>
      </dgm:prSet>
      <dgm:spPr/>
    </dgm:pt>
    <dgm:pt modelId="{C60D01B4-310E-41F9-95A1-69C4914D6B34}" type="pres">
      <dgm:prSet presAssocID="{124B5576-2083-4610-B5A2-0317274D4935}" presName="composite" presStyleCnt="0"/>
      <dgm:spPr/>
    </dgm:pt>
    <dgm:pt modelId="{3D87CB3E-951C-4F1A-BDD3-D7E6F744A83A}" type="pres">
      <dgm:prSet presAssocID="{124B5576-2083-4610-B5A2-0317274D493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81A501E-9B86-4A1A-8F3B-2FB2283764ED}" type="pres">
      <dgm:prSet presAssocID="{124B5576-2083-4610-B5A2-0317274D4935}" presName="desTx" presStyleLbl="alignAccFollowNode1" presStyleIdx="0" presStyleCnt="2">
        <dgm:presLayoutVars>
          <dgm:bulletEnabled val="1"/>
        </dgm:presLayoutVars>
      </dgm:prSet>
      <dgm:spPr/>
    </dgm:pt>
    <dgm:pt modelId="{D4E10C77-D5D1-4915-8B12-21CBDF4CB4FE}" type="pres">
      <dgm:prSet presAssocID="{B601F275-A635-4C03-A196-C57FC5B59F79}" presName="space" presStyleCnt="0"/>
      <dgm:spPr/>
    </dgm:pt>
    <dgm:pt modelId="{978EF5D3-39C0-44FA-B36E-E51C6E88554E}" type="pres">
      <dgm:prSet presAssocID="{C133A250-E376-49D2-8245-F031229C9454}" presName="composite" presStyleCnt="0"/>
      <dgm:spPr/>
    </dgm:pt>
    <dgm:pt modelId="{09878D0F-9290-4ABD-A4C2-3E241E8FC344}" type="pres">
      <dgm:prSet presAssocID="{C133A250-E376-49D2-8245-F031229C94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C7E534B-FD9B-4E52-B7A3-8B986FF76AD8}" type="pres">
      <dgm:prSet presAssocID="{C133A250-E376-49D2-8245-F031229C945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BB2C34-177C-4D2D-B258-983D0E211746}" type="presOf" srcId="{124B5576-2083-4610-B5A2-0317274D4935}" destId="{3D87CB3E-951C-4F1A-BDD3-D7E6F744A83A}" srcOrd="0" destOrd="0" presId="urn:microsoft.com/office/officeart/2005/8/layout/hList1"/>
    <dgm:cxn modelId="{46D1C044-B94D-4FF6-9FB3-9FE9D5B75FEF}" type="presOf" srcId="{CC0F15C0-B403-4E3B-AF77-2C3D6B1AB544}" destId="{4C7E534B-FD9B-4E52-B7A3-8B986FF76AD8}" srcOrd="0" destOrd="0" presId="urn:microsoft.com/office/officeart/2005/8/layout/hList1"/>
    <dgm:cxn modelId="{74C5316A-E8D3-4B98-A529-BBAA385201D3}" srcId="{C133A250-E376-49D2-8245-F031229C9454}" destId="{4E0A0F25-2F1D-47A9-9901-0E1B78B17BA1}" srcOrd="2" destOrd="0" parTransId="{382130A3-7A9E-41BE-B0BD-336475E18F11}" sibTransId="{D2985B84-C261-455C-BE6B-45891979AED8}"/>
    <dgm:cxn modelId="{6A8E066D-07EB-4B5D-87D4-09C93D692411}" srcId="{90F7655C-9C28-4730-8143-50BE68C4CA33}" destId="{124B5576-2083-4610-B5A2-0317274D4935}" srcOrd="0" destOrd="0" parTransId="{2271D1AB-E4F8-49EE-8EE3-A33855EF401F}" sibTransId="{B601F275-A635-4C03-A196-C57FC5B59F79}"/>
    <dgm:cxn modelId="{8BB6E14D-E9C6-4694-891D-DE9C1CA9F13B}" type="presOf" srcId="{0DBF7DF1-6C08-4ADE-97F3-7E83114E9B2E}" destId="{081A501E-9B86-4A1A-8F3B-2FB2283764ED}" srcOrd="0" destOrd="2" presId="urn:microsoft.com/office/officeart/2005/8/layout/hList1"/>
    <dgm:cxn modelId="{7922204E-6550-45A6-BCDB-C3BDD0CD87C9}" srcId="{124B5576-2083-4610-B5A2-0317274D4935}" destId="{721FE35B-96CE-4A97-A2FE-467E3E2AACC4}" srcOrd="1" destOrd="0" parTransId="{94AD3D35-7011-4683-825A-15FBD452B976}" sibTransId="{99062EFF-956F-47C1-A534-801A8E0F28BF}"/>
    <dgm:cxn modelId="{85440B4F-F3F5-4AA7-8EA4-0D1723148442}" srcId="{90F7655C-9C28-4730-8143-50BE68C4CA33}" destId="{C133A250-E376-49D2-8245-F031229C9454}" srcOrd="1" destOrd="0" parTransId="{64D4BE69-7A26-4201-A997-8D03A4B618E7}" sibTransId="{48EA5872-8D01-4DA6-9BF1-6057072278CD}"/>
    <dgm:cxn modelId="{86A45C70-F180-41A9-8AE6-5D86149459CE}" type="presOf" srcId="{C133A250-E376-49D2-8245-F031229C9454}" destId="{09878D0F-9290-4ABD-A4C2-3E241E8FC344}" srcOrd="0" destOrd="0" presId="urn:microsoft.com/office/officeart/2005/8/layout/hList1"/>
    <dgm:cxn modelId="{FA981059-067D-499C-A0C7-76EE14ED1698}" type="presOf" srcId="{15C1D5B4-0602-4E27-8E3A-9CC3B8F488FD}" destId="{081A501E-9B86-4A1A-8F3B-2FB2283764ED}" srcOrd="0" destOrd="3" presId="urn:microsoft.com/office/officeart/2005/8/layout/hList1"/>
    <dgm:cxn modelId="{BA2E4F79-4491-4F07-82DB-A046743872A2}" srcId="{124B5576-2083-4610-B5A2-0317274D4935}" destId="{15C1D5B4-0602-4E27-8E3A-9CC3B8F488FD}" srcOrd="3" destOrd="0" parTransId="{5D38F33D-2690-46FB-8133-50802F23A79C}" sibTransId="{345479CD-749B-404F-83FB-673323169E5A}"/>
    <dgm:cxn modelId="{E357AB89-AAD4-4979-8D9C-14FC3E25EB37}" type="presOf" srcId="{DDA121BF-FE2B-42DB-833B-6A5DA6C63D53}" destId="{4C7E534B-FD9B-4E52-B7A3-8B986FF76AD8}" srcOrd="0" destOrd="1" presId="urn:microsoft.com/office/officeart/2005/8/layout/hList1"/>
    <dgm:cxn modelId="{42E43F8C-2FAA-4943-9873-935C9E683324}" type="presOf" srcId="{094463A8-77EA-4F4B-B057-2B7C7C93E489}" destId="{081A501E-9B86-4A1A-8F3B-2FB2283764ED}" srcOrd="0" destOrd="0" presId="urn:microsoft.com/office/officeart/2005/8/layout/hList1"/>
    <dgm:cxn modelId="{8CF45FCB-AE0C-4959-84FE-62BE1D2C058A}" srcId="{124B5576-2083-4610-B5A2-0317274D4935}" destId="{0DBF7DF1-6C08-4ADE-97F3-7E83114E9B2E}" srcOrd="2" destOrd="0" parTransId="{CC5B4BC9-BEE7-4CCB-8BBC-5B29203A0C06}" sibTransId="{DD53DA81-7B30-4FD1-B5EF-F6A21A452F08}"/>
    <dgm:cxn modelId="{220060CF-FACA-4AE7-9F39-FB4CDD5A821A}" type="presOf" srcId="{4E0A0F25-2F1D-47A9-9901-0E1B78B17BA1}" destId="{4C7E534B-FD9B-4E52-B7A3-8B986FF76AD8}" srcOrd="0" destOrd="2" presId="urn:microsoft.com/office/officeart/2005/8/layout/hList1"/>
    <dgm:cxn modelId="{0AC0C4D1-FC5A-4FA0-9E6E-5B8BDF363789}" srcId="{C133A250-E376-49D2-8245-F031229C9454}" destId="{CC0F15C0-B403-4E3B-AF77-2C3D6B1AB544}" srcOrd="0" destOrd="0" parTransId="{F3CB22B3-3C16-4663-9100-CEB21BDF6CAE}" sibTransId="{2A79ED93-67D2-44A1-8376-FDB3F04CE6D1}"/>
    <dgm:cxn modelId="{BBA261D7-BF8E-4708-B1CA-183667BA4D57}" type="presOf" srcId="{721FE35B-96CE-4A97-A2FE-467E3E2AACC4}" destId="{081A501E-9B86-4A1A-8F3B-2FB2283764ED}" srcOrd="0" destOrd="1" presId="urn:microsoft.com/office/officeart/2005/8/layout/hList1"/>
    <dgm:cxn modelId="{D7D6B4E1-7822-45F9-9A37-59537287A780}" type="presOf" srcId="{90F7655C-9C28-4730-8143-50BE68C4CA33}" destId="{F1E265E5-89B8-453B-9C38-392699D609AB}" srcOrd="0" destOrd="0" presId="urn:microsoft.com/office/officeart/2005/8/layout/hList1"/>
    <dgm:cxn modelId="{3E5BFFE3-8F72-46CD-BA5D-0D7353EE23D8}" srcId="{124B5576-2083-4610-B5A2-0317274D4935}" destId="{094463A8-77EA-4F4B-B057-2B7C7C93E489}" srcOrd="0" destOrd="0" parTransId="{E42D62C1-5B31-4D16-8683-F83EDF2114BC}" sibTransId="{47BABC4F-BBC9-41B0-A130-B782A1241472}"/>
    <dgm:cxn modelId="{7B122DF0-7C21-479B-96B4-200D256B1A98}" srcId="{C133A250-E376-49D2-8245-F031229C9454}" destId="{DDA121BF-FE2B-42DB-833B-6A5DA6C63D53}" srcOrd="1" destOrd="0" parTransId="{45F85D86-4EF8-411A-9D13-B86A559DFFBC}" sibTransId="{49538B1E-7E45-402E-988E-66F09B529A3A}"/>
    <dgm:cxn modelId="{89BE05B2-3E9F-46D5-A0D0-6A0B73626DAC}" type="presParOf" srcId="{F1E265E5-89B8-453B-9C38-392699D609AB}" destId="{C60D01B4-310E-41F9-95A1-69C4914D6B34}" srcOrd="0" destOrd="0" presId="urn:microsoft.com/office/officeart/2005/8/layout/hList1"/>
    <dgm:cxn modelId="{D887D6F2-B786-4645-826C-3A0E6EFC1010}" type="presParOf" srcId="{C60D01B4-310E-41F9-95A1-69C4914D6B34}" destId="{3D87CB3E-951C-4F1A-BDD3-D7E6F744A83A}" srcOrd="0" destOrd="0" presId="urn:microsoft.com/office/officeart/2005/8/layout/hList1"/>
    <dgm:cxn modelId="{71ED1A76-1CC1-45C8-BD57-7C98D5891393}" type="presParOf" srcId="{C60D01B4-310E-41F9-95A1-69C4914D6B34}" destId="{081A501E-9B86-4A1A-8F3B-2FB2283764ED}" srcOrd="1" destOrd="0" presId="urn:microsoft.com/office/officeart/2005/8/layout/hList1"/>
    <dgm:cxn modelId="{9CCB0E1F-D11E-4997-B75A-3C8CBAB5E024}" type="presParOf" srcId="{F1E265E5-89B8-453B-9C38-392699D609AB}" destId="{D4E10C77-D5D1-4915-8B12-21CBDF4CB4FE}" srcOrd="1" destOrd="0" presId="urn:microsoft.com/office/officeart/2005/8/layout/hList1"/>
    <dgm:cxn modelId="{47A7166B-D2DD-48A9-A1AA-35A81D514739}" type="presParOf" srcId="{F1E265E5-89B8-453B-9C38-392699D609AB}" destId="{978EF5D3-39C0-44FA-B36E-E51C6E88554E}" srcOrd="2" destOrd="0" presId="urn:microsoft.com/office/officeart/2005/8/layout/hList1"/>
    <dgm:cxn modelId="{6063D534-EA17-4759-A2D9-A445057C49F1}" type="presParOf" srcId="{978EF5D3-39C0-44FA-B36E-E51C6E88554E}" destId="{09878D0F-9290-4ABD-A4C2-3E241E8FC344}" srcOrd="0" destOrd="0" presId="urn:microsoft.com/office/officeart/2005/8/layout/hList1"/>
    <dgm:cxn modelId="{6BC88568-2B7C-4A52-B97E-F7ABC1D48A80}" type="presParOf" srcId="{978EF5D3-39C0-44FA-B36E-E51C6E88554E}" destId="{4C7E534B-FD9B-4E52-B7A3-8B986FF76A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ECA7F5-9578-4D3C-8D95-8D1EB03CAD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BDEFF4-FA5E-48EE-A538-CAB58FB6A386}">
      <dgm:prSet/>
      <dgm:spPr/>
      <dgm:t>
        <a:bodyPr/>
        <a:lstStyle/>
        <a:p>
          <a:r>
            <a:rPr lang="en-US" b="1"/>
            <a:t>ІІІ група  </a:t>
          </a:r>
          <a:r>
            <a:rPr lang="en-US"/>
            <a:t>– </a:t>
          </a:r>
          <a:r>
            <a:rPr lang="en-US" b="1"/>
            <a:t>Розповсюдження та використання знань</a:t>
          </a:r>
          <a:endParaRPr lang="en-US"/>
        </a:p>
      </dgm:t>
    </dgm:pt>
    <dgm:pt modelId="{B45F551E-518B-4680-816C-74AED3542079}" type="parTrans" cxnId="{68659B0B-DC09-4B1D-9457-710148A44BED}">
      <dgm:prSet/>
      <dgm:spPr/>
      <dgm:t>
        <a:bodyPr/>
        <a:lstStyle/>
        <a:p>
          <a:endParaRPr lang="en-US"/>
        </a:p>
      </dgm:t>
    </dgm:pt>
    <dgm:pt modelId="{B5337488-B7E2-4D77-B831-5419EBF8C10A}" type="sibTrans" cxnId="{68659B0B-DC09-4B1D-9457-710148A44BED}">
      <dgm:prSet/>
      <dgm:spPr/>
      <dgm:t>
        <a:bodyPr/>
        <a:lstStyle/>
        <a:p>
          <a:endParaRPr lang="en-US"/>
        </a:p>
      </dgm:t>
    </dgm:pt>
    <dgm:pt modelId="{404332B0-A7F7-475D-B5A2-3C89F2E63220}">
      <dgm:prSet/>
      <dgm:spPr/>
      <dgm:t>
        <a:bodyPr/>
        <a:lstStyle/>
        <a:p>
          <a:r>
            <a:rPr lang="en-US"/>
            <a:t>Частка малих і середніх підприємств  (МСП), що працюють в інноваційній  сфері в  вигляді	домашніх господарств, %.</a:t>
          </a:r>
        </a:p>
      </dgm:t>
    </dgm:pt>
    <dgm:pt modelId="{7B6735CC-0C64-4BF3-AB55-0BFFD75E441B}" type="parTrans" cxnId="{07C4EBB5-47C1-47B0-8C69-F9025407F2EC}">
      <dgm:prSet/>
      <dgm:spPr/>
      <dgm:t>
        <a:bodyPr/>
        <a:lstStyle/>
        <a:p>
          <a:endParaRPr lang="en-US"/>
        </a:p>
      </dgm:t>
    </dgm:pt>
    <dgm:pt modelId="{FA4E788A-3491-4186-91D0-0F6614C1EAAB}" type="sibTrans" cxnId="{07C4EBB5-47C1-47B0-8C69-F9025407F2EC}">
      <dgm:prSet/>
      <dgm:spPr/>
      <dgm:t>
        <a:bodyPr/>
        <a:lstStyle/>
        <a:p>
          <a:endParaRPr lang="en-US"/>
        </a:p>
      </dgm:t>
    </dgm:pt>
    <dgm:pt modelId="{4B6E00FC-EDAA-41B2-8859-EE3FEC8A6092}">
      <dgm:prSet/>
      <dgm:spPr/>
      <dgm:t>
        <a:bodyPr/>
        <a:lstStyle/>
        <a:p>
          <a:r>
            <a:rPr lang="en-US"/>
            <a:t>Частка,  малих  і  середніх  підприємств	які  здійснюють інноваційну діяльність у кооперації,  %.</a:t>
          </a:r>
        </a:p>
      </dgm:t>
    </dgm:pt>
    <dgm:pt modelId="{75400634-B948-4EC6-B7AD-549385328612}" type="parTrans" cxnId="{E0854A15-E524-4717-BE93-14C03B315BEA}">
      <dgm:prSet/>
      <dgm:spPr/>
      <dgm:t>
        <a:bodyPr/>
        <a:lstStyle/>
        <a:p>
          <a:endParaRPr lang="en-US"/>
        </a:p>
      </dgm:t>
    </dgm:pt>
    <dgm:pt modelId="{484C14BA-E329-447E-B394-2E36697815B5}" type="sibTrans" cxnId="{E0854A15-E524-4717-BE93-14C03B315BEA}">
      <dgm:prSet/>
      <dgm:spPr/>
      <dgm:t>
        <a:bodyPr/>
        <a:lstStyle/>
        <a:p>
          <a:endParaRPr lang="en-US"/>
        </a:p>
      </dgm:t>
    </dgm:pt>
    <dgm:pt modelId="{123367F3-3C0F-45EF-9F9F-0D51CF1BB0F1}">
      <dgm:prSet/>
      <dgm:spPr/>
      <dgm:t>
        <a:bodyPr/>
        <a:lstStyle/>
        <a:p>
          <a:r>
            <a:rPr lang="en-US"/>
            <a:t>Відношення інноваційних витрат у виробничому секторі до загальної суми витрат, %.</a:t>
          </a:r>
        </a:p>
      </dgm:t>
    </dgm:pt>
    <dgm:pt modelId="{1FC6AD5F-F822-4A9B-841E-9DB6F55ADBB1}" type="parTrans" cxnId="{E9B2781A-E90A-44B4-A491-B30253193639}">
      <dgm:prSet/>
      <dgm:spPr/>
      <dgm:t>
        <a:bodyPr/>
        <a:lstStyle/>
        <a:p>
          <a:endParaRPr lang="en-US"/>
        </a:p>
      </dgm:t>
    </dgm:pt>
    <dgm:pt modelId="{63143866-680E-4656-A865-6F811B280DE4}" type="sibTrans" cxnId="{E9B2781A-E90A-44B4-A491-B30253193639}">
      <dgm:prSet/>
      <dgm:spPr/>
      <dgm:t>
        <a:bodyPr/>
        <a:lstStyle/>
        <a:p>
          <a:endParaRPr lang="en-US"/>
        </a:p>
      </dgm:t>
    </dgm:pt>
    <dgm:pt modelId="{1DFB9945-63E3-46E8-AD13-60242E59C5FF}">
      <dgm:prSet/>
      <dgm:spPr/>
      <dgm:t>
        <a:bodyPr/>
        <a:lstStyle/>
        <a:p>
          <a:r>
            <a:rPr lang="en-US" b="1"/>
            <a:t>ІУ група  </a:t>
          </a:r>
          <a:r>
            <a:rPr lang="en-US"/>
            <a:t>– </a:t>
          </a:r>
          <a:r>
            <a:rPr lang="en-US" b="1"/>
            <a:t>Інноваційні фінанси, ринки та результати</a:t>
          </a:r>
          <a:endParaRPr lang="en-US"/>
        </a:p>
      </dgm:t>
    </dgm:pt>
    <dgm:pt modelId="{86FEB524-039F-4A58-B7EE-BD5457CA7679}" type="parTrans" cxnId="{B5E63668-3396-42EB-8FA1-4F6E79DB4F01}">
      <dgm:prSet/>
      <dgm:spPr/>
      <dgm:t>
        <a:bodyPr/>
        <a:lstStyle/>
        <a:p>
          <a:endParaRPr lang="en-US"/>
        </a:p>
      </dgm:t>
    </dgm:pt>
    <dgm:pt modelId="{30F33F7B-1704-4786-BA63-F2DE72BB9335}" type="sibTrans" cxnId="{B5E63668-3396-42EB-8FA1-4F6E79DB4F01}">
      <dgm:prSet/>
      <dgm:spPr/>
      <dgm:t>
        <a:bodyPr/>
        <a:lstStyle/>
        <a:p>
          <a:endParaRPr lang="en-US"/>
        </a:p>
      </dgm:t>
    </dgm:pt>
    <dgm:pt modelId="{141EBF0A-AAC8-46C2-8F11-8D77B7CF8E3F}">
      <dgm:prSet/>
      <dgm:spPr/>
      <dgm:t>
        <a:bodyPr/>
        <a:lstStyle/>
        <a:p>
          <a:r>
            <a:rPr lang="en-US"/>
            <a:t>Венчурне інвестування в технологічні фірми, %  до ВВП.</a:t>
          </a:r>
        </a:p>
      </dgm:t>
    </dgm:pt>
    <dgm:pt modelId="{A1868528-9611-43FE-A419-6FA8917E98FF}" type="parTrans" cxnId="{0C04DBDE-0BED-4D19-A79A-78D6FE4ECF33}">
      <dgm:prSet/>
      <dgm:spPr/>
      <dgm:t>
        <a:bodyPr/>
        <a:lstStyle/>
        <a:p>
          <a:endParaRPr lang="en-US"/>
        </a:p>
      </dgm:t>
    </dgm:pt>
    <dgm:pt modelId="{6659B54D-83AB-4CF8-A071-9AF553B22AE5}" type="sibTrans" cxnId="{0C04DBDE-0BED-4D19-A79A-78D6FE4ECF33}">
      <dgm:prSet/>
      <dgm:spPr/>
      <dgm:t>
        <a:bodyPr/>
        <a:lstStyle/>
        <a:p>
          <a:endParaRPr lang="en-US"/>
        </a:p>
      </dgm:t>
    </dgm:pt>
    <dgm:pt modelId="{38671635-DBDC-459D-862B-9F3C70116894}">
      <dgm:prSet/>
      <dgm:spPr/>
      <dgm:t>
        <a:bodyPr/>
        <a:lstStyle/>
        <a:p>
          <a:r>
            <a:rPr lang="en-US"/>
            <a:t>Капіталізація нових  (паралельних, вторинних) ринків, % до ВВП.</a:t>
          </a:r>
        </a:p>
      </dgm:t>
    </dgm:pt>
    <dgm:pt modelId="{3A6F84CD-F2B9-49F1-A6D6-CD7343772746}" type="parTrans" cxnId="{DE18A97C-0D9F-4D7F-B4E5-1E1D5F9D9D4C}">
      <dgm:prSet/>
      <dgm:spPr/>
      <dgm:t>
        <a:bodyPr/>
        <a:lstStyle/>
        <a:p>
          <a:endParaRPr lang="en-US"/>
        </a:p>
      </dgm:t>
    </dgm:pt>
    <dgm:pt modelId="{42314604-C655-4834-9BB4-B6299F1C582E}" type="sibTrans" cxnId="{DE18A97C-0D9F-4D7F-B4E5-1E1D5F9D9D4C}">
      <dgm:prSet/>
      <dgm:spPr/>
      <dgm:t>
        <a:bodyPr/>
        <a:lstStyle/>
        <a:p>
          <a:endParaRPr lang="en-US"/>
        </a:p>
      </dgm:t>
    </dgm:pt>
    <dgm:pt modelId="{17B51CC9-BF27-4A96-9248-11B3058D90A8}">
      <dgm:prSet/>
      <dgm:spPr/>
      <dgm:t>
        <a:bodyPr/>
        <a:lstStyle/>
        <a:p>
          <a:r>
            <a:rPr lang="en-US"/>
            <a:t>Частка продажу інноваційної продукції на загальному ринку виробничого сектора, %.</a:t>
          </a:r>
        </a:p>
      </dgm:t>
    </dgm:pt>
    <dgm:pt modelId="{35809F9D-9EF1-4B34-B391-2A6CE29CA67B}" type="parTrans" cxnId="{4F0A5423-82A0-4366-8B69-8AC64842E132}">
      <dgm:prSet/>
      <dgm:spPr/>
      <dgm:t>
        <a:bodyPr/>
        <a:lstStyle/>
        <a:p>
          <a:endParaRPr lang="en-US"/>
        </a:p>
      </dgm:t>
    </dgm:pt>
    <dgm:pt modelId="{3BFAFC55-8F60-4675-AE15-C7E5BEB2980A}" type="sibTrans" cxnId="{4F0A5423-82A0-4366-8B69-8AC64842E132}">
      <dgm:prSet/>
      <dgm:spPr/>
      <dgm:t>
        <a:bodyPr/>
        <a:lstStyle/>
        <a:p>
          <a:endParaRPr lang="en-US"/>
        </a:p>
      </dgm:t>
    </dgm:pt>
    <dgm:pt modelId="{D96CEA24-20A0-4C13-BE5D-5EEA6CFD5B61}">
      <dgm:prSet/>
      <dgm:spPr/>
      <dgm:t>
        <a:bodyPr/>
        <a:lstStyle/>
        <a:p>
          <a:r>
            <a:rPr lang="en-US"/>
            <a:t>Кількість користувачів Інтернету на 100 мешканців.</a:t>
          </a:r>
        </a:p>
      </dgm:t>
    </dgm:pt>
    <dgm:pt modelId="{FDFFDAC0-FDBB-482E-BAC6-0BDB454282D4}" type="parTrans" cxnId="{1B022991-CF84-4232-AD81-F292DE33D753}">
      <dgm:prSet/>
      <dgm:spPr/>
      <dgm:t>
        <a:bodyPr/>
        <a:lstStyle/>
        <a:p>
          <a:endParaRPr lang="en-US"/>
        </a:p>
      </dgm:t>
    </dgm:pt>
    <dgm:pt modelId="{59861C04-FF50-4642-A357-6781147A09F3}" type="sibTrans" cxnId="{1B022991-CF84-4232-AD81-F292DE33D753}">
      <dgm:prSet/>
      <dgm:spPr/>
      <dgm:t>
        <a:bodyPr/>
        <a:lstStyle/>
        <a:p>
          <a:endParaRPr lang="en-US"/>
        </a:p>
      </dgm:t>
    </dgm:pt>
    <dgm:pt modelId="{61BC0330-AD35-450A-81F0-D078697E0AEF}">
      <dgm:prSet/>
      <dgm:spPr/>
      <dgm:t>
        <a:bodyPr/>
        <a:lstStyle/>
        <a:p>
          <a:r>
            <a:rPr lang="en-US"/>
            <a:t>Обсяг ринку інформаційних технологій, % до ВВП.</a:t>
          </a:r>
        </a:p>
      </dgm:t>
    </dgm:pt>
    <dgm:pt modelId="{F1AD6077-4B5F-4A85-A00A-98370472881E}" type="parTrans" cxnId="{33FFE673-CDC0-4AE8-AB87-C7D6D21BEB64}">
      <dgm:prSet/>
      <dgm:spPr/>
      <dgm:t>
        <a:bodyPr/>
        <a:lstStyle/>
        <a:p>
          <a:endParaRPr lang="en-US"/>
        </a:p>
      </dgm:t>
    </dgm:pt>
    <dgm:pt modelId="{7D5C5CA7-2EEA-4C4A-8E0B-EEE181183A48}" type="sibTrans" cxnId="{33FFE673-CDC0-4AE8-AB87-C7D6D21BEB64}">
      <dgm:prSet/>
      <dgm:spPr/>
      <dgm:t>
        <a:bodyPr/>
        <a:lstStyle/>
        <a:p>
          <a:endParaRPr lang="en-US"/>
        </a:p>
      </dgm:t>
    </dgm:pt>
    <dgm:pt modelId="{32DBB4E5-BBAB-4614-A3F4-DA63C955812C}">
      <dgm:prSet/>
      <dgm:spPr/>
      <dgm:t>
        <a:bodyPr/>
        <a:lstStyle/>
        <a:p>
          <a:r>
            <a:rPr lang="en-US"/>
            <a:t>Зміна	частки	випуску	високотехнологічної	продукції	в загальному обсязі  виробництва.</a:t>
          </a:r>
        </a:p>
      </dgm:t>
    </dgm:pt>
    <dgm:pt modelId="{507A87DB-1C75-444D-8CF2-B23F4D6093E7}" type="parTrans" cxnId="{73570B9C-6A1C-4E2A-8334-14E10EB733B6}">
      <dgm:prSet/>
      <dgm:spPr/>
      <dgm:t>
        <a:bodyPr/>
        <a:lstStyle/>
        <a:p>
          <a:endParaRPr lang="en-US"/>
        </a:p>
      </dgm:t>
    </dgm:pt>
    <dgm:pt modelId="{235C5318-A151-4383-8B0A-D24FB8349FCB}" type="sibTrans" cxnId="{73570B9C-6A1C-4E2A-8334-14E10EB733B6}">
      <dgm:prSet/>
      <dgm:spPr/>
      <dgm:t>
        <a:bodyPr/>
        <a:lstStyle/>
        <a:p>
          <a:endParaRPr lang="en-US"/>
        </a:p>
      </dgm:t>
    </dgm:pt>
    <dgm:pt modelId="{ABE7A515-9A4A-4967-B33B-BA1CA0F17DD2}">
      <dgm:prSet/>
      <dgm:spPr/>
      <dgm:t>
        <a:bodyPr/>
        <a:lstStyle/>
        <a:p>
          <a:r>
            <a:rPr lang="en-US"/>
            <a:t>Ця	</a:t>
          </a:r>
          <a:r>
            <a:rPr lang="uk-UA"/>
            <a:t> </a:t>
          </a:r>
          <a:r>
            <a:rPr lang="en-US"/>
            <a:t>система	показників	використовується	</a:t>
          </a:r>
          <a:r>
            <a:rPr lang="uk-UA"/>
            <a:t> </a:t>
          </a:r>
          <a:r>
            <a:rPr lang="en-US"/>
            <a:t>для	порівняного оцінювання інноваційної діяльності країн ЄС та інших країн світу.</a:t>
          </a:r>
        </a:p>
      </dgm:t>
    </dgm:pt>
    <dgm:pt modelId="{919B3AB3-AB6B-4590-8445-340478B2866F}" type="parTrans" cxnId="{CFD4B53C-7D4C-4479-B419-67C4FE1A10DB}">
      <dgm:prSet/>
      <dgm:spPr/>
      <dgm:t>
        <a:bodyPr/>
        <a:lstStyle/>
        <a:p>
          <a:endParaRPr lang="en-US"/>
        </a:p>
      </dgm:t>
    </dgm:pt>
    <dgm:pt modelId="{A278D13F-6A1D-48BE-B3C2-A04C683F6E76}" type="sibTrans" cxnId="{CFD4B53C-7D4C-4479-B419-67C4FE1A10DB}">
      <dgm:prSet/>
      <dgm:spPr/>
      <dgm:t>
        <a:bodyPr/>
        <a:lstStyle/>
        <a:p>
          <a:endParaRPr lang="en-US"/>
        </a:p>
      </dgm:t>
    </dgm:pt>
    <dgm:pt modelId="{FB875BC4-67CD-4F79-9B60-46DD25B3F7AE}" type="pres">
      <dgm:prSet presAssocID="{A2ECA7F5-9578-4D3C-8D95-8D1EB03CADD2}" presName="linear" presStyleCnt="0">
        <dgm:presLayoutVars>
          <dgm:animLvl val="lvl"/>
          <dgm:resizeHandles val="exact"/>
        </dgm:presLayoutVars>
      </dgm:prSet>
      <dgm:spPr/>
    </dgm:pt>
    <dgm:pt modelId="{BA0EDD25-58E6-48B2-BF48-7A3AF3B056A4}" type="pres">
      <dgm:prSet presAssocID="{51BDEFF4-FA5E-48EE-A538-CAB58FB6A3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16C919-B2AD-4DA8-BCFC-244CEB122643}" type="pres">
      <dgm:prSet presAssocID="{51BDEFF4-FA5E-48EE-A538-CAB58FB6A386}" presName="childText" presStyleLbl="revTx" presStyleIdx="0" presStyleCnt="2">
        <dgm:presLayoutVars>
          <dgm:bulletEnabled val="1"/>
        </dgm:presLayoutVars>
      </dgm:prSet>
      <dgm:spPr/>
    </dgm:pt>
    <dgm:pt modelId="{D5CFA029-4C44-4A27-BD07-BC8734BB21AC}" type="pres">
      <dgm:prSet presAssocID="{1DFB9945-63E3-46E8-AD13-60242E59C5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B6E4B7-5D91-4944-8E57-C1519518CE7E}" type="pres">
      <dgm:prSet presAssocID="{1DFB9945-63E3-46E8-AD13-60242E59C5FF}" presName="childText" presStyleLbl="revTx" presStyleIdx="1" presStyleCnt="2">
        <dgm:presLayoutVars>
          <dgm:bulletEnabled val="1"/>
        </dgm:presLayoutVars>
      </dgm:prSet>
      <dgm:spPr/>
    </dgm:pt>
    <dgm:pt modelId="{5A7B9AEE-5858-4E2E-B3CF-60416635E89A}" type="pres">
      <dgm:prSet presAssocID="{ABE7A515-9A4A-4967-B33B-BA1CA0F17D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8462507-07AF-4FCB-B227-F5BA237BFA9B}" type="presOf" srcId="{141EBF0A-AAC8-46C2-8F11-8D77B7CF8E3F}" destId="{E8B6E4B7-5D91-4944-8E57-C1519518CE7E}" srcOrd="0" destOrd="0" presId="urn:microsoft.com/office/officeart/2005/8/layout/vList2"/>
    <dgm:cxn modelId="{68659B0B-DC09-4B1D-9457-710148A44BED}" srcId="{A2ECA7F5-9578-4D3C-8D95-8D1EB03CADD2}" destId="{51BDEFF4-FA5E-48EE-A538-CAB58FB6A386}" srcOrd="0" destOrd="0" parTransId="{B45F551E-518B-4680-816C-74AED3542079}" sibTransId="{B5337488-B7E2-4D77-B831-5419EBF8C10A}"/>
    <dgm:cxn modelId="{B6A0790C-2967-4BA6-A153-D1341F476D76}" type="presOf" srcId="{1DFB9945-63E3-46E8-AD13-60242E59C5FF}" destId="{D5CFA029-4C44-4A27-BD07-BC8734BB21AC}" srcOrd="0" destOrd="0" presId="urn:microsoft.com/office/officeart/2005/8/layout/vList2"/>
    <dgm:cxn modelId="{E0854A15-E524-4717-BE93-14C03B315BEA}" srcId="{51BDEFF4-FA5E-48EE-A538-CAB58FB6A386}" destId="{4B6E00FC-EDAA-41B2-8859-EE3FEC8A6092}" srcOrd="1" destOrd="0" parTransId="{75400634-B948-4EC6-B7AD-549385328612}" sibTransId="{484C14BA-E329-447E-B394-2E36697815B5}"/>
    <dgm:cxn modelId="{F67D9915-D751-4030-986E-0D54EBD4A69E}" type="presOf" srcId="{D96CEA24-20A0-4C13-BE5D-5EEA6CFD5B61}" destId="{E8B6E4B7-5D91-4944-8E57-C1519518CE7E}" srcOrd="0" destOrd="3" presId="urn:microsoft.com/office/officeart/2005/8/layout/vList2"/>
    <dgm:cxn modelId="{66E04B1A-2CD3-4E8C-B31C-CEDF239D73BE}" type="presOf" srcId="{32DBB4E5-BBAB-4614-A3F4-DA63C955812C}" destId="{E8B6E4B7-5D91-4944-8E57-C1519518CE7E}" srcOrd="0" destOrd="5" presId="urn:microsoft.com/office/officeart/2005/8/layout/vList2"/>
    <dgm:cxn modelId="{E9B2781A-E90A-44B4-A491-B30253193639}" srcId="{51BDEFF4-FA5E-48EE-A538-CAB58FB6A386}" destId="{123367F3-3C0F-45EF-9F9F-0D51CF1BB0F1}" srcOrd="2" destOrd="0" parTransId="{1FC6AD5F-F822-4A9B-841E-9DB6F55ADBB1}" sibTransId="{63143866-680E-4656-A865-6F811B280DE4}"/>
    <dgm:cxn modelId="{2D36941B-F0B1-4575-89E9-9F8F58247BCE}" type="presOf" srcId="{38671635-DBDC-459D-862B-9F3C70116894}" destId="{E8B6E4B7-5D91-4944-8E57-C1519518CE7E}" srcOrd="0" destOrd="1" presId="urn:microsoft.com/office/officeart/2005/8/layout/vList2"/>
    <dgm:cxn modelId="{4F0A5423-82A0-4366-8B69-8AC64842E132}" srcId="{1DFB9945-63E3-46E8-AD13-60242E59C5FF}" destId="{17B51CC9-BF27-4A96-9248-11B3058D90A8}" srcOrd="2" destOrd="0" parTransId="{35809F9D-9EF1-4B34-B391-2A6CE29CA67B}" sibTransId="{3BFAFC55-8F60-4675-AE15-C7E5BEB2980A}"/>
    <dgm:cxn modelId="{8A8BA037-EEF3-4740-BC09-0E99898A19D2}" type="presOf" srcId="{51BDEFF4-FA5E-48EE-A538-CAB58FB6A386}" destId="{BA0EDD25-58E6-48B2-BF48-7A3AF3B056A4}" srcOrd="0" destOrd="0" presId="urn:microsoft.com/office/officeart/2005/8/layout/vList2"/>
    <dgm:cxn modelId="{CFD4B53C-7D4C-4479-B419-67C4FE1A10DB}" srcId="{A2ECA7F5-9578-4D3C-8D95-8D1EB03CADD2}" destId="{ABE7A515-9A4A-4967-B33B-BA1CA0F17DD2}" srcOrd="2" destOrd="0" parTransId="{919B3AB3-AB6B-4590-8445-340478B2866F}" sibTransId="{A278D13F-6A1D-48BE-B3C2-A04C683F6E76}"/>
    <dgm:cxn modelId="{98BE1F3D-9665-4E41-A346-D37B1C5F7A72}" type="presOf" srcId="{61BC0330-AD35-450A-81F0-D078697E0AEF}" destId="{E8B6E4B7-5D91-4944-8E57-C1519518CE7E}" srcOrd="0" destOrd="4" presId="urn:microsoft.com/office/officeart/2005/8/layout/vList2"/>
    <dgm:cxn modelId="{30C16462-D3D4-48F4-8EDF-8A2ECD1F33D4}" type="presOf" srcId="{123367F3-3C0F-45EF-9F9F-0D51CF1BB0F1}" destId="{AA16C919-B2AD-4DA8-BCFC-244CEB122643}" srcOrd="0" destOrd="2" presId="urn:microsoft.com/office/officeart/2005/8/layout/vList2"/>
    <dgm:cxn modelId="{B5E63668-3396-42EB-8FA1-4F6E79DB4F01}" srcId="{A2ECA7F5-9578-4D3C-8D95-8D1EB03CADD2}" destId="{1DFB9945-63E3-46E8-AD13-60242E59C5FF}" srcOrd="1" destOrd="0" parTransId="{86FEB524-039F-4A58-B7EE-BD5457CA7679}" sibTransId="{30F33F7B-1704-4786-BA63-F2DE72BB9335}"/>
    <dgm:cxn modelId="{33FFE673-CDC0-4AE8-AB87-C7D6D21BEB64}" srcId="{1DFB9945-63E3-46E8-AD13-60242E59C5FF}" destId="{61BC0330-AD35-450A-81F0-D078697E0AEF}" srcOrd="4" destOrd="0" parTransId="{F1AD6077-4B5F-4A85-A00A-98370472881E}" sibTransId="{7D5C5CA7-2EEA-4C4A-8E0B-EEE181183A48}"/>
    <dgm:cxn modelId="{CE287E7B-0376-476F-9B40-A4B0003C0265}" type="presOf" srcId="{404332B0-A7F7-475D-B5A2-3C89F2E63220}" destId="{AA16C919-B2AD-4DA8-BCFC-244CEB122643}" srcOrd="0" destOrd="0" presId="urn:microsoft.com/office/officeart/2005/8/layout/vList2"/>
    <dgm:cxn modelId="{DE18A97C-0D9F-4D7F-B4E5-1E1D5F9D9D4C}" srcId="{1DFB9945-63E3-46E8-AD13-60242E59C5FF}" destId="{38671635-DBDC-459D-862B-9F3C70116894}" srcOrd="1" destOrd="0" parTransId="{3A6F84CD-F2B9-49F1-A6D6-CD7343772746}" sibTransId="{42314604-C655-4834-9BB4-B6299F1C582E}"/>
    <dgm:cxn modelId="{1B022991-CF84-4232-AD81-F292DE33D753}" srcId="{1DFB9945-63E3-46E8-AD13-60242E59C5FF}" destId="{D96CEA24-20A0-4C13-BE5D-5EEA6CFD5B61}" srcOrd="3" destOrd="0" parTransId="{FDFFDAC0-FDBB-482E-BAC6-0BDB454282D4}" sibTransId="{59861C04-FF50-4642-A357-6781147A09F3}"/>
    <dgm:cxn modelId="{F53F5F92-2A78-44E1-A5C5-C8B8514A1EA6}" type="presOf" srcId="{ABE7A515-9A4A-4967-B33B-BA1CA0F17DD2}" destId="{5A7B9AEE-5858-4E2E-B3CF-60416635E89A}" srcOrd="0" destOrd="0" presId="urn:microsoft.com/office/officeart/2005/8/layout/vList2"/>
    <dgm:cxn modelId="{73570B9C-6A1C-4E2A-8334-14E10EB733B6}" srcId="{1DFB9945-63E3-46E8-AD13-60242E59C5FF}" destId="{32DBB4E5-BBAB-4614-A3F4-DA63C955812C}" srcOrd="5" destOrd="0" parTransId="{507A87DB-1C75-444D-8CF2-B23F4D6093E7}" sibTransId="{235C5318-A151-4383-8B0A-D24FB8349FCB}"/>
    <dgm:cxn modelId="{07C4EBB5-47C1-47B0-8C69-F9025407F2EC}" srcId="{51BDEFF4-FA5E-48EE-A538-CAB58FB6A386}" destId="{404332B0-A7F7-475D-B5A2-3C89F2E63220}" srcOrd="0" destOrd="0" parTransId="{7B6735CC-0C64-4BF3-AB55-0BFFD75E441B}" sibTransId="{FA4E788A-3491-4186-91D0-0F6614C1EAAB}"/>
    <dgm:cxn modelId="{E8A08CC5-07DD-454C-BA64-FBCEC8853BCF}" type="presOf" srcId="{A2ECA7F5-9578-4D3C-8D95-8D1EB03CADD2}" destId="{FB875BC4-67CD-4F79-9B60-46DD25B3F7AE}" srcOrd="0" destOrd="0" presId="urn:microsoft.com/office/officeart/2005/8/layout/vList2"/>
    <dgm:cxn modelId="{B48431DD-303D-41B6-A408-4D79B33B239A}" type="presOf" srcId="{4B6E00FC-EDAA-41B2-8859-EE3FEC8A6092}" destId="{AA16C919-B2AD-4DA8-BCFC-244CEB122643}" srcOrd="0" destOrd="1" presId="urn:microsoft.com/office/officeart/2005/8/layout/vList2"/>
    <dgm:cxn modelId="{0C04DBDE-0BED-4D19-A79A-78D6FE4ECF33}" srcId="{1DFB9945-63E3-46E8-AD13-60242E59C5FF}" destId="{141EBF0A-AAC8-46C2-8F11-8D77B7CF8E3F}" srcOrd="0" destOrd="0" parTransId="{A1868528-9611-43FE-A419-6FA8917E98FF}" sibTransId="{6659B54D-83AB-4CF8-A071-9AF553B22AE5}"/>
    <dgm:cxn modelId="{A3C1CFFA-A9C2-4F69-9143-D4F07D8B86AB}" type="presOf" srcId="{17B51CC9-BF27-4A96-9248-11B3058D90A8}" destId="{E8B6E4B7-5D91-4944-8E57-C1519518CE7E}" srcOrd="0" destOrd="2" presId="urn:microsoft.com/office/officeart/2005/8/layout/vList2"/>
    <dgm:cxn modelId="{ECD8BBAB-4151-42DD-9142-3AB2AA5E540E}" type="presParOf" srcId="{FB875BC4-67CD-4F79-9B60-46DD25B3F7AE}" destId="{BA0EDD25-58E6-48B2-BF48-7A3AF3B056A4}" srcOrd="0" destOrd="0" presId="urn:microsoft.com/office/officeart/2005/8/layout/vList2"/>
    <dgm:cxn modelId="{CE5B9841-B0E4-41D5-9DB1-A5AAE34230A0}" type="presParOf" srcId="{FB875BC4-67CD-4F79-9B60-46DD25B3F7AE}" destId="{AA16C919-B2AD-4DA8-BCFC-244CEB122643}" srcOrd="1" destOrd="0" presId="urn:microsoft.com/office/officeart/2005/8/layout/vList2"/>
    <dgm:cxn modelId="{A5C2DA37-4E11-44DF-9CBB-DEA421D6A925}" type="presParOf" srcId="{FB875BC4-67CD-4F79-9B60-46DD25B3F7AE}" destId="{D5CFA029-4C44-4A27-BD07-BC8734BB21AC}" srcOrd="2" destOrd="0" presId="urn:microsoft.com/office/officeart/2005/8/layout/vList2"/>
    <dgm:cxn modelId="{6DF441C5-C3F6-4827-A7A9-39B7C8ED5EE5}" type="presParOf" srcId="{FB875BC4-67CD-4F79-9B60-46DD25B3F7AE}" destId="{E8B6E4B7-5D91-4944-8E57-C1519518CE7E}" srcOrd="3" destOrd="0" presId="urn:microsoft.com/office/officeart/2005/8/layout/vList2"/>
    <dgm:cxn modelId="{34BB7E5A-1BE0-40BE-A26B-EABDA6CD2E47}" type="presParOf" srcId="{FB875BC4-67CD-4F79-9B60-46DD25B3F7AE}" destId="{5A7B9AEE-5858-4E2E-B3CF-60416635E8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91996-1931-4193-B6D4-82870AA0EA44}">
      <dsp:nvSpPr>
        <dsp:cNvPr id="0" name=""/>
        <dsp:cNvSpPr/>
      </dsp:nvSpPr>
      <dsp:spPr>
        <a:xfrm>
          <a:off x="0" y="65728"/>
          <a:ext cx="7559504" cy="2471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Науково-технічні (експериментальні) розробки </a:t>
          </a:r>
          <a:r>
            <a:rPr lang="en-US" sz="2400" kern="1200"/>
            <a:t>– це науково- технічна діяльність, що базується на наукових знаннях, отриманих у результаті наукових досліджень чи практичного досвіду, та провадиться з метою доведення таких знань до стадії практичного використання.</a:t>
          </a:r>
        </a:p>
      </dsp:txBody>
      <dsp:txXfrm>
        <a:off x="120626" y="186354"/>
        <a:ext cx="7318252" cy="2229787"/>
      </dsp:txXfrm>
    </dsp:sp>
    <dsp:sp modelId="{A34E36E0-63E0-4092-B82F-2552F2602C9B}">
      <dsp:nvSpPr>
        <dsp:cNvPr id="0" name=""/>
        <dsp:cNvSpPr/>
      </dsp:nvSpPr>
      <dsp:spPr>
        <a:xfrm>
          <a:off x="0" y="2605888"/>
          <a:ext cx="7559504" cy="24710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Правові, економічні та організаційні засади державного регулювання інноваційної діяльності в Україні визначає Закон «Про інноваційну діяльність». Він встановлює форми стимулювання державою інноваційних процесів і спрямований на підтримку розвитку економіки України інноваційним шляхом.</a:t>
          </a:r>
        </a:p>
      </dsp:txBody>
      <dsp:txXfrm>
        <a:off x="120626" y="2726514"/>
        <a:ext cx="7318252" cy="2229787"/>
      </dsp:txXfrm>
    </dsp:sp>
    <dsp:sp modelId="{20D1A014-8944-4394-9DFE-858EF7CF6924}">
      <dsp:nvSpPr>
        <dsp:cNvPr id="0" name=""/>
        <dsp:cNvSpPr/>
      </dsp:nvSpPr>
      <dsp:spPr>
        <a:xfrm>
          <a:off x="0" y="5076928"/>
          <a:ext cx="7559504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У загальноприйнятому значенні </a:t>
          </a:r>
          <a:r>
            <a:rPr lang="en-US" sz="1900" b="1" kern="1200"/>
            <a:t>інновації </a:t>
          </a:r>
          <a:r>
            <a:rPr lang="en-US" sz="1900" kern="1200"/>
            <a:t>– це результати наукових досліджень і розробок, що здатні покращити технічні, економічні, споживчі характеристики наявної продукції, процесів, послуг або стати основами нових.</a:t>
          </a:r>
        </a:p>
      </dsp:txBody>
      <dsp:txXfrm>
        <a:off x="0" y="5076928"/>
        <a:ext cx="7559504" cy="114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600A-7068-44D2-847F-1EB9B87120DB}">
      <dsp:nvSpPr>
        <dsp:cNvPr id="0" name=""/>
        <dsp:cNvSpPr/>
      </dsp:nvSpPr>
      <dsp:spPr>
        <a:xfrm>
          <a:off x="0" y="182793"/>
          <a:ext cx="9622264" cy="1409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Інновація (нововведення) </a:t>
          </a:r>
          <a:r>
            <a:rPr lang="en-US" sz="2000" kern="1200"/>
            <a:t>– це кінцевий результат діяльності зі створення нового або вдосконаленого продукту, який реалізується на ринку, нового або вдосконаленого технологічного процесу, який використовується в практичній діяльності.</a:t>
          </a:r>
        </a:p>
      </dsp:txBody>
      <dsp:txXfrm>
        <a:off x="68787" y="251580"/>
        <a:ext cx="9484690" cy="1271544"/>
      </dsp:txXfrm>
    </dsp:sp>
    <dsp:sp modelId="{D8E3CBB3-A33C-4849-ABBE-9A4AD14661D7}">
      <dsp:nvSpPr>
        <dsp:cNvPr id="0" name=""/>
        <dsp:cNvSpPr/>
      </dsp:nvSpPr>
      <dsp:spPr>
        <a:xfrm>
          <a:off x="0" y="1649512"/>
          <a:ext cx="9622264" cy="140911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Під інноваційною діяльністю </a:t>
          </a:r>
          <a:r>
            <a:rPr lang="en-US" sz="2000" kern="1200"/>
            <a:t>розуміють усі наукові, технологічні, організаційні, фінансові та комерційні дії, що реально призводять до здійснення інновацій або задумані з цією метою.</a:t>
          </a:r>
        </a:p>
      </dsp:txBody>
      <dsp:txXfrm>
        <a:off x="68787" y="1718299"/>
        <a:ext cx="9484690" cy="1271544"/>
      </dsp:txXfrm>
    </dsp:sp>
    <dsp:sp modelId="{7A9E67CC-69BE-4526-8F50-CE22B9ECD0B3}">
      <dsp:nvSpPr>
        <dsp:cNvPr id="0" name=""/>
        <dsp:cNvSpPr/>
      </dsp:nvSpPr>
      <dsp:spPr>
        <a:xfrm>
          <a:off x="0" y="3116231"/>
          <a:ext cx="9622264" cy="140911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Під упровадженням інновацій </a:t>
          </a:r>
          <a:r>
            <a:rPr lang="en-US" sz="2000" kern="1200"/>
            <a:t>розуміють уведення у вживання будь-якого нового або значно вдосконаленого продукту (товару, послуги) або процесу, нового методу маркетингу чи нового організаційного методу в діяльності підприємства, організації робочих місць або зовнішніх зв’язків.</a:t>
          </a:r>
        </a:p>
      </dsp:txBody>
      <dsp:txXfrm>
        <a:off x="68787" y="3185018"/>
        <a:ext cx="9484690" cy="1271544"/>
      </dsp:txXfrm>
    </dsp:sp>
    <dsp:sp modelId="{04510567-EBD7-4FFF-98E4-C61460640B24}">
      <dsp:nvSpPr>
        <dsp:cNvPr id="0" name=""/>
        <dsp:cNvSpPr/>
      </dsp:nvSpPr>
      <dsp:spPr>
        <a:xfrm>
          <a:off x="0" y="4582950"/>
          <a:ext cx="9622264" cy="140911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Інноваційна продукція </a:t>
          </a:r>
          <a:r>
            <a:rPr lang="en-US" sz="2000" kern="1200"/>
            <a:t>– це продукція, яка є новою або значно вдосконаленою в частині її властивостей або способів використання. Новими продуктами вважають товари та послуги, що суттєво відрізняються своїми характеристиками або призначенням від продуктів, що виготовлялися підприємством раніше.</a:t>
          </a:r>
        </a:p>
      </dsp:txBody>
      <dsp:txXfrm>
        <a:off x="68787" y="4651737"/>
        <a:ext cx="9484690" cy="1271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A651E-9492-44D5-8EFE-9FAF3839B65A}">
      <dsp:nvSpPr>
        <dsp:cNvPr id="0" name=""/>
        <dsp:cNvSpPr/>
      </dsp:nvSpPr>
      <dsp:spPr>
        <a:xfrm>
          <a:off x="0" y="0"/>
          <a:ext cx="9288654" cy="18867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Базисні</a:t>
          </a:r>
          <a:r>
            <a:rPr lang="en-US" sz="2700" kern="1200" dirty="0"/>
            <a:t> (</a:t>
          </a:r>
          <a:r>
            <a:rPr lang="en-US" sz="2700" kern="1200" dirty="0" err="1"/>
            <a:t>фундаментальні</a:t>
          </a:r>
          <a:r>
            <a:rPr lang="en-US" sz="2700" kern="1200" dirty="0"/>
            <a:t>) </a:t>
          </a:r>
          <a:r>
            <a:rPr lang="en-US" sz="2700" kern="1200" dirty="0" err="1"/>
            <a:t>інновації</a:t>
          </a:r>
          <a:r>
            <a:rPr lang="en-US" sz="2700" kern="1200" dirty="0"/>
            <a:t> – </a:t>
          </a:r>
          <a:r>
            <a:rPr lang="en-US" sz="2700" kern="1200" dirty="0" err="1"/>
            <a:t>це</a:t>
          </a:r>
          <a:r>
            <a:rPr lang="en-US" sz="2700" kern="1200" dirty="0"/>
            <a:t> </a:t>
          </a:r>
          <a:r>
            <a:rPr lang="en-US" sz="2700" kern="1200" dirty="0" err="1"/>
            <a:t>інновації</a:t>
          </a:r>
          <a:r>
            <a:rPr lang="en-US" sz="2700" kern="1200" dirty="0"/>
            <a:t>, </a:t>
          </a:r>
          <a:r>
            <a:rPr lang="en-US" sz="2700" kern="1200" dirty="0" err="1"/>
            <a:t>які</a:t>
          </a:r>
          <a:r>
            <a:rPr lang="en-US" sz="2700" kern="1200" dirty="0"/>
            <a:t> </a:t>
          </a:r>
          <a:r>
            <a:rPr lang="en-US" sz="2700" kern="1200" dirty="0" err="1"/>
            <a:t>радикально</a:t>
          </a:r>
          <a:r>
            <a:rPr lang="en-US" sz="2700" kern="1200" dirty="0"/>
            <a:t> </a:t>
          </a:r>
          <a:r>
            <a:rPr lang="en-US" sz="2700" kern="1200" dirty="0" err="1"/>
            <a:t>змінюють</a:t>
          </a:r>
          <a:r>
            <a:rPr lang="en-US" sz="2700" kern="1200" dirty="0"/>
            <a:t> </a:t>
          </a:r>
          <a:r>
            <a:rPr lang="en-US" sz="2700" kern="1200" dirty="0" err="1"/>
            <a:t>застарілий</a:t>
          </a:r>
          <a:r>
            <a:rPr lang="en-US" sz="2700" kern="1200" dirty="0"/>
            <a:t> </a:t>
          </a:r>
          <a:r>
            <a:rPr lang="en-US" sz="2700" kern="1200" dirty="0" err="1"/>
            <a:t>та</a:t>
          </a:r>
          <a:r>
            <a:rPr lang="en-US" sz="2700" kern="1200" dirty="0"/>
            <a:t> </a:t>
          </a:r>
          <a:r>
            <a:rPr lang="en-US" sz="2700" kern="1200" dirty="0" err="1"/>
            <a:t>формують</a:t>
          </a:r>
          <a:r>
            <a:rPr lang="en-US" sz="2700" kern="1200" dirty="0"/>
            <a:t> </a:t>
          </a:r>
          <a:r>
            <a:rPr lang="en-US" sz="2700" kern="1200" dirty="0" err="1"/>
            <a:t>новий</a:t>
          </a:r>
          <a:r>
            <a:rPr lang="en-US" sz="2700" kern="1200" dirty="0"/>
            <a:t> </a:t>
          </a:r>
          <a:r>
            <a:rPr lang="en-US" sz="2700" kern="1200" dirty="0" err="1"/>
            <a:t>напрямок</a:t>
          </a:r>
          <a:r>
            <a:rPr lang="en-US" sz="2700" kern="1200" dirty="0"/>
            <a:t> </a:t>
          </a:r>
          <a:r>
            <a:rPr lang="en-US" sz="2700" kern="1200" dirty="0" err="1"/>
            <a:t>діяльності</a:t>
          </a:r>
          <a:r>
            <a:rPr lang="en-US" sz="2700" kern="1200" dirty="0"/>
            <a:t>.</a:t>
          </a:r>
        </a:p>
      </dsp:txBody>
      <dsp:txXfrm>
        <a:off x="55261" y="55261"/>
        <a:ext cx="7338539" cy="1776240"/>
      </dsp:txXfrm>
    </dsp:sp>
    <dsp:sp modelId="{B01CCF45-83A7-46E9-8564-5FEC4B0468FD}">
      <dsp:nvSpPr>
        <dsp:cNvPr id="0" name=""/>
        <dsp:cNvSpPr/>
      </dsp:nvSpPr>
      <dsp:spPr>
        <a:xfrm>
          <a:off x="1639174" y="2306042"/>
          <a:ext cx="9288654" cy="18867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Псевдоінновації – це зовнішньо несуттєві зміни продуктів або процесів, які не мають принципової новизни та не надають жодних переваг для споживачів.</a:t>
          </a:r>
        </a:p>
      </dsp:txBody>
      <dsp:txXfrm>
        <a:off x="1694435" y="2361303"/>
        <a:ext cx="6312562" cy="1776240"/>
      </dsp:txXfrm>
    </dsp:sp>
    <dsp:sp modelId="{C6862FDE-9308-410E-8F2F-2F41F9E4EBC2}">
      <dsp:nvSpPr>
        <dsp:cNvPr id="0" name=""/>
        <dsp:cNvSpPr/>
      </dsp:nvSpPr>
      <dsp:spPr>
        <a:xfrm>
          <a:off x="8062259" y="1483204"/>
          <a:ext cx="1226395" cy="12263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38198" y="1483204"/>
        <a:ext cx="674517" cy="922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7CB3E-951C-4F1A-BDD3-D7E6F744A83A}">
      <dsp:nvSpPr>
        <dsp:cNvPr id="0" name=""/>
        <dsp:cNvSpPr/>
      </dsp:nvSpPr>
      <dsp:spPr>
        <a:xfrm>
          <a:off x="36" y="384148"/>
          <a:ext cx="3532444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 група  </a:t>
          </a:r>
          <a:r>
            <a:rPr lang="en-US" sz="2000" kern="1200"/>
            <a:t>–  </a:t>
          </a:r>
          <a:r>
            <a:rPr lang="en-US" sz="2000" b="1" kern="1200"/>
            <a:t>Людські ресурси</a:t>
          </a:r>
          <a:endParaRPr lang="en-US" sz="2000" kern="1200"/>
        </a:p>
      </dsp:txBody>
      <dsp:txXfrm>
        <a:off x="36" y="384148"/>
        <a:ext cx="3532444" cy="576000"/>
      </dsp:txXfrm>
    </dsp:sp>
    <dsp:sp modelId="{081A501E-9B86-4A1A-8F3B-2FB2283764ED}">
      <dsp:nvSpPr>
        <dsp:cNvPr id="0" name=""/>
        <dsp:cNvSpPr/>
      </dsp:nvSpPr>
      <dsp:spPr>
        <a:xfrm>
          <a:off x="36" y="960148"/>
          <a:ext cx="3532444" cy="4940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36000" lvl="1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 err="1"/>
            <a:t>Частка</a:t>
          </a:r>
          <a:r>
            <a:rPr lang="en-US" sz="2000" kern="1200" dirty="0"/>
            <a:t>	</a:t>
          </a:r>
          <a:r>
            <a:rPr lang="en-US" sz="2000" kern="1200" dirty="0" err="1"/>
            <a:t>випускників</a:t>
          </a:r>
          <a:r>
            <a:rPr lang="uk-UA" sz="2000" kern="1200" dirty="0"/>
            <a:t> </a:t>
          </a:r>
          <a:r>
            <a:rPr lang="en-US" sz="2000" kern="1200" dirty="0" err="1"/>
            <a:t>університетів</a:t>
          </a:r>
          <a:r>
            <a:rPr lang="en-US" sz="2000" kern="1200" dirty="0"/>
            <a:t>	у	</a:t>
          </a:r>
          <a:r>
            <a:rPr lang="en-US" sz="2000" kern="1200" dirty="0" err="1"/>
            <a:t>сфері</a:t>
          </a:r>
          <a:r>
            <a:rPr lang="uk-UA" sz="2000" kern="1200" dirty="0"/>
            <a:t> </a:t>
          </a:r>
          <a:r>
            <a:rPr lang="en-US" sz="2000" kern="1200" dirty="0" err="1"/>
            <a:t>науки</a:t>
          </a:r>
          <a:r>
            <a:rPr lang="en-US" sz="2000" kern="1200" dirty="0"/>
            <a:t>	</a:t>
          </a:r>
          <a:r>
            <a:rPr lang="en-US" sz="2000" kern="1200" dirty="0" err="1"/>
            <a:t>та</a:t>
          </a:r>
          <a:r>
            <a:rPr lang="en-US" sz="2000" kern="1200" dirty="0"/>
            <a:t> </a:t>
          </a:r>
          <a:r>
            <a:rPr lang="en-US" sz="2000" kern="1200" dirty="0" err="1"/>
            <a:t>технологій</a:t>
          </a:r>
          <a:r>
            <a:rPr lang="en-US" sz="2000" kern="1200" dirty="0"/>
            <a:t> в </a:t>
          </a:r>
          <a:r>
            <a:rPr lang="en-US" sz="2000" kern="1200" dirty="0" err="1"/>
            <a:t>загальній</a:t>
          </a:r>
          <a:r>
            <a:rPr lang="en-US" sz="2000" kern="1200" dirty="0"/>
            <a:t> </a:t>
          </a:r>
          <a:r>
            <a:rPr lang="en-US" sz="2000" kern="1200" dirty="0" err="1"/>
            <a:t>чисельності</a:t>
          </a:r>
          <a:r>
            <a:rPr lang="en-US" sz="2000" kern="1200" dirty="0"/>
            <a:t> </a:t>
          </a:r>
          <a:r>
            <a:rPr lang="en-US" sz="2000" kern="1200" dirty="0" err="1"/>
            <a:t>всіх</a:t>
          </a:r>
          <a:r>
            <a:rPr lang="en-US" sz="2000" kern="1200" dirty="0"/>
            <a:t> </a:t>
          </a:r>
          <a:r>
            <a:rPr lang="en-US" sz="2000" kern="1200" dirty="0" err="1"/>
            <a:t>випускників</a:t>
          </a:r>
          <a:r>
            <a:rPr lang="en-US" sz="2000" kern="1200" dirty="0"/>
            <a:t>, %.</a:t>
          </a:r>
        </a:p>
        <a:p>
          <a:pPr marL="36000" lvl="1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 err="1"/>
            <a:t>Частка</a:t>
          </a:r>
          <a:r>
            <a:rPr lang="en-US" sz="2000" kern="1200" dirty="0"/>
            <a:t>	</a:t>
          </a:r>
          <a:r>
            <a:rPr lang="en-US" sz="2000" kern="1200" dirty="0" err="1"/>
            <a:t>працівників</a:t>
          </a:r>
          <a:r>
            <a:rPr lang="en-US" sz="2000" kern="1200" dirty="0"/>
            <a:t>,	</a:t>
          </a:r>
          <a:r>
            <a:rPr lang="en-US" sz="2000" kern="1200" dirty="0" err="1"/>
            <a:t>які</a:t>
          </a:r>
          <a:r>
            <a:rPr lang="uk-UA" sz="2000" kern="1200" dirty="0"/>
            <a:t> </a:t>
          </a:r>
          <a:r>
            <a:rPr lang="en-US" sz="2000" kern="1200" dirty="0" err="1"/>
            <a:t>мають</a:t>
          </a:r>
          <a:r>
            <a:rPr lang="en-US" sz="2000" kern="1200" dirty="0"/>
            <a:t>	</a:t>
          </a:r>
          <a:r>
            <a:rPr lang="en-US" sz="2000" kern="1200" dirty="0" err="1"/>
            <a:t>вчені</a:t>
          </a:r>
          <a:r>
            <a:rPr lang="en-US" sz="2000" kern="1200" dirty="0"/>
            <a:t>	</a:t>
          </a:r>
          <a:r>
            <a:rPr lang="en-US" sz="2000" kern="1200" dirty="0" err="1"/>
            <a:t>ступені</a:t>
          </a:r>
          <a:r>
            <a:rPr lang="en-US" sz="2000" kern="1200" dirty="0"/>
            <a:t>	</a:t>
          </a:r>
          <a:r>
            <a:rPr lang="en-US" sz="2000" kern="1200" dirty="0" err="1"/>
            <a:t>та</a:t>
          </a:r>
          <a:r>
            <a:rPr lang="en-US" sz="2000" kern="1200" dirty="0"/>
            <a:t> </a:t>
          </a:r>
          <a:r>
            <a:rPr lang="en-US" sz="2000" kern="1200" dirty="0" err="1"/>
            <a:t>дипломованих</a:t>
          </a:r>
          <a:r>
            <a:rPr lang="en-US" sz="2000" kern="1200" dirty="0"/>
            <a:t> </a:t>
          </a:r>
          <a:r>
            <a:rPr lang="en-US" sz="2000" kern="1200" dirty="0" err="1"/>
            <a:t>інженерів</a:t>
          </a:r>
          <a:r>
            <a:rPr lang="en-US" sz="2000" kern="1200" dirty="0"/>
            <a:t>, %.</a:t>
          </a:r>
        </a:p>
        <a:p>
          <a:pPr marL="36000" lvl="1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 err="1"/>
            <a:t>Частка</a:t>
          </a:r>
          <a:r>
            <a:rPr lang="en-US" sz="2000" kern="1200" dirty="0"/>
            <a:t>  </a:t>
          </a:r>
          <a:r>
            <a:rPr lang="en-US" sz="2000" kern="1200" dirty="0" err="1"/>
            <a:t>працівників</a:t>
          </a:r>
          <a:r>
            <a:rPr lang="en-US" sz="2000" kern="1200" dirty="0"/>
            <a:t>  </a:t>
          </a:r>
          <a:r>
            <a:rPr lang="en-US" sz="2000" kern="1200" dirty="0" err="1"/>
            <a:t>на</a:t>
          </a:r>
          <a:r>
            <a:rPr lang="en-US" sz="2000" kern="1200" dirty="0"/>
            <a:t>  </a:t>
          </a:r>
          <a:r>
            <a:rPr lang="en-US" sz="2000" kern="1200" dirty="0" err="1"/>
            <a:t>середньо</a:t>
          </a:r>
          <a:r>
            <a:rPr lang="en-US" sz="2000" kern="1200" dirty="0"/>
            <a:t>-</a:t>
          </a:r>
          <a:r>
            <a:rPr lang="uk-UA" sz="2000" kern="1200" dirty="0"/>
            <a:t> </a:t>
          </a:r>
          <a:r>
            <a:rPr lang="en-US" sz="2000" kern="1200" dirty="0" err="1"/>
            <a:t>та</a:t>
          </a:r>
          <a:r>
            <a:rPr lang="en-US" sz="2000" kern="1200" dirty="0"/>
            <a:t>  </a:t>
          </a:r>
          <a:r>
            <a:rPr lang="en-US" sz="2000" kern="1200" dirty="0" err="1"/>
            <a:t>високотехнологічних</a:t>
          </a:r>
          <a:r>
            <a:rPr lang="en-US" sz="2000" kern="1200" dirty="0"/>
            <a:t> </a:t>
          </a:r>
          <a:r>
            <a:rPr lang="en-US" sz="2000" kern="1200" dirty="0" err="1"/>
            <a:t>виробництвах</a:t>
          </a:r>
          <a:r>
            <a:rPr lang="en-US" sz="2000" kern="1200" dirty="0"/>
            <a:t>,  %.</a:t>
          </a:r>
        </a:p>
        <a:p>
          <a:pPr marL="36000" lvl="1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2000" kern="1200" dirty="0" err="1"/>
            <a:t>Частка</a:t>
          </a:r>
          <a:r>
            <a:rPr lang="en-US" sz="2000" kern="1200" dirty="0"/>
            <a:t> </a:t>
          </a:r>
          <a:r>
            <a:rPr lang="en-US" sz="2000" kern="1200" dirty="0" err="1"/>
            <a:t>працівників</a:t>
          </a:r>
          <a:r>
            <a:rPr lang="en-US" sz="2000" kern="1200" dirty="0"/>
            <a:t> у </a:t>
          </a:r>
          <a:r>
            <a:rPr lang="en-US" sz="2000" kern="1200" dirty="0" err="1"/>
            <a:t>секторі</a:t>
          </a:r>
          <a:r>
            <a:rPr lang="en-US" sz="2000" kern="1200" dirty="0"/>
            <a:t> </a:t>
          </a:r>
          <a:r>
            <a:rPr lang="en-US" sz="2000" kern="1200" dirty="0" err="1"/>
            <a:t>високотехнологічних</a:t>
          </a:r>
          <a:r>
            <a:rPr lang="en-US" sz="2000" kern="1200" dirty="0"/>
            <a:t> </a:t>
          </a:r>
          <a:r>
            <a:rPr lang="en-US" sz="2000" kern="1200" dirty="0" err="1"/>
            <a:t>послуг</a:t>
          </a:r>
          <a:r>
            <a:rPr lang="en-US" sz="2000" kern="1200" dirty="0"/>
            <a:t>,</a:t>
          </a:r>
          <a:r>
            <a:rPr lang="uk-UA" sz="2000" kern="1200" dirty="0"/>
            <a:t> </a:t>
          </a:r>
          <a:r>
            <a:rPr lang="en-US" sz="2000" kern="1200" dirty="0"/>
            <a:t>%.</a:t>
          </a:r>
        </a:p>
      </dsp:txBody>
      <dsp:txXfrm>
        <a:off x="36" y="960148"/>
        <a:ext cx="3532444" cy="4940999"/>
      </dsp:txXfrm>
    </dsp:sp>
    <dsp:sp modelId="{09878D0F-9290-4ABD-A4C2-3E241E8FC344}">
      <dsp:nvSpPr>
        <dsp:cNvPr id="0" name=""/>
        <dsp:cNvSpPr/>
      </dsp:nvSpPr>
      <dsp:spPr>
        <a:xfrm>
          <a:off x="4027023" y="384148"/>
          <a:ext cx="3532444" cy="576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ІІ група  </a:t>
          </a:r>
          <a:r>
            <a:rPr lang="en-US" sz="2000" kern="1200"/>
            <a:t>– </a:t>
          </a:r>
          <a:r>
            <a:rPr lang="en-US" sz="2000" b="1" kern="1200"/>
            <a:t>Генерація знань</a:t>
          </a:r>
          <a:endParaRPr lang="en-US" sz="2000" kern="1200"/>
        </a:p>
      </dsp:txBody>
      <dsp:txXfrm>
        <a:off x="4027023" y="384148"/>
        <a:ext cx="3532444" cy="576000"/>
      </dsp:txXfrm>
    </dsp:sp>
    <dsp:sp modelId="{4C7E534B-FD9B-4E52-B7A3-8B986FF76AD8}">
      <dsp:nvSpPr>
        <dsp:cNvPr id="0" name=""/>
        <dsp:cNvSpPr/>
      </dsp:nvSpPr>
      <dsp:spPr>
        <a:xfrm>
          <a:off x="4027023" y="960148"/>
          <a:ext cx="3532444" cy="49409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Бюджетне фінансування інноваційної сфери, % до ВВП.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Фінансування інноваційної сфери приватним бізнесом, % до ВВП 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Кількість  патентів,  використаних  у  високотехнологічних галузях,  на 1 млн. населення.</a:t>
          </a:r>
        </a:p>
      </dsp:txBody>
      <dsp:txXfrm>
        <a:off x="4027023" y="960148"/>
        <a:ext cx="3532444" cy="49409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DD25-58E6-48B2-BF48-7A3AF3B056A4}">
      <dsp:nvSpPr>
        <dsp:cNvPr id="0" name=""/>
        <dsp:cNvSpPr/>
      </dsp:nvSpPr>
      <dsp:spPr>
        <a:xfrm>
          <a:off x="0" y="73853"/>
          <a:ext cx="8260052" cy="1109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ІІІ група  </a:t>
          </a:r>
          <a:r>
            <a:rPr lang="en-US" sz="2000" kern="1200"/>
            <a:t>– </a:t>
          </a:r>
          <a:r>
            <a:rPr lang="en-US" sz="2000" b="1" kern="1200"/>
            <a:t>Розповсюдження та використання знань</a:t>
          </a:r>
          <a:endParaRPr lang="en-US" sz="2000" kern="1200"/>
        </a:p>
      </dsp:txBody>
      <dsp:txXfrm>
        <a:off x="54152" y="128005"/>
        <a:ext cx="8151748" cy="1001002"/>
      </dsp:txXfrm>
    </dsp:sp>
    <dsp:sp modelId="{AA16C919-B2AD-4DA8-BCFC-244CEB122643}">
      <dsp:nvSpPr>
        <dsp:cNvPr id="0" name=""/>
        <dsp:cNvSpPr/>
      </dsp:nvSpPr>
      <dsp:spPr>
        <a:xfrm>
          <a:off x="0" y="1183159"/>
          <a:ext cx="8260052" cy="128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Частка малих і середніх підприємств  (МСП), що працюють в інноваційній  сфері в  вигляді	домашніх господарств, %.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Частка,  малих  і  середніх  підприємств	які  здійснюють інноваційну діяльність у кооперації,  %.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Відношення інноваційних витрат у виробничому секторі до загальної суми витрат, %.</a:t>
          </a:r>
        </a:p>
      </dsp:txBody>
      <dsp:txXfrm>
        <a:off x="0" y="1183159"/>
        <a:ext cx="8260052" cy="1283400"/>
      </dsp:txXfrm>
    </dsp:sp>
    <dsp:sp modelId="{D5CFA029-4C44-4A27-BD07-BC8734BB21AC}">
      <dsp:nvSpPr>
        <dsp:cNvPr id="0" name=""/>
        <dsp:cNvSpPr/>
      </dsp:nvSpPr>
      <dsp:spPr>
        <a:xfrm>
          <a:off x="0" y="2466559"/>
          <a:ext cx="8260052" cy="11093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ІУ група  </a:t>
          </a:r>
          <a:r>
            <a:rPr lang="en-US" sz="2000" kern="1200"/>
            <a:t>– </a:t>
          </a:r>
          <a:r>
            <a:rPr lang="en-US" sz="2000" b="1" kern="1200"/>
            <a:t>Інноваційні фінанси, ринки та результати</a:t>
          </a:r>
          <a:endParaRPr lang="en-US" sz="2000" kern="1200"/>
        </a:p>
      </dsp:txBody>
      <dsp:txXfrm>
        <a:off x="54152" y="2520711"/>
        <a:ext cx="8151748" cy="1001002"/>
      </dsp:txXfrm>
    </dsp:sp>
    <dsp:sp modelId="{E8B6E4B7-5D91-4944-8E57-C1519518CE7E}">
      <dsp:nvSpPr>
        <dsp:cNvPr id="0" name=""/>
        <dsp:cNvSpPr/>
      </dsp:nvSpPr>
      <dsp:spPr>
        <a:xfrm>
          <a:off x="0" y="3575866"/>
          <a:ext cx="8260052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25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Венчурне інвестування в технологічні фірми, %  до ВВП.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Капіталізація нових  (паралельних, вторинних) ринків, % до ВВП.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Частка продажу інноваційної продукції на загальному ринку виробничого сектора, %.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Кількість користувачів Інтернету на 100 мешканців.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Обсяг ринку інформаційних технологій, % до ВВП.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Зміна	частки	випуску	високотехнологічної	продукції	в загальному обсязі  виробництва.</a:t>
          </a:r>
        </a:p>
      </dsp:txBody>
      <dsp:txXfrm>
        <a:off x="0" y="3575866"/>
        <a:ext cx="8260052" cy="1863000"/>
      </dsp:txXfrm>
    </dsp:sp>
    <dsp:sp modelId="{5A7B9AEE-5858-4E2E-B3CF-60416635E89A}">
      <dsp:nvSpPr>
        <dsp:cNvPr id="0" name=""/>
        <dsp:cNvSpPr/>
      </dsp:nvSpPr>
      <dsp:spPr>
        <a:xfrm>
          <a:off x="0" y="5438866"/>
          <a:ext cx="8260052" cy="11093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Ця	</a:t>
          </a:r>
          <a:r>
            <a:rPr lang="uk-UA" sz="2000" kern="1200"/>
            <a:t> </a:t>
          </a:r>
          <a:r>
            <a:rPr lang="en-US" sz="2000" kern="1200"/>
            <a:t>система	показників	використовується	</a:t>
          </a:r>
          <a:r>
            <a:rPr lang="uk-UA" sz="2000" kern="1200"/>
            <a:t> </a:t>
          </a:r>
          <a:r>
            <a:rPr lang="en-US" sz="2000" kern="1200"/>
            <a:t>для	порівняного оцінювання інноваційної діяльності країн ЄС та інших країн світу.</a:t>
          </a:r>
        </a:p>
      </dsp:txBody>
      <dsp:txXfrm>
        <a:off x="54152" y="5493018"/>
        <a:ext cx="8151748" cy="100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7D96F-16AF-A1C1-A399-430212A01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684750F-D3CF-C762-9A06-054F4ACEC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274969-B32A-1A2E-896E-63A56B21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43F4F1-877F-EC34-7D88-BA886D8C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2BE7BB-B780-6120-7686-CA798890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A0CD3-B91F-1A37-3AC4-C1E5EB3B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444821-7784-5FF8-558D-7BFC0A2B0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1D4142-C0F4-318E-DE24-07970F81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28150-B223-FF0D-E5D3-B3550A0B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1223D-2608-FD29-F81E-5A26BE66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D46071-1EA4-D932-04CF-1E691A015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6CE055-4B92-B8F4-A1BA-3E48E5C6C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D078BA-6245-1022-EB33-89D9AF50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0B7BD2-277A-52D5-A821-D952664E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0D9397-DD7E-CB4A-A037-0A1CC152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5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643BB-1B2A-F5F5-C61A-9FDFF4DD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1445BA-752E-D85E-E28E-7E8092F6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BE26F0-6BF3-96A8-A91B-9F9A3704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09A7AB-0C2C-7340-F2B9-64BA351D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19688C-6A76-CE23-FDD4-832C8D21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5966-D6A1-F752-55CA-897D4DB1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91FDF9-ADB0-7E18-220D-4C16143D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DE17B0-F171-6347-1501-858B1C70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18981B-8D1D-D945-9FDA-C33A9C05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D3BAA7-7D99-A46B-8A1A-D2AF3F82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C138F-7C69-C4A2-9091-A6F90FCF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372B89-A0E9-2D1E-420D-5D770A33E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01C52E-B2E1-9A0F-3D57-F8780A09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2EAE73-5A53-8316-0C77-12B5DE1A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0DA605C-716E-6DE0-82FC-B4D89F44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A177B8-10EC-C886-8989-D3E82425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2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9D3E-DAC8-8122-E9A2-22D58A2C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439D88-9442-0AA6-A04B-3BBAA856A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F38A2D8-1C1E-E3CF-1783-663BC4CB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6217B7C-B51E-5C6E-C49C-E8B323515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ABE7832-8BAA-92B0-DA91-1D463B5BA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1E75DA-DF45-F563-6FB8-977F58CD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1CF2AA-27DD-F211-B87F-AF435D45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018F37B-0881-F0FA-D6AF-0973F8BF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C5996-AF29-0D07-525A-5BD4A870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05F5716-6971-718F-4E3B-F15F1111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0648A57-0AD1-73D3-D9D9-CA0EBF5B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4EC2A9E-B714-E031-4C2C-CA121483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0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5639FB-6B6A-7B7D-191F-F3F17FBE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F461348-86F1-24E1-85DE-6FF41939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089A1E4-DA79-9F5A-95EA-FADF0CC1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C91D9-CFF8-4228-6F02-DD2BDC4A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09FFCF-8AF4-2124-6B73-39262881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42EF42-DE33-DDAC-BD3F-B10E16942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9F127E-B3FF-674A-FAB7-BD1AF6CF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E2AEA1-02B4-7818-A070-2397CFEE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A10B42-37E5-42A6-4BBF-94017EF5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2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C03E0-8EC6-8769-0916-4388AA91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5D1085-4823-4F76-68FF-61EC5252F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B4D6A7-9DBF-6CE0-017D-B9154E1FB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95F086F-E551-E7B6-1E1C-02DA01DC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E8D6CB-EE41-C72D-DF90-12AB2384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2B4703-67AF-8547-29F5-8A763A63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9C8574-7D63-97F0-1326-A49C08E9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3D48DB-4BDF-B683-609A-973C9248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905C72-7BAA-6B46-8A38-658F326C2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4F64-2D29-4B16-92B8-DA6184F4511F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95FC57-36B5-22F2-F6A8-0BC607A94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A646E2-F35B-EA8E-3FC6-D30246B87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80E5-D186-45FB-AF22-BAF55F7CB9A5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8048B4-3F65-4EB9-ABA8-099353BE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C3D3B-3971-8398-14F6-381B6FEC0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1681" b="14363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6D273-31BF-A017-C723-1C7C545D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8" y="1169982"/>
            <a:ext cx="10530318" cy="2736390"/>
          </a:xfrm>
        </p:spPr>
        <p:txBody>
          <a:bodyPr anchor="b">
            <a:normAutofit/>
          </a:bodyPr>
          <a:lstStyle/>
          <a:p>
            <a:pPr marL="523240" marR="1986280" algn="l">
              <a:spcAft>
                <a:spcPts val="0"/>
              </a:spcAft>
            </a:pPr>
            <a:r>
              <a:rPr lang="en-US" sz="4400" b="1" spc="-5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</a:t>
            </a:r>
            <a:r>
              <a:rPr lang="en-US" sz="4400" b="1" spc="41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4400" b="1" spc="41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spc="-1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4400" b="1" spc="155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pc="1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4400" b="1" spc="38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pc="-1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44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pc="4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spc="-1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en-GB" sz="4400" dirty="0">
              <a:solidFill>
                <a:schemeClr val="tx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86DB23-FEFE-4C3A-88FA-8E855AB1E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22FAF-4B4F-40B1-97FF-67CD036C8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488D89-E3BB-4E60-BF44-5F0BE92E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FA7B87-C151-46CF-9E07-DD4FD9717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9EB480-500C-4A3E-BED3-513B88DB0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8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3304B-19D9-F1B1-1F93-DCCE628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4242816" cy="5160789"/>
          </a:xfrm>
        </p:spPr>
        <p:txBody>
          <a:bodyPr anchor="ctr"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3. </a:t>
            </a:r>
            <a:r>
              <a:rPr lang="en-US" sz="32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Фінансові</a:t>
            </a:r>
            <a:r>
              <a:rPr lang="en-US" sz="32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ресурси</a:t>
            </a:r>
            <a:r>
              <a:rPr lang="en-US" sz="32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3200" b="1" spc="14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en-US" sz="32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32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3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146B7E-E9FE-F4A3-6BAC-1EAD8A15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221" y="371761"/>
            <a:ext cx="6511237" cy="6267578"/>
          </a:xfrm>
        </p:spPr>
        <p:txBody>
          <a:bodyPr anchor="ctr">
            <a:normAutofit/>
          </a:bodyPr>
          <a:lstStyle/>
          <a:p>
            <a:pPr marL="71755" marR="68580" indent="450850" algn="just">
              <a:spcBef>
                <a:spcPts val="5"/>
              </a:spcBef>
              <a:spcAft>
                <a:spcPts val="0"/>
              </a:spcAft>
            </a:pPr>
            <a:r>
              <a:rPr lang="en-US" sz="2000" b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Венчурний</a:t>
            </a:r>
            <a:r>
              <a:rPr lang="en-US" sz="2000" b="1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en-US" sz="2000" b="1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0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ризиковий</a:t>
            </a:r>
            <a:r>
              <a:rPr lang="en-US" sz="2000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en-US" sz="2000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en-US" sz="2000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науково-технічний</a:t>
            </a:r>
            <a:r>
              <a:rPr lang="en-US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000" spc="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широкому</a:t>
            </a:r>
            <a:r>
              <a:rPr lang="en-US" sz="2000" spc="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розумінні</a:t>
            </a:r>
            <a:r>
              <a:rPr lang="en-US" sz="2000" spc="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1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венчурний</a:t>
            </a:r>
            <a:r>
              <a:rPr lang="en-US" sz="2000" i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</a:t>
            </a:r>
            <a:r>
              <a:rPr lang="en-US" sz="20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000" spc="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en-US" sz="2000" spc="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економічний</a:t>
            </a:r>
            <a:r>
              <a:rPr lang="en-US" sz="2000" spc="2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</a:t>
            </a:r>
            <a:r>
              <a:rPr lang="en-US" sz="20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spc="1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en-US" sz="2000" spc="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фінансування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spc="13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дію</a:t>
            </a:r>
            <a:r>
              <a:rPr lang="en-US" sz="2000" spc="3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en-US" sz="20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spc="1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en-US" sz="2000" spc="1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en-US" sz="20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spc="17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захоплення</a:t>
            </a:r>
            <a:r>
              <a:rPr lang="en-US" sz="2000" spc="14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en-US" sz="2000" spc="1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викупу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інвестором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en-US" sz="2000" spc="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реструктуризації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власності</a:t>
            </a:r>
            <a:r>
              <a:rPr lang="en-US" sz="20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spc="1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Інвестор</a:t>
            </a:r>
            <a:r>
              <a:rPr lang="en-US" sz="2000" spc="15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en-US" sz="2000" spc="19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en-US" sz="2000" spc="16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</a:t>
            </a:r>
            <a:r>
              <a:rPr lang="en-US" sz="2000" spc="1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en-US" sz="2000" spc="2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шляхом</a:t>
            </a:r>
            <a:r>
              <a:rPr lang="en-US" sz="2000" spc="1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внеску</a:t>
            </a:r>
            <a:r>
              <a:rPr lang="en-US" sz="2000" spc="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spc="1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статутний</a:t>
            </a:r>
            <a:r>
              <a:rPr lang="en-US" sz="2000" spc="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капітал</a:t>
            </a:r>
            <a:r>
              <a:rPr lang="en-US" sz="2000" spc="1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en-US" sz="2000" spc="1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spc="18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en-US" sz="2000" spc="16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кредиту</a:t>
            </a:r>
            <a:r>
              <a:rPr lang="en-US" sz="20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spc="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000" spc="17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en-US" sz="2000" spc="18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en-US" sz="2000" spc="2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отримує</a:t>
            </a:r>
            <a:r>
              <a:rPr lang="en-US" sz="2000" spc="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певну</a:t>
            </a:r>
            <a:r>
              <a:rPr lang="en-US" sz="2000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частку</a:t>
            </a:r>
            <a:r>
              <a:rPr lang="en-US" sz="20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2000" spc="1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статутному</a:t>
            </a:r>
            <a:r>
              <a:rPr lang="en-US" sz="20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фонді</a:t>
            </a:r>
            <a:r>
              <a:rPr lang="en-US" sz="2000" spc="-1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en-US" sz="2000" spc="-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spc="-5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algn="just"/>
            <a:r>
              <a:rPr lang="en-US" sz="2000" b="1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Характерні</a:t>
            </a:r>
            <a:r>
              <a:rPr lang="en-US" sz="2000" b="1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риси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венчурних</a:t>
            </a:r>
            <a:r>
              <a:rPr lang="en-US" sz="2000" b="1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інвестицій</a:t>
            </a:r>
            <a:r>
              <a:rPr lang="en-US" sz="2000" b="1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5"/>
              </a:spcBef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венчурний</a:t>
            </a:r>
            <a:r>
              <a:rPr lang="en-US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en-US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ризикує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підприємцем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spc="3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9215" lvl="0" indent="-342900" algn="just"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інвестору</a:t>
            </a:r>
            <a:r>
              <a:rPr lang="en-US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en-US" sz="2000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en-US" sz="20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en-US" sz="2000" spc="2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en-US" sz="2000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en-US" sz="2000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2000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en-US" sz="2000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інвестора</a:t>
            </a:r>
            <a:r>
              <a:rPr lang="en-US" sz="2000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en-US" sz="2000" spc="3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en-US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збільшилась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675" lvl="0" indent="-342900" algn="just"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en-US" sz="2000" spc="3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en-US" sz="2000" spc="3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en-US" sz="2000" spc="3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en-US" sz="2000" spc="3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sz="2000" spc="3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3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en-US" sz="2000" spc="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en-US" sz="20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en-US" sz="20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en-US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en-US" sz="20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en-US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3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BAB69-FC31-8F27-9208-2E74EB97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1482260"/>
          </a:xfrm>
        </p:spPr>
        <p:txBody>
          <a:bodyPr anchor="b">
            <a:normAutofit fontScale="90000"/>
          </a:bodyPr>
          <a:lstStyle/>
          <a:p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3700" spc="20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700" spc="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7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spc="19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700" spc="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Закону</a:t>
            </a:r>
            <a:r>
              <a:rPr lang="en-US" sz="3700" spc="18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3700" spc="2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700" spc="-1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3700" spc="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en-US" sz="3700" spc="1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sz="37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7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en-US" sz="3700" spc="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en-US" sz="3700" spc="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5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en-US" sz="3700" spc="5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en-US" sz="3700" spc="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spc="-1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3700" spc="32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37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7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A9072C-D6EB-C399-466E-4A96C850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2524539"/>
            <a:ext cx="10158984" cy="3525328"/>
          </a:xfrm>
        </p:spPr>
        <p:txBody>
          <a:bodyPr anchor="t">
            <a:normAutofit/>
          </a:bodyPr>
          <a:lstStyle/>
          <a:p>
            <a:pPr marL="342900" lvl="0" indent="-342900"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en-US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Державного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бюджету</a:t>
            </a:r>
            <a:r>
              <a:rPr lang="en-US" sz="24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1120" lvl="0" indent="-342900">
              <a:spcBef>
                <a:spcPts val="4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en-US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en-US" sz="24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спеціалізованих</a:t>
            </a:r>
            <a:r>
              <a:rPr lang="en-US" sz="2400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en-US" sz="2400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en-US" sz="2400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фінансово-кредитних</a:t>
            </a:r>
            <a:r>
              <a:rPr lang="en-US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en-US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позикові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en-US" sz="2400" spc="3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інвестиції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будь-яких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Times New Roman" panose="02020603050405020304" pitchFamily="18" charset="0"/>
              <a:buChar char="-"/>
              <a:tabLst>
                <a:tab pos="703580" algn="l"/>
              </a:tabLst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заборонені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A6C7D-0AC8-5783-48CC-E79F1EA4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3834341" cy="5160789"/>
          </a:xfrm>
        </p:spPr>
        <p:txBody>
          <a:bodyPr anchor="ctr">
            <a:norm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4.</a:t>
            </a:r>
            <a:r>
              <a:rPr lang="en-US" sz="3600" b="1" spc="-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Система</a:t>
            </a:r>
            <a:r>
              <a:rPr lang="en-US" sz="36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en-US" sz="3600" b="1" spc="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3600" b="1" spc="2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en-US" sz="36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3600" b="1" spc="42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-1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6976CF-6D8D-9DF9-25E0-72B2916E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891713"/>
            <a:ext cx="6305914" cy="5160790"/>
          </a:xfrm>
        </p:spPr>
        <p:txBody>
          <a:bodyPr anchor="ctr">
            <a:normAutofit/>
          </a:bodyPr>
          <a:lstStyle/>
          <a:p>
            <a:pPr marL="71755" marR="66040" indent="450850" algn="just"/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2400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en-US" sz="2400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en-US" sz="2400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400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en-US" sz="2400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en-US" sz="2400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en-US" sz="24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en-US" sz="2400" spc="1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en-US" sz="24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400" spc="3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ЄС,</a:t>
            </a:r>
            <a:r>
              <a:rPr lang="en-US" sz="24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4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співставлення</a:t>
            </a:r>
            <a:r>
              <a:rPr lang="en-US" sz="24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4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400" spc="2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en-US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  <a:r>
              <a:rPr lang="en-US" sz="24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Японію</a:t>
            </a:r>
            <a:r>
              <a:rPr lang="en-US" sz="24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7310" indent="450850" algn="just">
              <a:spcAft>
                <a:spcPts val="0"/>
              </a:spcAft>
            </a:pPr>
            <a:r>
              <a:rPr lang="en-US" sz="24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en-US" sz="2400" i="1" spc="2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en-US" sz="2400" i="1" spc="2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</a:t>
            </a:r>
            <a:r>
              <a:rPr lang="en-US" sz="2400" i="1" spc="2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Директоратом</a:t>
            </a:r>
            <a:r>
              <a:rPr lang="en-US" sz="2400" i="1" spc="2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en-US" sz="2400" i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підприємництва</a:t>
            </a:r>
            <a:r>
              <a:rPr lang="en-US" sz="2400" i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ЄС</a:t>
            </a:r>
            <a:r>
              <a:rPr lang="en-US" sz="2400" i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містить</a:t>
            </a:r>
            <a:r>
              <a:rPr lang="en-US" sz="2400" i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i="1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індикаторів</a:t>
            </a:r>
            <a:r>
              <a:rPr lang="en-US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розподілених</a:t>
            </a:r>
            <a:r>
              <a:rPr lang="en-US" sz="2400" i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1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i="1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US" sz="24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90065-2D94-2486-6579-8CE15D8E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13581" y="1735372"/>
            <a:ext cx="5961888" cy="3213519"/>
          </a:xfrm>
        </p:spPr>
        <p:txBody>
          <a:bodyPr vert="vert" anchor="ctr">
            <a:normAutofit/>
          </a:bodyPr>
          <a:lstStyle/>
          <a:p>
            <a:pPr marL="144000"/>
            <a:r>
              <a:rPr lang="en-US" sz="4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Показники</a:t>
            </a:r>
            <a:r>
              <a:rPr lang="en-US" sz="4000" b="1" spc="3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4000" b="1" spc="3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ЄС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0D107E6-6158-0959-C4DE-5C128541F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89928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69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1CF6727-4544-8588-D742-CD67B7903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764890"/>
              </p:ext>
            </p:extLst>
          </p:nvPr>
        </p:nvGraphicFramePr>
        <p:xfrm>
          <a:off x="3794296" y="235974"/>
          <a:ext cx="8260052" cy="662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77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F3449-5D93-19DB-F9C3-27327B21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vert="vert" anchor="ctr">
            <a:normAutofit/>
          </a:bodyPr>
          <a:lstStyle/>
          <a:p>
            <a:pPr marR="3505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</a:t>
            </a:r>
            <a:r>
              <a:rPr lang="en-US" sz="3000" b="1" spc="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показників</a:t>
            </a:r>
            <a:r>
              <a:rPr lang="en-US" sz="3000" b="1" spc="3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індикаторів</a:t>
            </a:r>
            <a:r>
              <a:rPr lang="en-US" sz="3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науково-технічного</a:t>
            </a:r>
            <a:r>
              <a:rPr lang="en-US" sz="3000" b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5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3000" b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3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pc="-1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en-GB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8A0BE53-AA52-CD1D-0EF1-80F6B5D2B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648604"/>
              </p:ext>
            </p:extLst>
          </p:nvPr>
        </p:nvGraphicFramePr>
        <p:xfrm>
          <a:off x="3794296" y="350978"/>
          <a:ext cx="8137101" cy="6194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370545">
                  <a:extLst>
                    <a:ext uri="{9D8B030D-6E8A-4147-A177-3AD203B41FA5}">
                      <a16:colId xmlns:a16="http://schemas.microsoft.com/office/drawing/2014/main" val="3905690465"/>
                    </a:ext>
                  </a:extLst>
                </a:gridCol>
                <a:gridCol w="7766556">
                  <a:extLst>
                    <a:ext uri="{9D8B030D-6E8A-4147-A177-3AD203B41FA5}">
                      <a16:colId xmlns:a16="http://schemas.microsoft.com/office/drawing/2014/main" val="1488802044"/>
                    </a:ext>
                  </a:extLst>
                </a:gridCol>
              </a:tblGrid>
              <a:tr h="230933">
                <a:tc>
                  <a:txBody>
                    <a:bodyPr/>
                    <a:lstStyle/>
                    <a:p>
                      <a:pPr marL="62865">
                        <a:lnSpc>
                          <a:spcPts val="1820"/>
                        </a:lnSpc>
                      </a:pPr>
                      <a:r>
                        <a:rPr lang="en-US" sz="1400">
                          <a:effectLst/>
                        </a:rPr>
                        <a:t>№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3995">
                        <a:lnSpc>
                          <a:spcPts val="1830"/>
                        </a:lnSpc>
                      </a:pPr>
                      <a:r>
                        <a:rPr lang="en-US" sz="1400" spc="-10">
                          <a:effectLst/>
                        </a:rPr>
                        <a:t>Показники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(індикатори)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2155757"/>
                  </a:ext>
                </a:extLst>
              </a:tr>
              <a:tr h="244205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1.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549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осіб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із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вищою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освітою</a:t>
                      </a:r>
                      <a:r>
                        <a:rPr lang="en-US" sz="1400" spc="-2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</a:t>
                      </a:r>
                      <a:r>
                        <a:rPr lang="en-US" sz="1400" spc="2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чисельності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населення</a:t>
                      </a:r>
                      <a:r>
                        <a:rPr lang="en-US" sz="1400" spc="2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</a:t>
                      </a:r>
                      <a:r>
                        <a:rPr lang="en-US" sz="1400" spc="-10">
                          <a:effectLst/>
                        </a:rPr>
                        <a:t> віці</a:t>
                      </a:r>
                      <a:r>
                        <a:rPr lang="en-US" sz="1400" spc="24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20-29 </a:t>
                      </a:r>
                      <a:r>
                        <a:rPr lang="en-US" sz="1400" spc="-10">
                          <a:effectLst/>
                        </a:rPr>
                        <a:t>років,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uk-UA" sz="1400" spc="-15">
                          <a:effectLst/>
                        </a:rPr>
                        <a:t>%</a:t>
                      </a:r>
                      <a:r>
                        <a:rPr lang="en-US" sz="1400" spc="5">
                          <a:effectLst/>
                        </a:rPr>
                        <a:t>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2404439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2.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969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4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осіб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40">
                          <a:effectLst/>
                        </a:rPr>
                        <a:t> </a:t>
                      </a:r>
                      <a:r>
                        <a:rPr lang="en-US" sz="1400" spc="5">
                          <a:effectLst/>
                        </a:rPr>
                        <a:t>із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4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вищою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3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освітою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5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 </a:t>
                      </a:r>
                      <a:r>
                        <a:rPr lang="en-US" sz="1400" spc="15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чисельності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6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економічно</a:t>
                      </a:r>
                      <a:r>
                        <a:rPr lang="en-US" sz="1400" spc="26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активного</a:t>
                      </a:r>
                      <a:r>
                        <a:rPr lang="en-US" sz="1400" spc="-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населення,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7683351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3.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805"/>
                        </a:lnSpc>
                      </a:pPr>
                      <a:r>
                        <a:rPr lang="en-US" sz="1400" spc="-10">
                          <a:effectLst/>
                        </a:rPr>
                        <a:t>Участь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</a:t>
                      </a:r>
                      <a:r>
                        <a:rPr lang="en-US" sz="1400" spc="40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програмах</a:t>
                      </a:r>
                      <a:r>
                        <a:rPr lang="en-US" sz="1400" spc="37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підвищення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кваліфікації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для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дорослих, </a:t>
                      </a:r>
                      <a:r>
                        <a:rPr lang="en-US" sz="140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2540935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lang="en-US" sz="1400" spc="10">
                          <a:effectLst/>
                        </a:rPr>
                        <a:t>4.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707390"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зайнятих</a:t>
                      </a:r>
                      <a:r>
                        <a:rPr lang="en-US" sz="1400" spc="38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середньо-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та</a:t>
                      </a:r>
                      <a:r>
                        <a:rPr lang="en-US" sz="1400" spc="-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високотехнологічних</a:t>
                      </a:r>
                      <a:r>
                        <a:rPr lang="en-US" sz="1400" spc="1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галузях</a:t>
                      </a:r>
                      <a:r>
                        <a:rPr lang="en-US" sz="1400" spc="-5">
                          <a:effectLst/>
                        </a:rPr>
                        <a:t> промисловості,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8430122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5.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23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37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зайнятих</a:t>
                      </a:r>
                      <a:r>
                        <a:rPr lang="en-US" sz="1400" spc="38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</a:t>
                      </a:r>
                      <a:r>
                        <a:rPr lang="en-US" sz="1400" spc="35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високотехнологічних</a:t>
                      </a:r>
                      <a:r>
                        <a:rPr lang="en-US" sz="1400" spc="35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сегментах</a:t>
                      </a:r>
                      <a:r>
                        <a:rPr lang="en-US" sz="1400" spc="38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сектора</a:t>
                      </a:r>
                      <a:r>
                        <a:rPr lang="en-US" sz="1400" spc="14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послуг,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0506508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6.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0960"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державних</a:t>
                      </a:r>
                      <a:r>
                        <a:rPr lang="en-US" sz="1400" spc="38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витрат</a:t>
                      </a:r>
                      <a:r>
                        <a:rPr lang="en-US" sz="1400" spc="38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на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науково-дослідні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25">
                          <a:effectLst/>
                        </a:rPr>
                        <a:t> </a:t>
                      </a:r>
                      <a:r>
                        <a:rPr lang="en-US" sz="1400" spc="-20">
                          <a:effectLst/>
                        </a:rPr>
                        <a:t>та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2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науково-</a:t>
                      </a:r>
                      <a:r>
                        <a:rPr lang="en-US" sz="1400" spc="1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конструкторські роботи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ВВП,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5643473"/>
                  </a:ext>
                </a:extLst>
              </a:tr>
              <a:tr h="430013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7.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0960">
                        <a:lnSpc>
                          <a:spcPts val="1820"/>
                        </a:lnSpc>
                        <a:spcAft>
                          <a:spcPts val="0"/>
                        </a:spcAft>
                        <a:tabLst>
                          <a:tab pos="967740" algn="l"/>
                          <a:tab pos="1853565" algn="l"/>
                          <a:tab pos="2365375" algn="l"/>
                          <a:tab pos="4166235" algn="l"/>
                          <a:tab pos="4653915" algn="l"/>
                        </a:tabLst>
                      </a:pPr>
                      <a:r>
                        <a:rPr lang="en-US" sz="1400" spc="-5">
                          <a:effectLst/>
                        </a:rPr>
                        <a:t>Частка	витрат	</a:t>
                      </a:r>
                      <a:r>
                        <a:rPr lang="en-US" sz="1400">
                          <a:effectLst/>
                        </a:rPr>
                        <a:t>на	</a:t>
                      </a:r>
                      <a:r>
                        <a:rPr lang="en-US" sz="1400" spc="-5">
                          <a:effectLst/>
                        </a:rPr>
                        <a:t>науково-дослідні	та	науково-</a:t>
                      </a:r>
                      <a:r>
                        <a:rPr lang="en-US" sz="1400" spc="12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конструкторські роботи</a:t>
                      </a:r>
                      <a:r>
                        <a:rPr lang="en-US" sz="1400" spc="2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бізнес-сектору</a:t>
                      </a:r>
                      <a:r>
                        <a:rPr lang="en-US" sz="1400" spc="-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ВВП,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5959781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ctr"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8.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 err="1">
                          <a:effectLst/>
                        </a:rPr>
                        <a:t>Кількість</a:t>
                      </a:r>
                      <a:r>
                        <a:rPr lang="en-US" sz="1400" spc="65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заяв</a:t>
                      </a:r>
                      <a:r>
                        <a:rPr lang="en-US" sz="1400" spc="6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</a:t>
                      </a:r>
                      <a:r>
                        <a:rPr lang="en-US" sz="1400" spc="60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патенти</a:t>
                      </a:r>
                      <a:r>
                        <a:rPr lang="en-US" sz="1400" spc="75" dirty="0">
                          <a:effectLst/>
                        </a:rPr>
                        <a:t> </a:t>
                      </a:r>
                      <a:r>
                        <a:rPr lang="en-US" sz="1400" spc="-15" dirty="0">
                          <a:effectLst/>
                        </a:rPr>
                        <a:t>ЄС</a:t>
                      </a:r>
                      <a:r>
                        <a:rPr lang="en-US" sz="1400" spc="8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у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високотехнологічних</a:t>
                      </a:r>
                      <a:r>
                        <a:rPr lang="en-US" sz="1400" spc="65" dirty="0">
                          <a:effectLst/>
                        </a:rPr>
                        <a:t> </a:t>
                      </a:r>
                      <a:r>
                        <a:rPr lang="en-US" sz="1400" spc="-15" dirty="0" err="1">
                          <a:effectLst/>
                        </a:rPr>
                        <a:t>галузях</a:t>
                      </a:r>
                      <a:r>
                        <a:rPr lang="en-US" sz="1400" spc="285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економіки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</a:t>
                      </a:r>
                      <a:r>
                        <a:rPr lang="en-US" sz="1400" spc="-10" dirty="0">
                          <a:effectLst/>
                        </a:rPr>
                        <a:t> 10</a:t>
                      </a:r>
                      <a:r>
                        <a:rPr lang="en-US" sz="1400" spc="15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тис</a:t>
                      </a:r>
                      <a:r>
                        <a:rPr lang="en-US" sz="1400" spc="-10" dirty="0">
                          <a:effectLst/>
                        </a:rPr>
                        <a:t>.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населення</a:t>
                      </a:r>
                      <a:r>
                        <a:rPr lang="en-US" sz="1400" spc="-5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3445989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</a:pPr>
                      <a:r>
                        <a:rPr lang="en-US" sz="1400" spc="10">
                          <a:effectLst/>
                        </a:rPr>
                        <a:t>9.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4135" algn="just"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Кількість</a:t>
                      </a:r>
                      <a:r>
                        <a:rPr lang="en-US" sz="1400" spc="28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заяв</a:t>
                      </a:r>
                      <a:r>
                        <a:rPr lang="en-US" sz="1400" spc="26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на</a:t>
                      </a:r>
                      <a:r>
                        <a:rPr lang="en-US" sz="1400" spc="26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отримання</a:t>
                      </a:r>
                      <a:r>
                        <a:rPr lang="en-US" sz="1400" spc="28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патентів</a:t>
                      </a:r>
                      <a:r>
                        <a:rPr lang="en-US" sz="1400" spc="28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США</a:t>
                      </a:r>
                      <a:r>
                        <a:rPr lang="en-US" sz="1400" spc="24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у</a:t>
                      </a:r>
                      <a:r>
                        <a:rPr lang="en-US" sz="1400" spc="13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високотехнологічних</a:t>
                      </a:r>
                      <a:r>
                        <a:rPr lang="en-US" sz="1400" spc="305">
                          <a:effectLst/>
                        </a:rPr>
                        <a:t> </a:t>
                      </a:r>
                      <a:r>
                        <a:rPr lang="en-US" sz="1400" spc="-15">
                          <a:effectLst/>
                        </a:rPr>
                        <a:t>галузях</a:t>
                      </a:r>
                      <a:r>
                        <a:rPr lang="en-US" sz="1400" spc="3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економіки</a:t>
                      </a:r>
                      <a:r>
                        <a:rPr lang="en-US" sz="1400" spc="32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на</a:t>
                      </a:r>
                      <a:r>
                        <a:rPr lang="en-US" sz="1400" spc="30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10</a:t>
                      </a:r>
                      <a:r>
                        <a:rPr lang="en-US" sz="1400" spc="32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тис.</a:t>
                      </a:r>
                      <a:r>
                        <a:rPr lang="en-US" sz="1400" spc="25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населення.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4365939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>
                        <a:lnSpc>
                          <a:spcPts val="1785"/>
                        </a:lnSpc>
                      </a:pPr>
                      <a:r>
                        <a:rPr lang="en-US" sz="1400" spc="-5">
                          <a:effectLst/>
                        </a:rPr>
                        <a:t>10.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1595">
                        <a:spcAft>
                          <a:spcPts val="0"/>
                        </a:spcAft>
                        <a:tabLst>
                          <a:tab pos="833755" algn="l"/>
                          <a:tab pos="1534160" algn="l"/>
                          <a:tab pos="1765935" algn="l"/>
                          <a:tab pos="2679700" algn="l"/>
                          <a:tab pos="3983355" algn="l"/>
                          <a:tab pos="4406900" algn="l"/>
                        </a:tabLst>
                      </a:pPr>
                      <a:r>
                        <a:rPr lang="en-US" sz="1400" spc="-5">
                          <a:effectLst/>
                        </a:rPr>
                        <a:t>Частка	</a:t>
                      </a:r>
                      <a:r>
                        <a:rPr lang="en-US" sz="1400" spc="-10">
                          <a:effectLst/>
                        </a:rPr>
                        <a:t>малих	</a:t>
                      </a:r>
                      <a:r>
                        <a:rPr lang="en-US" sz="1400">
                          <a:effectLst/>
                        </a:rPr>
                        <a:t>і	</a:t>
                      </a:r>
                      <a:r>
                        <a:rPr lang="en-US" sz="1400" spc="-10">
                          <a:effectLst/>
                        </a:rPr>
                        <a:t>середніх	</a:t>
                      </a:r>
                      <a:r>
                        <a:rPr lang="en-US" sz="1400" spc="-5">
                          <a:effectLst/>
                        </a:rPr>
                        <a:t>підприємств,	які	</a:t>
                      </a:r>
                      <a:r>
                        <a:rPr lang="en-US" sz="1400" spc="-10">
                          <a:effectLst/>
                        </a:rPr>
                        <a:t>займаються</a:t>
                      </a:r>
                      <a:r>
                        <a:rPr lang="en-US" sz="1400" spc="13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інноваційною</a:t>
                      </a:r>
                      <a:r>
                        <a:rPr lang="en-US" sz="1400" spc="-2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діяльністю,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5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974565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10">
                          <a:effectLst/>
                        </a:rPr>
                        <a:t>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358775">
                        <a:spcAft>
                          <a:spcPts val="0"/>
                        </a:spcAft>
                        <a:tabLst>
                          <a:tab pos="812800" algn="l"/>
                          <a:tab pos="1492885" algn="l"/>
                          <a:tab pos="1703705" algn="l"/>
                          <a:tab pos="2596515" algn="l"/>
                          <a:tab pos="3880485" algn="l"/>
                          <a:tab pos="4917440" algn="l"/>
                        </a:tabLst>
                      </a:pPr>
                      <a:r>
                        <a:rPr lang="en-US" sz="1400" spc="-5">
                          <a:effectLst/>
                        </a:rPr>
                        <a:t>Частка	</a:t>
                      </a:r>
                      <a:r>
                        <a:rPr lang="en-US" sz="1400" spc="-10">
                          <a:effectLst/>
                        </a:rPr>
                        <a:t>малих	</a:t>
                      </a:r>
                      <a:r>
                        <a:rPr lang="en-US" sz="1400">
                          <a:effectLst/>
                        </a:rPr>
                        <a:t>і	</a:t>
                      </a:r>
                      <a:r>
                        <a:rPr lang="en-US" sz="1400" spc="-10">
                          <a:effectLst/>
                        </a:rPr>
                        <a:t>середніх	</a:t>
                      </a:r>
                      <a:r>
                        <a:rPr lang="en-US" sz="1400" spc="-5">
                          <a:effectLst/>
                        </a:rPr>
                        <a:t>підприємств,	</a:t>
                      </a:r>
                      <a:r>
                        <a:rPr lang="en-US" sz="1400" spc="-10">
                          <a:effectLst/>
                        </a:rPr>
                        <a:t>залучених	</a:t>
                      </a:r>
                      <a:r>
                        <a:rPr lang="en-US" sz="1400">
                          <a:effectLst/>
                        </a:rPr>
                        <a:t>до</a:t>
                      </a:r>
                      <a:r>
                        <a:rPr lang="en-US" sz="1400" spc="10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інноваційних </a:t>
                      </a:r>
                      <a:r>
                        <a:rPr lang="en-US" sz="1400" spc="-10">
                          <a:effectLst/>
                        </a:rPr>
                        <a:t>проектів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із</a:t>
                      </a:r>
                      <a:r>
                        <a:rPr lang="en-US" sz="1400" spc="-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іншими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організаціями,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9298841"/>
                  </a:ext>
                </a:extLst>
              </a:tr>
              <a:tr h="244205">
                <a:tc>
                  <a:txBody>
                    <a:bodyPr/>
                    <a:lstStyle/>
                    <a:p>
                      <a:pPr>
                        <a:lnSpc>
                          <a:spcPts val="1780"/>
                        </a:lnSpc>
                      </a:pPr>
                      <a:r>
                        <a:rPr lang="en-US" sz="1400" spc="-5">
                          <a:effectLst/>
                        </a:rPr>
                        <a:t>12.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540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20215" algn="l"/>
                          <a:tab pos="2530475" algn="l"/>
                          <a:tab pos="2962910" algn="l"/>
                          <a:tab pos="4241800" algn="l"/>
                          <a:tab pos="5360035" algn="l"/>
                        </a:tabLst>
                      </a:pPr>
                      <a:r>
                        <a:rPr lang="en-US" sz="1400" spc="-5">
                          <a:effectLst/>
                        </a:rPr>
                        <a:t>Співвідношення	витрат	</a:t>
                      </a:r>
                      <a:r>
                        <a:rPr lang="en-US" sz="1400">
                          <a:effectLst/>
                        </a:rPr>
                        <a:t>на	</a:t>
                      </a:r>
                      <a:r>
                        <a:rPr lang="en-US" sz="1400" spc="-5">
                          <a:effectLst/>
                        </a:rPr>
                        <a:t>інноваційну	діяльність	</a:t>
                      </a:r>
                      <a:r>
                        <a:rPr lang="en-US" sz="1400">
                          <a:effectLst/>
                        </a:rPr>
                        <a:t>і</a:t>
                      </a:r>
                      <a:r>
                        <a:rPr lang="en-US" sz="1400" spc="14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загального</a:t>
                      </a:r>
                      <a:r>
                        <a:rPr lang="en-US" sz="1400" spc="-5">
                          <a:effectLst/>
                        </a:rPr>
                        <a:t> обсягу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витрат.%.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3121361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-5">
                          <a:effectLst/>
                        </a:rPr>
                        <a:t>13.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6223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8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венчурного</a:t>
                      </a:r>
                      <a:r>
                        <a:rPr lang="en-US" sz="1400" spc="9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капіталу</a:t>
                      </a:r>
                      <a:r>
                        <a:rPr lang="en-US" sz="1400" spc="8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</a:t>
                      </a:r>
                      <a:r>
                        <a:rPr lang="en-US" sz="1400" spc="11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високотехнологічних</a:t>
                      </a:r>
                      <a:r>
                        <a:rPr lang="en-US" sz="1400" spc="9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секторах</a:t>
                      </a:r>
                      <a:r>
                        <a:rPr lang="en-US" sz="1400" spc="31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економіки,</a:t>
                      </a:r>
                      <a:r>
                        <a:rPr lang="en-US" sz="1400" spc="-1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%</a:t>
                      </a:r>
                      <a:r>
                        <a:rPr lang="en-US" sz="1400" spc="39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до</a:t>
                      </a:r>
                      <a:r>
                        <a:rPr lang="en-US" sz="1400" spc="-1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ВВП.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6128315"/>
                  </a:ext>
                </a:extLst>
              </a:tr>
              <a:tr h="456557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-5">
                          <a:effectLst/>
                        </a:rPr>
                        <a:t>14.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5842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2645" algn="l"/>
                          <a:tab pos="1491615" algn="l"/>
                          <a:tab pos="2517775" algn="l"/>
                          <a:tab pos="2800985" algn="l"/>
                          <a:tab pos="3959225" algn="l"/>
                          <a:tab pos="4671695" algn="l"/>
                        </a:tabLst>
                      </a:pPr>
                      <a:r>
                        <a:rPr lang="en-US" sz="1400" spc="-5">
                          <a:effectLst/>
                        </a:rPr>
                        <a:t>Частка	нової	продукції	</a:t>
                      </a:r>
                      <a:r>
                        <a:rPr lang="en-US" sz="1400">
                          <a:effectLst/>
                        </a:rPr>
                        <a:t>в	</a:t>
                      </a:r>
                      <a:r>
                        <a:rPr lang="en-US" sz="1400" spc="-10">
                          <a:effectLst/>
                        </a:rPr>
                        <a:t>загальному	</a:t>
                      </a:r>
                      <a:r>
                        <a:rPr lang="en-US" sz="1400" spc="-5">
                          <a:effectLst/>
                        </a:rPr>
                        <a:t>обсязі	продажу</a:t>
                      </a:r>
                      <a:r>
                        <a:rPr lang="en-US" sz="1400" spc="16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переробної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промисловості,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1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8637609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-5">
                          <a:effectLst/>
                        </a:rPr>
                        <a:t>15.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477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4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сімей,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які</a:t>
                      </a:r>
                      <a:r>
                        <a:rPr lang="en-US" sz="1400" spc="7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мають</a:t>
                      </a:r>
                      <a:r>
                        <a:rPr lang="en-US" sz="1400" spc="70">
                          <a:effectLst/>
                        </a:rPr>
                        <a:t> </a:t>
                      </a:r>
                      <a:r>
                        <a:rPr lang="en-US" sz="1400" spc="-15">
                          <a:effectLst/>
                        </a:rPr>
                        <a:t>доступ</a:t>
                      </a:r>
                      <a:r>
                        <a:rPr lang="en-US" sz="1400" spc="9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до </a:t>
                      </a:r>
                      <a:r>
                        <a:rPr lang="en-US" sz="1400" spc="-10">
                          <a:effectLst/>
                        </a:rPr>
                        <a:t>Інтернету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r>
                        <a:rPr lang="en-US" sz="1400" spc="5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 </a:t>
                      </a:r>
                      <a:r>
                        <a:rPr lang="en-US" sz="1400" spc="-10">
                          <a:effectLst/>
                        </a:rPr>
                        <a:t>загальній</a:t>
                      </a:r>
                      <a:r>
                        <a:rPr lang="en-US" sz="1400" spc="165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кількості</a:t>
                      </a:r>
                      <a:r>
                        <a:rPr lang="en-US" sz="1400" spc="-10">
                          <a:effectLst/>
                        </a:rPr>
                        <a:t> сімей,</a:t>
                      </a:r>
                      <a:r>
                        <a:rPr lang="en-US" sz="1400" spc="10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6025680"/>
                  </a:ext>
                </a:extLst>
              </a:tr>
              <a:tr h="230933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-5">
                          <a:effectLst/>
                        </a:rPr>
                        <a:t>16.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477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>
                          <a:effectLst/>
                        </a:rPr>
                        <a:t>Частка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ринку</a:t>
                      </a:r>
                      <a:r>
                        <a:rPr lang="en-US" sz="1400" spc="-30">
                          <a:effectLst/>
                        </a:rPr>
                        <a:t> </a:t>
                      </a:r>
                      <a:r>
                        <a:rPr lang="en-US" sz="1400" spc="-5">
                          <a:effectLst/>
                        </a:rPr>
                        <a:t>телекомунікаційних </a:t>
                      </a:r>
                      <a:r>
                        <a:rPr lang="en-US" sz="1400" spc="-10">
                          <a:effectLst/>
                        </a:rPr>
                        <a:t>технологій</a:t>
                      </a:r>
                      <a:r>
                        <a:rPr lang="en-US" sz="1400" spc="1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</a:t>
                      </a:r>
                      <a:r>
                        <a:rPr lang="en-US" sz="1400" spc="-1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ВВП,</a:t>
                      </a:r>
                      <a:r>
                        <a:rPr lang="en-US" sz="1400" spc="-1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%.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71085991"/>
                  </a:ext>
                </a:extLst>
              </a:tr>
              <a:tr h="430013">
                <a:tc>
                  <a:txBody>
                    <a:bodyPr/>
                    <a:lstStyle/>
                    <a:p>
                      <a:pPr>
                        <a:lnSpc>
                          <a:spcPts val="1805"/>
                        </a:lnSpc>
                      </a:pPr>
                      <a:r>
                        <a:rPr lang="en-US" sz="1400" spc="-5">
                          <a:effectLst/>
                        </a:rPr>
                        <a:t>17.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" marR="64770">
                        <a:lnSpc>
                          <a:spcPts val="182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 err="1">
                          <a:effectLst/>
                        </a:rPr>
                        <a:t>Частка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pc="90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високотехнологічних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pc="115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секторів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pc="11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у </a:t>
                      </a:r>
                      <a:r>
                        <a:rPr lang="en-US" sz="1400" spc="95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загальному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pc="95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обсязі</a:t>
                      </a:r>
                      <a:r>
                        <a:rPr lang="en-US" sz="1400" spc="345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валової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доданої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вартості</a:t>
                      </a:r>
                      <a:r>
                        <a:rPr lang="en-US" sz="1400" spc="60" dirty="0">
                          <a:effectLst/>
                        </a:rPr>
                        <a:t> </a:t>
                      </a:r>
                      <a:r>
                        <a:rPr lang="en-US" sz="1400" spc="-15" dirty="0">
                          <a:effectLst/>
                        </a:rPr>
                        <a:t>(ВДВ</a:t>
                      </a:r>
                      <a:r>
                        <a:rPr lang="en-US" sz="1400" spc="6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в</a:t>
                      </a:r>
                      <a:r>
                        <a:rPr lang="en-US" sz="1400" spc="40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переробній</a:t>
                      </a:r>
                      <a:r>
                        <a:rPr lang="en-US" sz="1400" spc="30" dirty="0">
                          <a:effectLst/>
                        </a:rPr>
                        <a:t> </a:t>
                      </a:r>
                      <a:r>
                        <a:rPr lang="en-US" sz="1400" spc="-10" dirty="0" err="1">
                          <a:effectLst/>
                        </a:rPr>
                        <a:t>промисловості</a:t>
                      </a:r>
                      <a:r>
                        <a:rPr lang="en-US" sz="1400" spc="-1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%.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734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95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07D943FC-7A2D-40FA-9C30-CAEA51F1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9AA21F-497A-4BF7-9C74-2EFA3EE4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3A96AAF-F15D-48EB-B6A2-1D7201065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DA0A1F48-0282-4627-B0EC-BD65FE792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AA0E9-B4B2-B77C-4D3F-61561746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477549" y="2099341"/>
            <a:ext cx="5961888" cy="2485581"/>
          </a:xfrm>
        </p:spPr>
        <p:txBody>
          <a:bodyPr vert="vert" anchor="ctr">
            <a:normAutofit/>
          </a:bodyPr>
          <a:lstStyle/>
          <a:p>
            <a:pPr marR="5791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0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en-US" sz="2000" b="1" spc="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en-US" sz="2000" b="1" spc="1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2000" b="1" spc="13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2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2000" b="1" spc="-1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D9DBE-9F90-43A4-8285-A7A99286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6964" y="1504484"/>
            <a:ext cx="8623042" cy="4361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EF2885A-1048-2BC5-FB1E-66C9B4A2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17" y="1504484"/>
            <a:ext cx="6649589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8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2B77E52-79A1-074D-9324-0D17D981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891713"/>
            <a:ext cx="9963514" cy="5160790"/>
          </a:xfrm>
        </p:spPr>
        <p:txBody>
          <a:bodyPr anchor="ctr">
            <a:normAutofit/>
          </a:bodyPr>
          <a:lstStyle/>
          <a:p>
            <a:pPr algn="just"/>
            <a:r>
              <a:rPr lang="uk-UA" sz="3200" dirty="0">
                <a:solidFill>
                  <a:schemeClr val="bg1"/>
                </a:solidFill>
              </a:rPr>
              <a:t>Чим вище облікова норма прибутку, тим більш ефективно використовуються інвестиції в розвиток науково-технічної та інноваційної діяльності. </a:t>
            </a:r>
          </a:p>
          <a:p>
            <a:pPr algn="just"/>
            <a:r>
              <a:rPr lang="uk-UA" sz="3200" dirty="0">
                <a:solidFill>
                  <a:schemeClr val="bg1"/>
                </a:solidFill>
              </a:rPr>
              <a:t>У разі вкладення венчурною компанією інвестицій в різні підприємства, різні інноваційні проекти для аналізу динаміки середнього рівня рентабельності інвестицій можливе використання індексного методу і, зокрема, системи зведених індексів змінного складу, постійного (фіксованого) складу та впливу структурних зрушень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2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4F11564-2F34-AE46-B58B-05EC6135C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3350"/>
            <a:ext cx="10905066" cy="3871298"/>
          </a:xfrm>
          <a:prstGeom prst="rect">
            <a:avLst/>
          </a:prstGeom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746065D-6966-D816-640F-6471A2CBE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75138"/>
            <a:ext cx="10905066" cy="370772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D33CFCDE-F612-5065-3939-A07112A5E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7" r="2347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BA8D-157D-778E-2412-BBDC43CD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uk-UA" sz="4000"/>
              <a:t>Зміст лекції</a:t>
            </a:r>
            <a:endParaRPr lang="en-GB" sz="40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2F772D-0D81-4D19-7A78-6CB3B7B3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kumimoji="0" lang="uk-UA" sz="1700" b="1" i="0" u="none" strike="noStrike" kern="0" cap="none" spc="-1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1700" b="1" i="0" u="none" strike="noStrike" kern="0" cap="none" spc="-1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Сутність</a:t>
            </a:r>
            <a:r>
              <a:rPr kumimoji="0" lang="en-US" sz="1700" b="1" i="0" u="none" strike="noStrike" kern="0" cap="none" spc="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</a:t>
            </a:r>
            <a:r>
              <a:rPr kumimoji="0" lang="en-US" sz="1700" b="1" i="0" u="none" strike="noStrike" kern="0" cap="none" spc="2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значення</a:t>
            </a:r>
            <a:r>
              <a:rPr kumimoji="0" lang="en-US" sz="1700" b="1" i="0" u="none" strike="noStrike" kern="0" cap="none" spc="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kumimoji="0" lang="en-US" sz="1700" b="1" i="0" u="none" strike="noStrike" kern="0" cap="none" spc="1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2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kumimoji="0" lang="en-US" sz="1700" b="1" i="0" u="none" strike="noStrike" kern="0" cap="none" spc="18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 </a:t>
            </a:r>
            <a:r>
              <a:rPr kumimoji="0" lang="en-US" sz="1700" b="1" i="0" u="none" strike="noStrike" kern="0" cap="none" spc="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r>
              <a:rPr kumimoji="0" lang="en-US" sz="1700" b="1" i="0" u="none" strike="noStrike" kern="0" cap="none" spc="1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1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kumimoji="0" lang="en-US" sz="1700" b="1" i="0" u="none" strike="noStrike" kern="0" cap="none" spc="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економічному</a:t>
            </a:r>
            <a:r>
              <a:rPr kumimoji="0" lang="en-US" sz="1700" b="1" i="0" u="none" strike="noStrike" kern="0" cap="none" spc="18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розвитку</a:t>
            </a:r>
            <a:r>
              <a:rPr kumimoji="0" lang="en-US" sz="1700" b="1" i="0" u="none" strike="noStrike" kern="0" cap="none" spc="-7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700" b="1" i="0" u="none" strike="noStrike" kern="0" cap="none" spc="-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країни</a:t>
            </a:r>
            <a:endParaRPr kumimoji="0" lang="uk-UA" sz="1700" b="1" i="0" u="none" strike="noStrike" kern="0" cap="none" spc="-5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sz="17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17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Види</a:t>
            </a:r>
            <a:r>
              <a:rPr lang="en-US" sz="1700" b="1" spc="-2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</a:t>
            </a:r>
            <a:endParaRPr lang="uk-UA" sz="1700" b="1" spc="-1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sz="1700"/>
              <a:t>3. 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Фінансові ресурси </a:t>
            </a:r>
            <a:r>
              <a:rPr lang="en-US" sz="17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1700" b="1" spc="14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en-US" sz="17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 </a:t>
            </a:r>
            <a:r>
              <a:rPr lang="en-US" sz="1700" b="1" spc="3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endParaRPr lang="uk-UA" sz="1700" b="1" spc="-15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sz="1700"/>
              <a:t>4.</a:t>
            </a:r>
            <a:r>
              <a:rPr lang="en-US" sz="17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Система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показників</a:t>
            </a:r>
            <a:r>
              <a:rPr lang="en-US" sz="17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1700" b="1" spc="23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en-US" sz="17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1700" b="1" spc="42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endParaRPr lang="uk-UA" sz="1700" b="1" spc="-15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uk-UA" sz="1700" b="1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sz="1700" b="1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en-US" sz="1700" b="1" spc="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ефективності</a:t>
            </a:r>
            <a:r>
              <a:rPr lang="en-US" sz="1700" b="1" spc="1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1700" b="1" spc="13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2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17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spc="-5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1700" b="1" spc="-1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діяльності</a:t>
            </a:r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225918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35F3EE2-80D3-D95C-DAA0-819239AAC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8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9A99A-E27D-13C6-E68E-D27C8547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B1E65A-55DF-663F-410B-6553198E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9FB5-31DE-E7B0-1962-ACCF5355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marL="742950" marR="1078865" lvl="1" indent="-285750">
              <a:lnSpc>
                <a:spcPct val="90000"/>
              </a:lnSpc>
              <a:spcAft>
                <a:spcPts val="0"/>
              </a:spcAft>
              <a:tabLst>
                <a:tab pos="1035685" algn="l"/>
              </a:tabLst>
            </a:pPr>
            <a:r>
              <a:rPr lang="uk-UA" sz="16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16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Сутність</a:t>
            </a:r>
            <a:r>
              <a:rPr lang="en-US" sz="16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</a:t>
            </a:r>
            <a:r>
              <a:rPr lang="en-US" sz="1600" b="1" spc="2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значення</a:t>
            </a:r>
            <a:r>
              <a:rPr lang="en-US" sz="1600" b="1" spc="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1600" b="1" spc="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2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</a:t>
            </a:r>
            <a:r>
              <a:rPr lang="en-US" sz="1600" b="1" spc="18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інноваційної </a:t>
            </a:r>
            <a:r>
              <a:rPr lang="en-US" sz="1600" b="1" spc="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en-US" sz="1600" b="1" spc="1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1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</a:t>
            </a:r>
            <a:r>
              <a:rPr lang="en-US" sz="1600" b="1" spc="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економічному</a:t>
            </a:r>
            <a:r>
              <a:rPr lang="en-US" sz="1600" b="1" spc="18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розвитку</a:t>
            </a:r>
            <a:r>
              <a:rPr lang="en-US" sz="1600" b="1" spc="-7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spc="-5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країни</a:t>
            </a:r>
            <a:endParaRPr lang="en-GB" sz="16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27E6CC-97C3-7366-304C-3AE86D60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71755" marR="65405" indent="450850"/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US" sz="1700" spc="2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en-US" sz="1700" spc="2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1700" spc="2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700" spc="2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en-US" sz="1700" spc="2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en-US" sz="1700" spc="29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1700" spc="2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700" spc="2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en-US" sz="1700" spc="3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700" spc="3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1700" spc="33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en-US" sz="1700" spc="33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en-US" sz="1700" spc="3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en-US" sz="1700" spc="3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en-US" sz="1700" spc="2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країни,</a:t>
            </a:r>
            <a:r>
              <a:rPr lang="en-US" sz="1700" spc="2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700" spc="2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1700" spc="2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en-US" sz="1700" spc="2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ресурсом</a:t>
            </a:r>
            <a:r>
              <a:rPr lang="en-US" sz="1700" spc="2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1700" spc="2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en-US" sz="1700" spc="2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зростання.</a:t>
            </a:r>
            <a:r>
              <a:rPr lang="en-US" sz="1700" spc="27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17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en-US" sz="17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en-US" sz="1700" spc="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світовій</a:t>
            </a:r>
            <a:r>
              <a:rPr lang="en-US" sz="1700" spc="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економіці.</a:t>
            </a:r>
            <a:endParaRPr lang="en-GB" sz="17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9215" indent="450850">
              <a:spcBef>
                <a:spcPts val="10"/>
              </a:spcBef>
              <a:spcAft>
                <a:spcPts val="0"/>
              </a:spcAft>
            </a:pP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sz="1700" spc="1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науки,</a:t>
            </a:r>
            <a:r>
              <a:rPr lang="en-US" sz="1700" spc="1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lang="en-US" sz="1700" spc="1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700" spc="1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en-US" sz="1700" spc="12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en-US" sz="1700" spc="1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1700" spc="1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en-US" sz="1700" spc="2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en-US" sz="1700" spc="7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en-US" sz="1700" spc="9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1700" spc="8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700" spc="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en-US" sz="1700" spc="7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en-US" sz="1700" spc="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складовими</a:t>
            </a:r>
            <a:r>
              <a:rPr lang="en-US" sz="1700" spc="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en-US" sz="1700" spc="1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розвитку</a:t>
            </a:r>
            <a:r>
              <a:rPr lang="en-US" sz="1700" spc="-3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передових </a:t>
            </a:r>
            <a:r>
              <a:rPr lang="en-US" sz="1700" spc="-1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країн.</a:t>
            </a:r>
            <a:endParaRPr lang="uk-UA" sz="1700" spc="-1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9215" indent="450850">
              <a:spcBef>
                <a:spcPts val="10"/>
              </a:spcBef>
            </a:pPr>
            <a:r>
              <a:rPr lang="en-US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en-US" sz="1700" spc="3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1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</a:t>
            </a:r>
            <a:r>
              <a:rPr lang="en-US" sz="1700" spc="2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</a:t>
            </a:r>
            <a:r>
              <a:rPr lang="en-US" sz="1700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1700" spc="3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1700" spc="3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інноваційної</a:t>
            </a:r>
            <a:r>
              <a:rPr lang="en-US" sz="1700" spc="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en-US" sz="1700" spc="1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sz="1700" spc="30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en-US" sz="1700" spc="18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прийнято</a:t>
            </a:r>
            <a:r>
              <a:rPr lang="en-US" sz="1700" spc="18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</a:t>
            </a:r>
            <a:r>
              <a:rPr lang="en-US" sz="1700" i="1" spc="16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</a:t>
            </a:r>
            <a:r>
              <a:rPr lang="en-US" sz="1700" i="1" spc="18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наукову</a:t>
            </a:r>
            <a:r>
              <a:rPr lang="en-US" sz="1700" i="1" spc="17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1700" i="1" spc="18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науково-технічну</a:t>
            </a:r>
            <a:r>
              <a:rPr lang="en-US" sz="1700" i="1" spc="17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діяльність»</a:t>
            </a:r>
            <a:r>
              <a:rPr lang="en-US" sz="1700" i="1" spc="-2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2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1700" i="1" spc="-5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«Про</a:t>
            </a:r>
            <a:r>
              <a:rPr lang="en-US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інноваційну</a:t>
            </a:r>
            <a:r>
              <a:rPr lang="en-US" sz="1700" i="1" spc="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діяльність»</a:t>
            </a:r>
            <a:r>
              <a:rPr lang="uk-UA" sz="1700" i="1" spc="-1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7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/>
          </a:p>
        </p:txBody>
      </p:sp>
      <p:pic>
        <p:nvPicPr>
          <p:cNvPr id="5" name="Picture 4" descr="3D swirl of cords on a blue background">
            <a:extLst>
              <a:ext uri="{FF2B5EF4-FFF2-40B4-BE49-F238E27FC236}">
                <a16:creationId xmlns:a16="http://schemas.microsoft.com/office/drawing/2014/main" id="{B0608EEA-87B4-FB6A-5250-D3AC8BD50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3D swirl of cords on a blue background">
            <a:extLst>
              <a:ext uri="{FF2B5EF4-FFF2-40B4-BE49-F238E27FC236}">
                <a16:creationId xmlns:a16="http://schemas.microsoft.com/office/drawing/2014/main" id="{B8128466-BD02-1704-C2EE-C0A8B90B2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43" y="1170650"/>
            <a:ext cx="9873914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47465" y="1762828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E7F7D9-66B6-AD4B-7BD9-DCFB40B5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237" y="1677819"/>
            <a:ext cx="9267489" cy="3496161"/>
          </a:xfrm>
        </p:spPr>
        <p:txBody>
          <a:bodyPr>
            <a:normAutofit/>
          </a:bodyPr>
          <a:lstStyle/>
          <a:p>
            <a:pPr marL="71755" marR="67945" indent="381000" algn="just">
              <a:spcBef>
                <a:spcPts val="10"/>
              </a:spcBef>
              <a:spcAft>
                <a:spcPts val="0"/>
              </a:spcAft>
            </a:pP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en-US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en-US" sz="20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spc="2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en-US" sz="20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en-US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en-US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засади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en-US" sz="20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en-US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en-US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en-US" sz="20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en-US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en-US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науково-технічної</a:t>
            </a:r>
            <a:r>
              <a:rPr lang="en-US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en-US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en-US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технологічному</a:t>
            </a:r>
            <a:r>
              <a:rPr lang="en-US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2000" spc="4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шляхом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en-US" sz="20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en-US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en-US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en-US" sz="20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розділі</a:t>
            </a:r>
            <a:r>
              <a:rPr lang="en-US" sz="2000" spc="3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стаття</a:t>
            </a:r>
            <a:r>
              <a:rPr lang="en-US" sz="20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en-US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en-US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Закону</a:t>
            </a:r>
            <a:r>
              <a:rPr lang="en-US" sz="2000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наведено</a:t>
            </a:r>
            <a:r>
              <a:rPr lang="en-US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таке</a:t>
            </a:r>
            <a:r>
              <a:rPr lang="en-US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0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Науково-технічна</a:t>
            </a:r>
            <a:r>
              <a:rPr lang="en-US" sz="2000" b="1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en-US" sz="2000" b="1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наукова</a:t>
            </a:r>
            <a:r>
              <a:rPr lang="en-US" sz="2000" i="1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спрямована</a:t>
            </a:r>
            <a:r>
              <a:rPr lang="en-US" sz="2000" i="1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2000" i="1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</a:t>
            </a:r>
            <a:r>
              <a:rPr lang="en-US" sz="2000" i="1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en-US" sz="2000" i="1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en-US" sz="2000" i="1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en-US" sz="2000" i="1" spc="3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en-US" sz="2000" i="1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en-US" sz="2000" i="1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r>
              <a:rPr lang="en-US" sz="2000" i="1" spc="3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технологічних</a:t>
            </a:r>
            <a:r>
              <a:rPr lang="en-US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інженерних</a:t>
            </a:r>
            <a:r>
              <a:rPr lang="en-US" sz="20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економічних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i="1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соціальних</a:t>
            </a:r>
            <a:r>
              <a:rPr lang="en-US" sz="2000" i="1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гуманітарних</a:t>
            </a:r>
            <a:r>
              <a:rPr lang="en-US" sz="2000" i="1" spc="37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i="1" spc="3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основними</a:t>
            </a:r>
            <a:r>
              <a:rPr lang="en-US" sz="2000" i="1" spc="3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видами</a:t>
            </a:r>
            <a:r>
              <a:rPr lang="en-US" sz="2000" i="1" spc="37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якої</a:t>
            </a:r>
            <a:r>
              <a:rPr lang="en-US" sz="2000" i="1" spc="39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</a:t>
            </a:r>
            <a:r>
              <a:rPr lang="en-US" sz="2000" i="1" spc="3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прикладні</a:t>
            </a:r>
            <a:r>
              <a:rPr lang="en-US" sz="2000" i="1" spc="37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наукові</a:t>
            </a:r>
            <a:r>
              <a:rPr lang="en-US" sz="2000" i="1" spc="1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дослідження</a:t>
            </a:r>
            <a:r>
              <a:rPr lang="en-US" sz="2000" i="1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</a:t>
            </a:r>
            <a:r>
              <a:rPr lang="en-US" sz="2000" i="1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науково-технічні</a:t>
            </a:r>
            <a:r>
              <a:rPr lang="en-US" sz="2000" i="1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експериментальні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000" i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розробки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en-US" sz="2000" i="1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917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9CFE4FA5-A878-092C-0091-341E28C85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546059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1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C616AAA-C7F7-4B2F-89AA-FCAEE279C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063" y="-12406"/>
            <a:ext cx="6865261" cy="6753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EF9539-B200-45EE-A293-A5CFA7D31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37129" y="178917"/>
            <a:ext cx="6791892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4D4DA4A-4E8E-ADD9-E3B8-9AC744C9C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208552"/>
              </p:ext>
            </p:extLst>
          </p:nvPr>
        </p:nvGraphicFramePr>
        <p:xfrm>
          <a:off x="1005558" y="447260"/>
          <a:ext cx="9622265" cy="617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5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5269461-753F-413A-81CB-DFB450F30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941" y="1504484"/>
            <a:ext cx="9690423" cy="4362701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1F38BC4-A168-4943-9BED-10F00E3AF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649123" y="1499178"/>
            <a:ext cx="8660248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02B1B6-29DF-347E-3148-EFBE3009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28" y="1532135"/>
            <a:ext cx="9840199" cy="5347388"/>
          </a:xfrm>
        </p:spPr>
        <p:txBody>
          <a:bodyPr anchor="ctr">
            <a:normAutofit/>
          </a:bodyPr>
          <a:lstStyle/>
          <a:p>
            <a:pPr marL="71755" marR="68580" indent="450850">
              <a:spcBef>
                <a:spcPts val="5"/>
              </a:spcBef>
              <a:spcAft>
                <a:spcPts val="0"/>
              </a:spcAft>
            </a:pP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Інноваційну</a:t>
            </a:r>
            <a:r>
              <a:rPr lang="en-US" sz="2000" i="1" spc="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продукцію</a:t>
            </a:r>
            <a:r>
              <a:rPr lang="en-US" sz="2000" i="1" spc="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поділяють</a:t>
            </a:r>
            <a:r>
              <a:rPr lang="en-US" sz="2000" i="1" spc="6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i="1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</a:t>
            </a:r>
            <a:r>
              <a:rPr lang="en-US" sz="2000" i="1" spc="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2000" i="1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ринку</a:t>
            </a:r>
            <a:r>
              <a:rPr lang="en-US" sz="2000" i="1" spc="1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en-US" sz="2000" i="1" spc="1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нову</a:t>
            </a:r>
            <a:r>
              <a:rPr lang="en-US" sz="2000" i="1" spc="8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2000" i="1" spc="13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 marR="68580" indent="450850"/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0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новою</a:t>
            </a:r>
            <a:r>
              <a:rPr lang="en-US" sz="2000" b="1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1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ринку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впровадило</a:t>
            </a:r>
            <a:r>
              <a:rPr lang="en-US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інновацію</a:t>
            </a:r>
            <a:r>
              <a:rPr lang="en-US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першим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en-US" sz="20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en-US" sz="2000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вітчизняний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6040" indent="450850"/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Мінімальний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US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новизни</a:t>
            </a:r>
            <a:r>
              <a:rPr lang="en-US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en-US" sz="20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en-US" sz="20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en-US" sz="2000" spc="2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en-US" sz="2000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en-US" sz="2000" b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b="1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en-US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виготовлятися</a:t>
            </a:r>
            <a:r>
              <a:rPr lang="en-US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000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sz="20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en-US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en-US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поліпшеним</a:t>
            </a:r>
            <a:r>
              <a:rPr lang="en-US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en-US" sz="20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7945" indent="450850">
              <a:spcBef>
                <a:spcPts val="10"/>
              </a:spcBef>
              <a:spcAft>
                <a:spcPts val="0"/>
              </a:spcAft>
            </a:pPr>
            <a:r>
              <a:rPr lang="en-US" sz="20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Інноваційним</a:t>
            </a:r>
            <a:r>
              <a:rPr lang="en-US" sz="2000" i="1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en-US" sz="2000" i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en-US" sz="2000" i="1" spc="2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en-US" sz="20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en-US" sz="20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en-US" sz="20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en-US" sz="20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en-US" sz="20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en-US" sz="20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000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вартісному</a:t>
            </a:r>
            <a:r>
              <a:rPr lang="en-US" sz="20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вимірі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en-US" sz="20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en-US" sz="20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en-US" sz="2000" spc="3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en-US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en-US" sz="20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[8].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66675" indent="490855">
              <a:spcBef>
                <a:spcPts val="10"/>
              </a:spcBef>
              <a:spcAft>
                <a:spcPts val="0"/>
              </a:spcAft>
            </a:pP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Інноваційне</a:t>
            </a:r>
            <a:r>
              <a:rPr lang="en-US" sz="2000" spc="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en-US" sz="2000" spc="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функціонувати</a:t>
            </a:r>
            <a:r>
              <a:rPr lang="en-US" sz="2000" spc="2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en-US" sz="20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en-US" sz="20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центру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бізнес-інкубатора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технополісу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технопарку</a:t>
            </a:r>
            <a:r>
              <a:rPr lang="en-US" sz="20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71120" indent="450850">
              <a:spcBef>
                <a:spcPts val="5"/>
              </a:spcBef>
              <a:spcAft>
                <a:spcPts val="0"/>
              </a:spcAft>
            </a:pP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Науково-технічний</a:t>
            </a:r>
            <a:r>
              <a:rPr lang="en-US" sz="20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en-US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неперервний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0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en-US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0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en-US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en-US" sz="20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0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en-US" sz="2000" spc="2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en-US" sz="20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поєднати</a:t>
            </a:r>
            <a:r>
              <a:rPr lang="en-US" sz="20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en-US" sz="20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en-US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en-US" sz="2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en-US" sz="2000" spc="2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en-US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найменшими</a:t>
            </a:r>
            <a:r>
              <a:rPr lang="en-US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E6E8DF-F9D7-4082-954F-8387F7DF4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64131" y="2191516"/>
            <a:ext cx="6858000" cy="2493252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5826CD6-2E6F-4F1C-B17D-29139C9F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088" y="819015"/>
            <a:ext cx="5294492" cy="545998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C5C7C-FF53-27A8-AD7E-C97A64EE7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pPr marL="742950" lvl="1" indent="-285750" algn="l">
              <a:tabLst>
                <a:tab pos="1090295" algn="l"/>
              </a:tabLst>
            </a:pPr>
            <a:r>
              <a:rPr lang="uk-UA" sz="4800" b="1" spc="-5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spc="-5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Види</a:t>
            </a:r>
            <a:r>
              <a:rPr lang="en-US" sz="4800" b="1" spc="-2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spc="-1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інновацій</a:t>
            </a:r>
            <a:endParaRPr lang="en-GB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7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1753D5FE-C520-F4EA-2857-366851B5A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1619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529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1564</Words>
  <Application>Microsoft Office PowerPoint</Application>
  <PresentationFormat>Широкий екран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СТАТИСТИКА  НАУКОВО-ТЕХНІЧНОЇ ТА ІННОВАЦІЙНОЇ  ДІЯЛЬНОСТІ</vt:lpstr>
      <vt:lpstr>Зміст лекції</vt:lpstr>
      <vt:lpstr>1. Сутність і значення науково-технічної та інноваційної  діяльності в економічному розвитку 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2. Види інновацій</vt:lpstr>
      <vt:lpstr>Презентація PowerPoint</vt:lpstr>
      <vt:lpstr>3. Фінансові ресурси інноваційної та науково-технічної  діяльності</vt:lpstr>
      <vt:lpstr>Відповідно до ст. 18 Закону України «Про інноваційну діяльність»  джерелами фінансової підтримки інноваційної діяльності є:</vt:lpstr>
      <vt:lpstr>4. Система показників науково-технічної та інноваційної діяльності</vt:lpstr>
      <vt:lpstr>Показники інноваційної діяльності  ЄС</vt:lpstr>
      <vt:lpstr>Презентація PowerPoint</vt:lpstr>
      <vt:lpstr>Система показників (індикаторів) науково-технічного розвитку та інноваційної діяльності</vt:lpstr>
      <vt:lpstr>5. Оцінювання ефективності науково-технічної та інноваційної діяльності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НАУКОВО-ТЕХНІЧНОЇ ТА ІННОВАЦІЙНОЇ  ДІЯЛЬНОСТІ</dc:title>
  <dc:creator>Olha Stakhiv</dc:creator>
  <cp:lastModifiedBy>Olha Stakhiv</cp:lastModifiedBy>
  <cp:revision>2</cp:revision>
  <dcterms:created xsi:type="dcterms:W3CDTF">2023-11-20T06:27:14Z</dcterms:created>
  <dcterms:modified xsi:type="dcterms:W3CDTF">2023-11-20T07:14:56Z</dcterms:modified>
</cp:coreProperties>
</file>