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70" r:id="rId2"/>
    <p:sldId id="271" r:id="rId3"/>
    <p:sldId id="272" r:id="rId4"/>
    <p:sldId id="273" r:id="rId5"/>
    <p:sldId id="265" r:id="rId6"/>
    <p:sldId id="274" r:id="rId7"/>
    <p:sldId id="266" r:id="rId8"/>
    <p:sldId id="276" r:id="rId9"/>
    <p:sldId id="267" r:id="rId10"/>
    <p:sldId id="277" r:id="rId11"/>
    <p:sldId id="278" r:id="rId12"/>
    <p:sldId id="268" r:id="rId13"/>
    <p:sldId id="279" r:id="rId14"/>
    <p:sldId id="269"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1618-1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zakon.rada.gov.ua/laws/show/1618-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reyestr.court.gov.ua/Review/69882186" TargetMode="External"/><Relationship Id="rId3" Type="http://schemas.openxmlformats.org/officeDocument/2006/relationships/hyperlink" Target="http://www.reyestr.court.gov.ua/Review/76785336" TargetMode="External"/><Relationship Id="rId7" Type="http://schemas.openxmlformats.org/officeDocument/2006/relationships/hyperlink" Target="http://reyestr.court.gov.ua/Review/82003087"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reyestr.court.gov.ua/Review/81202852" TargetMode="External"/><Relationship Id="rId5" Type="http://schemas.openxmlformats.org/officeDocument/2006/relationships/hyperlink" Target="http://www.reyestr.court.gov.ua/Review/78979157" TargetMode="External"/><Relationship Id="rId4" Type="http://schemas.openxmlformats.org/officeDocument/2006/relationships/hyperlink" Target="http://www.reyestr.court.gov.ua/Review/7864289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zakon.rada.gov.ua/laws/show/1618-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1618-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254000"/>
            <a:ext cx="8483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00000"/>
                </a:solidFill>
                <a:effectLst/>
                <a:latin typeface="+mj-lt"/>
                <a:ea typeface="Calibri" pitchFamily="34" charset="0"/>
                <a:cs typeface="Times New Roman" pitchFamily="18" charset="0"/>
              </a:rPr>
              <a:t>САНКЦІЇ – </a:t>
            </a:r>
            <a:r>
              <a:rPr kumimoji="0" lang="uk-UA" b="0" i="1" u="none" strike="noStrike" cap="none" normalizeH="0" baseline="0" dirty="0" smtClean="0">
                <a:ln>
                  <a:noFill/>
                </a:ln>
                <a:solidFill>
                  <a:srgbClr val="000000"/>
                </a:solidFill>
                <a:effectLst/>
                <a:latin typeface="+mj-lt"/>
                <a:ea typeface="Calibri" pitchFamily="34" charset="0"/>
                <a:cs typeface="Times New Roman" pitchFamily="18" charset="0"/>
              </a:rPr>
              <a:t>це встановлені нормами цивільного процесуального права дії, що застосовуються судом до осіб, які перешкоджають здійсненню цивільного судочинства, та наслідки, які настають за їх недодержання і порушення.</a:t>
            </a:r>
            <a:r>
              <a:rPr kumimoji="0" lang="uk-UA" b="1"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uk-UA" b="0" i="0" u="none" strike="noStrike" cap="none" normalizeH="0" baseline="0" dirty="0" smtClean="0">
                <a:ln>
                  <a:noFill/>
                </a:ln>
                <a:solidFill>
                  <a:schemeClr val="tx1"/>
                </a:solidFill>
                <a:effectLst/>
                <a:latin typeface="+mj-lt"/>
                <a:ea typeface="Calibri" pitchFamily="34" charset="0"/>
                <a:cs typeface="Times New Roman" pitchFamily="18" charset="0"/>
              </a:rPr>
              <a:t>Ними є заходи захисту і заходи відповідальності.</a:t>
            </a:r>
            <a:endParaRPr kumimoji="0" lang="uk-UA" b="0" i="0" u="none" strike="noStrike" cap="none" normalizeH="0" baseline="0" dirty="0" smtClean="0">
              <a:ln>
                <a:noFill/>
              </a:ln>
              <a:solidFill>
                <a:schemeClr val="tx1"/>
              </a:solidFill>
              <a:effectLst/>
              <a:latin typeface="+mj-lt"/>
              <a:cs typeface="Arial" pitchFamily="34" charset="0"/>
            </a:endParaRPr>
          </a:p>
        </p:txBody>
      </p:sp>
      <p:sp>
        <p:nvSpPr>
          <p:cNvPr id="5" name="Прямоугольник 4"/>
          <p:cNvSpPr/>
          <p:nvPr/>
        </p:nvSpPr>
        <p:spPr>
          <a:xfrm>
            <a:off x="3543300" y="1701800"/>
            <a:ext cx="2959100"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САНКЦІЇ</a:t>
            </a:r>
            <a:endParaRPr lang="ru-RU" sz="2800" b="1" dirty="0"/>
          </a:p>
        </p:txBody>
      </p:sp>
      <p:cxnSp>
        <p:nvCxnSpPr>
          <p:cNvPr id="7" name="Прямая со стрелкой 6"/>
          <p:cNvCxnSpPr/>
          <p:nvPr/>
        </p:nvCxnSpPr>
        <p:spPr>
          <a:xfrm rot="10800000" flipV="1">
            <a:off x="3060700" y="2400300"/>
            <a:ext cx="1066800"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5" idx="2"/>
          </p:cNvCxnSpPr>
          <p:nvPr/>
        </p:nvCxnSpPr>
        <p:spPr>
          <a:xfrm rot="16200000" flipH="1">
            <a:off x="4473575" y="2962275"/>
            <a:ext cx="110490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930900" y="2400300"/>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546100" y="3073400"/>
            <a:ext cx="2717800" cy="2794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smtClean="0"/>
              <a:t>Заходи захисту </a:t>
            </a:r>
            <a:r>
              <a:rPr lang="uk-UA" dirty="0" smtClean="0"/>
              <a:t>спрямовані на припинення правопорушення, поновлення порушеного права і забезпечення виконання обов'язку.</a:t>
            </a:r>
            <a:endParaRPr lang="ru-RU" dirty="0"/>
          </a:p>
        </p:txBody>
      </p:sp>
      <p:sp>
        <p:nvSpPr>
          <p:cNvPr id="13" name="Скругленный прямоугольник 12"/>
          <p:cNvSpPr/>
          <p:nvPr/>
        </p:nvSpPr>
        <p:spPr>
          <a:xfrm>
            <a:off x="3619500" y="3517900"/>
            <a:ext cx="2717800" cy="308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err="1" smtClean="0"/>
              <a:t>Припиняючі</a:t>
            </a:r>
            <a:r>
              <a:rPr lang="uk-UA" b="1" i="1" dirty="0" smtClean="0"/>
              <a:t> санкції </a:t>
            </a:r>
            <a:r>
              <a:rPr lang="uk-UA" dirty="0" smtClean="0"/>
              <a:t>спрямовані на припинення неправомірних процесуальних дій, а, отже, спрямовані проти настання правових наслідків, на досягнення яких спрямовані такі </a:t>
            </a:r>
            <a:r>
              <a:rPr lang="uk-UA" dirty="0" smtClean="0"/>
              <a:t>дії.</a:t>
            </a:r>
            <a:endParaRPr lang="ru-RU" dirty="0"/>
          </a:p>
        </p:txBody>
      </p:sp>
      <p:sp>
        <p:nvSpPr>
          <p:cNvPr id="14" name="Скругленный прямоугольник 13"/>
          <p:cNvSpPr/>
          <p:nvPr/>
        </p:nvSpPr>
        <p:spPr>
          <a:xfrm>
            <a:off x="6565900" y="2971800"/>
            <a:ext cx="3124200" cy="3136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err="1" smtClean="0"/>
              <a:t>Правопоновлюючі</a:t>
            </a:r>
            <a:r>
              <a:rPr lang="uk-UA" b="1" i="1" dirty="0" smtClean="0"/>
              <a:t> </a:t>
            </a:r>
            <a:r>
              <a:rPr lang="uk-UA" dirty="0" smtClean="0"/>
              <a:t>санкції спрямовуються на поновлення порушених цивільних процесуальних прав і забезпечення виконання обов'язків шляхом скасування (повного або часткового) незаконних рішень, ухвал </a:t>
            </a:r>
            <a:r>
              <a:rPr lang="uk-UA" dirty="0" smtClean="0"/>
              <a:t>суду.</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182" y="146304"/>
            <a:ext cx="8596668" cy="1320800"/>
          </a:xfrm>
        </p:spPr>
        <p:txBody>
          <a:bodyPr>
            <a:normAutofit fontScale="90000"/>
          </a:bodyPr>
          <a:lstStyle/>
          <a:p>
            <a:r>
              <a:rPr lang="ru-RU" sz="2700" b="1" dirty="0" err="1" smtClean="0"/>
              <a:t>Тимчасове</a:t>
            </a:r>
            <a:r>
              <a:rPr lang="ru-RU" sz="2700" b="1" dirty="0" smtClean="0"/>
              <a:t> </a:t>
            </a:r>
            <a:r>
              <a:rPr lang="ru-RU" sz="2700" b="1" dirty="0" err="1" smtClean="0"/>
              <a:t>вилучення</a:t>
            </a:r>
            <a:r>
              <a:rPr lang="ru-RU" sz="2700" b="1" dirty="0" smtClean="0"/>
              <a:t> </a:t>
            </a:r>
            <a:r>
              <a:rPr lang="ru-RU" sz="2700" b="1" dirty="0" err="1" smtClean="0"/>
              <a:t>доказів</a:t>
            </a:r>
            <a:r>
              <a:rPr lang="ru-RU" sz="2700" b="1" dirty="0" smtClean="0"/>
              <a:t> для </a:t>
            </a:r>
            <a:r>
              <a:rPr lang="ru-RU" sz="2700" b="1" dirty="0" err="1" smtClean="0"/>
              <a:t>дослідження</a:t>
            </a:r>
            <a:r>
              <a:rPr lang="ru-RU" sz="2700" b="1" dirty="0" smtClean="0"/>
              <a:t> судом як </a:t>
            </a:r>
            <a:r>
              <a:rPr lang="ru-RU" sz="2700" b="1" dirty="0" err="1" smtClean="0"/>
              <a:t>захід</a:t>
            </a:r>
            <a:r>
              <a:rPr lang="ru-RU" sz="2700" b="1" dirty="0" smtClean="0"/>
              <a:t> </a:t>
            </a:r>
            <a:r>
              <a:rPr lang="ru-RU" sz="2700" b="1" dirty="0" err="1" smtClean="0"/>
              <a:t>процесуального</a:t>
            </a:r>
            <a:r>
              <a:rPr lang="ru-RU" sz="2700" b="1" dirty="0" smtClean="0"/>
              <a:t> примусу</a:t>
            </a:r>
            <a:r>
              <a:rPr lang="ru-RU" b="1" dirty="0" smtClean="0"/>
              <a:t/>
            </a:r>
            <a:br>
              <a:rPr lang="ru-RU" b="1" dirty="0" smtClean="0"/>
            </a:br>
            <a:endParaRPr lang="ru-RU" dirty="0"/>
          </a:p>
        </p:txBody>
      </p:sp>
      <p:sp>
        <p:nvSpPr>
          <p:cNvPr id="3" name="Содержимое 2"/>
          <p:cNvSpPr>
            <a:spLocks noGrp="1"/>
          </p:cNvSpPr>
          <p:nvPr>
            <p:ph idx="1"/>
          </p:nvPr>
        </p:nvSpPr>
        <p:spPr>
          <a:xfrm>
            <a:off x="609600" y="1109472"/>
            <a:ext cx="9058656" cy="5486401"/>
          </a:xfrm>
        </p:spPr>
        <p:txBody>
          <a:bodyPr>
            <a:normAutofit fontScale="92500" lnSpcReduction="20000"/>
          </a:bodyPr>
          <a:lstStyle/>
          <a:p>
            <a:pPr algn="just"/>
            <a:r>
              <a:rPr lang="uk-UA" dirty="0" smtClean="0"/>
              <a:t>Відповідно до ст. </a:t>
            </a:r>
            <a:r>
              <a:rPr lang="uk-UA" dirty="0" smtClean="0">
                <a:hlinkClick r:id="rId2"/>
              </a:rPr>
              <a:t>146 ЦПК України</a:t>
            </a:r>
            <a:r>
              <a:rPr lang="uk-UA" dirty="0" smtClean="0"/>
              <a:t>, у разі неподання письмових, речових чи електронних доказів, що витребувані судом, без поважних причин або без повідомлення причин їх неподання суд може постановити ухвалу про тимчасове вилучення цих доказів державним виконавцем для дослідження судом.</a:t>
            </a:r>
            <a:br>
              <a:rPr lang="uk-UA" dirty="0" smtClean="0"/>
            </a:br>
            <a:r>
              <a:rPr lang="uk-UA" dirty="0" smtClean="0"/>
              <a:t>В ухвалі про тимчасове вилучення доказів для дослідження судом зазначаються:</a:t>
            </a:r>
            <a:br>
              <a:rPr lang="uk-UA" dirty="0" smtClean="0"/>
            </a:br>
            <a:endParaRPr lang="uk-UA" dirty="0" smtClean="0"/>
          </a:p>
          <a:p>
            <a:r>
              <a:rPr lang="uk-UA" dirty="0" smtClean="0"/>
              <a:t>повне найменування (для юридичних осіб) або ім’я (прізвище, ім’я та по батькові - для фізичних осіб) особи, в якої знаходиться доказ, його місцезнаходження (для юридичних осіб) або місце проживання чи перебування (для фізичних осіб), поштові індекси, ідентифікаційний код юридичної особи в Єдиному державному реєстрі підприємств і організацій України, номери засобів зв’язку та адреси електронної пошти, за наявності;</a:t>
            </a:r>
            <a:br>
              <a:rPr lang="uk-UA" dirty="0" smtClean="0"/>
            </a:br>
            <a:endParaRPr lang="uk-UA" dirty="0" smtClean="0"/>
          </a:p>
          <a:p>
            <a:r>
              <a:rPr lang="uk-UA" dirty="0" smtClean="0"/>
              <a:t>назва або опис письмового, речового чи електронного доказу;</a:t>
            </a:r>
            <a:br>
              <a:rPr lang="uk-UA" dirty="0" smtClean="0"/>
            </a:br>
            <a:endParaRPr lang="uk-UA" dirty="0" smtClean="0"/>
          </a:p>
          <a:p>
            <a:r>
              <a:rPr lang="uk-UA" dirty="0" smtClean="0"/>
              <a:t>підстави проведення його тимчасового вилучення;</a:t>
            </a:r>
            <a:br>
              <a:rPr lang="uk-UA" dirty="0" smtClean="0"/>
            </a:br>
            <a:endParaRPr lang="uk-UA" dirty="0" smtClean="0"/>
          </a:p>
          <a:p>
            <a:r>
              <a:rPr lang="uk-UA" dirty="0" smtClean="0"/>
              <a:t>кому доручається вилучення.</a:t>
            </a:r>
            <a:br>
              <a:rPr lang="uk-UA" dirty="0" smtClean="0"/>
            </a:br>
            <a:endParaRPr lang="uk-UA" dirty="0" smtClean="0"/>
          </a:p>
          <a:p>
            <a:r>
              <a:rPr lang="uk-UA" dirty="0" smtClean="0">
                <a:solidFill>
                  <a:srgbClr val="FF0000"/>
                </a:solidFill>
              </a:rPr>
              <a:t>Ухвала про тимчасове вилучення доказів для дослідження судом є виконавчим документом, підлягає негайному виконанню та має відповідати вимогам до виконавчого документа, встановленим законом.</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70" y="499872"/>
            <a:ext cx="8417898" cy="512064"/>
          </a:xfrm>
        </p:spPr>
        <p:txBody>
          <a:bodyPr>
            <a:normAutofit fontScale="90000"/>
          </a:bodyPr>
          <a:lstStyle/>
          <a:p>
            <a:pPr algn="ctr"/>
            <a:r>
              <a:rPr lang="ru-RU" sz="2700" b="1" dirty="0" err="1" smtClean="0"/>
              <a:t>Привід</a:t>
            </a:r>
            <a:r>
              <a:rPr lang="ru-RU" sz="2700" b="1" dirty="0" smtClean="0"/>
              <a:t> </a:t>
            </a:r>
            <a:r>
              <a:rPr lang="ru-RU" sz="2700" b="1" dirty="0" err="1" smtClean="0"/>
              <a:t>свідка</a:t>
            </a:r>
            <a:r>
              <a:rPr lang="ru-RU" sz="2700" b="1" dirty="0" smtClean="0"/>
              <a:t> як </a:t>
            </a:r>
            <a:r>
              <a:rPr lang="ru-RU" sz="2700" b="1" dirty="0" err="1" smtClean="0"/>
              <a:t>захід</a:t>
            </a:r>
            <a:r>
              <a:rPr lang="ru-RU" sz="2700" b="1" dirty="0" smtClean="0"/>
              <a:t> </a:t>
            </a:r>
            <a:r>
              <a:rPr lang="ru-RU" sz="2700" b="1" dirty="0" err="1" smtClean="0"/>
              <a:t>процесуального</a:t>
            </a:r>
            <a:r>
              <a:rPr lang="ru-RU" sz="2700" b="1" dirty="0" smtClean="0"/>
              <a:t> примусу</a:t>
            </a:r>
            <a:r>
              <a:rPr lang="ru-RU" b="1" dirty="0" smtClean="0"/>
              <a:t/>
            </a:r>
            <a:br>
              <a:rPr lang="ru-RU" b="1" dirty="0" smtClean="0"/>
            </a:br>
            <a:endParaRPr lang="ru-RU" dirty="0"/>
          </a:p>
        </p:txBody>
      </p:sp>
      <p:sp>
        <p:nvSpPr>
          <p:cNvPr id="3" name="Содержимое 2"/>
          <p:cNvSpPr>
            <a:spLocks noGrp="1"/>
          </p:cNvSpPr>
          <p:nvPr>
            <p:ph idx="1"/>
          </p:nvPr>
        </p:nvSpPr>
        <p:spPr>
          <a:xfrm>
            <a:off x="677334" y="1170432"/>
            <a:ext cx="8966538" cy="5498591"/>
          </a:xfrm>
        </p:spPr>
        <p:txBody>
          <a:bodyPr>
            <a:normAutofit fontScale="92500" lnSpcReduction="20000"/>
          </a:bodyPr>
          <a:lstStyle/>
          <a:p>
            <a:pPr algn="just"/>
            <a:r>
              <a:rPr lang="ru-RU" dirty="0" err="1" smtClean="0"/>
              <a:t>Відповідно</a:t>
            </a:r>
            <a:r>
              <a:rPr lang="ru-RU" dirty="0" smtClean="0"/>
              <a:t> до ст. </a:t>
            </a:r>
            <a:r>
              <a:rPr lang="ru-RU" dirty="0" smtClean="0">
                <a:hlinkClick r:id="rId2"/>
              </a:rPr>
              <a:t>147 ЦПК </a:t>
            </a:r>
            <a:r>
              <a:rPr lang="ru-RU" dirty="0" err="1" smtClean="0">
                <a:hlinkClick r:id="rId2"/>
              </a:rPr>
              <a:t>України</a:t>
            </a:r>
            <a:r>
              <a:rPr lang="ru-RU" dirty="0" smtClean="0"/>
              <a:t>, </a:t>
            </a:r>
            <a:r>
              <a:rPr lang="ru-RU" dirty="0" err="1" smtClean="0"/>
              <a:t>належно</a:t>
            </a:r>
            <a:r>
              <a:rPr lang="ru-RU" dirty="0" smtClean="0"/>
              <a:t> </a:t>
            </a:r>
            <a:r>
              <a:rPr lang="ru-RU" dirty="0" err="1" smtClean="0"/>
              <a:t>викликаний</a:t>
            </a:r>
            <a:r>
              <a:rPr lang="ru-RU" dirty="0" smtClean="0"/>
              <a:t> </a:t>
            </a:r>
            <a:r>
              <a:rPr lang="ru-RU" dirty="0" err="1" smtClean="0"/>
              <a:t>свідок</a:t>
            </a:r>
            <a:r>
              <a:rPr lang="ru-RU" dirty="0" smtClean="0"/>
              <a:t>, </a:t>
            </a:r>
            <a:r>
              <a:rPr lang="ru-RU" dirty="0" err="1" smtClean="0"/>
              <a:t>який</a:t>
            </a:r>
            <a:r>
              <a:rPr lang="ru-RU" dirty="0" smtClean="0"/>
              <a:t> без </a:t>
            </a:r>
            <a:r>
              <a:rPr lang="ru-RU" dirty="0" err="1" smtClean="0"/>
              <a:t>поважних</a:t>
            </a:r>
            <a:r>
              <a:rPr lang="ru-RU" dirty="0" smtClean="0"/>
              <a:t> причин не </a:t>
            </a:r>
            <a:r>
              <a:rPr lang="ru-RU" dirty="0" err="1" smtClean="0"/>
              <a:t>з’явився</a:t>
            </a:r>
            <a:r>
              <a:rPr lang="ru-RU" dirty="0" smtClean="0"/>
              <a:t> на </a:t>
            </a:r>
            <a:r>
              <a:rPr lang="ru-RU" dirty="0" err="1" smtClean="0"/>
              <a:t>судове</a:t>
            </a:r>
            <a:r>
              <a:rPr lang="ru-RU" dirty="0" smtClean="0"/>
              <a:t> </a:t>
            </a:r>
            <a:r>
              <a:rPr lang="ru-RU" dirty="0" err="1" smtClean="0"/>
              <a:t>засідання</a:t>
            </a:r>
            <a:r>
              <a:rPr lang="ru-RU" dirty="0" smtClean="0"/>
              <a:t> </a:t>
            </a:r>
            <a:r>
              <a:rPr lang="ru-RU" dirty="0" err="1" smtClean="0"/>
              <a:t>або</a:t>
            </a:r>
            <a:r>
              <a:rPr lang="ru-RU" dirty="0" smtClean="0"/>
              <a:t> не </a:t>
            </a:r>
            <a:r>
              <a:rPr lang="ru-RU" dirty="0" err="1" smtClean="0"/>
              <a:t>повідомив</a:t>
            </a:r>
            <a:r>
              <a:rPr lang="ru-RU" dirty="0" smtClean="0"/>
              <a:t> про причини неявки, </a:t>
            </a:r>
            <a:r>
              <a:rPr lang="ru-RU" dirty="0" err="1" smtClean="0"/>
              <a:t>може</a:t>
            </a:r>
            <a:r>
              <a:rPr lang="ru-RU" dirty="0" smtClean="0"/>
              <a:t> бути </a:t>
            </a:r>
            <a:r>
              <a:rPr lang="ru-RU" dirty="0" err="1" smtClean="0"/>
              <a:t>підданий</a:t>
            </a:r>
            <a:r>
              <a:rPr lang="ru-RU" dirty="0" smtClean="0"/>
              <a:t> приводу через </a:t>
            </a:r>
            <a:r>
              <a:rPr lang="ru-RU" dirty="0" err="1" smtClean="0"/>
              <a:t>відповідні</a:t>
            </a:r>
            <a:r>
              <a:rPr lang="ru-RU" dirty="0" smtClean="0"/>
              <a:t> </a:t>
            </a:r>
            <a:r>
              <a:rPr lang="ru-RU" dirty="0" err="1" smtClean="0"/>
              <a:t>органи</a:t>
            </a:r>
            <a:r>
              <a:rPr lang="ru-RU" dirty="0" smtClean="0"/>
              <a:t> </a:t>
            </a:r>
            <a:r>
              <a:rPr lang="ru-RU" dirty="0" err="1" smtClean="0"/>
              <a:t>Національної</a:t>
            </a:r>
            <a:r>
              <a:rPr lang="ru-RU" dirty="0" smtClean="0"/>
              <a:t> </a:t>
            </a:r>
            <a:r>
              <a:rPr lang="ru-RU" dirty="0" err="1" smtClean="0"/>
              <a:t>поліції</a:t>
            </a:r>
            <a:r>
              <a:rPr lang="ru-RU" dirty="0" smtClean="0"/>
              <a:t> </a:t>
            </a:r>
            <a:r>
              <a:rPr lang="ru-RU" dirty="0" err="1" smtClean="0"/>
              <a:t>України</a:t>
            </a:r>
            <a:r>
              <a:rPr lang="ru-RU" dirty="0" smtClean="0"/>
              <a:t> </a:t>
            </a:r>
            <a:r>
              <a:rPr lang="ru-RU" dirty="0" err="1" smtClean="0"/>
              <a:t>з</a:t>
            </a:r>
            <a:r>
              <a:rPr lang="ru-RU" dirty="0" smtClean="0"/>
              <a:t> </a:t>
            </a:r>
            <a:r>
              <a:rPr lang="ru-RU" dirty="0" err="1" smtClean="0"/>
              <a:t>відшкодуванням</a:t>
            </a:r>
            <a:r>
              <a:rPr lang="ru-RU" dirty="0" smtClean="0"/>
              <a:t> у </a:t>
            </a:r>
            <a:r>
              <a:rPr lang="ru-RU" dirty="0" err="1" smtClean="0"/>
              <a:t>дохід</a:t>
            </a:r>
            <a:r>
              <a:rPr lang="ru-RU" dirty="0" smtClean="0"/>
              <a:t> </a:t>
            </a:r>
            <a:r>
              <a:rPr lang="ru-RU" dirty="0" err="1" smtClean="0"/>
              <a:t>держави</a:t>
            </a:r>
            <a:r>
              <a:rPr lang="ru-RU" dirty="0" smtClean="0"/>
              <a:t> </a:t>
            </a:r>
            <a:r>
              <a:rPr lang="ru-RU" dirty="0" err="1" smtClean="0"/>
              <a:t>витрат</a:t>
            </a:r>
            <a:r>
              <a:rPr lang="ru-RU" dirty="0" smtClean="0"/>
              <a:t> на </a:t>
            </a:r>
            <a:r>
              <a:rPr lang="ru-RU" dirty="0" err="1" smtClean="0"/>
              <a:t>його</a:t>
            </a:r>
            <a:r>
              <a:rPr lang="ru-RU" dirty="0" smtClean="0"/>
              <a:t> </a:t>
            </a:r>
            <a:r>
              <a:rPr lang="ru-RU" dirty="0" err="1" smtClean="0"/>
              <a:t>здійснення</a:t>
            </a:r>
            <a:r>
              <a:rPr lang="ru-RU" dirty="0" smtClean="0"/>
              <a:t>.</a:t>
            </a:r>
            <a:br>
              <a:rPr lang="ru-RU" dirty="0" smtClean="0"/>
            </a:br>
            <a:endParaRPr lang="ru-RU" dirty="0" smtClean="0"/>
          </a:p>
          <a:p>
            <a:pPr algn="just"/>
            <a:r>
              <a:rPr lang="ru-RU" dirty="0" smtClean="0"/>
              <a:t>Про </a:t>
            </a:r>
            <a:r>
              <a:rPr lang="ru-RU" dirty="0" err="1" smtClean="0"/>
              <a:t>привід</a:t>
            </a:r>
            <a:r>
              <a:rPr lang="ru-RU" dirty="0" smtClean="0"/>
              <a:t> суд </a:t>
            </a:r>
            <a:r>
              <a:rPr lang="ru-RU" dirty="0" err="1" smtClean="0"/>
              <a:t>постановляє</a:t>
            </a:r>
            <a:r>
              <a:rPr lang="ru-RU" dirty="0" smtClean="0"/>
              <a:t> </a:t>
            </a:r>
            <a:r>
              <a:rPr lang="ru-RU" dirty="0" err="1" smtClean="0"/>
              <a:t>ухвалу</a:t>
            </a:r>
            <a:r>
              <a:rPr lang="ru-RU" dirty="0" smtClean="0"/>
              <a:t>, в </a:t>
            </a:r>
            <a:r>
              <a:rPr lang="ru-RU" dirty="0" err="1" smtClean="0"/>
              <a:t>якій</a:t>
            </a:r>
            <a:r>
              <a:rPr lang="ru-RU" dirty="0" smtClean="0"/>
              <a:t> </a:t>
            </a:r>
            <a:r>
              <a:rPr lang="ru-RU" dirty="0" err="1" smtClean="0"/>
              <a:t>зазначає</a:t>
            </a:r>
            <a:r>
              <a:rPr lang="ru-RU" dirty="0" smtClean="0"/>
              <a:t> </a:t>
            </a:r>
            <a:r>
              <a:rPr lang="ru-RU" dirty="0" err="1" smtClean="0"/>
              <a:t>ім’я</a:t>
            </a:r>
            <a:r>
              <a:rPr lang="ru-RU" dirty="0" smtClean="0"/>
              <a:t> </a:t>
            </a:r>
            <a:r>
              <a:rPr lang="ru-RU" dirty="0" err="1" smtClean="0"/>
              <a:t>фізичної</a:t>
            </a:r>
            <a:r>
              <a:rPr lang="ru-RU" dirty="0" smtClean="0"/>
              <a:t> особи, яка </a:t>
            </a:r>
            <a:r>
              <a:rPr lang="ru-RU" dirty="0" err="1" smtClean="0"/>
              <a:t>підлягає</a:t>
            </a:r>
            <a:r>
              <a:rPr lang="ru-RU" dirty="0" smtClean="0"/>
              <a:t> приводу, </a:t>
            </a:r>
            <a:r>
              <a:rPr lang="ru-RU" dirty="0" err="1" smtClean="0"/>
              <a:t>місце</a:t>
            </a:r>
            <a:r>
              <a:rPr lang="ru-RU" dirty="0" smtClean="0"/>
              <a:t> </a:t>
            </a:r>
            <a:r>
              <a:rPr lang="ru-RU" dirty="0" err="1" smtClean="0"/>
              <a:t>проживання</a:t>
            </a:r>
            <a:r>
              <a:rPr lang="ru-RU" dirty="0" smtClean="0"/>
              <a:t>, </a:t>
            </a:r>
            <a:r>
              <a:rPr lang="ru-RU" dirty="0" err="1" smtClean="0"/>
              <a:t>роботи</a:t>
            </a:r>
            <a:r>
              <a:rPr lang="ru-RU" dirty="0" smtClean="0"/>
              <a:t> </a:t>
            </a:r>
            <a:r>
              <a:rPr lang="ru-RU" dirty="0" err="1" smtClean="0"/>
              <a:t>чи</a:t>
            </a:r>
            <a:r>
              <a:rPr lang="ru-RU" dirty="0" smtClean="0"/>
              <a:t> </a:t>
            </a:r>
            <a:r>
              <a:rPr lang="ru-RU" dirty="0" err="1" smtClean="0"/>
              <a:t>навчання</a:t>
            </a:r>
            <a:r>
              <a:rPr lang="ru-RU" dirty="0" smtClean="0"/>
              <a:t>, </a:t>
            </a:r>
            <a:r>
              <a:rPr lang="ru-RU" dirty="0" err="1" smtClean="0"/>
              <a:t>підстави</a:t>
            </a:r>
            <a:r>
              <a:rPr lang="ru-RU" dirty="0" smtClean="0"/>
              <a:t> </a:t>
            </a:r>
            <a:r>
              <a:rPr lang="ru-RU" dirty="0" err="1" smtClean="0"/>
              <a:t>застосування</a:t>
            </a:r>
            <a:r>
              <a:rPr lang="ru-RU" dirty="0" smtClean="0"/>
              <a:t> приводу, коли </a:t>
            </a:r>
            <a:r>
              <a:rPr lang="ru-RU" dirty="0" err="1" smtClean="0"/>
              <a:t>і</a:t>
            </a:r>
            <a:r>
              <a:rPr lang="ru-RU" dirty="0" smtClean="0"/>
              <a:t> </a:t>
            </a:r>
            <a:r>
              <a:rPr lang="ru-RU" dirty="0" err="1" smtClean="0"/>
              <a:t>куди</a:t>
            </a:r>
            <a:r>
              <a:rPr lang="ru-RU" dirty="0" smtClean="0"/>
              <a:t> </a:t>
            </a:r>
            <a:r>
              <a:rPr lang="ru-RU" dirty="0" err="1" smtClean="0"/>
              <a:t>ця</a:t>
            </a:r>
            <a:r>
              <a:rPr lang="ru-RU" dirty="0" smtClean="0"/>
              <a:t> особа повинна бути доставлена, кому </a:t>
            </a:r>
            <a:r>
              <a:rPr lang="ru-RU" dirty="0" err="1" smtClean="0"/>
              <a:t>доручається</a:t>
            </a:r>
            <a:r>
              <a:rPr lang="ru-RU" dirty="0" smtClean="0"/>
              <a:t> </a:t>
            </a:r>
            <a:r>
              <a:rPr lang="ru-RU" dirty="0" err="1" smtClean="0"/>
              <a:t>здійснення</a:t>
            </a:r>
            <a:r>
              <a:rPr lang="ru-RU" dirty="0" smtClean="0"/>
              <a:t> </a:t>
            </a:r>
            <a:r>
              <a:rPr lang="ru-RU" dirty="0" smtClean="0"/>
              <a:t>приводу.</a:t>
            </a:r>
          </a:p>
          <a:p>
            <a:pPr algn="just"/>
            <a:r>
              <a:rPr lang="ru-RU" dirty="0" smtClean="0"/>
              <a:t>Ухвала </a:t>
            </a:r>
            <a:r>
              <a:rPr lang="ru-RU" dirty="0" smtClean="0"/>
              <a:t>про </a:t>
            </a:r>
            <a:r>
              <a:rPr lang="ru-RU" dirty="0" err="1" smtClean="0"/>
              <a:t>привід</a:t>
            </a:r>
            <a:r>
              <a:rPr lang="ru-RU" dirty="0" smtClean="0"/>
              <a:t> у суд </a:t>
            </a:r>
            <a:r>
              <a:rPr lang="ru-RU" dirty="0" err="1" smtClean="0"/>
              <a:t>передається</a:t>
            </a:r>
            <a:r>
              <a:rPr lang="ru-RU" dirty="0" smtClean="0"/>
              <a:t> для </a:t>
            </a:r>
            <a:r>
              <a:rPr lang="ru-RU" dirty="0" err="1" smtClean="0"/>
              <a:t>виконання</a:t>
            </a:r>
            <a:r>
              <a:rPr lang="ru-RU" dirty="0" smtClean="0"/>
              <a:t> до </a:t>
            </a:r>
            <a:r>
              <a:rPr lang="ru-RU" dirty="0" err="1" smtClean="0"/>
              <a:t>відповідного</a:t>
            </a:r>
            <a:r>
              <a:rPr lang="ru-RU" dirty="0" smtClean="0"/>
              <a:t> органу </a:t>
            </a:r>
            <a:r>
              <a:rPr lang="ru-RU" dirty="0" err="1" smtClean="0"/>
              <a:t>Національної</a:t>
            </a:r>
            <a:r>
              <a:rPr lang="ru-RU" dirty="0" smtClean="0"/>
              <a:t> </a:t>
            </a:r>
            <a:r>
              <a:rPr lang="ru-RU" dirty="0" err="1" smtClean="0"/>
              <a:t>поліції</a:t>
            </a:r>
            <a:r>
              <a:rPr lang="ru-RU" dirty="0" smtClean="0"/>
              <a:t> </a:t>
            </a:r>
            <a:r>
              <a:rPr lang="ru-RU" dirty="0" err="1" smtClean="0"/>
              <a:t>України</a:t>
            </a:r>
            <a:r>
              <a:rPr lang="ru-RU" dirty="0" smtClean="0"/>
              <a:t> за </a:t>
            </a:r>
            <a:r>
              <a:rPr lang="ru-RU" dirty="0" err="1" smtClean="0"/>
              <a:t>місцем</a:t>
            </a:r>
            <a:r>
              <a:rPr lang="ru-RU" dirty="0" smtClean="0"/>
              <a:t> </a:t>
            </a:r>
            <a:r>
              <a:rPr lang="ru-RU" dirty="0" err="1" smtClean="0"/>
              <a:t>провадження</a:t>
            </a:r>
            <a:r>
              <a:rPr lang="ru-RU" dirty="0" smtClean="0"/>
              <a:t> у </a:t>
            </a:r>
            <a:r>
              <a:rPr lang="ru-RU" dirty="0" err="1" smtClean="0"/>
              <a:t>справі</a:t>
            </a:r>
            <a:r>
              <a:rPr lang="ru-RU" dirty="0" smtClean="0"/>
              <a:t> </a:t>
            </a:r>
            <a:r>
              <a:rPr lang="ru-RU" dirty="0" err="1" smtClean="0"/>
              <a:t>або</a:t>
            </a:r>
            <a:r>
              <a:rPr lang="ru-RU" dirty="0" smtClean="0"/>
              <a:t> за </a:t>
            </a:r>
            <a:r>
              <a:rPr lang="ru-RU" dirty="0" err="1" smtClean="0"/>
              <a:t>місцем</a:t>
            </a:r>
            <a:r>
              <a:rPr lang="ru-RU" dirty="0" smtClean="0"/>
              <a:t> </a:t>
            </a:r>
            <a:r>
              <a:rPr lang="ru-RU" dirty="0" err="1" smtClean="0"/>
              <a:t>проживання</a:t>
            </a:r>
            <a:r>
              <a:rPr lang="ru-RU" dirty="0" smtClean="0"/>
              <a:t>, </a:t>
            </a:r>
            <a:r>
              <a:rPr lang="ru-RU" dirty="0" err="1" smtClean="0"/>
              <a:t>роботи</a:t>
            </a:r>
            <a:r>
              <a:rPr lang="ru-RU" dirty="0" smtClean="0"/>
              <a:t> </a:t>
            </a:r>
            <a:r>
              <a:rPr lang="ru-RU" dirty="0" err="1" smtClean="0"/>
              <a:t>чи</a:t>
            </a:r>
            <a:r>
              <a:rPr lang="ru-RU" dirty="0" smtClean="0"/>
              <a:t> </a:t>
            </a:r>
            <a:r>
              <a:rPr lang="ru-RU" dirty="0" err="1" smtClean="0"/>
              <a:t>навчання</a:t>
            </a:r>
            <a:r>
              <a:rPr lang="ru-RU" dirty="0" smtClean="0"/>
              <a:t> особи, яка </a:t>
            </a:r>
            <a:r>
              <a:rPr lang="ru-RU" dirty="0" err="1" smtClean="0"/>
              <a:t>підлягає</a:t>
            </a:r>
            <a:r>
              <a:rPr lang="ru-RU" dirty="0" smtClean="0"/>
              <a:t> приводу.</a:t>
            </a:r>
            <a:br>
              <a:rPr lang="ru-RU" dirty="0" smtClean="0"/>
            </a:br>
            <a:endParaRPr lang="ru-RU" dirty="0" smtClean="0"/>
          </a:p>
          <a:p>
            <a:r>
              <a:rPr lang="ru-RU" dirty="0" smtClean="0">
                <a:solidFill>
                  <a:srgbClr val="FF0000"/>
                </a:solidFill>
              </a:rPr>
              <a:t>Не </a:t>
            </a:r>
            <a:r>
              <a:rPr lang="ru-RU" dirty="0" err="1" smtClean="0">
                <a:solidFill>
                  <a:srgbClr val="FF0000"/>
                </a:solidFill>
              </a:rPr>
              <a:t>підлягають</a:t>
            </a:r>
            <a:r>
              <a:rPr lang="ru-RU" dirty="0" smtClean="0">
                <a:solidFill>
                  <a:srgbClr val="FF0000"/>
                </a:solidFill>
              </a:rPr>
              <a:t> приводу в суд особи, </a:t>
            </a:r>
            <a:r>
              <a:rPr lang="ru-RU" dirty="0" err="1" smtClean="0">
                <a:solidFill>
                  <a:srgbClr val="FF0000"/>
                </a:solidFill>
              </a:rPr>
              <a:t>які</a:t>
            </a:r>
            <a:r>
              <a:rPr lang="ru-RU" dirty="0" smtClean="0">
                <a:solidFill>
                  <a:srgbClr val="FF0000"/>
                </a:solidFill>
              </a:rPr>
              <a:t> не </a:t>
            </a:r>
            <a:r>
              <a:rPr lang="ru-RU" dirty="0" err="1" smtClean="0">
                <a:solidFill>
                  <a:srgbClr val="FF0000"/>
                </a:solidFill>
              </a:rPr>
              <a:t>можуть</a:t>
            </a:r>
            <a:r>
              <a:rPr lang="ru-RU" dirty="0" smtClean="0">
                <a:solidFill>
                  <a:srgbClr val="FF0000"/>
                </a:solidFill>
              </a:rPr>
              <a:t> бути </a:t>
            </a:r>
            <a:r>
              <a:rPr lang="ru-RU" dirty="0" err="1" smtClean="0">
                <a:solidFill>
                  <a:srgbClr val="FF0000"/>
                </a:solidFill>
              </a:rPr>
              <a:t>допитані</a:t>
            </a:r>
            <a:r>
              <a:rPr lang="ru-RU" dirty="0" smtClean="0">
                <a:solidFill>
                  <a:srgbClr val="FF0000"/>
                </a:solidFill>
              </a:rPr>
              <a:t> </a:t>
            </a:r>
            <a:r>
              <a:rPr lang="ru-RU" dirty="0" err="1" smtClean="0">
                <a:solidFill>
                  <a:srgbClr val="FF0000"/>
                </a:solidFill>
              </a:rPr>
              <a:t>відповідно</a:t>
            </a:r>
            <a:r>
              <a:rPr lang="ru-RU" dirty="0" smtClean="0">
                <a:solidFill>
                  <a:srgbClr val="FF0000"/>
                </a:solidFill>
              </a:rPr>
              <a:t> до </a:t>
            </a:r>
            <a:r>
              <a:rPr lang="ru-RU" dirty="0" err="1" smtClean="0">
                <a:solidFill>
                  <a:srgbClr val="FF0000"/>
                </a:solidFill>
              </a:rPr>
              <a:t>статті</a:t>
            </a:r>
            <a:r>
              <a:rPr lang="ru-RU" dirty="0" smtClean="0">
                <a:solidFill>
                  <a:srgbClr val="FF0000"/>
                </a:solidFill>
              </a:rPr>
              <a:t> </a:t>
            </a:r>
            <a:r>
              <a:rPr lang="ru-RU" dirty="0" smtClean="0">
                <a:solidFill>
                  <a:srgbClr val="FF0000"/>
                </a:solidFill>
                <a:hlinkClick r:id="rId2"/>
              </a:rPr>
              <a:t>70 ЦПК </a:t>
            </a:r>
            <a:r>
              <a:rPr lang="ru-RU" dirty="0" err="1" smtClean="0">
                <a:solidFill>
                  <a:srgbClr val="FF0000"/>
                </a:solidFill>
                <a:hlinkClick r:id="rId2"/>
              </a:rPr>
              <a:t>України</a:t>
            </a:r>
            <a:r>
              <a:rPr lang="ru-RU" dirty="0" smtClean="0">
                <a:solidFill>
                  <a:srgbClr val="FF0000"/>
                </a:solidFill>
              </a:rPr>
              <a:t>, а </a:t>
            </a:r>
            <a:r>
              <a:rPr lang="ru-RU" dirty="0" err="1" smtClean="0">
                <a:solidFill>
                  <a:srgbClr val="FF0000"/>
                </a:solidFill>
              </a:rPr>
              <a:t>також</a:t>
            </a:r>
            <a:r>
              <a:rPr lang="ru-RU" dirty="0" smtClean="0">
                <a:solidFill>
                  <a:srgbClr val="FF0000"/>
                </a:solidFill>
              </a:rPr>
              <a:t> </a:t>
            </a:r>
            <a:r>
              <a:rPr lang="ru-RU" dirty="0" err="1" smtClean="0">
                <a:solidFill>
                  <a:srgbClr val="FF0000"/>
                </a:solidFill>
              </a:rPr>
              <a:t>малолітні</a:t>
            </a:r>
            <a:r>
              <a:rPr lang="ru-RU" dirty="0" smtClean="0">
                <a:solidFill>
                  <a:srgbClr val="FF0000"/>
                </a:solidFill>
              </a:rPr>
              <a:t> та </a:t>
            </a:r>
            <a:r>
              <a:rPr lang="ru-RU" dirty="0" err="1" smtClean="0">
                <a:solidFill>
                  <a:srgbClr val="FF0000"/>
                </a:solidFill>
              </a:rPr>
              <a:t>неповнолітні</a:t>
            </a:r>
            <a:r>
              <a:rPr lang="ru-RU" dirty="0" smtClean="0">
                <a:solidFill>
                  <a:srgbClr val="FF0000"/>
                </a:solidFill>
              </a:rPr>
              <a:t> особи, </a:t>
            </a:r>
            <a:r>
              <a:rPr lang="ru-RU" dirty="0" err="1" smtClean="0">
                <a:solidFill>
                  <a:srgbClr val="FF0000"/>
                </a:solidFill>
              </a:rPr>
              <a:t>вагітні</a:t>
            </a:r>
            <a:r>
              <a:rPr lang="ru-RU" dirty="0" smtClean="0">
                <a:solidFill>
                  <a:srgbClr val="FF0000"/>
                </a:solidFill>
              </a:rPr>
              <a:t> </a:t>
            </a:r>
            <a:r>
              <a:rPr lang="ru-RU" dirty="0" err="1" smtClean="0">
                <a:solidFill>
                  <a:srgbClr val="FF0000"/>
                </a:solidFill>
              </a:rPr>
              <a:t>жінки</a:t>
            </a:r>
            <a:r>
              <a:rPr lang="ru-RU" dirty="0" smtClean="0">
                <a:solidFill>
                  <a:srgbClr val="FF0000"/>
                </a:solidFill>
              </a:rPr>
              <a:t>, особи </a:t>
            </a:r>
            <a:r>
              <a:rPr lang="ru-RU" dirty="0" err="1" smtClean="0">
                <a:solidFill>
                  <a:srgbClr val="FF0000"/>
                </a:solidFill>
              </a:rPr>
              <a:t>з</a:t>
            </a:r>
            <a:r>
              <a:rPr lang="ru-RU" dirty="0" smtClean="0">
                <a:solidFill>
                  <a:srgbClr val="FF0000"/>
                </a:solidFill>
              </a:rPr>
              <a:t> </a:t>
            </a:r>
            <a:r>
              <a:rPr lang="ru-RU" dirty="0" err="1" smtClean="0">
                <a:solidFill>
                  <a:srgbClr val="FF0000"/>
                </a:solidFill>
              </a:rPr>
              <a:t>інвалідністю</a:t>
            </a:r>
            <a:r>
              <a:rPr lang="ru-RU" dirty="0" smtClean="0">
                <a:solidFill>
                  <a:srgbClr val="FF0000"/>
                </a:solidFill>
              </a:rPr>
              <a:t> </a:t>
            </a:r>
            <a:r>
              <a:rPr lang="en-US" dirty="0" smtClean="0">
                <a:solidFill>
                  <a:srgbClr val="FF0000"/>
                </a:solidFill>
              </a:rPr>
              <a:t>I </a:t>
            </a:r>
            <a:r>
              <a:rPr lang="ru-RU" dirty="0" err="1" smtClean="0">
                <a:solidFill>
                  <a:srgbClr val="FF0000"/>
                </a:solidFill>
              </a:rPr>
              <a:t>і</a:t>
            </a:r>
            <a:r>
              <a:rPr lang="ru-RU" dirty="0" smtClean="0">
                <a:solidFill>
                  <a:srgbClr val="FF0000"/>
                </a:solidFill>
              </a:rPr>
              <a:t> </a:t>
            </a:r>
            <a:r>
              <a:rPr lang="en-US" dirty="0" smtClean="0">
                <a:solidFill>
                  <a:srgbClr val="FF0000"/>
                </a:solidFill>
              </a:rPr>
              <a:t>II </a:t>
            </a:r>
            <a:r>
              <a:rPr lang="ru-RU" dirty="0" err="1" smtClean="0">
                <a:solidFill>
                  <a:srgbClr val="FF0000"/>
                </a:solidFill>
              </a:rPr>
              <a:t>груп</a:t>
            </a:r>
            <a:r>
              <a:rPr lang="ru-RU" dirty="0" smtClean="0">
                <a:solidFill>
                  <a:srgbClr val="FF0000"/>
                </a:solidFill>
              </a:rPr>
              <a:t>, особи, </a:t>
            </a:r>
            <a:r>
              <a:rPr lang="ru-RU" dirty="0" err="1" smtClean="0">
                <a:solidFill>
                  <a:srgbClr val="FF0000"/>
                </a:solidFill>
              </a:rPr>
              <a:t>які</a:t>
            </a:r>
            <a:r>
              <a:rPr lang="ru-RU" dirty="0" smtClean="0">
                <a:solidFill>
                  <a:srgbClr val="FF0000"/>
                </a:solidFill>
              </a:rPr>
              <a:t> </a:t>
            </a:r>
            <a:r>
              <a:rPr lang="ru-RU" dirty="0" err="1" smtClean="0">
                <a:solidFill>
                  <a:srgbClr val="FF0000"/>
                </a:solidFill>
              </a:rPr>
              <a:t>доглядають</a:t>
            </a:r>
            <a:r>
              <a:rPr lang="ru-RU" dirty="0" smtClean="0">
                <a:solidFill>
                  <a:srgbClr val="FF0000"/>
                </a:solidFill>
              </a:rPr>
              <a:t> </a:t>
            </a:r>
            <a:r>
              <a:rPr lang="ru-RU" dirty="0" err="1" smtClean="0">
                <a:solidFill>
                  <a:srgbClr val="FF0000"/>
                </a:solidFill>
              </a:rPr>
              <a:t>дітей</a:t>
            </a:r>
            <a:r>
              <a:rPr lang="ru-RU" dirty="0" smtClean="0">
                <a:solidFill>
                  <a:srgbClr val="FF0000"/>
                </a:solidFill>
              </a:rPr>
              <a:t> </a:t>
            </a:r>
            <a:r>
              <a:rPr lang="ru-RU" dirty="0" err="1" smtClean="0">
                <a:solidFill>
                  <a:srgbClr val="FF0000"/>
                </a:solidFill>
              </a:rPr>
              <a:t>віком</a:t>
            </a:r>
            <a:r>
              <a:rPr lang="ru-RU" dirty="0" smtClean="0">
                <a:solidFill>
                  <a:srgbClr val="FF0000"/>
                </a:solidFill>
              </a:rPr>
              <a:t> до шести </a:t>
            </a:r>
            <a:r>
              <a:rPr lang="ru-RU" dirty="0" err="1" smtClean="0">
                <a:solidFill>
                  <a:srgbClr val="FF0000"/>
                </a:solidFill>
              </a:rPr>
              <a:t>років</a:t>
            </a:r>
            <a:r>
              <a:rPr lang="ru-RU" dirty="0" smtClean="0">
                <a:solidFill>
                  <a:srgbClr val="FF0000"/>
                </a:solidFill>
              </a:rPr>
              <a:t> </a:t>
            </a:r>
            <a:r>
              <a:rPr lang="ru-RU" dirty="0" err="1" smtClean="0">
                <a:solidFill>
                  <a:srgbClr val="FF0000"/>
                </a:solidFill>
              </a:rPr>
              <a:t>або</a:t>
            </a:r>
            <a:r>
              <a:rPr lang="ru-RU" dirty="0" smtClean="0">
                <a:solidFill>
                  <a:srgbClr val="FF0000"/>
                </a:solidFill>
              </a:rPr>
              <a:t> </a:t>
            </a:r>
            <a:r>
              <a:rPr lang="ru-RU" dirty="0" err="1" smtClean="0">
                <a:solidFill>
                  <a:srgbClr val="FF0000"/>
                </a:solidFill>
              </a:rPr>
              <a:t>дітей</a:t>
            </a:r>
            <a:r>
              <a:rPr lang="ru-RU" dirty="0" smtClean="0">
                <a:solidFill>
                  <a:srgbClr val="FF0000"/>
                </a:solidFill>
              </a:rPr>
              <a:t> </a:t>
            </a:r>
            <a:r>
              <a:rPr lang="ru-RU" dirty="0" err="1" smtClean="0">
                <a:solidFill>
                  <a:srgbClr val="FF0000"/>
                </a:solidFill>
              </a:rPr>
              <a:t>з</a:t>
            </a:r>
            <a:r>
              <a:rPr lang="ru-RU" dirty="0" smtClean="0">
                <a:solidFill>
                  <a:srgbClr val="FF0000"/>
                </a:solidFill>
              </a:rPr>
              <a:t> </a:t>
            </a:r>
            <a:r>
              <a:rPr lang="ru-RU" dirty="0" err="1" smtClean="0">
                <a:solidFill>
                  <a:srgbClr val="FF0000"/>
                </a:solidFill>
              </a:rPr>
              <a:t>інвалідністю</a:t>
            </a:r>
            <a:r>
              <a:rPr lang="ru-RU" dirty="0" smtClean="0">
                <a:solidFill>
                  <a:srgbClr val="FF0000"/>
                </a:solidFill>
              </a:rPr>
              <a:t>.</a:t>
            </a:r>
            <a:r>
              <a:rPr lang="ru-RU" dirty="0" smtClean="0"/>
              <a:t/>
            </a:r>
            <a:br>
              <a:rPr lang="ru-RU" dirty="0" smtClean="0"/>
            </a:br>
            <a:endParaRPr lang="ru-RU" dirty="0" smtClean="0"/>
          </a:p>
          <a:p>
            <a:r>
              <a:rPr lang="ru-RU" dirty="0" smtClean="0"/>
              <a:t>Ухвала </a:t>
            </a:r>
            <a:r>
              <a:rPr lang="ru-RU" dirty="0" smtClean="0"/>
              <a:t>про </a:t>
            </a:r>
            <a:r>
              <a:rPr lang="ru-RU" dirty="0" err="1" smtClean="0"/>
              <a:t>привід</a:t>
            </a:r>
            <a:r>
              <a:rPr lang="ru-RU" dirty="0" smtClean="0"/>
              <a:t> </a:t>
            </a:r>
            <a:r>
              <a:rPr lang="ru-RU" dirty="0" err="1" smtClean="0"/>
              <a:t>оголошується</a:t>
            </a:r>
            <a:r>
              <a:rPr lang="ru-RU" dirty="0" smtClean="0"/>
              <a:t> </a:t>
            </a:r>
            <a:r>
              <a:rPr lang="ru-RU" dirty="0" err="1" smtClean="0"/>
              <a:t>свідку</a:t>
            </a:r>
            <a:r>
              <a:rPr lang="ru-RU" dirty="0" smtClean="0"/>
              <a:t> особою, яка </a:t>
            </a:r>
            <a:r>
              <a:rPr lang="ru-RU" dirty="0" err="1" smtClean="0"/>
              <a:t>її</a:t>
            </a:r>
            <a:r>
              <a:rPr lang="ru-RU" dirty="0" smtClean="0"/>
              <a:t> </a:t>
            </a:r>
            <a:r>
              <a:rPr lang="ru-RU" dirty="0" err="1" smtClean="0"/>
              <a:t>виконує</a:t>
            </a:r>
            <a:r>
              <a:rPr lang="ru-RU" dirty="0" smtClean="0"/>
              <a:t>.</a:t>
            </a:r>
            <a:br>
              <a:rPr lang="ru-RU" dirty="0" smtClean="0"/>
            </a:br>
            <a:endParaRPr lang="ru-RU" dirty="0" smtClean="0"/>
          </a:p>
          <a:p>
            <a:pPr algn="just"/>
            <a:r>
              <a:rPr lang="ru-RU" dirty="0" smtClean="0"/>
              <a:t>У </a:t>
            </a:r>
            <a:r>
              <a:rPr lang="ru-RU" dirty="0" err="1" smtClean="0"/>
              <a:t>разі</a:t>
            </a:r>
            <a:r>
              <a:rPr lang="ru-RU" dirty="0" smtClean="0"/>
              <a:t> </a:t>
            </a:r>
            <a:r>
              <a:rPr lang="ru-RU" dirty="0" err="1" smtClean="0"/>
              <a:t>неможливості</a:t>
            </a:r>
            <a:r>
              <a:rPr lang="ru-RU" dirty="0" smtClean="0"/>
              <a:t> приводу особа, яка </a:t>
            </a:r>
            <a:r>
              <a:rPr lang="ru-RU" dirty="0" err="1" smtClean="0"/>
              <a:t>виконує</a:t>
            </a:r>
            <a:r>
              <a:rPr lang="ru-RU" dirty="0" smtClean="0"/>
              <a:t> </a:t>
            </a:r>
            <a:r>
              <a:rPr lang="ru-RU" dirty="0" err="1" smtClean="0"/>
              <a:t>ухвалу</a:t>
            </a:r>
            <a:r>
              <a:rPr lang="ru-RU" dirty="0" smtClean="0"/>
              <a:t>, через начальника органу </a:t>
            </a:r>
            <a:r>
              <a:rPr lang="ru-RU" dirty="0" err="1" smtClean="0"/>
              <a:t>Національної</a:t>
            </a:r>
            <a:r>
              <a:rPr lang="ru-RU" dirty="0" smtClean="0"/>
              <a:t> </a:t>
            </a:r>
            <a:r>
              <a:rPr lang="ru-RU" dirty="0" err="1" smtClean="0"/>
              <a:t>поліції</a:t>
            </a:r>
            <a:r>
              <a:rPr lang="ru-RU" dirty="0" smtClean="0"/>
              <a:t> </a:t>
            </a:r>
            <a:r>
              <a:rPr lang="ru-RU" dirty="0" err="1" smtClean="0"/>
              <a:t>України</a:t>
            </a:r>
            <a:r>
              <a:rPr lang="ru-RU" dirty="0" smtClean="0"/>
              <a:t> </a:t>
            </a:r>
            <a:r>
              <a:rPr lang="ru-RU" dirty="0" err="1" smtClean="0"/>
              <a:t>негайно</a:t>
            </a:r>
            <a:r>
              <a:rPr lang="ru-RU" dirty="0" smtClean="0"/>
              <a:t> </a:t>
            </a:r>
            <a:r>
              <a:rPr lang="ru-RU" dirty="0" err="1" smtClean="0"/>
              <a:t>повертає</a:t>
            </a:r>
            <a:r>
              <a:rPr lang="ru-RU" dirty="0" smtClean="0"/>
              <a:t> </a:t>
            </a:r>
            <a:r>
              <a:rPr lang="ru-RU" dirty="0" err="1" smtClean="0"/>
              <a:t>її</a:t>
            </a:r>
            <a:r>
              <a:rPr lang="ru-RU" dirty="0" smtClean="0"/>
              <a:t> суду </a:t>
            </a:r>
            <a:r>
              <a:rPr lang="ru-RU" dirty="0" err="1" smtClean="0"/>
              <a:t>з</a:t>
            </a:r>
            <a:r>
              <a:rPr lang="ru-RU" dirty="0" smtClean="0"/>
              <a:t> </a:t>
            </a:r>
            <a:r>
              <a:rPr lang="ru-RU" dirty="0" err="1" smtClean="0"/>
              <a:t>письмовим</a:t>
            </a:r>
            <a:r>
              <a:rPr lang="ru-RU" dirty="0" smtClean="0"/>
              <a:t> </a:t>
            </a:r>
            <a:r>
              <a:rPr lang="ru-RU" dirty="0" err="1" smtClean="0"/>
              <a:t>поясненням</a:t>
            </a:r>
            <a:r>
              <a:rPr lang="ru-RU" dirty="0" smtClean="0"/>
              <a:t> причин </a:t>
            </a:r>
            <a:r>
              <a:rPr lang="ru-RU" dirty="0" err="1" smtClean="0"/>
              <a:t>невиконання</a:t>
            </a:r>
            <a:r>
              <a:rPr lang="ru-RU" dirty="0" smtClean="0"/>
              <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3700" t="16160" r="25500" b="8000"/>
          <a:stretch>
            <a:fillRect/>
          </a:stretch>
        </p:blipFill>
        <p:spPr bwMode="auto">
          <a:xfrm>
            <a:off x="694944" y="146928"/>
            <a:ext cx="7022592" cy="655257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878" y="195072"/>
            <a:ext cx="8552010" cy="6242303"/>
          </a:xfrm>
        </p:spPr>
        <p:txBody>
          <a:bodyPr>
            <a:normAutofit fontScale="92500" lnSpcReduction="10000"/>
          </a:bodyPr>
          <a:lstStyle/>
          <a:p>
            <a:pPr algn="just"/>
            <a:r>
              <a:rPr lang="uk-UA" sz="1600" dirty="0" smtClean="0"/>
              <a:t>У випадку повторного чи систематичного невиконання процесуальних обов’язків, повторного чи неодноразового зловживання процесуальними правами, повторного чи систематичного неподання витребуваних судом доказів без поважних причин або без їх повідомлення, триваючого невиконання ухвали про забезпечення позову або доказів суд з урахуванням конкретних обставин стягує у дохід державного бюджету з відповідного учасника судового процесу або відповідної іншої особи штраф у сумі від одного до десяти розмірів прожиткового мінімуму для працездатних осіб.</a:t>
            </a:r>
          </a:p>
          <a:p>
            <a:pPr algn="just"/>
            <a:r>
              <a:rPr lang="uk-UA" sz="1600" dirty="0" smtClean="0"/>
              <a:t>У випадку невиконання процесуальних обов’язків, зловживання процесуальними правами представником учасника справи суд з урахуванням конкретних обставин справи може стягнути штраф як з учасника справи, так і з його представника.</a:t>
            </a:r>
            <a:br>
              <a:rPr lang="uk-UA" sz="1600" dirty="0" smtClean="0"/>
            </a:br>
            <a:r>
              <a:rPr lang="uk-UA" sz="1600" dirty="0" smtClean="0"/>
              <a:t>Ухвалу про стягнення штрафу може бути оскаржено в апеляційному порядку до суду вищої інстанції. </a:t>
            </a:r>
          </a:p>
          <a:p>
            <a:pPr algn="just"/>
            <a:r>
              <a:rPr lang="uk-UA" sz="1600" dirty="0" smtClean="0"/>
              <a:t>Оскарження такої ухвали не перешкоджає розгляду справи. </a:t>
            </a:r>
          </a:p>
          <a:p>
            <a:pPr algn="just"/>
            <a:r>
              <a:rPr lang="uk-UA" sz="1600" dirty="0" smtClean="0"/>
              <a:t>Постанова суду апеляційної інстанції за результатами перегляду ухвали про накладення штрафу є остаточною і оскарженню не підлягає.</a:t>
            </a:r>
            <a:br>
              <a:rPr lang="uk-UA" sz="1600" dirty="0" smtClean="0"/>
            </a:br>
            <a:endParaRPr lang="uk-UA" sz="1600" dirty="0" smtClean="0"/>
          </a:p>
          <a:p>
            <a:pPr algn="just"/>
            <a:r>
              <a:rPr lang="uk-UA" sz="1600" dirty="0" smtClean="0"/>
              <a:t>Ухвала Верховного Суду про стягнення штрафу оскарженню не підлягає.</a:t>
            </a:r>
            <a:br>
              <a:rPr lang="uk-UA" sz="1600" dirty="0" smtClean="0"/>
            </a:br>
            <a:endParaRPr lang="uk-UA" sz="1600" dirty="0" smtClean="0"/>
          </a:p>
          <a:p>
            <a:pPr algn="just"/>
            <a:r>
              <a:rPr lang="uk-UA" sz="1600" dirty="0" smtClean="0"/>
              <a:t>Ухвала про стягнення штрафу є виконавчим документом та має відповідати вимогам до виконавчого документа, встановленим законом. </a:t>
            </a:r>
            <a:r>
              <a:rPr lang="uk-UA" sz="1600" dirty="0" err="1" smtClean="0"/>
              <a:t>Стягувачем</a:t>
            </a:r>
            <a:r>
              <a:rPr lang="uk-UA" sz="1600" dirty="0" smtClean="0"/>
              <a:t> за таким виконавчим документом є Державна судова адміністрація України.</a:t>
            </a:r>
            <a:br>
              <a:rPr lang="uk-UA" sz="1600" dirty="0" smtClean="0"/>
            </a:br>
            <a:endParaRPr lang="uk-UA" sz="1600" dirty="0" smtClean="0"/>
          </a:p>
          <a:p>
            <a:pPr algn="just"/>
            <a:r>
              <a:rPr lang="uk-UA" sz="1600" dirty="0" smtClean="0"/>
              <a:t>Суд може скасувати постановлену ним ухвалу про стягнення штрафу, якщо особа, стосовно якої її постановлено, виправила допущене порушення та (або) надала докази поважності причин невиконання відповідних вимог суду чи своїх процесуальних обов’язків.</a:t>
            </a:r>
            <a:endParaRPr lang="uk-UA"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2100" t="31520" r="24500" b="13120"/>
          <a:stretch>
            <a:fillRect/>
          </a:stretch>
        </p:blipFill>
        <p:spPr bwMode="auto">
          <a:xfrm>
            <a:off x="438912" y="168861"/>
            <a:ext cx="8583168" cy="556137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5000" t="43360" r="2800" b="20640"/>
          <a:stretch>
            <a:fillRect/>
          </a:stretch>
        </p:blipFill>
        <p:spPr bwMode="auto">
          <a:xfrm>
            <a:off x="284480" y="3314700"/>
            <a:ext cx="11475720" cy="3141164"/>
          </a:xfrm>
          <a:prstGeom prst="rect">
            <a:avLst/>
          </a:prstGeom>
          <a:noFill/>
          <a:ln w="9525">
            <a:noFill/>
            <a:miter lim="800000"/>
            <a:headEnd/>
            <a:tailEnd/>
          </a:ln>
          <a:effectLst/>
        </p:spPr>
      </p:pic>
      <p:sp>
        <p:nvSpPr>
          <p:cNvPr id="5" name="Прямоугольник 4"/>
          <p:cNvSpPr/>
          <p:nvPr/>
        </p:nvSpPr>
        <p:spPr>
          <a:xfrm>
            <a:off x="558800" y="215900"/>
            <a:ext cx="8382000" cy="2862322"/>
          </a:xfrm>
          <a:prstGeom prst="rect">
            <a:avLst/>
          </a:prstGeom>
        </p:spPr>
        <p:txBody>
          <a:bodyPr wrap="square">
            <a:spAutoFit/>
          </a:bodyPr>
          <a:lstStyle/>
          <a:p>
            <a:r>
              <a:rPr lang="ru-RU" b="1" dirty="0" err="1" smtClean="0"/>
              <a:t>Приклади</a:t>
            </a:r>
            <a:r>
              <a:rPr lang="ru-RU" b="1" dirty="0" smtClean="0"/>
              <a:t> </a:t>
            </a:r>
            <a:r>
              <a:rPr lang="ru-RU" b="1" dirty="0" err="1" smtClean="0"/>
              <a:t>застосування</a:t>
            </a:r>
            <a:r>
              <a:rPr lang="ru-RU" b="1" dirty="0" smtClean="0"/>
              <a:t> </a:t>
            </a:r>
            <a:r>
              <a:rPr lang="ru-RU" b="1" dirty="0" err="1" smtClean="0"/>
              <a:t>заходів</a:t>
            </a:r>
            <a:r>
              <a:rPr lang="ru-RU" b="1" dirty="0" smtClean="0"/>
              <a:t> </a:t>
            </a:r>
            <a:r>
              <a:rPr lang="ru-RU" b="1" dirty="0" err="1" smtClean="0"/>
              <a:t>процесуального</a:t>
            </a:r>
            <a:r>
              <a:rPr lang="ru-RU" b="1" dirty="0" smtClean="0"/>
              <a:t> примусу в </a:t>
            </a:r>
            <a:r>
              <a:rPr lang="ru-RU" b="1" dirty="0" err="1" smtClean="0"/>
              <a:t>судовій</a:t>
            </a:r>
            <a:r>
              <a:rPr lang="ru-RU" b="1" dirty="0" smtClean="0"/>
              <a:t> </a:t>
            </a:r>
            <a:r>
              <a:rPr lang="ru-RU" b="1" dirty="0" err="1" smtClean="0"/>
              <a:t>практиці</a:t>
            </a:r>
            <a:endParaRPr lang="ru-RU" b="1" dirty="0" smtClean="0"/>
          </a:p>
          <a:p>
            <a:r>
              <a:rPr lang="ru-RU" dirty="0" err="1" smtClean="0"/>
              <a:t>Застосування</a:t>
            </a:r>
            <a:r>
              <a:rPr lang="ru-RU" dirty="0" smtClean="0"/>
              <a:t> штрафу:</a:t>
            </a:r>
            <a:br>
              <a:rPr lang="ru-RU" dirty="0" smtClean="0"/>
            </a:br>
            <a:r>
              <a:rPr lang="ru-RU" u="sng" dirty="0" smtClean="0">
                <a:hlinkClick r:id="rId3"/>
              </a:rPr>
              <a:t>Ухвала по </a:t>
            </a:r>
            <a:r>
              <a:rPr lang="ru-RU" u="sng" dirty="0" err="1" smtClean="0">
                <a:hlinkClick r:id="rId3"/>
              </a:rPr>
              <a:t>справі</a:t>
            </a:r>
            <a:r>
              <a:rPr lang="ru-RU" u="sng" dirty="0" smtClean="0">
                <a:hlinkClick r:id="rId3"/>
              </a:rPr>
              <a:t> № Справа № 2-1242/10</a:t>
            </a:r>
            <a:r>
              <a:rPr lang="ru-RU" dirty="0" smtClean="0"/>
              <a:t/>
            </a:r>
            <a:br>
              <a:rPr lang="ru-RU" dirty="0" smtClean="0"/>
            </a:br>
            <a:r>
              <a:rPr lang="ru-RU" dirty="0" smtClean="0"/>
              <a:t>Ухвала по </a:t>
            </a:r>
            <a:r>
              <a:rPr lang="ru-RU" dirty="0" err="1" smtClean="0"/>
              <a:t>справі</a:t>
            </a:r>
            <a:r>
              <a:rPr lang="ru-RU" dirty="0" smtClean="0"/>
              <a:t> </a:t>
            </a:r>
            <a:r>
              <a:rPr lang="ru-RU" dirty="0" smtClean="0">
                <a:hlinkClick r:id="rId4"/>
              </a:rPr>
              <a:t>№ 22-ц/785/4411/18</a:t>
            </a:r>
            <a:r>
              <a:rPr lang="ru-RU" dirty="0" smtClean="0"/>
              <a:t/>
            </a:r>
            <a:br>
              <a:rPr lang="ru-RU" dirty="0" smtClean="0"/>
            </a:br>
            <a:r>
              <a:rPr lang="ru-RU" dirty="0" smtClean="0"/>
              <a:t>Ухвала по </a:t>
            </a:r>
            <a:r>
              <a:rPr lang="ru-RU" dirty="0" err="1" smtClean="0"/>
              <a:t>справі</a:t>
            </a:r>
            <a:r>
              <a:rPr lang="ru-RU" dirty="0" smtClean="0"/>
              <a:t> </a:t>
            </a:r>
            <a:r>
              <a:rPr lang="ru-RU" dirty="0" smtClean="0">
                <a:hlinkClick r:id="rId5"/>
              </a:rPr>
              <a:t>№ 480/70/16-ц</a:t>
            </a:r>
            <a:r>
              <a:rPr lang="ru-RU" dirty="0" smtClean="0"/>
              <a:t/>
            </a:r>
            <a:br>
              <a:rPr lang="ru-RU" dirty="0" smtClean="0"/>
            </a:br>
            <a:r>
              <a:rPr lang="ru-RU" dirty="0" smtClean="0"/>
              <a:t>Ухвала по </a:t>
            </a:r>
            <a:r>
              <a:rPr lang="ru-RU" dirty="0" err="1" smtClean="0"/>
              <a:t>справі</a:t>
            </a:r>
            <a:r>
              <a:rPr lang="ru-RU" dirty="0" smtClean="0"/>
              <a:t> </a:t>
            </a:r>
            <a:r>
              <a:rPr lang="ru-RU" dirty="0" smtClean="0">
                <a:hlinkClick r:id="rId6"/>
              </a:rPr>
              <a:t>757/32769/15-ц</a:t>
            </a:r>
            <a:endParaRPr lang="ru-RU" dirty="0" smtClean="0"/>
          </a:p>
          <a:p>
            <a:r>
              <a:rPr lang="ru-RU" dirty="0" err="1" smtClean="0"/>
              <a:t>Застосування</a:t>
            </a:r>
            <a:r>
              <a:rPr lang="ru-RU" dirty="0" smtClean="0"/>
              <a:t> </a:t>
            </a:r>
            <a:r>
              <a:rPr lang="ru-RU" dirty="0" err="1" smtClean="0"/>
              <a:t>тимчасового</a:t>
            </a:r>
            <a:r>
              <a:rPr lang="ru-RU" dirty="0" smtClean="0"/>
              <a:t> </a:t>
            </a:r>
            <a:r>
              <a:rPr lang="ru-RU" dirty="0" err="1" smtClean="0"/>
              <a:t>вилучення</a:t>
            </a:r>
            <a:r>
              <a:rPr lang="ru-RU" dirty="0" smtClean="0"/>
              <a:t> </a:t>
            </a:r>
            <a:r>
              <a:rPr lang="ru-RU" dirty="0" err="1" smtClean="0"/>
              <a:t>доказів</a:t>
            </a:r>
            <a:r>
              <a:rPr lang="ru-RU" dirty="0" smtClean="0"/>
              <a:t> для </a:t>
            </a:r>
            <a:r>
              <a:rPr lang="ru-RU" dirty="0" err="1" smtClean="0"/>
              <a:t>дослідження</a:t>
            </a:r>
            <a:r>
              <a:rPr lang="ru-RU" dirty="0" smtClean="0"/>
              <a:t> судом:</a:t>
            </a:r>
            <a:br>
              <a:rPr lang="ru-RU" dirty="0" smtClean="0"/>
            </a:br>
            <a:r>
              <a:rPr lang="ru-RU" dirty="0" smtClean="0"/>
              <a:t>Ухвала по </a:t>
            </a:r>
            <a:r>
              <a:rPr lang="ru-RU" dirty="0" err="1" smtClean="0"/>
              <a:t>справі</a:t>
            </a:r>
            <a:r>
              <a:rPr lang="ru-RU" dirty="0" smtClean="0"/>
              <a:t> </a:t>
            </a:r>
            <a:r>
              <a:rPr lang="ru-RU" dirty="0" smtClean="0">
                <a:hlinkClick r:id="rId7"/>
              </a:rPr>
              <a:t>№ 303/1047/19</a:t>
            </a:r>
            <a:r>
              <a:rPr lang="ru-RU" dirty="0" smtClean="0"/>
              <a:t/>
            </a:r>
            <a:br>
              <a:rPr lang="ru-RU" dirty="0" smtClean="0"/>
            </a:br>
            <a:r>
              <a:rPr lang="ru-RU" dirty="0" smtClean="0"/>
              <a:t>Ухвала по </a:t>
            </a:r>
            <a:r>
              <a:rPr lang="ru-RU" dirty="0" err="1" smtClean="0"/>
              <a:t>справі</a:t>
            </a:r>
            <a:r>
              <a:rPr lang="ru-RU" dirty="0" smtClean="0"/>
              <a:t> </a:t>
            </a:r>
            <a:r>
              <a:rPr lang="ru-RU" dirty="0" smtClean="0">
                <a:hlinkClick r:id="rId8"/>
              </a:rPr>
              <a:t>№ 211/3896/15-ц</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881194" cy="1121664"/>
          </a:xfrm>
        </p:spPr>
        <p:txBody>
          <a:bodyPr>
            <a:noAutofit/>
          </a:bodyPr>
          <a:lstStyle/>
          <a:p>
            <a:pPr algn="ctr"/>
            <a:r>
              <a:rPr lang="uk-UA" sz="2800" b="1" dirty="0" smtClean="0"/>
              <a:t>Заходи цивільної процесуальної </a:t>
            </a:r>
            <a:r>
              <a:rPr lang="uk-UA" sz="2800" b="1" dirty="0" smtClean="0"/>
              <a:t>відповідальності:</a:t>
            </a:r>
            <a:endParaRPr lang="ru-RU" sz="2800" b="1" dirty="0"/>
          </a:p>
        </p:txBody>
      </p:sp>
      <p:sp>
        <p:nvSpPr>
          <p:cNvPr id="3" name="Содержимое 2"/>
          <p:cNvSpPr>
            <a:spLocks noGrp="1"/>
          </p:cNvSpPr>
          <p:nvPr>
            <p:ph idx="1"/>
          </p:nvPr>
        </p:nvSpPr>
        <p:spPr>
          <a:xfrm>
            <a:off x="384726" y="1633729"/>
            <a:ext cx="8844618" cy="4120895"/>
          </a:xfrm>
        </p:spPr>
        <p:txBody>
          <a:bodyPr>
            <a:normAutofit fontScale="92500" lnSpcReduction="10000"/>
          </a:bodyPr>
          <a:lstStyle/>
          <a:p>
            <a:pPr algn="just"/>
            <a:r>
              <a:rPr lang="uk-UA" sz="2800" b="1" dirty="0" smtClean="0"/>
              <a:t>Майновий</a:t>
            </a:r>
            <a:r>
              <a:rPr lang="uk-UA" sz="2800" dirty="0" smtClean="0"/>
              <a:t> характер мають стягнення завданих збитків (в тому числі відшкодування витрат, пов'язаних з приводом свідка до суду</a:t>
            </a:r>
            <a:r>
              <a:rPr lang="uk-UA" sz="2800" dirty="0" smtClean="0"/>
              <a:t>);</a:t>
            </a:r>
          </a:p>
          <a:p>
            <a:pPr algn="just"/>
            <a:r>
              <a:rPr lang="uk-UA" sz="2800" b="1" dirty="0" smtClean="0"/>
              <a:t>Немайновий</a:t>
            </a:r>
            <a:r>
              <a:rPr lang="uk-UA" sz="2800" dirty="0" smtClean="0"/>
              <a:t> </a:t>
            </a:r>
            <a:r>
              <a:rPr lang="uk-UA" sz="2800" dirty="0" smtClean="0"/>
              <a:t>– наприклад: попередження,  </a:t>
            </a:r>
            <a:r>
              <a:rPr lang="uk-UA" sz="2800" dirty="0" smtClean="0"/>
              <a:t>видалення з залу судового засідання</a:t>
            </a:r>
            <a:r>
              <a:rPr lang="uk-UA" sz="2800" dirty="0" smtClean="0"/>
              <a:t>.</a:t>
            </a:r>
          </a:p>
          <a:p>
            <a:pPr algn="just"/>
            <a:endParaRPr lang="uk-UA" sz="2800" dirty="0" smtClean="0"/>
          </a:p>
          <a:p>
            <a:pPr algn="just">
              <a:buNone/>
            </a:pPr>
            <a:r>
              <a:rPr lang="uk-UA" sz="2800" dirty="0" smtClean="0">
                <a:solidFill>
                  <a:srgbClr val="FF0000"/>
                </a:solidFill>
              </a:rPr>
              <a:t>    Режим </a:t>
            </a:r>
            <a:r>
              <a:rPr lang="uk-UA" sz="2800" dirty="0" smtClean="0">
                <a:solidFill>
                  <a:srgbClr val="FF0000"/>
                </a:solidFill>
              </a:rPr>
              <a:t>законності в цивільному судочинстві забезпечується також застосуванням до суб'єктів цивільних процесуальних правопорушень заходів кримінальної та адміністративної відповідальності.</a:t>
            </a:r>
            <a:endParaRPr lang="ru-RU" sz="2800" dirty="0" smtClean="0">
              <a:solidFill>
                <a:srgbClr val="FF0000"/>
              </a:solidFill>
            </a:endParaRPr>
          </a:p>
          <a:p>
            <a:pPr algn="just"/>
            <a:endParaRPr lang="ru-RU" sz="2800"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661738" cy="743712"/>
          </a:xfrm>
        </p:spPr>
        <p:txBody>
          <a:bodyPr>
            <a:normAutofit/>
          </a:bodyPr>
          <a:lstStyle/>
          <a:p>
            <a:pPr algn="ctr"/>
            <a:r>
              <a:rPr lang="uk-UA" sz="2000" b="1" dirty="0" smtClean="0"/>
              <a:t>Застосуванням санкцій захисту і відповідальності забезпечується реалізація їх функцій:</a:t>
            </a:r>
            <a:endParaRPr lang="ru-RU" sz="2000" b="1" dirty="0"/>
          </a:p>
        </p:txBody>
      </p:sp>
      <p:sp>
        <p:nvSpPr>
          <p:cNvPr id="3" name="Содержимое 2"/>
          <p:cNvSpPr>
            <a:spLocks noGrp="1"/>
          </p:cNvSpPr>
          <p:nvPr>
            <p:ph idx="1"/>
          </p:nvPr>
        </p:nvSpPr>
        <p:spPr>
          <a:xfrm>
            <a:off x="713910" y="1694689"/>
            <a:ext cx="8759274" cy="4663666"/>
          </a:xfrm>
        </p:spPr>
        <p:txBody>
          <a:bodyPr/>
          <a:lstStyle/>
          <a:p>
            <a:pPr algn="just"/>
            <a:r>
              <a:rPr lang="uk-UA" b="1" dirty="0" smtClean="0"/>
              <a:t>поновлення</a:t>
            </a:r>
            <a:r>
              <a:rPr lang="uk-UA" dirty="0" smtClean="0"/>
              <a:t> порушеного цивільного процесуального правопорядку шляхом припинення неправомірних дій (бездіяльності) суб'єктів цивільних процесуальних правовідносин і спонукання їх до виконання своїх обов'язків, а також забезпечення реалізації кореспондуючих їм прав суду або органу судового виконання; </a:t>
            </a:r>
            <a:endParaRPr lang="uk-UA" dirty="0" smtClean="0"/>
          </a:p>
          <a:p>
            <a:pPr algn="just"/>
            <a:r>
              <a:rPr lang="uk-UA" b="1" dirty="0" smtClean="0"/>
              <a:t>захист</a:t>
            </a:r>
            <a:r>
              <a:rPr lang="uk-UA" dirty="0" smtClean="0"/>
              <a:t> </a:t>
            </a:r>
            <a:r>
              <a:rPr lang="uk-UA" dirty="0" smtClean="0"/>
              <a:t>прав громадян і організацій як конкретних суб'єктів цивільних процесуальних правовідносин, порушених неправомірними діями; </a:t>
            </a:r>
            <a:endParaRPr lang="uk-UA" dirty="0" smtClean="0"/>
          </a:p>
          <a:p>
            <a:pPr algn="just"/>
            <a:r>
              <a:rPr lang="uk-UA" b="1" dirty="0" smtClean="0"/>
              <a:t>зміцнення</a:t>
            </a:r>
            <a:r>
              <a:rPr lang="uk-UA" dirty="0" smtClean="0"/>
              <a:t> </a:t>
            </a:r>
            <a:r>
              <a:rPr lang="uk-UA" dirty="0" smtClean="0"/>
              <a:t>законності в цивільному судочинстві і запобігання цивільним процесуальним правопорушенням; </a:t>
            </a:r>
            <a:endParaRPr lang="uk-UA" dirty="0" smtClean="0"/>
          </a:p>
          <a:p>
            <a:pPr algn="just"/>
            <a:r>
              <a:rPr lang="uk-UA" b="1" dirty="0" smtClean="0"/>
              <a:t>виховання</a:t>
            </a:r>
            <a:r>
              <a:rPr lang="uk-UA" dirty="0" smtClean="0"/>
              <a:t> </a:t>
            </a:r>
            <a:r>
              <a:rPr lang="uk-UA" dirty="0" smtClean="0"/>
              <a:t>суб'єктів правовідносин, інших громадян в дусі неухильного виконання норм цивільного процесуального права.</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390145"/>
            <a:ext cx="8344746" cy="5651218"/>
          </a:xfrm>
        </p:spPr>
        <p:txBody>
          <a:bodyPr>
            <a:normAutofit/>
          </a:bodyPr>
          <a:lstStyle/>
          <a:p>
            <a:pPr algn="just"/>
            <a:r>
              <a:rPr lang="uk-UA" dirty="0" smtClean="0"/>
              <a:t>Учасники цивільного судочинства зобов'язані сумлінно користуватися належними їм процесуальними правами і виконувати добросовісно процесуальні обов’язки.</a:t>
            </a:r>
          </a:p>
          <a:p>
            <a:pPr algn="just"/>
            <a:r>
              <a:rPr lang="uk-UA" dirty="0" smtClean="0"/>
              <a:t>Якщо в судовому процесі учасники зловживають процесуальними правами або навмисного </a:t>
            </a:r>
            <a:r>
              <a:rPr lang="uk-UA" dirty="0" err="1" smtClean="0"/>
              <a:t>невиконують</a:t>
            </a:r>
            <a:r>
              <a:rPr lang="uk-UA" dirty="0" smtClean="0"/>
              <a:t> процесуальні обов’язки до них можуть бути застосовані заходи процесуального примусу. Правовий примус — це конкретні засоби впливу, які пов’язані з обмеженням в тій чи іншій формі свободи особи.</a:t>
            </a:r>
          </a:p>
          <a:p>
            <a:pPr algn="just"/>
            <a:r>
              <a:rPr lang="uk-UA" dirty="0" smtClean="0"/>
              <a:t>Відповідно до ст. </a:t>
            </a:r>
            <a:r>
              <a:rPr lang="uk-UA" dirty="0" smtClean="0">
                <a:solidFill>
                  <a:schemeClr val="tx1"/>
                </a:solidFill>
                <a:hlinkClick r:id="rId2"/>
              </a:rPr>
              <a:t>143 ЦПК України</a:t>
            </a:r>
            <a:r>
              <a:rPr lang="uk-UA" dirty="0" smtClean="0"/>
              <a:t>, </a:t>
            </a:r>
            <a:r>
              <a:rPr lang="uk-UA" b="1" dirty="0" smtClean="0"/>
              <a:t>заходами процесуального примусу </a:t>
            </a:r>
            <a:r>
              <a:rPr lang="uk-UA" dirty="0" smtClean="0"/>
              <a:t>є процесуальні дії, що вчиняються судом у визначених ЦПК випадках з метою спонукання відповідних осіб до виконання встановлених у суді правил, добросовісного виконання процесуальних обов’язків, припинення зловживання правами та запобігання створенню протиправних перешкод у здійсненні судочинства.</a:t>
            </a:r>
          </a:p>
          <a:p>
            <a:pPr algn="just"/>
            <a:r>
              <a:rPr lang="uk-UA" dirty="0" smtClean="0"/>
              <a:t>Заходи процесуального примусу в цивільному процесі застосовуються виключно судом шляхом постановлення ухвали. Всі ухвали суду щодо застосування заходів процесуального впливу повинні бути обґрунтовані нормами законодавства.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100" t="40899" r="27601" b="4800"/>
          <a:stretch>
            <a:fillRect/>
          </a:stretch>
        </p:blipFill>
        <p:spPr bwMode="auto">
          <a:xfrm>
            <a:off x="512063" y="243840"/>
            <a:ext cx="7961377" cy="596460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15000" t="21120" r="2400" b="24160"/>
          <a:stretch>
            <a:fillRect/>
          </a:stretch>
        </p:blipFill>
        <p:spPr bwMode="auto">
          <a:xfrm>
            <a:off x="158496" y="829056"/>
            <a:ext cx="11606784" cy="49560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7600" t="21760" r="14500" b="10000"/>
          <a:stretch>
            <a:fillRect/>
          </a:stretch>
        </p:blipFill>
        <p:spPr bwMode="auto">
          <a:xfrm>
            <a:off x="304800" y="0"/>
            <a:ext cx="8880078" cy="557784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Попередження</a:t>
            </a:r>
            <a:r>
              <a:rPr lang="ru-RU" b="1" dirty="0" smtClean="0"/>
              <a:t> та </a:t>
            </a:r>
            <a:r>
              <a:rPr lang="ru-RU" b="1" dirty="0" err="1" smtClean="0"/>
              <a:t>видалення</a:t>
            </a:r>
            <a:r>
              <a:rPr lang="ru-RU" b="1" dirty="0" smtClean="0"/>
              <a:t> </a:t>
            </a:r>
            <a:r>
              <a:rPr lang="ru-RU" b="1" dirty="0" err="1" smtClean="0"/>
              <a:t>із</a:t>
            </a:r>
            <a:r>
              <a:rPr lang="ru-RU" b="1" dirty="0" smtClean="0"/>
              <a:t> </a:t>
            </a:r>
            <a:r>
              <a:rPr lang="ru-RU" b="1" dirty="0" err="1" smtClean="0"/>
              <a:t>зали</a:t>
            </a:r>
            <a:r>
              <a:rPr lang="ru-RU" b="1" dirty="0" smtClean="0"/>
              <a:t> судового </a:t>
            </a:r>
            <a:r>
              <a:rPr lang="ru-RU" b="1" dirty="0" err="1" smtClean="0"/>
              <a:t>засідання</a:t>
            </a:r>
            <a:r>
              <a:rPr lang="ru-RU" b="1" dirty="0" smtClean="0"/>
              <a:t> як заходи </a:t>
            </a:r>
            <a:r>
              <a:rPr lang="ru-RU" b="1" dirty="0" err="1" smtClean="0"/>
              <a:t>процесуального</a:t>
            </a:r>
            <a:r>
              <a:rPr lang="ru-RU" b="1" dirty="0" smtClean="0"/>
              <a:t> примусу</a:t>
            </a:r>
            <a:br>
              <a:rPr lang="ru-RU" b="1" dirty="0" smtClean="0"/>
            </a:br>
            <a:endParaRPr lang="ru-RU" dirty="0"/>
          </a:p>
        </p:txBody>
      </p:sp>
      <p:sp>
        <p:nvSpPr>
          <p:cNvPr id="3" name="Содержимое 2"/>
          <p:cNvSpPr>
            <a:spLocks noGrp="1"/>
          </p:cNvSpPr>
          <p:nvPr>
            <p:ph idx="1"/>
          </p:nvPr>
        </p:nvSpPr>
        <p:spPr>
          <a:xfrm>
            <a:off x="518838" y="2514157"/>
            <a:ext cx="8596668" cy="3880773"/>
          </a:xfrm>
        </p:spPr>
        <p:txBody>
          <a:bodyPr>
            <a:noAutofit/>
          </a:bodyPr>
          <a:lstStyle/>
          <a:p>
            <a:pPr algn="just"/>
            <a:r>
              <a:rPr lang="ru-RU" sz="2000" b="1" dirty="0" err="1" smtClean="0"/>
              <a:t>Попередження</a:t>
            </a:r>
            <a:r>
              <a:rPr lang="ru-RU" sz="2000" b="1" dirty="0" smtClean="0"/>
              <a:t>.</a:t>
            </a:r>
            <a:r>
              <a:rPr lang="ru-RU" sz="2000" dirty="0" smtClean="0"/>
              <a:t> </a:t>
            </a:r>
            <a:r>
              <a:rPr lang="ru-RU" sz="2000" dirty="0" err="1" smtClean="0"/>
              <a:t>Відповідно</a:t>
            </a:r>
            <a:r>
              <a:rPr lang="ru-RU" sz="2000" dirty="0" smtClean="0"/>
              <a:t> до </a:t>
            </a:r>
            <a:r>
              <a:rPr lang="ru-RU" sz="2000" dirty="0" smtClean="0">
                <a:hlinkClick r:id="rId2"/>
              </a:rPr>
              <a:t>ст. 145 ЦПК </a:t>
            </a:r>
            <a:r>
              <a:rPr lang="ru-RU" sz="2000" dirty="0" err="1" smtClean="0">
                <a:hlinkClick r:id="rId2"/>
              </a:rPr>
              <a:t>України</a:t>
            </a:r>
            <a:r>
              <a:rPr lang="ru-RU" sz="2000" dirty="0" smtClean="0"/>
              <a:t>, до </a:t>
            </a:r>
            <a:r>
              <a:rPr lang="ru-RU" sz="2000" dirty="0" err="1" smtClean="0"/>
              <a:t>учасників</a:t>
            </a:r>
            <a:r>
              <a:rPr lang="ru-RU" sz="2000" dirty="0" smtClean="0"/>
              <a:t> судового </a:t>
            </a:r>
            <a:r>
              <a:rPr lang="ru-RU" sz="2000" dirty="0" err="1" smtClean="0"/>
              <a:t>процесу</a:t>
            </a:r>
            <a:r>
              <a:rPr lang="ru-RU" sz="2000" dirty="0" smtClean="0"/>
              <a:t> та </a:t>
            </a:r>
            <a:r>
              <a:rPr lang="ru-RU" sz="2000" dirty="0" err="1" smtClean="0"/>
              <a:t>інших</a:t>
            </a:r>
            <a:r>
              <a:rPr lang="ru-RU" sz="2000" dirty="0" smtClean="0"/>
              <a:t> </a:t>
            </a:r>
            <a:r>
              <a:rPr lang="ru-RU" sz="2000" dirty="0" err="1" smtClean="0"/>
              <a:t>осіб</a:t>
            </a:r>
            <a:r>
              <a:rPr lang="ru-RU" sz="2000" dirty="0" smtClean="0"/>
              <a:t>, </a:t>
            </a:r>
            <a:r>
              <a:rPr lang="ru-RU" sz="2000" dirty="0" err="1" smtClean="0"/>
              <a:t>присутніх</a:t>
            </a:r>
            <a:r>
              <a:rPr lang="ru-RU" sz="2000" dirty="0" smtClean="0"/>
              <a:t> у судовому </a:t>
            </a:r>
            <a:r>
              <a:rPr lang="ru-RU" sz="2000" dirty="0" err="1" smtClean="0"/>
              <a:t>засіданні</a:t>
            </a:r>
            <a:r>
              <a:rPr lang="ru-RU" sz="2000" dirty="0" smtClean="0"/>
              <a:t>, за </a:t>
            </a:r>
            <a:r>
              <a:rPr lang="ru-RU" sz="2000" dirty="0" err="1" smtClean="0"/>
              <a:t>порушення</a:t>
            </a:r>
            <a:r>
              <a:rPr lang="ru-RU" sz="2000" dirty="0" smtClean="0"/>
              <a:t> порядку </a:t>
            </a:r>
            <a:r>
              <a:rPr lang="ru-RU" sz="2000" dirty="0" err="1" smtClean="0"/>
              <a:t>під</a:t>
            </a:r>
            <a:r>
              <a:rPr lang="ru-RU" sz="2000" dirty="0" smtClean="0"/>
              <a:t> час судового </a:t>
            </a:r>
            <a:r>
              <a:rPr lang="ru-RU" sz="2000" dirty="0" err="1" smtClean="0"/>
              <a:t>засідання</a:t>
            </a:r>
            <a:r>
              <a:rPr lang="ru-RU" sz="2000" dirty="0" smtClean="0"/>
              <a:t> </a:t>
            </a:r>
            <a:r>
              <a:rPr lang="ru-RU" sz="2000" dirty="0" err="1" smtClean="0"/>
              <a:t>або</a:t>
            </a:r>
            <a:r>
              <a:rPr lang="ru-RU" sz="2000" dirty="0" smtClean="0"/>
              <a:t> </a:t>
            </a:r>
            <a:r>
              <a:rPr lang="ru-RU" sz="2000" dirty="0" err="1" smtClean="0"/>
              <a:t>невиконання</a:t>
            </a:r>
            <a:r>
              <a:rPr lang="ru-RU" sz="2000" dirty="0" smtClean="0"/>
              <a:t> ними </a:t>
            </a:r>
            <a:r>
              <a:rPr lang="ru-RU" sz="2000" dirty="0" err="1" smtClean="0"/>
              <a:t>розпоряджень</a:t>
            </a:r>
            <a:r>
              <a:rPr lang="ru-RU" sz="2000" dirty="0" smtClean="0"/>
              <a:t> </a:t>
            </a:r>
            <a:r>
              <a:rPr lang="ru-RU" sz="2000" dirty="0" err="1" smtClean="0"/>
              <a:t>головуючого</a:t>
            </a:r>
            <a:r>
              <a:rPr lang="ru-RU" sz="2000" dirty="0" smtClean="0"/>
              <a:t> </a:t>
            </a:r>
            <a:r>
              <a:rPr lang="ru-RU" sz="2000" dirty="0" err="1" smtClean="0"/>
              <a:t>застосовується</a:t>
            </a:r>
            <a:r>
              <a:rPr lang="ru-RU" sz="2000" dirty="0" smtClean="0"/>
              <a:t> </a:t>
            </a:r>
            <a:r>
              <a:rPr lang="ru-RU" sz="2000" dirty="0" err="1" smtClean="0"/>
              <a:t>попередження</a:t>
            </a:r>
            <a:r>
              <a:rPr lang="ru-RU" sz="2000" dirty="0" smtClean="0"/>
              <a:t>, а у </a:t>
            </a:r>
            <a:r>
              <a:rPr lang="ru-RU" sz="2000" dirty="0" err="1" smtClean="0"/>
              <a:t>разі</a:t>
            </a:r>
            <a:r>
              <a:rPr lang="ru-RU" sz="2000" dirty="0" smtClean="0"/>
              <a:t> повторного </a:t>
            </a:r>
            <a:r>
              <a:rPr lang="ru-RU" sz="2000" dirty="0" err="1" smtClean="0"/>
              <a:t>вчинення</a:t>
            </a:r>
            <a:r>
              <a:rPr lang="ru-RU" sz="2000" dirty="0" smtClean="0"/>
              <a:t> </a:t>
            </a:r>
            <a:r>
              <a:rPr lang="ru-RU" sz="2000" dirty="0" err="1" smtClean="0"/>
              <a:t>зазначених</a:t>
            </a:r>
            <a:r>
              <a:rPr lang="ru-RU" sz="2000" dirty="0" smtClean="0"/>
              <a:t> </a:t>
            </a:r>
            <a:r>
              <a:rPr lang="ru-RU" sz="2000" dirty="0" err="1" smtClean="0"/>
              <a:t>дій</a:t>
            </a:r>
            <a:r>
              <a:rPr lang="ru-RU" sz="2000" dirty="0" smtClean="0"/>
              <a:t> - </a:t>
            </a:r>
            <a:r>
              <a:rPr lang="ru-RU" sz="2000" dirty="0" err="1" smtClean="0"/>
              <a:t>видалення</a:t>
            </a:r>
            <a:r>
              <a:rPr lang="ru-RU" sz="2000" dirty="0" smtClean="0"/>
              <a:t> </a:t>
            </a:r>
            <a:r>
              <a:rPr lang="ru-RU" sz="2000" dirty="0" err="1" smtClean="0"/>
              <a:t>із</a:t>
            </a:r>
            <a:r>
              <a:rPr lang="ru-RU" sz="2000" dirty="0" smtClean="0"/>
              <a:t> </a:t>
            </a:r>
            <a:r>
              <a:rPr lang="ru-RU" sz="2000" dirty="0" err="1" smtClean="0"/>
              <a:t>зали</a:t>
            </a:r>
            <a:r>
              <a:rPr lang="ru-RU" sz="2000" dirty="0" smtClean="0"/>
              <a:t> судового </a:t>
            </a:r>
            <a:r>
              <a:rPr lang="ru-RU" sz="2000" dirty="0" err="1" smtClean="0"/>
              <a:t>засідання</a:t>
            </a:r>
            <a:r>
              <a:rPr lang="ru-RU" sz="2000" dirty="0" smtClean="0"/>
              <a:t>.</a:t>
            </a:r>
          </a:p>
          <a:p>
            <a:pPr algn="just"/>
            <a:r>
              <a:rPr lang="ru-RU" sz="2000" b="1" dirty="0" err="1" smtClean="0"/>
              <a:t>Видалення</a:t>
            </a:r>
            <a:r>
              <a:rPr lang="ru-RU" sz="2000" b="1" dirty="0" smtClean="0"/>
              <a:t> </a:t>
            </a:r>
            <a:r>
              <a:rPr lang="ru-RU" sz="2000" b="1" dirty="0" err="1" smtClean="0"/>
              <a:t>із</a:t>
            </a:r>
            <a:r>
              <a:rPr lang="ru-RU" sz="2000" b="1" dirty="0" smtClean="0"/>
              <a:t> залу судового </a:t>
            </a:r>
            <a:r>
              <a:rPr lang="ru-RU" sz="2000" b="1" dirty="0" err="1" smtClean="0"/>
              <a:t>засідання</a:t>
            </a:r>
            <a:r>
              <a:rPr lang="ru-RU" sz="2000" b="1" dirty="0" smtClean="0"/>
              <a:t>.</a:t>
            </a:r>
            <a:r>
              <a:rPr lang="ru-RU" sz="2000" dirty="0" smtClean="0"/>
              <a:t> У </a:t>
            </a:r>
            <a:r>
              <a:rPr lang="ru-RU" sz="2000" dirty="0" err="1" smtClean="0"/>
              <a:t>разі</a:t>
            </a:r>
            <a:r>
              <a:rPr lang="ru-RU" sz="2000" dirty="0" smtClean="0"/>
              <a:t> повторного </a:t>
            </a:r>
            <a:r>
              <a:rPr lang="ru-RU" sz="2000" dirty="0" err="1" smtClean="0"/>
              <a:t>вчинення</a:t>
            </a:r>
            <a:r>
              <a:rPr lang="ru-RU" sz="2000" dirty="0" smtClean="0"/>
              <a:t> </a:t>
            </a:r>
            <a:r>
              <a:rPr lang="ru-RU" sz="2000" dirty="0" err="1" smtClean="0"/>
              <a:t>порушення</a:t>
            </a:r>
            <a:r>
              <a:rPr lang="ru-RU" sz="2000" dirty="0" smtClean="0"/>
              <a:t> порядку </a:t>
            </a:r>
            <a:r>
              <a:rPr lang="ru-RU" sz="2000" dirty="0" err="1" smtClean="0"/>
              <a:t>під</a:t>
            </a:r>
            <a:r>
              <a:rPr lang="ru-RU" sz="2000" dirty="0" smtClean="0"/>
              <a:t> час судового </a:t>
            </a:r>
            <a:r>
              <a:rPr lang="ru-RU" sz="2000" dirty="0" err="1" smtClean="0"/>
              <a:t>засідання</a:t>
            </a:r>
            <a:r>
              <a:rPr lang="ru-RU" sz="2000" dirty="0" smtClean="0"/>
              <a:t> </a:t>
            </a:r>
            <a:r>
              <a:rPr lang="ru-RU" sz="2000" dirty="0" err="1" smtClean="0"/>
              <a:t>або</a:t>
            </a:r>
            <a:r>
              <a:rPr lang="ru-RU" sz="2000" dirty="0" smtClean="0"/>
              <a:t> </a:t>
            </a:r>
            <a:r>
              <a:rPr lang="ru-RU" sz="2000" dirty="0" err="1" smtClean="0"/>
              <a:t>невиконання</a:t>
            </a:r>
            <a:r>
              <a:rPr lang="ru-RU" sz="2000" dirty="0" smtClean="0"/>
              <a:t> особами </a:t>
            </a:r>
            <a:r>
              <a:rPr lang="ru-RU" sz="2000" dirty="0" err="1" smtClean="0"/>
              <a:t>розпоряджень</a:t>
            </a:r>
            <a:r>
              <a:rPr lang="ru-RU" sz="2000" dirty="0" smtClean="0"/>
              <a:t> </a:t>
            </a:r>
            <a:r>
              <a:rPr lang="ru-RU" sz="2000" dirty="0" err="1" smtClean="0"/>
              <a:t>головуючого</a:t>
            </a:r>
            <a:r>
              <a:rPr lang="ru-RU" sz="2000" dirty="0" smtClean="0"/>
              <a:t> </a:t>
            </a:r>
            <a:r>
              <a:rPr lang="ru-RU" sz="2000" dirty="0" err="1" smtClean="0"/>
              <a:t>дій</a:t>
            </a:r>
            <a:r>
              <a:rPr lang="ru-RU" sz="2000" dirty="0" smtClean="0"/>
              <a:t>, суд </a:t>
            </a:r>
            <a:r>
              <a:rPr lang="ru-RU" sz="2000" dirty="0" err="1" smtClean="0"/>
              <a:t>оголошує</a:t>
            </a:r>
            <a:r>
              <a:rPr lang="ru-RU" sz="2000" dirty="0" smtClean="0"/>
              <a:t> перерву </a:t>
            </a:r>
            <a:r>
              <a:rPr lang="ru-RU" sz="2000" dirty="0" err="1" smtClean="0"/>
              <a:t>і</a:t>
            </a:r>
            <a:r>
              <a:rPr lang="ru-RU" sz="2000" dirty="0" smtClean="0"/>
              <a:t> </a:t>
            </a:r>
            <a:r>
              <a:rPr lang="ru-RU" sz="2000" dirty="0" err="1" smtClean="0"/>
              <a:t>надає</a:t>
            </a:r>
            <a:r>
              <a:rPr lang="ru-RU" sz="2000" dirty="0" smtClean="0"/>
              <a:t> час для </a:t>
            </a:r>
            <a:r>
              <a:rPr lang="ru-RU" sz="2000" dirty="0" err="1" smtClean="0"/>
              <a:t>його</a:t>
            </a:r>
            <a:r>
              <a:rPr lang="ru-RU" sz="2000" dirty="0" smtClean="0"/>
              <a:t> </a:t>
            </a:r>
            <a:r>
              <a:rPr lang="ru-RU" sz="2000" dirty="0" err="1" smtClean="0"/>
              <a:t>заміни</a:t>
            </a:r>
            <a:r>
              <a:rPr lang="ru-RU" sz="2000" dirty="0" smtClean="0"/>
              <a:t>.</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8000" t="16000" r="15400" b="10000"/>
          <a:stretch>
            <a:fillRect/>
          </a:stretch>
        </p:blipFill>
        <p:spPr bwMode="auto">
          <a:xfrm>
            <a:off x="719328" y="195072"/>
            <a:ext cx="8119872" cy="5638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Аспект">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1611</TotalTime>
  <Words>399</Words>
  <Application>Microsoft Office PowerPoint</Application>
  <PresentationFormat>Произвольный</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Слайд 1</vt:lpstr>
      <vt:lpstr>Заходи цивільної процесуальної відповідальності:</vt:lpstr>
      <vt:lpstr>Застосуванням санкцій захисту і відповідальності забезпечується реалізація їх функцій:</vt:lpstr>
      <vt:lpstr>Слайд 4</vt:lpstr>
      <vt:lpstr>Слайд 5</vt:lpstr>
      <vt:lpstr>Слайд 6</vt:lpstr>
      <vt:lpstr>Слайд 7</vt:lpstr>
      <vt:lpstr>Попередження та видалення із зали судового засідання як заходи процесуального примусу </vt:lpstr>
      <vt:lpstr>Слайд 9</vt:lpstr>
      <vt:lpstr>Тимчасове вилучення доказів для дослідження судом як захід процесуального примусу </vt:lpstr>
      <vt:lpstr>Привід свідка як захід процесуального примусу </vt:lpstr>
      <vt:lpstr>Слайд 12</vt:lpstr>
      <vt:lpstr>Слайд 13</vt:lpstr>
      <vt:lpstr>Слайд 14</vt:lpstr>
      <vt:lpstr>Слайд 15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KILNER</dc:creator>
  <cp:lastModifiedBy>Анна</cp:lastModifiedBy>
  <cp:revision>180</cp:revision>
  <dcterms:created xsi:type="dcterms:W3CDTF">2022-09-03T17:54:59Z</dcterms:created>
  <dcterms:modified xsi:type="dcterms:W3CDTF">2022-11-22T11:46:29Z</dcterms:modified>
</cp:coreProperties>
</file>