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82" r:id="rId3"/>
    <p:sldId id="283" r:id="rId4"/>
    <p:sldId id="284" r:id="rId5"/>
    <p:sldId id="285" r:id="rId6"/>
    <p:sldId id="287" r:id="rId7"/>
    <p:sldId id="289" r:id="rId8"/>
    <p:sldId id="290" r:id="rId9"/>
    <p:sldId id="291" r:id="rId10"/>
    <p:sldId id="293" r:id="rId11"/>
    <p:sldId id="294" r:id="rId12"/>
    <p:sldId id="295" r:id="rId13"/>
    <p:sldId id="297" r:id="rId14"/>
    <p:sldId id="299" r:id="rId15"/>
    <p:sldId id="30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6" autoAdjust="0"/>
    <p:restoredTop sz="94660"/>
  </p:normalViewPr>
  <p:slideViewPr>
    <p:cSldViewPr>
      <p:cViewPr varScale="1">
        <p:scale>
          <a:sx n="74" d="100"/>
          <a:sy n="74" d="100"/>
        </p:scale>
        <p:origin x="-124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1941CA-3C5F-4494-BD8C-E64FF2FC2A35}" type="datetimeFigureOut">
              <a:rPr lang="ru-RU" smtClean="0"/>
              <a:pPr/>
              <a:t>26.06.2012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D470E1-1C0A-4DDD-BFE9-DB76AA2596F5}" type="slidenum">
              <a:rPr lang="ru-RU" smtClean="0"/>
              <a:pPr/>
              <a:t>‹#›</a:t>
            </a:fld>
            <a:endParaRPr lang="ru-RU"/>
          </a:p>
        </p:txBody>
      </p:sp>
    </p:spTree>
    <p:extLst>
      <p:ext uri="{BB962C8B-B14F-4D97-AF65-F5344CB8AC3E}">
        <p14:creationId xmlns:p14="http://schemas.microsoft.com/office/powerpoint/2010/main" val="867747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09B26B46-9039-4062-B445-418609683DAE}" type="datetimeFigureOut">
              <a:rPr lang="ru-RU" smtClean="0"/>
              <a:pPr/>
              <a:t>26.06.2012</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5C8F2901-63B2-450D-BA3A-0B83CAA9309B}"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en-US" smtClean="0"/>
              <a:t>Click to edit Master title style</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Дата 3"/>
          <p:cNvSpPr>
            <a:spLocks noGrp="1"/>
          </p:cNvSpPr>
          <p:nvPr>
            <p:ph type="dt" sz="half" idx="10"/>
          </p:nvPr>
        </p:nvSpPr>
        <p:spPr/>
        <p:txBody>
          <a:bodyPr/>
          <a:lstStyle/>
          <a:p>
            <a:fld id="{09B26B46-9039-4062-B445-418609683DAE}" type="datetimeFigureOut">
              <a:rPr lang="ru-RU" smtClean="0"/>
              <a:pPr/>
              <a:t>26.06.2012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8F2901-63B2-450D-BA3A-0B83CAA9309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Дата 3"/>
          <p:cNvSpPr>
            <a:spLocks noGrp="1"/>
          </p:cNvSpPr>
          <p:nvPr>
            <p:ph type="dt" sz="half" idx="10"/>
          </p:nvPr>
        </p:nvSpPr>
        <p:spPr/>
        <p:txBody>
          <a:bodyPr/>
          <a:lstStyle/>
          <a:p>
            <a:fld id="{09B26B46-9039-4062-B445-418609683DAE}" type="datetimeFigureOut">
              <a:rPr lang="ru-RU" smtClean="0"/>
              <a:pPr/>
              <a:t>26.06.2012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C8F2901-63B2-450D-BA3A-0B83CAA9309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en-US" smtClean="0"/>
              <a:t>Click to edit Master title style</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Дата 6"/>
          <p:cNvSpPr>
            <a:spLocks noGrp="1"/>
          </p:cNvSpPr>
          <p:nvPr>
            <p:ph type="dt" sz="half" idx="14"/>
          </p:nvPr>
        </p:nvSpPr>
        <p:spPr/>
        <p:txBody>
          <a:bodyPr rtlCol="0"/>
          <a:lstStyle/>
          <a:p>
            <a:fld id="{09B26B46-9039-4062-B445-418609683DAE}" type="datetimeFigureOut">
              <a:rPr lang="ru-RU" smtClean="0"/>
              <a:pPr/>
              <a:t>26.06.2012</a:t>
            </a:fld>
            <a:endParaRPr lang="ru-RU"/>
          </a:p>
        </p:txBody>
      </p:sp>
      <p:sp>
        <p:nvSpPr>
          <p:cNvPr id="9" name="Номер слайда 8"/>
          <p:cNvSpPr>
            <a:spLocks noGrp="1"/>
          </p:cNvSpPr>
          <p:nvPr>
            <p:ph type="sldNum" sz="quarter" idx="15"/>
          </p:nvPr>
        </p:nvSpPr>
        <p:spPr/>
        <p:txBody>
          <a:bodyPr rtlCol="0"/>
          <a:lstStyle/>
          <a:p>
            <a:fld id="{5C8F2901-63B2-450D-BA3A-0B83CAA9309B}"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Дата 3"/>
          <p:cNvSpPr>
            <a:spLocks noGrp="1"/>
          </p:cNvSpPr>
          <p:nvPr>
            <p:ph type="dt" sz="half" idx="10"/>
          </p:nvPr>
        </p:nvSpPr>
        <p:spPr bwMode="auto">
          <a:xfrm rot="5400000">
            <a:off x="7763256" y="1170432"/>
            <a:ext cx="2286000" cy="381000"/>
          </a:xfrm>
        </p:spPr>
        <p:txBody>
          <a:bodyPr/>
          <a:lstStyle/>
          <a:p>
            <a:fld id="{09B26B46-9039-4062-B445-418609683DAE}" type="datetimeFigureOut">
              <a:rPr lang="ru-RU" smtClean="0"/>
              <a:pPr/>
              <a:t>26.06.2012</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5C8F2901-63B2-450D-BA3A-0B83CAA9309B}"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en-US" smtClean="0"/>
              <a:t>Click to edit Master title style</a:t>
            </a:r>
            <a:endParaRPr kumimoji="0" lang="en-US"/>
          </a:p>
        </p:txBody>
      </p:sp>
      <p:sp>
        <p:nvSpPr>
          <p:cNvPr id="5" name="Дата 4"/>
          <p:cNvSpPr>
            <a:spLocks noGrp="1"/>
          </p:cNvSpPr>
          <p:nvPr>
            <p:ph type="dt" sz="half" idx="10"/>
          </p:nvPr>
        </p:nvSpPr>
        <p:spPr/>
        <p:txBody>
          <a:bodyPr/>
          <a:lstStyle/>
          <a:p>
            <a:fld id="{09B26B46-9039-4062-B445-418609683DAE}" type="datetimeFigureOut">
              <a:rPr lang="ru-RU" smtClean="0"/>
              <a:pPr/>
              <a:t>26.06.2012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C8F2901-63B2-450D-BA3A-0B83CAA9309B}"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Дата 6"/>
          <p:cNvSpPr>
            <a:spLocks noGrp="1"/>
          </p:cNvSpPr>
          <p:nvPr>
            <p:ph type="dt" sz="half" idx="10"/>
          </p:nvPr>
        </p:nvSpPr>
        <p:spPr/>
        <p:txBody>
          <a:bodyPr/>
          <a:lstStyle/>
          <a:p>
            <a:fld id="{09B26B46-9039-4062-B445-418609683DAE}" type="datetimeFigureOut">
              <a:rPr lang="ru-RU" smtClean="0"/>
              <a:pPr/>
              <a:t>26.06.2012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C8F2901-63B2-450D-BA3A-0B83CAA9309B}"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en-US" smtClean="0"/>
              <a:t>Click to edit Master title style</a:t>
            </a:r>
            <a:endParaRPr kumimoji="0" lang="en-US"/>
          </a:p>
        </p:txBody>
      </p:sp>
      <p:sp>
        <p:nvSpPr>
          <p:cNvPr id="6" name="Дата 5"/>
          <p:cNvSpPr>
            <a:spLocks noGrp="1"/>
          </p:cNvSpPr>
          <p:nvPr>
            <p:ph type="dt" sz="half" idx="10"/>
          </p:nvPr>
        </p:nvSpPr>
        <p:spPr/>
        <p:txBody>
          <a:bodyPr rtlCol="0"/>
          <a:lstStyle/>
          <a:p>
            <a:fld id="{09B26B46-9039-4062-B445-418609683DAE}" type="datetimeFigureOut">
              <a:rPr lang="ru-RU" smtClean="0"/>
              <a:pPr/>
              <a:t>26.06.2012</a:t>
            </a:fld>
            <a:endParaRPr lang="ru-RU"/>
          </a:p>
        </p:txBody>
      </p:sp>
      <p:sp>
        <p:nvSpPr>
          <p:cNvPr id="7" name="Номер слайда 6"/>
          <p:cNvSpPr>
            <a:spLocks noGrp="1"/>
          </p:cNvSpPr>
          <p:nvPr>
            <p:ph type="sldNum" sz="quarter" idx="11"/>
          </p:nvPr>
        </p:nvSpPr>
        <p:spPr/>
        <p:txBody>
          <a:bodyPr rtlCol="0"/>
          <a:lstStyle/>
          <a:p>
            <a:fld id="{5C8F2901-63B2-450D-BA3A-0B83CAA9309B}"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9B26B46-9039-4062-B445-418609683DAE}" type="datetimeFigureOut">
              <a:rPr lang="ru-RU" smtClean="0"/>
              <a:pPr/>
              <a:t>26.06.2012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C8F2901-63B2-450D-BA3A-0B83CAA9309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Дата 20"/>
          <p:cNvSpPr>
            <a:spLocks noGrp="1"/>
          </p:cNvSpPr>
          <p:nvPr>
            <p:ph type="dt" sz="half" idx="14"/>
          </p:nvPr>
        </p:nvSpPr>
        <p:spPr/>
        <p:txBody>
          <a:bodyPr rtlCol="0"/>
          <a:lstStyle/>
          <a:p>
            <a:fld id="{09B26B46-9039-4062-B445-418609683DAE}" type="datetimeFigureOut">
              <a:rPr lang="ru-RU" smtClean="0"/>
              <a:pPr/>
              <a:t>26.06.2012</a:t>
            </a:fld>
            <a:endParaRPr lang="ru-RU"/>
          </a:p>
        </p:txBody>
      </p:sp>
      <p:sp>
        <p:nvSpPr>
          <p:cNvPr id="22" name="Номер слайда 21"/>
          <p:cNvSpPr>
            <a:spLocks noGrp="1"/>
          </p:cNvSpPr>
          <p:nvPr>
            <p:ph type="sldNum" sz="quarter" idx="15"/>
          </p:nvPr>
        </p:nvSpPr>
        <p:spPr/>
        <p:txBody>
          <a:bodyPr rtlCol="0"/>
          <a:lstStyle/>
          <a:p>
            <a:fld id="{5C8F2901-63B2-450D-BA3A-0B83CAA9309B}"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09B26B46-9039-4062-B445-418609683DAE}" type="datetimeFigureOut">
              <a:rPr lang="ru-RU" smtClean="0"/>
              <a:pPr/>
              <a:t>26.06.2012</a:t>
            </a:fld>
            <a:endParaRPr lang="ru-RU"/>
          </a:p>
        </p:txBody>
      </p:sp>
      <p:sp>
        <p:nvSpPr>
          <p:cNvPr id="18" name="Номер слайда 17"/>
          <p:cNvSpPr>
            <a:spLocks noGrp="1"/>
          </p:cNvSpPr>
          <p:nvPr>
            <p:ph type="sldNum" sz="quarter" idx="11"/>
          </p:nvPr>
        </p:nvSpPr>
        <p:spPr/>
        <p:txBody>
          <a:bodyPr rtlCol="0"/>
          <a:lstStyle/>
          <a:p>
            <a:fld id="{5C8F2901-63B2-450D-BA3A-0B83CAA9309B}"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82"/>
            </a:gs>
            <a:gs pos="0">
              <a:srgbClr val="000082"/>
            </a:gs>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a:gradFill>
        <a:effectLst/>
      </p:bgPr>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9B26B46-9039-4062-B445-418609683DAE}" type="datetimeFigureOut">
              <a:rPr lang="ru-RU" smtClean="0"/>
              <a:pPr/>
              <a:t>26.06.2012</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5C8F2901-63B2-450D-BA3A-0B83CAA9309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4.images.drive2.ru/user.blog.photos/x2/4400/000/000/074/a70/88cd2ddb5e0f3f77-large.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a:off x="0" y="-1"/>
            <a:ext cx="9144000" cy="6874631"/>
          </a:xfrm>
          <a:prstGeom prst="rect">
            <a:avLst/>
          </a:prstGeom>
          <a:noFill/>
          <a:ln w="76200">
            <a:solidFill>
              <a:srgbClr val="FFFF00"/>
            </a:solidFill>
            <a:miter lim="800000"/>
            <a:headEnd/>
            <a:tailEnd/>
          </a:ln>
          <a:effectLst/>
        </p:spPr>
      </p:pic>
      <p:sp>
        <p:nvSpPr>
          <p:cNvPr id="2" name="Заголовок 1"/>
          <p:cNvSpPr>
            <a:spLocks noGrp="1"/>
          </p:cNvSpPr>
          <p:nvPr>
            <p:ph type="ctrTitle"/>
          </p:nvPr>
        </p:nvSpPr>
        <p:spPr>
          <a:xfrm>
            <a:off x="2286000" y="3929066"/>
            <a:ext cx="6172200" cy="1089496"/>
          </a:xfrm>
        </p:spPr>
        <p:txBody>
          <a:bodyPr>
            <a:normAutofit/>
          </a:bodyPr>
          <a:lstStyle/>
          <a:p>
            <a:r>
              <a:rPr lang="uk-UA" sz="32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Адміністративне право</a:t>
            </a:r>
            <a:endParaRPr lang="ru-RU" sz="3200" i="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effectLst>
                  <a:outerShdw blurRad="38100" dist="38100" dir="2700000" algn="tl">
                    <a:srgbClr val="000000">
                      <a:alpha val="43137"/>
                    </a:srgbClr>
                  </a:outerShdw>
                </a:effectLst>
              </a:rPr>
              <a:t>Адміністративне правопорушення (проступок)</a:t>
            </a:r>
          </a:p>
        </p:txBody>
      </p:sp>
      <p:sp>
        <p:nvSpPr>
          <p:cNvPr id="3" name="Содержимое 2"/>
          <p:cNvSpPr>
            <a:spLocks noGrp="1"/>
          </p:cNvSpPr>
          <p:nvPr>
            <p:ph sz="quarter" idx="1"/>
          </p:nvPr>
        </p:nvSpPr>
        <p:spPr/>
        <p:txBody>
          <a:bodyPr/>
          <a:lstStyle/>
          <a:p>
            <a:r>
              <a:rPr lang="ru-RU" b="1" dirty="0">
                <a:effectLst>
                  <a:outerShdw blurRad="38100" dist="38100" dir="2700000" algn="tl">
                    <a:srgbClr val="000000">
                      <a:alpha val="43137"/>
                    </a:srgbClr>
                  </a:outerShdw>
                </a:effectLst>
              </a:rPr>
              <a:t>Це посягання на державний та громадський порядок, власність, права і свободи громадян, на встановлений порядок управління.</a:t>
            </a:r>
          </a:p>
          <a:p>
            <a:r>
              <a:rPr lang="ru-RU" b="1" dirty="0">
                <a:effectLst>
                  <a:outerShdw blurRad="38100" dist="38100" dir="2700000" algn="tl">
                    <a:srgbClr val="000000">
                      <a:alpha val="43137"/>
                    </a:srgbClr>
                  </a:outerShdw>
                </a:effectLst>
              </a:rPr>
              <a:t>Протиправне винна дія або бездіяльність, за яке законодавством передбачена адміністративна відповідальність.</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effectLst>
                  <a:outerShdw blurRad="38100" dist="38100" dir="2700000" algn="tl">
                    <a:srgbClr val="000000">
                      <a:alpha val="43137"/>
                    </a:srgbClr>
                  </a:outerShdw>
                </a:effectLst>
              </a:rPr>
              <a:t>Ознаки адміністративного правопорушення</a:t>
            </a:r>
          </a:p>
        </p:txBody>
      </p:sp>
      <p:sp>
        <p:nvSpPr>
          <p:cNvPr id="3" name="Содержимое 2"/>
          <p:cNvSpPr>
            <a:spLocks noGrp="1"/>
          </p:cNvSpPr>
          <p:nvPr>
            <p:ph sz="quarter" idx="1"/>
          </p:nvPr>
        </p:nvSpPr>
        <p:spPr>
          <a:xfrm>
            <a:off x="357158" y="1600200"/>
            <a:ext cx="8215370" cy="4873752"/>
          </a:xfrm>
        </p:spPr>
        <p:txBody>
          <a:bodyPr>
            <a:noAutofit/>
          </a:bodyPr>
          <a:lstStyle/>
          <a:p>
            <a:pPr marL="457200" indent="-457200">
              <a:buAutoNum type="arabicPeriod"/>
            </a:pPr>
            <a:r>
              <a:rPr lang="ru-RU" sz="3200" b="1" dirty="0">
                <a:effectLst>
                  <a:outerShdw blurRad="38100" dist="38100" dir="2700000" algn="tl">
                    <a:srgbClr val="000000">
                      <a:alpha val="43137"/>
                    </a:srgbClr>
                  </a:outerShdw>
                </a:effectLst>
              </a:rPr>
              <a:t>Діяння (дія або бездіяльність).</a:t>
            </a:r>
          </a:p>
          <a:p>
            <a:pPr marL="457200" indent="-457200">
              <a:buAutoNum type="arabicPeriod"/>
            </a:pPr>
            <a:r>
              <a:rPr lang="ru-RU" sz="3200" b="1" dirty="0">
                <a:effectLst>
                  <a:outerShdw blurRad="38100" dist="38100" dir="2700000" algn="tl">
                    <a:srgbClr val="000000">
                      <a:alpha val="43137"/>
                    </a:srgbClr>
                  </a:outerShdw>
                </a:effectLst>
              </a:rPr>
              <a:t>Протиправність діяння.</a:t>
            </a:r>
          </a:p>
          <a:p>
            <a:pPr marL="457200" indent="-457200">
              <a:buAutoNum type="arabicPeriod"/>
            </a:pPr>
            <a:r>
              <a:rPr lang="ru-RU" sz="3200" b="1" dirty="0">
                <a:effectLst>
                  <a:outerShdw blurRad="38100" dist="38100" dir="2700000" algn="tl">
                    <a:srgbClr val="000000">
                      <a:alpha val="43137"/>
                    </a:srgbClr>
                  </a:outerShdw>
                </a:effectLst>
              </a:rPr>
              <a:t>Прописано в адміністративному кодексі.</a:t>
            </a:r>
          </a:p>
          <a:p>
            <a:pPr marL="457200" indent="-457200">
              <a:buAutoNum type="arabicPeriod"/>
            </a:pPr>
            <a:r>
              <a:rPr lang="ru-RU" sz="3200" b="1" dirty="0">
                <a:effectLst>
                  <a:outerShdw blurRad="38100" dist="38100" dir="2700000" algn="tl">
                    <a:srgbClr val="000000">
                      <a:alpha val="43137"/>
                    </a:srgbClr>
                  </a:outerShdw>
                </a:effectLst>
              </a:rPr>
              <a:t>Несе в собі риси суспільної небезпеки, тобто існує прямий зв'язок між даним діянням і настанням шкідливих наслідків.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effectLst>
                  <a:outerShdw blurRad="38100" dist="38100" dir="2700000" algn="tl">
                    <a:srgbClr val="000000">
                      <a:alpha val="43137"/>
                    </a:srgbClr>
                  </a:outerShdw>
                </a:effectLst>
              </a:rPr>
              <a:t>Види адміністративних правопорушень</a:t>
            </a:r>
          </a:p>
        </p:txBody>
      </p:sp>
      <p:sp>
        <p:nvSpPr>
          <p:cNvPr id="3" name="Содержимое 2"/>
          <p:cNvSpPr>
            <a:spLocks noGrp="1"/>
          </p:cNvSpPr>
          <p:nvPr>
            <p:ph sz="quarter" idx="1"/>
          </p:nvPr>
        </p:nvSpPr>
        <p:spPr>
          <a:xfrm>
            <a:off x="457200" y="1600200"/>
            <a:ext cx="7829576" cy="4186254"/>
          </a:xfrm>
        </p:spPr>
        <p:txBody>
          <a:bodyPr>
            <a:normAutofit lnSpcReduction="10000"/>
          </a:bodyPr>
          <a:lstStyle/>
          <a:p>
            <a:r>
              <a:rPr lang="ru-RU" b="1" dirty="0">
                <a:effectLst>
                  <a:outerShdw blurRad="38100" dist="38100" dir="2700000" algn="tl">
                    <a:srgbClr val="000000">
                      <a:alpha val="43137"/>
                    </a:srgbClr>
                  </a:outerShdw>
                </a:effectLst>
              </a:rPr>
              <a:t>Порушення норм охорони праці, що завдають шкоди здоров'ю.</a:t>
            </a:r>
          </a:p>
          <a:p>
            <a:r>
              <a:rPr lang="ru-RU" b="1" dirty="0">
                <a:effectLst>
                  <a:outerShdw blurRad="38100" dist="38100" dir="2700000" algn="tl">
                    <a:srgbClr val="000000">
                      <a:alpha val="43137"/>
                    </a:srgbClr>
                  </a:outerShdw>
                </a:effectLst>
              </a:rPr>
              <a:t>Посягання на власність.</a:t>
            </a:r>
          </a:p>
          <a:p>
            <a:r>
              <a:rPr lang="ru-RU" b="1" dirty="0">
                <a:effectLst>
                  <a:outerShdw blurRad="38100" dist="38100" dir="2700000" algn="tl">
                    <a:srgbClr val="000000">
                      <a:alpha val="43137"/>
                    </a:srgbClr>
                  </a:outerShdw>
                </a:effectLst>
              </a:rPr>
              <a:t>Завдають шкоди природі, пам'яткам історії та культури.</a:t>
            </a:r>
          </a:p>
          <a:p>
            <a:r>
              <a:rPr lang="ru-RU" b="1" dirty="0">
                <a:effectLst>
                  <a:outerShdw blurRad="38100" dist="38100" dir="2700000" algn="tl">
                    <a:srgbClr val="000000">
                      <a:alpha val="43137"/>
                    </a:srgbClr>
                  </a:outerShdw>
                </a:effectLst>
              </a:rPr>
              <a:t>Досконалі на транспорті.</a:t>
            </a:r>
          </a:p>
          <a:p>
            <a:r>
              <a:rPr lang="ru-RU" b="1" dirty="0">
                <a:effectLst>
                  <a:outerShdw blurRad="38100" dist="38100" dir="2700000" algn="tl">
                    <a:srgbClr val="000000">
                      <a:alpha val="43137"/>
                    </a:srgbClr>
                  </a:outerShdw>
                </a:effectLst>
              </a:rPr>
              <a:t>Досконалі в галузі торгівлі та фінансів.</a:t>
            </a:r>
          </a:p>
          <a:p>
            <a:r>
              <a:rPr lang="ru-RU" b="1" dirty="0">
                <a:effectLst>
                  <a:outerShdw blurRad="38100" dist="38100" dir="2700000" algn="tl">
                    <a:srgbClr val="000000">
                      <a:alpha val="43137"/>
                    </a:srgbClr>
                  </a:outerShdw>
                </a:effectLst>
              </a:rPr>
              <a:t>Посягання на громадський порядок.</a:t>
            </a:r>
          </a:p>
          <a:p>
            <a:r>
              <a:rPr lang="ru-RU" b="1" dirty="0">
                <a:effectLst>
                  <a:outerShdw blurRad="38100" dist="38100" dir="2700000" algn="tl">
                    <a:srgbClr val="000000">
                      <a:alpha val="43137"/>
                    </a:srgbClr>
                  </a:outerShdw>
                </a:effectLst>
              </a:rPr>
              <a:t>Посягання на встановлений порядок управління.</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a:solidFill>
                  <a:srgbClr val="FF0000"/>
                </a:solidFill>
                <a:effectLst>
                  <a:outerShdw blurRad="38100" dist="38100" dir="2700000" algn="tl">
                    <a:srgbClr val="000000">
                      <a:alpha val="43137"/>
                    </a:srgbClr>
                  </a:outerShdw>
                </a:effectLst>
              </a:rPr>
              <a:t>Суб'єкти адміністративного права</a:t>
            </a:r>
          </a:p>
        </p:txBody>
      </p:sp>
      <p:sp>
        <p:nvSpPr>
          <p:cNvPr id="4" name="Содержимое 3"/>
          <p:cNvSpPr>
            <a:spLocks noGrp="1"/>
          </p:cNvSpPr>
          <p:nvPr>
            <p:ph sz="quarter" idx="1"/>
          </p:nvPr>
        </p:nvSpPr>
        <p:spPr>
          <a:xfrm>
            <a:off x="457200" y="1600200"/>
            <a:ext cx="3657600" cy="5257800"/>
          </a:xfrm>
        </p:spPr>
        <p:txBody>
          <a:bodyPr>
            <a:normAutofit fontScale="92500" lnSpcReduction="20000"/>
          </a:bodyPr>
          <a:lstStyle/>
          <a:p>
            <a:r>
              <a:rPr lang="ru-RU" dirty="0"/>
              <a:t>індивідуальні суб'єкти:</a:t>
            </a:r>
          </a:p>
          <a:p>
            <a:r>
              <a:rPr lang="ru-RU" dirty="0"/>
              <a:t>громадяни;</a:t>
            </a:r>
          </a:p>
          <a:p>
            <a:r>
              <a:rPr lang="ru-RU" dirty="0"/>
              <a:t>іноземні громадяни та особи без громадянства;</a:t>
            </a:r>
          </a:p>
          <a:p>
            <a:r>
              <a:rPr lang="ru-RU" dirty="0"/>
              <a:t>специфічні індивідуальні суб'єкти - державні службовці або посадові особи, які діють як офіційні представники державної влади;</a:t>
            </a:r>
          </a:p>
        </p:txBody>
      </p:sp>
      <p:sp>
        <p:nvSpPr>
          <p:cNvPr id="5" name="Содержимое 4"/>
          <p:cNvSpPr>
            <a:spLocks noGrp="1"/>
          </p:cNvSpPr>
          <p:nvPr>
            <p:ph sz="quarter" idx="2"/>
          </p:nvPr>
        </p:nvSpPr>
        <p:spPr>
          <a:xfrm>
            <a:off x="4270248" y="1600200"/>
            <a:ext cx="4118176" cy="5257800"/>
          </a:xfrm>
        </p:spPr>
        <p:txBody>
          <a:bodyPr>
            <a:normAutofit fontScale="92500" lnSpcReduction="20000"/>
          </a:bodyPr>
          <a:lstStyle/>
          <a:p>
            <a:r>
              <a:rPr lang="ru-RU" dirty="0"/>
              <a:t>колективні суб'єкти - група людей, яка є організацією:</a:t>
            </a:r>
          </a:p>
          <a:p>
            <a:r>
              <a:rPr lang="ru-RU" dirty="0"/>
              <a:t>державні організації:</a:t>
            </a:r>
          </a:p>
          <a:p>
            <a:r>
              <a:rPr lang="ru-RU" dirty="0"/>
              <a:t>органи виконавчої влади;</a:t>
            </a:r>
          </a:p>
          <a:p>
            <a:r>
              <a:rPr lang="ru-RU" dirty="0"/>
              <a:t>державні підприємства, установи та організації;</a:t>
            </a:r>
          </a:p>
          <a:p>
            <a:r>
              <a:rPr lang="ru-RU" dirty="0"/>
              <a:t>недержавні організації:</a:t>
            </a:r>
          </a:p>
          <a:p>
            <a:r>
              <a:rPr lang="ru-RU" dirty="0"/>
              <a:t>громадські об'єднання (партії, союзи, рухи і т.д.);</a:t>
            </a:r>
          </a:p>
          <a:p>
            <a:r>
              <a:rPr lang="ru-RU" dirty="0"/>
              <a:t>комерційні організації, підприємства, установи;</a:t>
            </a:r>
          </a:p>
          <a:p>
            <a:r>
              <a:rPr lang="ru-RU" dirty="0"/>
              <a:t>органи місцевого самоврядування, муніципальні підприємства, установи, організації.</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pPr algn="ctr"/>
            <a:r>
              <a:rPr lang="ru-RU" b="1" dirty="0">
                <a:solidFill>
                  <a:srgbClr val="FF0000"/>
                </a:solidFill>
                <a:effectLst>
                  <a:outerShdw blurRad="38100" dist="38100" dir="2700000" algn="tl">
                    <a:srgbClr val="000000">
                      <a:alpha val="43137"/>
                    </a:srgbClr>
                  </a:outerShdw>
                </a:effectLst>
              </a:rPr>
              <a:t>адміністративна відповідальність</a:t>
            </a:r>
          </a:p>
        </p:txBody>
      </p:sp>
      <p:sp>
        <p:nvSpPr>
          <p:cNvPr id="10" name="Содержимое 9"/>
          <p:cNvSpPr>
            <a:spLocks noGrp="1"/>
          </p:cNvSpPr>
          <p:nvPr>
            <p:ph sz="quarter" idx="1"/>
          </p:nvPr>
        </p:nvSpPr>
        <p:spPr>
          <a:xfrm>
            <a:off x="457200" y="1600200"/>
            <a:ext cx="7467600" cy="4873752"/>
          </a:xfrm>
        </p:spPr>
        <p:txBody>
          <a:bodyPr/>
          <a:lstStyle/>
          <a:p>
            <a:r>
              <a:rPr lang="ru-RU" dirty="0"/>
              <a:t>Є встановленої державою мірою відповідальності за вчинення адміністративного правопорушення і застосовується з метою попередження нових правопорушень як самим правопорушником, так і іншими особами.</a:t>
            </a:r>
          </a:p>
        </p:txBody>
      </p:sp>
      <p:pic>
        <p:nvPicPr>
          <p:cNvPr id="1026" name="Picture 2" descr="Картинка 109 из 17238">
            <a:hlinkClick r:id="rId2"/>
          </p:cNvPr>
          <p:cNvPicPr>
            <a:picLocks noChangeAspect="1" noChangeArrowheads="1"/>
          </p:cNvPicPr>
          <p:nvPr/>
        </p:nvPicPr>
        <p:blipFill>
          <a:blip r:embed="rId3" cstate="print"/>
          <a:srcRect/>
          <a:stretch>
            <a:fillRect/>
          </a:stretch>
        </p:blipFill>
        <p:spPr bwMode="auto">
          <a:xfrm>
            <a:off x="3923928" y="4005064"/>
            <a:ext cx="3528392" cy="264133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416771" y="1428736"/>
            <a:ext cx="2185162" cy="2143140"/>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pPr algn="ctr"/>
            <a:r>
              <a:rPr lang="ru-RU" b="1" dirty="0">
                <a:solidFill>
                  <a:srgbClr val="FF0000"/>
                </a:solidFill>
                <a:effectLst>
                  <a:outerShdw blurRad="38100" dist="38100" dir="2700000" algn="tl">
                    <a:srgbClr val="000000">
                      <a:alpha val="43137"/>
                    </a:srgbClr>
                  </a:outerShdw>
                </a:effectLst>
              </a:rPr>
              <a:t>Види адміністратівніх покарань</a:t>
            </a:r>
          </a:p>
        </p:txBody>
      </p:sp>
      <p:sp>
        <p:nvSpPr>
          <p:cNvPr id="3" name="Содержимое 2"/>
          <p:cNvSpPr>
            <a:spLocks noGrp="1"/>
          </p:cNvSpPr>
          <p:nvPr>
            <p:ph sz="quarter" idx="1"/>
          </p:nvPr>
        </p:nvSpPr>
        <p:spPr>
          <a:xfrm>
            <a:off x="214282" y="1928802"/>
            <a:ext cx="7467600" cy="4759464"/>
          </a:xfrm>
        </p:spPr>
        <p:txBody>
          <a:bodyPr>
            <a:normAutofit fontScale="92500" lnSpcReduction="20000"/>
          </a:bodyPr>
          <a:lstStyle/>
          <a:p>
            <a:r>
              <a:rPr lang="ru-RU" dirty="0"/>
              <a:t>попередження</a:t>
            </a:r>
          </a:p>
          <a:p>
            <a:r>
              <a:rPr lang="ru-RU" dirty="0"/>
              <a:t>адміністративний штраф</a:t>
            </a:r>
          </a:p>
          <a:p>
            <a:r>
              <a:rPr lang="ru-RU" dirty="0"/>
              <a:t>Оплатне (тобто з відшкодуванням вартості) вилучення знаряддя вчинення або предмета адміністративного правопорушення</a:t>
            </a:r>
          </a:p>
          <a:p>
            <a:r>
              <a:rPr lang="ru-RU" dirty="0"/>
              <a:t>Конфіскація знаряддя вчинення або предмета адміністративного правопорушення</a:t>
            </a:r>
          </a:p>
          <a:p>
            <a:r>
              <a:rPr lang="ru-RU" dirty="0"/>
              <a:t>Позбавлення спеціального права, наданого фізичній особі</a:t>
            </a:r>
          </a:p>
          <a:p>
            <a:r>
              <a:rPr lang="ru-RU" dirty="0"/>
              <a:t>адміністративний арешт</a:t>
            </a:r>
          </a:p>
          <a:p>
            <a:r>
              <a:rPr lang="ru-RU" dirty="0"/>
              <a:t>Адміністративне видворення за межі РФ іноземного громадянина або особи без громадянства</a:t>
            </a:r>
          </a:p>
          <a:p>
            <a:r>
              <a:rPr lang="ru-RU" dirty="0" err="1"/>
              <a:t>дискваліфікація</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429256" y="3214686"/>
            <a:ext cx="2533650" cy="3476623"/>
          </a:xfrm>
          <a:prstGeom prst="rect">
            <a:avLst/>
          </a:prstGeom>
          <a:noFill/>
          <a:ln w="9525">
            <a:noFill/>
            <a:miter lim="800000"/>
            <a:headEnd/>
            <a:tailEnd/>
          </a:ln>
          <a:effectLst/>
        </p:spPr>
      </p:pic>
      <p:sp>
        <p:nvSpPr>
          <p:cNvPr id="2" name="Заголовок 1"/>
          <p:cNvSpPr>
            <a:spLocks noGrp="1"/>
          </p:cNvSpPr>
          <p:nvPr>
            <p:ph type="title"/>
          </p:nvPr>
        </p:nvSpPr>
        <p:spPr/>
        <p:txBody>
          <a:bodyPr>
            <a:normAutofit/>
          </a:bodyPr>
          <a:lstStyle/>
          <a:p>
            <a:pPr algn="ctr"/>
            <a:r>
              <a:rPr lang="uk-UA" sz="3600" b="1" dirty="0" smtClean="0">
                <a:solidFill>
                  <a:srgbClr val="FF0000"/>
                </a:solidFill>
              </a:rPr>
              <a:t>Адміністративне право</a:t>
            </a:r>
            <a:endParaRPr lang="ru-RU" sz="3600" b="1" dirty="0">
              <a:solidFill>
                <a:srgbClr val="FF0000"/>
              </a:solidFill>
            </a:endParaRPr>
          </a:p>
        </p:txBody>
      </p:sp>
      <p:sp>
        <p:nvSpPr>
          <p:cNvPr id="3" name="Содержимое 2"/>
          <p:cNvSpPr>
            <a:spLocks noGrp="1"/>
          </p:cNvSpPr>
          <p:nvPr>
            <p:ph sz="quarter" idx="1"/>
          </p:nvPr>
        </p:nvSpPr>
        <p:spPr/>
        <p:txBody>
          <a:bodyPr/>
          <a:lstStyle/>
          <a:p>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галузь права, регулююча суспільні відносини у сфері управлінської діяльності органів та посадових осіб щодо виконання публічних функцій держави та муніципальних утворень</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b="1" dirty="0" smtClean="0">
                <a:solidFill>
                  <a:srgbClr val="FF0000"/>
                </a:solidFill>
                <a:effectLst>
                  <a:outerShdw blurRad="38100" dist="38100" dir="2700000" algn="tl">
                    <a:srgbClr val="000000">
                      <a:alpha val="43137"/>
                    </a:srgbClr>
                  </a:outerShdw>
                </a:effectLst>
              </a:rPr>
              <a:t>Предмет Адміністративного права</a:t>
            </a:r>
            <a:endParaRPr lang="ru-RU" sz="3200"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pPr>
              <a:buNone/>
            </a:pPr>
            <a:r>
              <a:rPr lang="ru-RU" dirty="0" smtClean="0"/>
              <a:t>1</a:t>
            </a:r>
            <a:r>
              <a:rPr lang="ru-RU" b="1" dirty="0" smtClean="0">
                <a:effectLst>
                  <a:outerShdw blurRad="38100" dist="38100" dir="2700000" algn="tl">
                    <a:srgbClr val="000000">
                      <a:alpha val="43137"/>
                    </a:srgbClr>
                  </a:outerShdw>
                </a:effectLst>
              </a:rPr>
              <a:t>. </a:t>
            </a:r>
            <a:r>
              <a:rPr lang="ru-RU" b="1" dirty="0" err="1">
                <a:effectLst>
                  <a:outerShdw blurRad="38100" dist="38100" dir="2700000" algn="tl">
                    <a:srgbClr val="000000">
                      <a:alpha val="43137"/>
                    </a:srgbClr>
                  </a:outerShdw>
                </a:effectLst>
              </a:rPr>
              <a:t>Управлінські</a:t>
            </a:r>
            <a:r>
              <a:rPr lang="ru-RU" b="1" dirty="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відносини.Вони</a:t>
            </a:r>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зустрічаються в сфері організації та функціонування органів, які здійснюють господарське, соціально-культурне, адміністративне та політичне будівництво.</a:t>
            </a:r>
          </a:p>
        </p:txBody>
      </p:sp>
      <p:pic>
        <p:nvPicPr>
          <p:cNvPr id="2050" name="Picture 2"/>
          <p:cNvPicPr>
            <a:picLocks noChangeAspect="1" noChangeArrowheads="1"/>
          </p:cNvPicPr>
          <p:nvPr/>
        </p:nvPicPr>
        <p:blipFill>
          <a:blip r:embed="rId2" cstate="print"/>
          <a:srcRect/>
          <a:stretch>
            <a:fillRect/>
          </a:stretch>
        </p:blipFill>
        <p:spPr bwMode="auto">
          <a:xfrm>
            <a:off x="5572132" y="3643314"/>
            <a:ext cx="2405056" cy="261120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0000"/>
                </a:solidFill>
                <a:effectLst>
                  <a:outerShdw blurRad="38100" dist="38100" dir="2700000" algn="tl">
                    <a:srgbClr val="000000">
                      <a:alpha val="43137"/>
                    </a:srgbClr>
                  </a:outerShdw>
                </a:effectLst>
              </a:rPr>
              <a:t>Предмет Адміністратиного права</a:t>
            </a:r>
            <a:endParaRPr lang="ru-RU" sz="3200"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pPr>
              <a:buNone/>
            </a:pPr>
            <a:r>
              <a:rPr lang="ru-RU" b="1" dirty="0" smtClean="0">
                <a:effectLst>
                  <a:outerShdw blurRad="38100" dist="38100" dir="2700000" algn="tl">
                    <a:srgbClr val="000000">
                      <a:alpha val="43137"/>
                    </a:srgbClr>
                  </a:outerShdw>
                </a:effectLst>
              </a:rPr>
              <a:t>2. </a:t>
            </a:r>
            <a:r>
              <a:rPr lang="ru-RU" b="1" dirty="0">
                <a:effectLst>
                  <a:outerShdw blurRad="38100" dist="38100" dir="2700000" algn="tl">
                    <a:srgbClr val="000000">
                      <a:alpha val="43137"/>
                    </a:srgbClr>
                  </a:outerShdw>
                </a:effectLst>
              </a:rPr>
              <a:t>Відносини, що виникають у зв'язку із забезпеченням правового захисту прав і свобод граждан.Речь йде про так званої адміністративної юстиції. Вона являє собою систему судових та інших органів, що розглядають суперечки між громадянами та виконавчої влади.</a:t>
            </a:r>
          </a:p>
        </p:txBody>
      </p:sp>
      <p:pic>
        <p:nvPicPr>
          <p:cNvPr id="3074"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28794" y="4214818"/>
            <a:ext cx="3095630" cy="29656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0000"/>
                </a:solidFill>
                <a:effectLst>
                  <a:outerShdw blurRad="38100" dist="38100" dir="2700000" algn="tl">
                    <a:srgbClr val="000000">
                      <a:alpha val="43137"/>
                    </a:srgbClr>
                  </a:outerShdw>
                </a:effectLst>
              </a:rPr>
              <a:t>Предмет Адміністративного права</a:t>
            </a:r>
            <a:endParaRPr lang="ru-RU" sz="3200"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457200" y="1600200"/>
            <a:ext cx="7758138" cy="4873752"/>
          </a:xfrm>
        </p:spPr>
        <p:txBody>
          <a:bodyPr>
            <a:normAutofit/>
          </a:bodyPr>
          <a:lstStyle/>
          <a:p>
            <a:pPr>
              <a:buNone/>
            </a:pPr>
            <a:r>
              <a:rPr lang="ru-RU" b="1" dirty="0" smtClean="0">
                <a:effectLst>
                  <a:outerShdw blurRad="38100" dist="38100" dir="2700000" algn="tl">
                    <a:srgbClr val="000000">
                      <a:alpha val="43137"/>
                    </a:srgbClr>
                  </a:outerShdw>
                </a:effectLst>
              </a:rPr>
              <a:t>3.Адміністративно-примусові </a:t>
            </a:r>
            <a:r>
              <a:rPr lang="ru-RU" b="1" dirty="0" err="1" smtClean="0">
                <a:effectLst>
                  <a:outerShdw blurRad="38100" dist="38100" dir="2700000" algn="tl">
                    <a:srgbClr val="000000">
                      <a:alpha val="43137"/>
                    </a:srgbClr>
                  </a:outerShdw>
                </a:effectLst>
              </a:rPr>
              <a:t>відносини</a:t>
            </a:r>
            <a:r>
              <a:rPr lang="ru-RU" b="1" dirty="0" smtClean="0">
                <a:effectLst>
                  <a:outerShdw blurRad="38100" dist="38100" dir="2700000" algn="tl">
                    <a:srgbClr val="000000">
                      <a:alpha val="43137"/>
                    </a:srgbClr>
                  </a:outerShdw>
                </a:effectLst>
              </a:rPr>
              <a:t>. </a:t>
            </a:r>
            <a:r>
              <a:rPr lang="ru-RU" b="1" dirty="0" err="1" smtClean="0">
                <a:effectLst>
                  <a:outerShdw blurRad="38100" dist="38100" dir="2700000" algn="tl">
                    <a:srgbClr val="000000">
                      <a:alpha val="43137"/>
                    </a:srgbClr>
                  </a:outerShdw>
                </a:effectLst>
              </a:rPr>
              <a:t>Утворюються</a:t>
            </a:r>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у сфері забезпечення громадської безпеки та громадського порядку</a:t>
            </a:r>
            <a:endParaRPr lang="ru-RU" b="1" dirty="0" smtClean="0">
              <a:effectLst>
                <a:outerShdw blurRad="38100" dist="38100" dir="2700000" algn="tl">
                  <a:srgbClr val="000000">
                    <a:alpha val="43137"/>
                  </a:srgbClr>
                </a:outerShdw>
              </a:effectLst>
            </a:endParaRPr>
          </a:p>
          <a:p>
            <a:pPr>
              <a:buNone/>
            </a:pPr>
            <a:r>
              <a:rPr lang="ru-RU" b="1" dirty="0" smtClean="0">
                <a:effectLst>
                  <a:outerShdw blurRad="38100" dist="38100" dir="2700000" algn="tl">
                    <a:srgbClr val="000000">
                      <a:alpha val="43137"/>
                    </a:srgbClr>
                  </a:outerShdw>
                </a:effectLst>
              </a:rPr>
              <a:t/>
            </a:r>
            <a:br>
              <a:rPr lang="ru-RU" b="1" dirty="0" smtClean="0">
                <a:effectLst>
                  <a:outerShdw blurRad="38100" dist="38100" dir="2700000" algn="tl">
                    <a:srgbClr val="000000">
                      <a:alpha val="43137"/>
                    </a:srgbClr>
                  </a:outerShdw>
                </a:effectLst>
              </a:rPr>
            </a:br>
            <a:endParaRPr lang="ru-RU"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1643042" y="3643314"/>
            <a:ext cx="4810132" cy="29401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FF0000"/>
                </a:solidFill>
                <a:effectLst>
                  <a:outerShdw blurRad="38100" dist="38100" dir="2700000" algn="tl">
                    <a:srgbClr val="000000">
                      <a:alpha val="43137"/>
                    </a:srgbClr>
                  </a:outerShdw>
                </a:effectLst>
              </a:rPr>
              <a:t>Предмет </a:t>
            </a:r>
            <a:r>
              <a:rPr lang="uk-UA" sz="3200" b="1" dirty="0" smtClean="0">
                <a:solidFill>
                  <a:srgbClr val="FF0000"/>
                </a:solidFill>
                <a:effectLst>
                  <a:outerShdw blurRad="38100" dist="38100" dir="2700000" algn="tl">
                    <a:srgbClr val="000000">
                      <a:alpha val="43137"/>
                    </a:srgbClr>
                  </a:outerShdw>
                </a:effectLst>
              </a:rPr>
              <a:t>адміністративного</a:t>
            </a:r>
            <a:r>
              <a:rPr lang="ru-RU" sz="3200" b="1" dirty="0" smtClean="0">
                <a:solidFill>
                  <a:srgbClr val="FF0000"/>
                </a:solidFill>
                <a:effectLst>
                  <a:outerShdw blurRad="38100" dist="38100" dir="2700000" algn="tl">
                    <a:srgbClr val="000000">
                      <a:alpha val="43137"/>
                    </a:srgbClr>
                  </a:outerShdw>
                </a:effectLst>
              </a:rPr>
              <a:t> права</a:t>
            </a:r>
            <a:endParaRPr lang="ru-RU" sz="3200"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p:txBody>
          <a:bodyPr>
            <a:normAutofit/>
          </a:bodyPr>
          <a:lstStyle/>
          <a:p>
            <a:pPr>
              <a:buNone/>
            </a:pPr>
            <a:r>
              <a:rPr lang="ru-RU" b="1" dirty="0">
                <a:effectLst>
                  <a:outerShdw blurRad="38100" dist="38100" dir="2700000" algn="tl">
                    <a:srgbClr val="000000">
                      <a:alpha val="43137"/>
                    </a:srgbClr>
                  </a:outerShdw>
                </a:effectLst>
              </a:rPr>
              <a:t>4. Відносини, які виникають при здійсненні громадськими організаціями делегованими їм державою спеціальних державно-владних полномочій.Для всіх зазначених відносини характерні є те, що вони виникають в галузі державного управління та місцевого самоврядування.</a:t>
            </a:r>
          </a:p>
        </p:txBody>
      </p:sp>
      <p:pic>
        <p:nvPicPr>
          <p:cNvPr id="6146"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714744" y="4657020"/>
            <a:ext cx="3690930" cy="201524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71604" y="274638"/>
            <a:ext cx="6353196" cy="796908"/>
          </a:xfrm>
        </p:spPr>
        <p:txBody>
          <a:bodyPr/>
          <a:lstStyle/>
          <a:p>
            <a:pPr algn="ctr"/>
            <a:r>
              <a:rPr lang="uk-UA" b="1" dirty="0" smtClean="0">
                <a:solidFill>
                  <a:srgbClr val="FF0000"/>
                </a:solidFill>
                <a:effectLst>
                  <a:outerShdw blurRad="38100" dist="38100" dir="2700000" algn="tl">
                    <a:srgbClr val="000000">
                      <a:alpha val="43137"/>
                    </a:srgbClr>
                  </a:outerShdw>
                </a:effectLst>
              </a:rPr>
              <a:t>Імперативний метод</a:t>
            </a:r>
            <a:endParaRPr lang="ru-RU" b="1" dirty="0">
              <a:solidFill>
                <a:srgbClr val="FF0000"/>
              </a:solidFill>
              <a:effectLst>
                <a:outerShdw blurRad="38100" dist="38100" dir="2700000" algn="tl">
                  <a:srgbClr val="000000">
                    <a:alpha val="43137"/>
                  </a:srgbClr>
                </a:outerShdw>
              </a:effectLst>
            </a:endParaRPr>
          </a:p>
        </p:txBody>
      </p:sp>
      <p:sp>
        <p:nvSpPr>
          <p:cNvPr id="3" name="Содержимое 2"/>
          <p:cNvSpPr>
            <a:spLocks noGrp="1"/>
          </p:cNvSpPr>
          <p:nvPr>
            <p:ph sz="quarter" idx="1"/>
          </p:nvPr>
        </p:nvSpPr>
        <p:spPr>
          <a:xfrm>
            <a:off x="428596" y="1268760"/>
            <a:ext cx="8043890" cy="4968552"/>
          </a:xfrm>
        </p:spPr>
        <p:txBody>
          <a:bodyPr>
            <a:normAutofit fontScale="92500"/>
          </a:bodyPr>
          <a:lstStyle/>
          <a:p>
            <a:r>
              <a:rPr lang="ru-RU" b="1" dirty="0">
                <a:effectLst>
                  <a:outerShdw blurRad="38100" dist="38100" dir="2700000" algn="tl">
                    <a:srgbClr val="000000">
                      <a:alpha val="43137"/>
                    </a:srgbClr>
                  </a:outerShdw>
                </a:effectLst>
              </a:rPr>
              <a:t>Встановлення певного порядку дій, припис до дії відповідних умов, належним чином оформлені в адміністративно-правовій нормі. (Метод розпоряджень). Недотримання такого порядку не тягне за собою юридичних наслідків, на досягнення яких орієнтується норма, проте за недотримання приписів може послідувати адміністративне покарання (стягнення). Новий Кодекс про адміністративні правопорушення встановлює, що адміністративні стягнення можуть бути накладені не пізніше 2 місяців. Перевищення терміну не дозволяє застосувати до особи заходів адміністративної відповідальності.</a:t>
            </a:r>
          </a:p>
        </p:txBody>
      </p:sp>
      <p:sp>
        <p:nvSpPr>
          <p:cNvPr id="5" name="Овал 4"/>
          <p:cNvSpPr/>
          <p:nvPr/>
        </p:nvSpPr>
        <p:spPr>
          <a:xfrm>
            <a:off x="500034" y="142852"/>
            <a:ext cx="1181161" cy="1181161"/>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6" name="Прямоугольник 5"/>
          <p:cNvSpPr/>
          <p:nvPr/>
        </p:nvSpPr>
        <p:spPr>
          <a:xfrm flipH="1">
            <a:off x="-108520" y="6309320"/>
            <a:ext cx="108519" cy="4571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800" b="1" dirty="0">
              <a:solidFill>
                <a:schemeClr val="accent3">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274638"/>
            <a:ext cx="6138882" cy="1143000"/>
          </a:xfrm>
        </p:spPr>
        <p:txBody>
          <a:bodyPr>
            <a:normAutofit/>
          </a:bodyPr>
          <a:lstStyle/>
          <a:p>
            <a:pPr algn="ctr"/>
            <a:r>
              <a:rPr lang="ru-RU" sz="3600" b="1" dirty="0">
                <a:solidFill>
                  <a:srgbClr val="FF0000"/>
                </a:solidFill>
                <a:effectLst>
                  <a:outerShdw blurRad="38100" dist="38100" dir="2700000" algn="tl">
                    <a:srgbClr val="000000">
                      <a:alpha val="43137"/>
                    </a:srgbClr>
                  </a:outerShdw>
                </a:effectLst>
              </a:rPr>
              <a:t>диспозитивний метод</a:t>
            </a:r>
          </a:p>
        </p:txBody>
      </p:sp>
      <p:sp>
        <p:nvSpPr>
          <p:cNvPr id="3" name="Содержимое 2"/>
          <p:cNvSpPr>
            <a:spLocks noGrp="1"/>
          </p:cNvSpPr>
          <p:nvPr>
            <p:ph sz="quarter" idx="1"/>
          </p:nvPr>
        </p:nvSpPr>
        <p:spPr/>
        <p:txBody>
          <a:bodyPr/>
          <a:lstStyle/>
          <a:p>
            <a:r>
              <a:rPr lang="ru-RU" b="1" dirty="0">
                <a:effectLst>
                  <a:outerShdw blurRad="38100" dist="38100" dir="2700000" algn="tl">
                    <a:srgbClr val="000000">
                      <a:alpha val="43137"/>
                    </a:srgbClr>
                  </a:outerShdw>
                </a:effectLst>
              </a:rPr>
              <a:t>Він проявляється в адміністративному праві при укладанні адміністративних договорів і при перерозподілі або делегування повноважень одних органів управління іншим.</a:t>
            </a:r>
          </a:p>
        </p:txBody>
      </p:sp>
      <p:sp>
        <p:nvSpPr>
          <p:cNvPr id="4" name="Овал 3"/>
          <p:cNvSpPr/>
          <p:nvPr/>
        </p:nvSpPr>
        <p:spPr>
          <a:xfrm>
            <a:off x="500034" y="285728"/>
            <a:ext cx="1181161" cy="1181161"/>
          </a:xfrm>
          <a:prstGeom prst="ellipse">
            <a:avLst/>
          </a:prstGeom>
          <a:blipFill rotWithShape="0">
            <a:blip r:embed="rId2" cstate="prin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a:solidFill>
                  <a:srgbClr val="FF0000"/>
                </a:solidFill>
                <a:effectLst>
                  <a:outerShdw blurRad="38100" dist="38100" dir="2700000" algn="tl">
                    <a:srgbClr val="000000">
                      <a:alpha val="43137"/>
                    </a:srgbClr>
                  </a:outerShdw>
                </a:effectLst>
              </a:rPr>
              <a:t>метод дозволу</a:t>
            </a:r>
          </a:p>
        </p:txBody>
      </p:sp>
      <p:sp>
        <p:nvSpPr>
          <p:cNvPr id="3" name="Содержимое 2"/>
          <p:cNvSpPr>
            <a:spLocks noGrp="1"/>
          </p:cNvSpPr>
          <p:nvPr>
            <p:ph sz="quarter" idx="1"/>
          </p:nvPr>
        </p:nvSpPr>
        <p:spPr>
          <a:xfrm>
            <a:off x="457200" y="1600200"/>
            <a:ext cx="7758138" cy="4873752"/>
          </a:xfrm>
        </p:spPr>
        <p:txBody>
          <a:bodyPr>
            <a:normAutofit/>
          </a:bodyPr>
          <a:lstStyle/>
          <a:p>
            <a:r>
              <a:rPr lang="ru-RU" b="1" dirty="0">
                <a:effectLst>
                  <a:outerShdw blurRad="38100" dist="38100" dir="2700000" algn="tl">
                    <a:srgbClr val="000000">
                      <a:alpha val="43137"/>
                    </a:srgbClr>
                  </a:outerShdw>
                </a:effectLst>
              </a:rPr>
              <a:t>це надання вибору одного з варіантів належної поведінки або так зване управління по розсуд - це жорсткий варіант дозволу, що дає можливість прояву самостійності посадовими особами при вирішенні певних задач, але вони не вправі ухилитися від такого вибора.Напрімер: при вирішенні питання про притягнення особи до адміністративної відповідальності до нього можуть бути застосовані різні адміністративні стягнення або він може бути звільнений від відповідальності.</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le_20110423181212">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file_20110423181212</Template>
  <TotalTime>41</TotalTime>
  <Words>605</Words>
  <Application>Microsoft Office PowerPoint</Application>
  <PresentationFormat>Экран (4:3)</PresentationFormat>
  <Paragraphs>58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file_20110423181212</vt:lpstr>
      <vt:lpstr>Адміністративне право</vt:lpstr>
      <vt:lpstr>Адміністративне право</vt:lpstr>
      <vt:lpstr>Предмет Адміністративного права</vt:lpstr>
      <vt:lpstr>Предмет Адміністратиного права</vt:lpstr>
      <vt:lpstr>Предмет Адміністративного права</vt:lpstr>
      <vt:lpstr>Предмет адміністративного права</vt:lpstr>
      <vt:lpstr>Імперативний метод</vt:lpstr>
      <vt:lpstr>диспозитивний метод</vt:lpstr>
      <vt:lpstr>метод дозволу</vt:lpstr>
      <vt:lpstr>Адміністративне правопорушення (проступок)</vt:lpstr>
      <vt:lpstr>Ознаки адміністративного правопорушення</vt:lpstr>
      <vt:lpstr>Види адміністративних правопорушень</vt:lpstr>
      <vt:lpstr>Суб'єкти адміністративного права</vt:lpstr>
      <vt:lpstr>адміністративна відповідальність</vt:lpstr>
      <vt:lpstr>Види адміністратівніх покарань</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Административное право</dc:title>
  <dc:subject>Административное право</dc:subject>
  <cp:lastModifiedBy>Аверин Денис</cp:lastModifiedBy>
  <cp:revision>8</cp:revision>
  <dcterms:created xsi:type="dcterms:W3CDTF">2012-03-26T19:18:15Z</dcterms:created>
  <dcterms:modified xsi:type="dcterms:W3CDTF">2012-06-26T07:38:24Z</dcterms:modified>
  <cp:category>презентация к уроку</cp:category>
</cp:coreProperties>
</file>