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6" r:id="rId1"/>
  </p:sldMasterIdLst>
  <p:sldIdLst>
    <p:sldId id="256" r:id="rId2"/>
    <p:sldId id="257" r:id="rId3"/>
    <p:sldId id="258" r:id="rId4"/>
    <p:sldId id="259" r:id="rId5"/>
    <p:sldId id="260" r:id="rId6"/>
    <p:sldId id="261" r:id="rId7"/>
    <p:sldId id="262" r:id="rId8"/>
    <p:sldId id="265" r:id="rId9"/>
    <p:sldId id="263" r:id="rId10"/>
    <p:sldId id="264" r:id="rId11"/>
    <p:sldId id="266" r:id="rId12"/>
    <p:sldId id="267" r:id="rId13"/>
    <p:sldId id="268"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3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E5A0B5A1-403A-4FE1-96AD-55092292E53D}" type="datetimeFigureOut">
              <a:rPr lang="ru-RU" smtClean="0"/>
              <a:t>14.03.2024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A18D89-630D-4790-8574-99A0C388DF94}" type="slidenum">
              <a:rPr lang="ru-RU" smtClean="0"/>
              <a:t>‹№›</a:t>
            </a:fld>
            <a:endParaRPr lang="ru-RU"/>
          </a:p>
        </p:txBody>
      </p:sp>
    </p:spTree>
    <p:extLst>
      <p:ext uri="{BB962C8B-B14F-4D97-AF65-F5344CB8AC3E}">
        <p14:creationId xmlns:p14="http://schemas.microsoft.com/office/powerpoint/2010/main" val="3933784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5A0B5A1-403A-4FE1-96AD-55092292E53D}" type="datetimeFigureOut">
              <a:rPr lang="ru-RU" smtClean="0"/>
              <a:t>14.03.2024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A18D89-630D-4790-8574-99A0C388DF94}" type="slidenum">
              <a:rPr lang="ru-RU" smtClean="0"/>
              <a:t>‹№›</a:t>
            </a:fld>
            <a:endParaRPr lang="ru-RU"/>
          </a:p>
        </p:txBody>
      </p:sp>
    </p:spTree>
    <p:extLst>
      <p:ext uri="{BB962C8B-B14F-4D97-AF65-F5344CB8AC3E}">
        <p14:creationId xmlns:p14="http://schemas.microsoft.com/office/powerpoint/2010/main" val="290073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5A0B5A1-403A-4FE1-96AD-55092292E53D}" type="datetimeFigureOut">
              <a:rPr lang="ru-RU" smtClean="0"/>
              <a:t>14.03.2024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A18D89-630D-4790-8574-99A0C388DF94}"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558793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5A0B5A1-403A-4FE1-96AD-55092292E53D}" type="datetimeFigureOut">
              <a:rPr lang="ru-RU" smtClean="0"/>
              <a:t>14.03.2024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A18D89-630D-4790-8574-99A0C388DF94}" type="slidenum">
              <a:rPr lang="ru-RU" smtClean="0"/>
              <a:t>‹№›</a:t>
            </a:fld>
            <a:endParaRPr lang="ru-RU"/>
          </a:p>
        </p:txBody>
      </p:sp>
    </p:spTree>
    <p:extLst>
      <p:ext uri="{BB962C8B-B14F-4D97-AF65-F5344CB8AC3E}">
        <p14:creationId xmlns:p14="http://schemas.microsoft.com/office/powerpoint/2010/main" val="3227446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5A0B5A1-403A-4FE1-96AD-55092292E53D}" type="datetimeFigureOut">
              <a:rPr lang="ru-RU" smtClean="0"/>
              <a:t>14.03.2024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A18D89-630D-4790-8574-99A0C388DF94}"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32746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5A0B5A1-403A-4FE1-96AD-55092292E53D}" type="datetimeFigureOut">
              <a:rPr lang="ru-RU" smtClean="0"/>
              <a:t>14.03.2024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A18D89-630D-4790-8574-99A0C388DF94}" type="slidenum">
              <a:rPr lang="ru-RU" smtClean="0"/>
              <a:t>‹№›</a:t>
            </a:fld>
            <a:endParaRPr lang="ru-RU"/>
          </a:p>
        </p:txBody>
      </p:sp>
    </p:spTree>
    <p:extLst>
      <p:ext uri="{BB962C8B-B14F-4D97-AF65-F5344CB8AC3E}">
        <p14:creationId xmlns:p14="http://schemas.microsoft.com/office/powerpoint/2010/main" val="3280871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5A0B5A1-403A-4FE1-96AD-55092292E53D}" type="datetimeFigureOut">
              <a:rPr lang="ru-RU" smtClean="0"/>
              <a:t>14.03.2024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A18D89-630D-4790-8574-99A0C388DF94}" type="slidenum">
              <a:rPr lang="ru-RU" smtClean="0"/>
              <a:t>‹№›</a:t>
            </a:fld>
            <a:endParaRPr lang="ru-RU"/>
          </a:p>
        </p:txBody>
      </p:sp>
    </p:spTree>
    <p:extLst>
      <p:ext uri="{BB962C8B-B14F-4D97-AF65-F5344CB8AC3E}">
        <p14:creationId xmlns:p14="http://schemas.microsoft.com/office/powerpoint/2010/main" val="3982495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5A0B5A1-403A-4FE1-96AD-55092292E53D}" type="datetimeFigureOut">
              <a:rPr lang="ru-RU" smtClean="0"/>
              <a:t>14.03.2024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A18D89-630D-4790-8574-99A0C388DF94}" type="slidenum">
              <a:rPr lang="ru-RU" smtClean="0"/>
              <a:t>‹№›</a:t>
            </a:fld>
            <a:endParaRPr lang="ru-RU"/>
          </a:p>
        </p:txBody>
      </p:sp>
    </p:spTree>
    <p:extLst>
      <p:ext uri="{BB962C8B-B14F-4D97-AF65-F5344CB8AC3E}">
        <p14:creationId xmlns:p14="http://schemas.microsoft.com/office/powerpoint/2010/main" val="272208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5A0B5A1-403A-4FE1-96AD-55092292E53D}" type="datetimeFigureOut">
              <a:rPr lang="ru-RU" smtClean="0"/>
              <a:t>14.03.2024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A18D89-630D-4790-8574-99A0C388DF94}" type="slidenum">
              <a:rPr lang="ru-RU" smtClean="0"/>
              <a:t>‹№›</a:t>
            </a:fld>
            <a:endParaRPr lang="ru-RU"/>
          </a:p>
        </p:txBody>
      </p:sp>
    </p:spTree>
    <p:extLst>
      <p:ext uri="{BB962C8B-B14F-4D97-AF65-F5344CB8AC3E}">
        <p14:creationId xmlns:p14="http://schemas.microsoft.com/office/powerpoint/2010/main" val="1398029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5A0B5A1-403A-4FE1-96AD-55092292E53D}" type="datetimeFigureOut">
              <a:rPr lang="ru-RU" smtClean="0"/>
              <a:t>14.03.2024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A18D89-630D-4790-8574-99A0C388DF94}" type="slidenum">
              <a:rPr lang="ru-RU" smtClean="0"/>
              <a:t>‹№›</a:t>
            </a:fld>
            <a:endParaRPr lang="ru-RU"/>
          </a:p>
        </p:txBody>
      </p:sp>
    </p:spTree>
    <p:extLst>
      <p:ext uri="{BB962C8B-B14F-4D97-AF65-F5344CB8AC3E}">
        <p14:creationId xmlns:p14="http://schemas.microsoft.com/office/powerpoint/2010/main" val="875141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5A0B5A1-403A-4FE1-96AD-55092292E53D}" type="datetimeFigureOut">
              <a:rPr lang="ru-RU" smtClean="0"/>
              <a:t>14.03.2024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2A18D89-630D-4790-8574-99A0C388DF94}" type="slidenum">
              <a:rPr lang="ru-RU" smtClean="0"/>
              <a:t>‹№›</a:t>
            </a:fld>
            <a:endParaRPr lang="ru-RU"/>
          </a:p>
        </p:txBody>
      </p:sp>
    </p:spTree>
    <p:extLst>
      <p:ext uri="{BB962C8B-B14F-4D97-AF65-F5344CB8AC3E}">
        <p14:creationId xmlns:p14="http://schemas.microsoft.com/office/powerpoint/2010/main" val="453334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5A0B5A1-403A-4FE1-96AD-55092292E53D}" type="datetimeFigureOut">
              <a:rPr lang="ru-RU" smtClean="0"/>
              <a:t>14.03.2024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2A18D89-630D-4790-8574-99A0C388DF94}" type="slidenum">
              <a:rPr lang="ru-RU" smtClean="0"/>
              <a:t>‹№›</a:t>
            </a:fld>
            <a:endParaRPr lang="ru-RU"/>
          </a:p>
        </p:txBody>
      </p:sp>
    </p:spTree>
    <p:extLst>
      <p:ext uri="{BB962C8B-B14F-4D97-AF65-F5344CB8AC3E}">
        <p14:creationId xmlns:p14="http://schemas.microsoft.com/office/powerpoint/2010/main" val="3250984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E5A0B5A1-403A-4FE1-96AD-55092292E53D}" type="datetimeFigureOut">
              <a:rPr lang="ru-RU" smtClean="0"/>
              <a:t>14.03.2024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2A18D89-630D-4790-8574-99A0C388DF94}" type="slidenum">
              <a:rPr lang="ru-RU" smtClean="0"/>
              <a:t>‹№›</a:t>
            </a:fld>
            <a:endParaRPr lang="ru-RU"/>
          </a:p>
        </p:txBody>
      </p:sp>
    </p:spTree>
    <p:extLst>
      <p:ext uri="{BB962C8B-B14F-4D97-AF65-F5344CB8AC3E}">
        <p14:creationId xmlns:p14="http://schemas.microsoft.com/office/powerpoint/2010/main" val="2711979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A0B5A1-403A-4FE1-96AD-55092292E53D}" type="datetimeFigureOut">
              <a:rPr lang="ru-RU" smtClean="0"/>
              <a:t>14.03.2024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2A18D89-630D-4790-8574-99A0C388DF94}" type="slidenum">
              <a:rPr lang="ru-RU" smtClean="0"/>
              <a:t>‹№›</a:t>
            </a:fld>
            <a:endParaRPr lang="ru-RU"/>
          </a:p>
        </p:txBody>
      </p:sp>
    </p:spTree>
    <p:extLst>
      <p:ext uri="{BB962C8B-B14F-4D97-AF65-F5344CB8AC3E}">
        <p14:creationId xmlns:p14="http://schemas.microsoft.com/office/powerpoint/2010/main" val="3875723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E5A0B5A1-403A-4FE1-96AD-55092292E53D}" type="datetimeFigureOut">
              <a:rPr lang="ru-RU" smtClean="0"/>
              <a:t>14.03.2024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2A18D89-630D-4790-8574-99A0C388DF94}" type="slidenum">
              <a:rPr lang="ru-RU" smtClean="0"/>
              <a:t>‹№›</a:t>
            </a:fld>
            <a:endParaRPr lang="ru-RU"/>
          </a:p>
        </p:txBody>
      </p:sp>
    </p:spTree>
    <p:extLst>
      <p:ext uri="{BB962C8B-B14F-4D97-AF65-F5344CB8AC3E}">
        <p14:creationId xmlns:p14="http://schemas.microsoft.com/office/powerpoint/2010/main" val="3404512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5A0B5A1-403A-4FE1-96AD-55092292E53D}" type="datetimeFigureOut">
              <a:rPr lang="ru-RU" smtClean="0"/>
              <a:t>14.03.2024</a:t>
            </a:fld>
            <a:endParaRPr lang="ru-RU"/>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A18D89-630D-4790-8574-99A0C388DF94}" type="slidenum">
              <a:rPr lang="ru-RU" smtClean="0"/>
              <a:t>‹№›</a:t>
            </a:fld>
            <a:endParaRPr lang="ru-RU"/>
          </a:p>
        </p:txBody>
      </p:sp>
    </p:spTree>
    <p:extLst>
      <p:ext uri="{BB962C8B-B14F-4D97-AF65-F5344CB8AC3E}">
        <p14:creationId xmlns:p14="http://schemas.microsoft.com/office/powerpoint/2010/main" val="721180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5A0B5A1-403A-4FE1-96AD-55092292E53D}" type="datetimeFigureOut">
              <a:rPr lang="ru-RU" smtClean="0"/>
              <a:t>14.03.2024</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2A18D89-630D-4790-8574-99A0C388DF94}" type="slidenum">
              <a:rPr lang="ru-RU" smtClean="0"/>
              <a:t>‹№›</a:t>
            </a:fld>
            <a:endParaRPr lang="ru-RU"/>
          </a:p>
        </p:txBody>
      </p:sp>
    </p:spTree>
    <p:extLst>
      <p:ext uri="{BB962C8B-B14F-4D97-AF65-F5344CB8AC3E}">
        <p14:creationId xmlns:p14="http://schemas.microsoft.com/office/powerpoint/2010/main" val="1293822241"/>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 id="2147483908" r:id="rId12"/>
    <p:sldLayoutId id="2147483909" r:id="rId13"/>
    <p:sldLayoutId id="2147483910" r:id="rId14"/>
    <p:sldLayoutId id="2147483911" r:id="rId15"/>
    <p:sldLayoutId id="214748391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6.xml"/><Relationship Id="rId4" Type="http://schemas.openxmlformats.org/officeDocument/2006/relationships/image" Target="../media/image23.jp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g"/><Relationship Id="rId1" Type="http://schemas.openxmlformats.org/officeDocument/2006/relationships/slideLayout" Target="../slideLayouts/slideLayout4.xml"/><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gif"/><Relationship Id="rId1" Type="http://schemas.openxmlformats.org/officeDocument/2006/relationships/slideLayout" Target="../slideLayouts/slideLayout4.xml"/><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4.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42109" y="1462425"/>
            <a:ext cx="8525857" cy="1646302"/>
          </a:xfrm>
        </p:spPr>
        <p:txBody>
          <a:bodyPr/>
          <a:lstStyle/>
          <a:p>
            <a:r>
              <a:rPr lang="ru-RU" sz="60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Діловодство</a:t>
            </a:r>
            <a:r>
              <a:rPr lang="ru-RU" sz="6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в </a:t>
            </a:r>
            <a:r>
              <a:rPr lang="ru-RU" sz="60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Україні</a:t>
            </a:r>
            <a:endParaRPr lang="ru-RU" sz="6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3" name="Подзаголовок 2"/>
          <p:cNvSpPr>
            <a:spLocks noGrp="1"/>
          </p:cNvSpPr>
          <p:nvPr>
            <p:ph type="subTitle" idx="1"/>
          </p:nvPr>
        </p:nvSpPr>
        <p:spPr>
          <a:xfrm>
            <a:off x="1701030" y="3524360"/>
            <a:ext cx="7766936" cy="1096899"/>
          </a:xfrm>
        </p:spPr>
        <p:txBody>
          <a:bodyPr>
            <a:normAutofit/>
          </a:bodyPr>
          <a:lstStyle/>
          <a:p>
            <a:r>
              <a:rPr lang="ru-RU" sz="2400" i="1" dirty="0">
                <a:ln w="0"/>
                <a:solidFill>
                  <a:schemeClr val="tx1"/>
                </a:solidFill>
                <a:effectLst>
                  <a:outerShdw blurRad="38100" dist="19050" dir="2700000" algn="tl" rotWithShape="0">
                    <a:schemeClr val="dk1">
                      <a:alpha val="40000"/>
                    </a:schemeClr>
                  </a:outerShdw>
                </a:effectLst>
              </a:rPr>
              <a:t>РОЗВИТОК ДІЛОВОДСТВА В УКРАЇНІ</a:t>
            </a:r>
          </a:p>
        </p:txBody>
      </p:sp>
    </p:spTree>
    <p:extLst>
      <p:ext uri="{BB962C8B-B14F-4D97-AF65-F5344CB8AC3E}">
        <p14:creationId xmlns:p14="http://schemas.microsoft.com/office/powerpoint/2010/main" val="30266085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4"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5043" y="332509"/>
            <a:ext cx="8596668" cy="1320800"/>
          </a:xfrm>
        </p:spPr>
        <p:txBody>
          <a:bodyPr>
            <a:normAutofit fontScale="90000"/>
            <a:scene3d>
              <a:camera prst="orthographicFront"/>
              <a:lightRig rig="harsh" dir="t"/>
            </a:scene3d>
            <a:sp3d extrusionH="57150" prstMaterial="matte">
              <a:bevelT w="63500" h="12700" prst="angle"/>
              <a:contourClr>
                <a:schemeClr val="bg1">
                  <a:lumMod val="65000"/>
                </a:schemeClr>
              </a:contourClr>
            </a:sp3d>
          </a:bodyPr>
          <a:lstStyle/>
          <a:p>
            <a:pPr algn="r"/>
            <a:r>
              <a:rPr lang="ru-RU" b="1" dirty="0" err="1">
                <a:ln/>
                <a:solidFill>
                  <a:schemeClr val="accent3"/>
                </a:solidFill>
              </a:rPr>
              <a:t>Одночасно</a:t>
            </a:r>
            <a:r>
              <a:rPr lang="ru-RU" b="1" dirty="0">
                <a:ln/>
                <a:solidFill>
                  <a:schemeClr val="accent3"/>
                </a:solidFill>
              </a:rPr>
              <a:t> </a:t>
            </a:r>
            <a:r>
              <a:rPr lang="ru-RU" b="1" dirty="0" err="1">
                <a:ln/>
                <a:solidFill>
                  <a:schemeClr val="accent3"/>
                </a:solidFill>
              </a:rPr>
              <a:t>було</a:t>
            </a:r>
            <a:r>
              <a:rPr lang="ru-RU" b="1" dirty="0">
                <a:ln/>
                <a:solidFill>
                  <a:schemeClr val="accent3"/>
                </a:solidFill>
              </a:rPr>
              <a:t> </a:t>
            </a:r>
            <a:r>
              <a:rPr lang="ru-RU" b="1" dirty="0" err="1">
                <a:ln/>
                <a:solidFill>
                  <a:schemeClr val="accent3"/>
                </a:solidFill>
              </a:rPr>
              <a:t>розроблено</a:t>
            </a:r>
            <a:r>
              <a:rPr lang="ru-RU" b="1" dirty="0">
                <a:ln/>
                <a:solidFill>
                  <a:schemeClr val="accent3"/>
                </a:solidFill>
              </a:rPr>
              <a:t> й уведено в </a:t>
            </a:r>
            <a:r>
              <a:rPr lang="ru-RU" b="1" dirty="0" err="1">
                <a:ln/>
                <a:solidFill>
                  <a:schemeClr val="accent3"/>
                </a:solidFill>
              </a:rPr>
              <a:t>дію</a:t>
            </a:r>
            <a:r>
              <a:rPr lang="ru-RU" b="1" dirty="0">
                <a:ln/>
                <a:solidFill>
                  <a:schemeClr val="accent3"/>
                </a:solidFill>
              </a:rPr>
              <a:t> </a:t>
            </a:r>
            <a:r>
              <a:rPr lang="ru-RU" b="1" dirty="0" err="1">
                <a:ln/>
                <a:solidFill>
                  <a:schemeClr val="accent3"/>
                </a:solidFill>
              </a:rPr>
              <a:t>Єдину</a:t>
            </a:r>
            <a:r>
              <a:rPr lang="ru-RU" b="1" dirty="0">
                <a:ln/>
                <a:solidFill>
                  <a:schemeClr val="accent3"/>
                </a:solidFill>
              </a:rPr>
              <a:t> </a:t>
            </a:r>
            <a:r>
              <a:rPr lang="ru-RU" b="1" dirty="0" err="1">
                <a:ln/>
                <a:solidFill>
                  <a:schemeClr val="accent3"/>
                </a:solidFill>
              </a:rPr>
              <a:t>державну</a:t>
            </a:r>
            <a:r>
              <a:rPr lang="ru-RU" b="1" dirty="0">
                <a:ln/>
                <a:solidFill>
                  <a:schemeClr val="accent3"/>
                </a:solidFill>
              </a:rPr>
              <a:t> систему </a:t>
            </a:r>
            <a:r>
              <a:rPr lang="ru-RU" b="1" dirty="0" err="1">
                <a:ln/>
                <a:solidFill>
                  <a:schemeClr val="accent3"/>
                </a:solidFill>
              </a:rPr>
              <a:t>діловодства</a:t>
            </a:r>
            <a:r>
              <a:rPr lang="ru-RU" b="1" dirty="0">
                <a:ln/>
                <a:solidFill>
                  <a:schemeClr val="accent3"/>
                </a:solidFill>
              </a:rPr>
              <a:t> (ЕДСД). </a:t>
            </a:r>
            <a:r>
              <a:rPr lang="ru-RU" b="1" dirty="0" err="1">
                <a:ln/>
                <a:solidFill>
                  <a:schemeClr val="accent3"/>
                </a:solidFill>
              </a:rPr>
              <a:t>Усього</a:t>
            </a:r>
            <a:r>
              <a:rPr lang="ru-RU" b="1" dirty="0">
                <a:ln/>
                <a:solidFill>
                  <a:schemeClr val="accent3"/>
                </a:solidFill>
              </a:rPr>
              <a:t> </a:t>
            </a:r>
            <a:r>
              <a:rPr lang="ru-RU" b="1" dirty="0" err="1">
                <a:ln/>
                <a:solidFill>
                  <a:schemeClr val="accent3"/>
                </a:solidFill>
              </a:rPr>
              <a:t>було</a:t>
            </a:r>
            <a:r>
              <a:rPr lang="ru-RU" b="1" dirty="0">
                <a:ln/>
                <a:solidFill>
                  <a:schemeClr val="accent3"/>
                </a:solidFill>
              </a:rPr>
              <a:t> </a:t>
            </a:r>
            <a:r>
              <a:rPr lang="ru-RU" b="1" dirty="0" err="1">
                <a:ln/>
                <a:solidFill>
                  <a:schemeClr val="accent3"/>
                </a:solidFill>
              </a:rPr>
              <a:t>уніфіковано</a:t>
            </a:r>
            <a:r>
              <a:rPr lang="ru-RU" b="1" dirty="0">
                <a:ln/>
                <a:solidFill>
                  <a:schemeClr val="accent3"/>
                </a:solidFill>
              </a:rPr>
              <a:t> </a:t>
            </a:r>
            <a:r>
              <a:rPr lang="ru-RU" b="1" dirty="0" err="1">
                <a:ln/>
                <a:solidFill>
                  <a:schemeClr val="accent3"/>
                </a:solidFill>
              </a:rPr>
              <a:t>більше</a:t>
            </a:r>
            <a:r>
              <a:rPr lang="ru-RU" b="1" dirty="0">
                <a:ln/>
                <a:solidFill>
                  <a:schemeClr val="accent3"/>
                </a:solidFill>
              </a:rPr>
              <a:t> 4,5 тис. форм </a:t>
            </a:r>
            <a:r>
              <a:rPr lang="ru-RU" b="1" dirty="0" err="1" smtClean="0">
                <a:ln/>
                <a:solidFill>
                  <a:schemeClr val="accent3"/>
                </a:solidFill>
              </a:rPr>
              <a:t>документів</a:t>
            </a:r>
            <a:r>
              <a:rPr lang="ru-RU" b="1" dirty="0" smtClean="0">
                <a:ln/>
                <a:solidFill>
                  <a:schemeClr val="accent3"/>
                </a:solidFill>
              </a:rPr>
              <a:t>.</a:t>
            </a:r>
            <a:endParaRPr lang="ru-RU" b="1" dirty="0">
              <a:ln/>
              <a:solidFill>
                <a:schemeClr val="accent3"/>
              </a:solidFill>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880" y="2256352"/>
            <a:ext cx="2456688" cy="3121152"/>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3418" y="2553947"/>
            <a:ext cx="2823557" cy="2823557"/>
          </a:xfrm>
          <a:prstGeom prst="rect">
            <a:avLst/>
          </a:prstGeom>
          <a:ln>
            <a:noFill/>
          </a:ln>
          <a:effectLst>
            <a:softEdge rad="112500"/>
          </a:effectLst>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2899" y="3546765"/>
            <a:ext cx="3572425" cy="3131126"/>
          </a:xfrm>
          <a:prstGeom prst="rect">
            <a:avLst/>
          </a:prstGeom>
        </p:spPr>
      </p:pic>
    </p:spTree>
    <p:extLst>
      <p:ext uri="{BB962C8B-B14F-4D97-AF65-F5344CB8AC3E}">
        <p14:creationId xmlns:p14="http://schemas.microsoft.com/office/powerpoint/2010/main" val="17032966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1917" y="138545"/>
            <a:ext cx="8596668" cy="1271629"/>
          </a:xfrm>
        </p:spPr>
        <p:txBody>
          <a:bodyPr>
            <a:normAutofit/>
          </a:bodyPr>
          <a:lstStyle/>
          <a:p>
            <a:pPr algn="ctr"/>
            <a:r>
              <a:rPr lang="ru-RU" sz="3600" dirty="0"/>
              <a:t>За роки </a:t>
            </a:r>
            <a:r>
              <a:rPr lang="ru-RU" sz="3600" dirty="0" err="1"/>
              <a:t>незалежності</a:t>
            </a:r>
            <a:r>
              <a:rPr lang="ru-RU" sz="3600" dirty="0"/>
              <a:t> </a:t>
            </a:r>
            <a:r>
              <a:rPr lang="ru-RU" sz="3600" dirty="0" err="1"/>
              <a:t>України</a:t>
            </a:r>
            <a:r>
              <a:rPr lang="ru-RU" sz="3600" dirty="0"/>
              <a:t> </a:t>
            </a:r>
            <a:r>
              <a:rPr lang="ru-RU" sz="3600" dirty="0" err="1"/>
              <a:t>відбувся</a:t>
            </a:r>
            <a:r>
              <a:rPr lang="ru-RU" sz="3600" dirty="0"/>
              <a:t> </a:t>
            </a:r>
            <a:r>
              <a:rPr lang="ru-RU" sz="3600" dirty="0" err="1"/>
              <a:t>радикальний</a:t>
            </a:r>
            <a:r>
              <a:rPr lang="ru-RU" sz="3600" dirty="0"/>
              <a:t> переворот у </a:t>
            </a:r>
            <a:r>
              <a:rPr lang="ru-RU" sz="3600" dirty="0" err="1" smtClean="0"/>
              <a:t>діловодстві</a:t>
            </a:r>
            <a:r>
              <a:rPr lang="ru-RU" sz="3600" dirty="0" smtClean="0"/>
              <a:t>:</a:t>
            </a:r>
            <a:endParaRPr lang="ru-RU" sz="3600" dirty="0"/>
          </a:p>
        </p:txBody>
      </p:sp>
      <p:sp>
        <p:nvSpPr>
          <p:cNvPr id="3" name="Текст 2"/>
          <p:cNvSpPr>
            <a:spLocks noGrp="1"/>
          </p:cNvSpPr>
          <p:nvPr>
            <p:ph type="body" idx="1"/>
          </p:nvPr>
        </p:nvSpPr>
        <p:spPr>
          <a:xfrm>
            <a:off x="65176" y="1576430"/>
            <a:ext cx="9710150" cy="1513914"/>
          </a:xfrm>
        </p:spPr>
        <p:txBody>
          <a:bodyPr>
            <a:noAutofit/>
          </a:bodyPr>
          <a:lstStyle/>
          <a:p>
            <a:pPr marL="285750" indent="-285750">
              <a:buFont typeface="Wingdings" panose="05000000000000000000" pitchFamily="2" charset="2"/>
              <a:buChar char="v"/>
            </a:pPr>
            <a:r>
              <a:rPr lang="ru-RU" sz="2400" dirty="0"/>
              <a:t>сформована нова система </a:t>
            </a:r>
            <a:r>
              <a:rPr lang="ru-RU" sz="2400" dirty="0" err="1"/>
              <a:t>державних</a:t>
            </a:r>
            <a:r>
              <a:rPr lang="ru-RU" sz="2400" dirty="0"/>
              <a:t> </a:t>
            </a:r>
            <a:r>
              <a:rPr lang="ru-RU" sz="2400" dirty="0" err="1"/>
              <a:t>органів</a:t>
            </a:r>
            <a:r>
              <a:rPr lang="ru-RU" sz="2400" dirty="0"/>
              <a:t> </a:t>
            </a:r>
            <a:r>
              <a:rPr lang="ru-RU" sz="2400" dirty="0" err="1"/>
              <a:t>влади</a:t>
            </a:r>
            <a:r>
              <a:rPr lang="ru-RU" sz="2400" dirty="0"/>
              <a:t> й </a:t>
            </a:r>
            <a:r>
              <a:rPr lang="ru-RU" sz="2400" dirty="0" err="1"/>
              <a:t>місцевого</a:t>
            </a:r>
            <a:r>
              <a:rPr lang="ru-RU" sz="2400" dirty="0"/>
              <a:t> </a:t>
            </a:r>
            <a:r>
              <a:rPr lang="ru-RU" sz="2400" dirty="0" err="1" smtClean="0"/>
              <a:t>самоврядування</a:t>
            </a:r>
            <a:r>
              <a:rPr lang="ru-RU" sz="2400" dirty="0" smtClean="0"/>
              <a:t>;</a:t>
            </a:r>
          </a:p>
          <a:p>
            <a:pPr marL="285750" indent="-285750">
              <a:buFont typeface="Wingdings" panose="05000000000000000000" pitchFamily="2" charset="2"/>
              <a:buChar char="v"/>
            </a:pPr>
            <a:r>
              <a:rPr lang="ru-RU" sz="2400" dirty="0" err="1" smtClean="0"/>
              <a:t>Конституцією</a:t>
            </a:r>
            <a:r>
              <a:rPr lang="ru-RU" sz="2400" dirty="0" smtClean="0"/>
              <a:t> </a:t>
            </a:r>
            <a:r>
              <a:rPr lang="ru-RU" sz="2400" dirty="0" err="1"/>
              <a:t>України</a:t>
            </a:r>
            <a:r>
              <a:rPr lang="ru-RU" sz="2400" dirty="0"/>
              <a:t> державною </a:t>
            </a:r>
            <a:r>
              <a:rPr lang="ru-RU" sz="2400" dirty="0" err="1"/>
              <a:t>мовою</a:t>
            </a:r>
            <a:r>
              <a:rPr lang="ru-RU" sz="2400" dirty="0"/>
              <a:t> </a:t>
            </a:r>
            <a:r>
              <a:rPr lang="ru-RU" sz="2400" dirty="0" err="1"/>
              <a:t>була</a:t>
            </a:r>
            <a:r>
              <a:rPr lang="ru-RU" sz="2400" dirty="0"/>
              <a:t> </a:t>
            </a:r>
            <a:r>
              <a:rPr lang="ru-RU" sz="2400" dirty="0" err="1"/>
              <a:t>проголошена</a:t>
            </a:r>
            <a:r>
              <a:rPr lang="ru-RU" sz="2400" dirty="0"/>
              <a:t> </a:t>
            </a:r>
            <a:r>
              <a:rPr lang="ru-RU" sz="2400" dirty="0" err="1" smtClean="0"/>
              <a:t>українська</a:t>
            </a:r>
            <a:r>
              <a:rPr lang="ru-RU" sz="2400" dirty="0" smtClean="0"/>
              <a:t>;</a:t>
            </a:r>
          </a:p>
          <a:p>
            <a:pPr marL="285750" indent="-285750">
              <a:buFont typeface="Wingdings" panose="05000000000000000000" pitchFamily="2" charset="2"/>
              <a:buChar char="v"/>
            </a:pPr>
            <a:r>
              <a:rPr lang="ru-RU" sz="2400" dirty="0" err="1" smtClean="0"/>
              <a:t>прийнято</a:t>
            </a:r>
            <a:r>
              <a:rPr lang="ru-RU" sz="2400" dirty="0" smtClean="0"/>
              <a:t> </a:t>
            </a:r>
            <a:r>
              <a:rPr lang="ru-RU" sz="2400" dirty="0"/>
              <a:t>ряд </a:t>
            </a:r>
            <a:r>
              <a:rPr lang="ru-RU" sz="2400" dirty="0" err="1"/>
              <a:t>законів</a:t>
            </a:r>
            <a:r>
              <a:rPr lang="ru-RU" sz="2400" dirty="0"/>
              <a:t> </a:t>
            </a:r>
            <a:r>
              <a:rPr lang="ru-RU" sz="2400" dirty="0" err="1"/>
              <a:t>діловодного</a:t>
            </a:r>
            <a:r>
              <a:rPr lang="ru-RU" sz="2400" dirty="0"/>
              <a:t> характеру й </a:t>
            </a:r>
            <a:r>
              <a:rPr lang="ru-RU" sz="2400" dirty="0" err="1"/>
              <a:t>затверджено</a:t>
            </a:r>
            <a:r>
              <a:rPr lang="ru-RU" sz="2400" dirty="0"/>
              <a:t> </a:t>
            </a:r>
            <a:r>
              <a:rPr lang="ru-RU" sz="2400" dirty="0" err="1"/>
              <a:t>типові</a:t>
            </a:r>
            <a:r>
              <a:rPr lang="ru-RU" sz="2400" dirty="0"/>
              <a:t> </a:t>
            </a:r>
            <a:r>
              <a:rPr lang="ru-RU" sz="2400" dirty="0" err="1"/>
              <a:t>інструкції</a:t>
            </a:r>
            <a:r>
              <a:rPr lang="ru-RU" sz="2400" dirty="0"/>
              <a:t> з </a:t>
            </a:r>
            <a:r>
              <a:rPr lang="ru-RU" sz="2400" dirty="0" err="1"/>
              <a:t>діловодства</a:t>
            </a:r>
            <a:r>
              <a:rPr lang="ru-RU" sz="2400" dirty="0"/>
              <a:t> в органах </a:t>
            </a:r>
            <a:r>
              <a:rPr lang="ru-RU" sz="2400" dirty="0" err="1"/>
              <a:t>влади</a:t>
            </a:r>
            <a:r>
              <a:rPr lang="ru-RU" sz="2400" dirty="0"/>
              <a:t> </a:t>
            </a:r>
            <a:r>
              <a:rPr lang="ru-RU" sz="2400" dirty="0" smtClean="0"/>
              <a:t>й </a:t>
            </a:r>
            <a:r>
              <a:rPr lang="ru-RU" sz="2400" dirty="0" err="1" smtClean="0"/>
              <a:t>місцевого</a:t>
            </a:r>
            <a:r>
              <a:rPr lang="ru-RU" sz="2400" dirty="0" smtClean="0"/>
              <a:t> </a:t>
            </a:r>
            <a:r>
              <a:rPr lang="ru-RU" sz="2400" dirty="0" err="1" smtClean="0"/>
              <a:t>самоврядування</a:t>
            </a:r>
            <a:r>
              <a:rPr lang="ru-RU" sz="2400" dirty="0" smtClean="0"/>
              <a:t>.</a:t>
            </a:r>
            <a:endParaRPr lang="ru-RU" sz="24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9310" y="4646741"/>
            <a:ext cx="2770909" cy="1965333"/>
          </a:xfrm>
          <a:prstGeom prst="rect">
            <a:avLst/>
          </a:prstGeom>
          <a:ln>
            <a:noFill/>
          </a:ln>
          <a:effectLst>
            <a:outerShdw blurRad="190500" algn="tl" rotWithShape="0">
              <a:srgbClr val="000000">
                <a:alpha val="70000"/>
              </a:srgbClr>
            </a:outerShdw>
          </a:effectLst>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4290" y="4180601"/>
            <a:ext cx="4322618" cy="2431473"/>
          </a:xfrm>
          <a:prstGeom prst="rect">
            <a:avLst/>
          </a:prstGeom>
        </p:spPr>
      </p:pic>
    </p:spTree>
    <p:extLst>
      <p:ext uri="{BB962C8B-B14F-4D97-AF65-F5344CB8AC3E}">
        <p14:creationId xmlns:p14="http://schemas.microsoft.com/office/powerpoint/2010/main" val="152194081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0327" y="387927"/>
            <a:ext cx="8705966" cy="1320800"/>
          </a:xfrm>
        </p:spPr>
        <p:txBody>
          <a:bodyPr>
            <a:noAutofit/>
          </a:bodyPr>
          <a:lstStyle/>
          <a:p>
            <a:pPr algn="ctr"/>
            <a:r>
              <a:rPr lang="ru-RU" sz="2400" dirty="0" err="1"/>
              <a:t>Регулятивноуніфікативні</a:t>
            </a:r>
            <a:r>
              <a:rPr lang="ru-RU" sz="2400" dirty="0"/>
              <a:t> </a:t>
            </a:r>
            <a:r>
              <a:rPr lang="ru-RU" sz="2400" dirty="0" err="1"/>
              <a:t>функції</a:t>
            </a:r>
            <a:r>
              <a:rPr lang="ru-RU" sz="2400" dirty="0"/>
              <a:t> в </a:t>
            </a:r>
            <a:r>
              <a:rPr lang="ru-RU" sz="2400" dirty="0" err="1"/>
              <a:t>області</a:t>
            </a:r>
            <a:r>
              <a:rPr lang="ru-RU" sz="2400" dirty="0"/>
              <a:t> </a:t>
            </a:r>
            <a:r>
              <a:rPr lang="ru-RU" sz="2400" dirty="0" err="1"/>
              <a:t>міжнародних</a:t>
            </a:r>
            <a:r>
              <a:rPr lang="ru-RU" sz="2400" dirty="0"/>
              <a:t> правил </a:t>
            </a:r>
            <a:r>
              <a:rPr lang="ru-RU" sz="2400" dirty="0" err="1"/>
              <a:t>документації</a:t>
            </a:r>
            <a:r>
              <a:rPr lang="ru-RU" sz="2400" dirty="0"/>
              <a:t> </a:t>
            </a:r>
            <a:r>
              <a:rPr lang="ru-RU" sz="2400" dirty="0" err="1"/>
              <a:t>виконує</a:t>
            </a:r>
            <a:r>
              <a:rPr lang="ru-RU" sz="2400" dirty="0"/>
              <a:t> </a:t>
            </a:r>
            <a:r>
              <a:rPr lang="ru-RU" sz="2400" dirty="0" err="1"/>
              <a:t>Міжнародна</a:t>
            </a:r>
            <a:r>
              <a:rPr lang="ru-RU" sz="2400" dirty="0"/>
              <a:t> </a:t>
            </a:r>
            <a:r>
              <a:rPr lang="ru-RU" sz="2400" dirty="0" err="1"/>
              <a:t>організація</a:t>
            </a:r>
            <a:r>
              <a:rPr lang="ru-RU" sz="2400" dirty="0"/>
              <a:t> </a:t>
            </a:r>
            <a:r>
              <a:rPr lang="ru-RU" sz="2400" dirty="0" err="1"/>
              <a:t>зі</a:t>
            </a:r>
            <a:r>
              <a:rPr lang="ru-RU" sz="2400" dirty="0"/>
              <a:t> </a:t>
            </a:r>
            <a:r>
              <a:rPr lang="ru-RU" sz="2400" dirty="0" err="1"/>
              <a:t>стандартизації</a:t>
            </a:r>
            <a:r>
              <a:rPr lang="ru-RU" sz="2400" dirty="0"/>
              <a:t>, </a:t>
            </a:r>
            <a:r>
              <a:rPr lang="en-US" sz="2400" dirty="0"/>
              <a:t>ICO (International Organization for Standardization, ISO). </a:t>
            </a:r>
            <a:r>
              <a:rPr lang="ru-RU" sz="2400" dirty="0" err="1"/>
              <a:t>Це</a:t>
            </a:r>
            <a:r>
              <a:rPr lang="ru-RU" sz="2400" dirty="0"/>
              <a:t> глобальна </a:t>
            </a:r>
            <a:r>
              <a:rPr lang="ru-RU" sz="2400" dirty="0" err="1"/>
              <a:t>недержавна</a:t>
            </a:r>
            <a:r>
              <a:rPr lang="ru-RU" sz="2400" dirty="0"/>
              <a:t> </a:t>
            </a:r>
            <a:r>
              <a:rPr lang="ru-RU" sz="2400" dirty="0" err="1"/>
              <a:t>установа</a:t>
            </a:r>
            <a:r>
              <a:rPr lang="ru-RU" sz="2400" dirty="0"/>
              <a:t> для 54 </a:t>
            </a:r>
            <a:r>
              <a:rPr lang="ru-RU" sz="2400" dirty="0" err="1"/>
              <a:t>країн</a:t>
            </a:r>
            <a:r>
              <a:rPr lang="ru-RU" sz="2400" dirty="0"/>
              <a:t>, </a:t>
            </a:r>
            <a:r>
              <a:rPr lang="ru-RU" sz="2400" dirty="0" err="1"/>
              <a:t>що</a:t>
            </a:r>
            <a:r>
              <a:rPr lang="ru-RU" sz="2400" dirty="0"/>
              <a:t> </a:t>
            </a:r>
            <a:r>
              <a:rPr lang="ru-RU" sz="2400" dirty="0" err="1"/>
              <a:t>визначає</a:t>
            </a:r>
            <a:r>
              <a:rPr lang="ru-RU" sz="2400" dirty="0"/>
              <a:t>, </a:t>
            </a:r>
            <a:r>
              <a:rPr lang="ru-RU" sz="2400" dirty="0" err="1"/>
              <a:t>які</a:t>
            </a:r>
            <a:r>
              <a:rPr lang="ru-RU" sz="2400" dirty="0"/>
              <a:t> </a:t>
            </a:r>
            <a:r>
              <a:rPr lang="ru-RU" sz="2400" dirty="0" err="1"/>
              <a:t>стандарти</a:t>
            </a:r>
            <a:r>
              <a:rPr lang="ru-RU" sz="2400" dirty="0"/>
              <a:t> </a:t>
            </a:r>
            <a:r>
              <a:rPr lang="ru-RU" sz="2400" dirty="0" err="1"/>
              <a:t>потрібні</a:t>
            </a:r>
            <a:r>
              <a:rPr lang="ru-RU" sz="2400" dirty="0"/>
              <a:t> для </a:t>
            </a:r>
            <a:r>
              <a:rPr lang="ru-RU" sz="2400" dirty="0" err="1"/>
              <a:t>функціонування</a:t>
            </a:r>
            <a:r>
              <a:rPr lang="ru-RU" sz="2400" dirty="0"/>
              <a:t> </a:t>
            </a:r>
            <a:r>
              <a:rPr lang="ru-RU" sz="2400" dirty="0" err="1"/>
              <a:t>комерційних</a:t>
            </a:r>
            <a:r>
              <a:rPr lang="ru-RU" sz="2400" dirty="0"/>
              <a:t>, </a:t>
            </a:r>
            <a:r>
              <a:rPr lang="ru-RU" sz="2400" dirty="0" err="1"/>
              <a:t>державних</a:t>
            </a:r>
            <a:r>
              <a:rPr lang="ru-RU" sz="2400" dirty="0"/>
              <a:t> і </a:t>
            </a:r>
            <a:r>
              <a:rPr lang="ru-RU" sz="2400" dirty="0" err="1"/>
              <a:t>громадських</a:t>
            </a:r>
            <a:r>
              <a:rPr lang="ru-RU" sz="2400" dirty="0"/>
              <a:t> </a:t>
            </a:r>
            <a:r>
              <a:rPr lang="ru-RU" sz="2400" dirty="0" err="1" smtClean="0"/>
              <a:t>організацій</a:t>
            </a:r>
            <a:r>
              <a:rPr lang="ru-RU" sz="2400" dirty="0" smtClean="0"/>
              <a:t>.</a:t>
            </a:r>
            <a:endParaRPr lang="ru-RU" sz="2400" dirty="0"/>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67854" y="2794958"/>
            <a:ext cx="2661227" cy="2661227"/>
          </a:xfrm>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304122" y="3055692"/>
            <a:ext cx="2942171" cy="2139761"/>
          </a:xfr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2473" y="4416151"/>
            <a:ext cx="3187122" cy="2126265"/>
          </a:xfrm>
          <a:prstGeom prst="rect">
            <a:avLst/>
          </a:prstGeom>
          <a:ln>
            <a:noFill/>
          </a:ln>
          <a:effectLst>
            <a:softEdge rad="112500"/>
          </a:effectLst>
        </p:spPr>
      </p:pic>
    </p:spTree>
    <p:extLst>
      <p:ext uri="{BB962C8B-B14F-4D97-AF65-F5344CB8AC3E}">
        <p14:creationId xmlns:p14="http://schemas.microsoft.com/office/powerpoint/2010/main" val="260458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2644" y="277090"/>
            <a:ext cx="8596668" cy="1759527"/>
          </a:xfrm>
        </p:spPr>
        <p:txBody>
          <a:bodyPr>
            <a:normAutofit/>
          </a:bodyPr>
          <a:lstStyle/>
          <a:p>
            <a:pPr algn="ctr"/>
            <a:r>
              <a:rPr lang="ru-RU" sz="3600" b="1" dirty="0">
                <a:ln w="22225">
                  <a:solidFill>
                    <a:schemeClr val="accent2"/>
                  </a:solidFill>
                  <a:prstDash val="solid"/>
                </a:ln>
                <a:solidFill>
                  <a:schemeClr val="accent2">
                    <a:lumMod val="40000"/>
                    <a:lumOff val="60000"/>
                  </a:schemeClr>
                </a:solidFill>
              </a:rPr>
              <a:t>У </a:t>
            </a:r>
            <a:r>
              <a:rPr lang="ru-RU" sz="3600" b="1" dirty="0" err="1">
                <a:ln w="22225">
                  <a:solidFill>
                    <a:schemeClr val="accent2"/>
                  </a:solidFill>
                  <a:prstDash val="solid"/>
                </a:ln>
                <a:solidFill>
                  <a:schemeClr val="accent2">
                    <a:lumMod val="40000"/>
                    <a:lumOff val="60000"/>
                  </a:schemeClr>
                </a:solidFill>
              </a:rPr>
              <a:t>сфері</a:t>
            </a:r>
            <a:r>
              <a:rPr lang="ru-RU" sz="3600" b="1" dirty="0">
                <a:ln w="22225">
                  <a:solidFill>
                    <a:schemeClr val="accent2"/>
                  </a:solidFill>
                  <a:prstDash val="solid"/>
                </a:ln>
                <a:solidFill>
                  <a:schemeClr val="accent2">
                    <a:lumMod val="40000"/>
                    <a:lumOff val="60000"/>
                  </a:schemeClr>
                </a:solidFill>
              </a:rPr>
              <a:t> </a:t>
            </a:r>
            <a:r>
              <a:rPr lang="ru-RU" sz="3600" b="1" dirty="0" err="1">
                <a:ln w="22225">
                  <a:solidFill>
                    <a:schemeClr val="accent2"/>
                  </a:solidFill>
                  <a:prstDash val="solid"/>
                </a:ln>
                <a:solidFill>
                  <a:schemeClr val="accent2">
                    <a:lumMod val="40000"/>
                    <a:lumOff val="60000"/>
                  </a:schemeClr>
                </a:solidFill>
              </a:rPr>
              <a:t>діловодства</a:t>
            </a:r>
            <a:r>
              <a:rPr lang="ru-RU" sz="3600" b="1" dirty="0">
                <a:ln w="22225">
                  <a:solidFill>
                    <a:schemeClr val="accent2"/>
                  </a:solidFill>
                  <a:prstDash val="solid"/>
                </a:ln>
                <a:solidFill>
                  <a:schemeClr val="accent2">
                    <a:lumMod val="40000"/>
                    <a:lumOff val="60000"/>
                  </a:schemeClr>
                </a:solidFill>
              </a:rPr>
              <a:t> й </a:t>
            </a:r>
            <a:r>
              <a:rPr lang="ru-RU" sz="3600" b="1" dirty="0" err="1">
                <a:ln w="22225">
                  <a:solidFill>
                    <a:schemeClr val="accent2"/>
                  </a:solidFill>
                  <a:prstDash val="solid"/>
                </a:ln>
                <a:solidFill>
                  <a:schemeClr val="accent2">
                    <a:lumMod val="40000"/>
                    <a:lumOff val="60000"/>
                  </a:schemeClr>
                </a:solidFill>
              </a:rPr>
              <a:t>архівної</a:t>
            </a:r>
            <a:r>
              <a:rPr lang="ru-RU" sz="3600" b="1" dirty="0">
                <a:ln w="22225">
                  <a:solidFill>
                    <a:schemeClr val="accent2"/>
                  </a:solidFill>
                  <a:prstDash val="solid"/>
                </a:ln>
                <a:solidFill>
                  <a:schemeClr val="accent2">
                    <a:lumMod val="40000"/>
                    <a:lumOff val="60000"/>
                  </a:schemeClr>
                </a:solidFill>
              </a:rPr>
              <a:t> </a:t>
            </a:r>
            <a:r>
              <a:rPr lang="ru-RU" sz="3600" b="1" dirty="0" err="1">
                <a:ln w="22225">
                  <a:solidFill>
                    <a:schemeClr val="accent2"/>
                  </a:solidFill>
                  <a:prstDash val="solid"/>
                </a:ln>
                <a:solidFill>
                  <a:schemeClr val="accent2">
                    <a:lumMod val="40000"/>
                    <a:lumOff val="60000"/>
                  </a:schemeClr>
                </a:solidFill>
              </a:rPr>
              <a:t>справи</a:t>
            </a:r>
            <a:r>
              <a:rPr lang="ru-RU" sz="3600" b="1" dirty="0">
                <a:ln w="22225">
                  <a:solidFill>
                    <a:schemeClr val="accent2"/>
                  </a:solidFill>
                  <a:prstDash val="solid"/>
                </a:ln>
                <a:solidFill>
                  <a:schemeClr val="accent2">
                    <a:lumMod val="40000"/>
                    <a:lumOff val="60000"/>
                  </a:schemeClr>
                </a:solidFill>
              </a:rPr>
              <a:t> </a:t>
            </a:r>
            <a:r>
              <a:rPr lang="ru-RU" sz="3600" b="1" dirty="0" err="1">
                <a:ln w="22225">
                  <a:solidFill>
                    <a:schemeClr val="accent2"/>
                  </a:solidFill>
                  <a:prstDash val="solid"/>
                </a:ln>
                <a:solidFill>
                  <a:schemeClr val="accent2">
                    <a:lumMod val="40000"/>
                    <a:lumOff val="60000"/>
                  </a:schemeClr>
                </a:solidFill>
              </a:rPr>
              <a:t>розроблені</a:t>
            </a:r>
            <a:r>
              <a:rPr lang="ru-RU" sz="3600" b="1" dirty="0">
                <a:ln w="22225">
                  <a:solidFill>
                    <a:schemeClr val="accent2"/>
                  </a:solidFill>
                  <a:prstDash val="solid"/>
                </a:ln>
                <a:solidFill>
                  <a:schemeClr val="accent2">
                    <a:lumMod val="40000"/>
                    <a:lumOff val="60000"/>
                  </a:schemeClr>
                </a:solidFill>
              </a:rPr>
              <a:t> і широко </a:t>
            </a:r>
            <a:r>
              <a:rPr lang="ru-RU" sz="3600" b="1" dirty="0" err="1">
                <a:ln w="22225">
                  <a:solidFill>
                    <a:schemeClr val="accent2"/>
                  </a:solidFill>
                  <a:prstDash val="solid"/>
                </a:ln>
                <a:solidFill>
                  <a:schemeClr val="accent2">
                    <a:lumMod val="40000"/>
                    <a:lumOff val="60000"/>
                  </a:schemeClr>
                </a:solidFill>
              </a:rPr>
              <a:t>застосовуються</a:t>
            </a:r>
            <a:r>
              <a:rPr lang="ru-RU" sz="3600" b="1" dirty="0">
                <a:ln w="22225">
                  <a:solidFill>
                    <a:schemeClr val="accent2"/>
                  </a:solidFill>
                  <a:prstDash val="solid"/>
                </a:ln>
                <a:solidFill>
                  <a:schemeClr val="accent2">
                    <a:lumMod val="40000"/>
                    <a:lumOff val="60000"/>
                  </a:schemeClr>
                </a:solidFill>
              </a:rPr>
              <a:t> </a:t>
            </a:r>
            <a:r>
              <a:rPr lang="ru-RU" sz="3600" b="1" dirty="0" err="1">
                <a:ln w="22225">
                  <a:solidFill>
                    <a:schemeClr val="accent2"/>
                  </a:solidFill>
                  <a:prstDash val="solid"/>
                </a:ln>
                <a:solidFill>
                  <a:schemeClr val="accent2">
                    <a:lumMod val="40000"/>
                    <a:lumOff val="60000"/>
                  </a:schemeClr>
                </a:solidFill>
              </a:rPr>
              <a:t>такі</a:t>
            </a:r>
            <a:r>
              <a:rPr lang="ru-RU" sz="3600" b="1" dirty="0">
                <a:ln w="22225">
                  <a:solidFill>
                    <a:schemeClr val="accent2"/>
                  </a:solidFill>
                  <a:prstDash val="solid"/>
                </a:ln>
                <a:solidFill>
                  <a:schemeClr val="accent2">
                    <a:lumMod val="40000"/>
                    <a:lumOff val="60000"/>
                  </a:schemeClr>
                </a:solidFill>
              </a:rPr>
              <a:t> </a:t>
            </a:r>
            <a:r>
              <a:rPr lang="ru-RU" sz="3600" b="1" dirty="0" err="1">
                <a:ln w="22225">
                  <a:solidFill>
                    <a:schemeClr val="accent2"/>
                  </a:solidFill>
                  <a:prstDash val="solid"/>
                </a:ln>
                <a:solidFill>
                  <a:schemeClr val="accent2">
                    <a:lumMod val="40000"/>
                    <a:lumOff val="60000"/>
                  </a:schemeClr>
                </a:solidFill>
              </a:rPr>
              <a:t>стандарти</a:t>
            </a:r>
            <a:r>
              <a:rPr lang="ru-RU" sz="3600" b="1" dirty="0">
                <a:ln w="22225">
                  <a:solidFill>
                    <a:schemeClr val="accent2"/>
                  </a:solidFill>
                  <a:prstDash val="solid"/>
                </a:ln>
                <a:solidFill>
                  <a:schemeClr val="accent2">
                    <a:lumMod val="40000"/>
                    <a:lumOff val="60000"/>
                  </a:schemeClr>
                </a:solidFill>
              </a:rPr>
              <a:t>:</a:t>
            </a:r>
          </a:p>
        </p:txBody>
      </p:sp>
      <p:sp>
        <p:nvSpPr>
          <p:cNvPr id="3" name="Текст 2"/>
          <p:cNvSpPr>
            <a:spLocks noGrp="1"/>
          </p:cNvSpPr>
          <p:nvPr>
            <p:ph type="body" idx="1"/>
          </p:nvPr>
        </p:nvSpPr>
        <p:spPr>
          <a:xfrm>
            <a:off x="317116" y="2895600"/>
            <a:ext cx="5335539" cy="2840961"/>
          </a:xfrm>
        </p:spPr>
        <p:txBody>
          <a:bodyPr>
            <a:noAutofit/>
          </a:bodyPr>
          <a:lstStyle/>
          <a:p>
            <a:pPr marL="285750" indent="-285750">
              <a:buFont typeface="Wingdings" panose="05000000000000000000" pitchFamily="2" charset="2"/>
              <a:buChar char="Ø"/>
            </a:pPr>
            <a:r>
              <a:rPr lang="fr-FR" sz="2000" dirty="0"/>
              <a:t> ISO 15489-2001. "Інформація й документація - керування документами" (Information and Documentation - Records management</a:t>
            </a:r>
            <a:r>
              <a:rPr lang="fr-FR" sz="2000" dirty="0" smtClean="0"/>
              <a:t>);</a:t>
            </a:r>
            <a:endParaRPr lang="ru-RU" sz="2000" dirty="0" smtClean="0"/>
          </a:p>
          <a:p>
            <a:pPr marL="285750" indent="-285750">
              <a:buFont typeface="Wingdings" panose="05000000000000000000" pitchFamily="2" charset="2"/>
              <a:buChar char="Ø"/>
            </a:pPr>
            <a:r>
              <a:rPr lang="en-US" sz="2000" dirty="0"/>
              <a:t> ISO/DI 22310. "</a:t>
            </a:r>
            <a:r>
              <a:rPr lang="ru-RU" sz="2000" dirty="0" err="1"/>
              <a:t>Інформація</a:t>
            </a:r>
            <a:r>
              <a:rPr lang="ru-RU" sz="2000" dirty="0"/>
              <a:t> й </a:t>
            </a:r>
            <a:r>
              <a:rPr lang="ru-RU" sz="2000" dirty="0" err="1"/>
              <a:t>документація</a:t>
            </a:r>
            <a:r>
              <a:rPr lang="ru-RU" sz="2000" dirty="0"/>
              <a:t>. </a:t>
            </a:r>
            <a:r>
              <a:rPr lang="ru-RU" sz="2000" dirty="0" err="1"/>
              <a:t>Вимоги</a:t>
            </a:r>
            <a:r>
              <a:rPr lang="ru-RU" sz="2000" dirty="0"/>
              <a:t> до </a:t>
            </a:r>
            <a:r>
              <a:rPr lang="ru-RU" sz="2000" dirty="0" err="1"/>
              <a:t>керування</a:t>
            </a:r>
            <a:r>
              <a:rPr lang="ru-RU" sz="2000" dirty="0"/>
              <a:t> документами, </a:t>
            </a:r>
            <a:r>
              <a:rPr lang="ru-RU" sz="2000" dirty="0" err="1"/>
              <a:t>що</a:t>
            </a:r>
            <a:r>
              <a:rPr lang="ru-RU" sz="2000" dirty="0"/>
              <a:t> </a:t>
            </a:r>
            <a:r>
              <a:rPr lang="ru-RU" sz="2000" dirty="0" err="1"/>
              <a:t>містяться</a:t>
            </a:r>
            <a:r>
              <a:rPr lang="ru-RU" sz="2000" dirty="0"/>
              <a:t> в стандартах" (</a:t>
            </a:r>
            <a:r>
              <a:rPr lang="en-US" sz="2000" dirty="0"/>
              <a:t>Information and Documentation - Requirements for records/documents management in standards</a:t>
            </a:r>
            <a:r>
              <a:rPr lang="en-US" sz="2000" dirty="0" smtClean="0"/>
              <a:t>).</a:t>
            </a:r>
            <a:endParaRPr lang="ru-RU" sz="2000" dirty="0" smtClean="0"/>
          </a:p>
          <a:p>
            <a:pPr marL="285750" indent="-285750">
              <a:buFont typeface="Wingdings" panose="05000000000000000000" pitchFamily="2" charset="2"/>
              <a:buChar char="Ø"/>
            </a:pPr>
            <a:r>
              <a:rPr lang="en-US" sz="2000" dirty="0"/>
              <a:t>ISO 8439:1990. "</a:t>
            </a:r>
            <a:r>
              <a:rPr lang="ru-RU" sz="2000" dirty="0"/>
              <a:t>Бланки. </a:t>
            </a:r>
            <a:r>
              <a:rPr lang="ru-RU" sz="2000" dirty="0" err="1"/>
              <a:t>Основна</a:t>
            </a:r>
            <a:r>
              <a:rPr lang="ru-RU" sz="2000" dirty="0"/>
              <a:t> схема </a:t>
            </a:r>
            <a:r>
              <a:rPr lang="ru-RU" sz="2000" dirty="0" err="1"/>
              <a:t>складання</a:t>
            </a:r>
            <a:r>
              <a:rPr lang="ru-RU" sz="2000" dirty="0"/>
              <a:t>" (</a:t>
            </a:r>
            <a:r>
              <a:rPr lang="en-US" sz="2000" dirty="0"/>
              <a:t>Forms design - Basic layout).</a:t>
            </a:r>
            <a:endParaRPr lang="ru-RU" sz="20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655" y="2466110"/>
            <a:ext cx="3953162" cy="29648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081310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3261" y="235527"/>
            <a:ext cx="4628957" cy="1320800"/>
          </a:xfrm>
          <a:noFill/>
        </p:spPr>
        <p:txBody>
          <a:bodyPr>
            <a:normAutofit fontScale="90000"/>
          </a:bodyPr>
          <a:lstStyle/>
          <a:p>
            <a:r>
              <a:rPr lang="ru-RU" dirty="0" err="1"/>
              <a:t>Зародження</a:t>
            </a:r>
            <a:r>
              <a:rPr lang="ru-RU" dirty="0"/>
              <a:t> </a:t>
            </a:r>
            <a:r>
              <a:rPr lang="ru-RU" dirty="0" err="1"/>
              <a:t>діловодства</a:t>
            </a:r>
            <a:r>
              <a:rPr lang="ru-RU" dirty="0"/>
              <a:t> </a:t>
            </a:r>
            <a:r>
              <a:rPr lang="ru-RU" dirty="0" err="1"/>
              <a:t>сягає</a:t>
            </a:r>
            <a:r>
              <a:rPr lang="ru-RU" dirty="0"/>
              <a:t> </a:t>
            </a:r>
            <a:r>
              <a:rPr lang="ru-RU" dirty="0" err="1"/>
              <a:t>часів</a:t>
            </a:r>
            <a:r>
              <a:rPr lang="ru-RU" dirty="0"/>
              <a:t> </a:t>
            </a:r>
            <a:r>
              <a:rPr lang="ru-RU" dirty="0" err="1"/>
              <a:t>Київської</a:t>
            </a:r>
            <a:r>
              <a:rPr lang="ru-RU" dirty="0"/>
              <a:t> </a:t>
            </a:r>
            <a:r>
              <a:rPr lang="ru-RU" dirty="0" err="1"/>
              <a:t>Русі</a:t>
            </a:r>
            <a:r>
              <a:rPr lang="ru-RU" dirty="0"/>
              <a:t> </a:t>
            </a:r>
            <a:r>
              <a:rPr lang="en-US" dirty="0"/>
              <a:t>IX-XIII </a:t>
            </a:r>
            <a:r>
              <a:rPr lang="ru-RU" dirty="0"/>
              <a:t>ст. </a:t>
            </a:r>
            <a:r>
              <a:rPr lang="ru-RU" dirty="0" err="1"/>
              <a:t>Його</a:t>
            </a:r>
            <a:r>
              <a:rPr lang="ru-RU" dirty="0"/>
              <a:t> </a:t>
            </a:r>
            <a:r>
              <a:rPr lang="ru-RU" dirty="0" err="1"/>
              <a:t>особливістю</a:t>
            </a:r>
            <a:r>
              <a:rPr lang="ru-RU" dirty="0"/>
              <a:t> </a:t>
            </a:r>
            <a:r>
              <a:rPr lang="ru-RU" dirty="0" err="1"/>
              <a:t>слід</a:t>
            </a:r>
            <a:r>
              <a:rPr lang="ru-RU" dirty="0"/>
              <a:t> </a:t>
            </a:r>
            <a:r>
              <a:rPr lang="ru-RU" dirty="0" err="1"/>
              <a:t>уважати</a:t>
            </a:r>
            <a:r>
              <a:rPr lang="ru-RU" dirty="0"/>
              <a:t> </a:t>
            </a:r>
            <a:r>
              <a:rPr lang="ru-RU" dirty="0" err="1"/>
              <a:t>відсутність</a:t>
            </a:r>
            <a:r>
              <a:rPr lang="ru-RU" dirty="0"/>
              <a:t> </a:t>
            </a:r>
            <a:r>
              <a:rPr lang="ru-RU" dirty="0" err="1"/>
              <a:t>виняткових</a:t>
            </a:r>
            <a:r>
              <a:rPr lang="ru-RU" dirty="0"/>
              <a:t> правил </a:t>
            </a:r>
            <a:r>
              <a:rPr lang="ru-RU" dirty="0" err="1" smtClean="0"/>
              <a:t>оформлення</a:t>
            </a:r>
            <a:r>
              <a:rPr lang="ru-RU" dirty="0" smtClean="0"/>
              <a:t> </a:t>
            </a:r>
            <a:r>
              <a:rPr lang="ru-RU" dirty="0" err="1"/>
              <a:t>документів</a:t>
            </a:r>
            <a:r>
              <a:rPr lang="ru-RU" dirty="0"/>
              <a:t>. </a:t>
            </a:r>
            <a:r>
              <a:rPr lang="ru-RU" dirty="0" err="1"/>
              <a:t>Документи</a:t>
            </a:r>
            <a:r>
              <a:rPr lang="ru-RU" dirty="0"/>
              <a:t> часто </a:t>
            </a:r>
            <a:r>
              <a:rPr lang="ru-RU" dirty="0" err="1"/>
              <a:t>включалися</a:t>
            </a:r>
            <a:r>
              <a:rPr lang="ru-RU" dirty="0"/>
              <a:t> до складу тих </a:t>
            </a:r>
            <a:r>
              <a:rPr lang="ru-RU" dirty="0" err="1"/>
              <a:t>або</a:t>
            </a:r>
            <a:r>
              <a:rPr lang="ru-RU" dirty="0"/>
              <a:t> </a:t>
            </a:r>
            <a:r>
              <a:rPr lang="ru-RU" dirty="0" err="1"/>
              <a:t>інших</a:t>
            </a:r>
            <a:r>
              <a:rPr lang="ru-RU" dirty="0"/>
              <a:t> </a:t>
            </a:r>
            <a:r>
              <a:rPr lang="ru-RU" dirty="0" err="1"/>
              <a:t>літературних</a:t>
            </a:r>
            <a:r>
              <a:rPr lang="ru-RU" dirty="0"/>
              <a:t> </a:t>
            </a:r>
            <a:r>
              <a:rPr lang="ru-RU" dirty="0" err="1"/>
              <a:t>джерел</a:t>
            </a:r>
            <a:r>
              <a:rPr lang="ru-RU" dirty="0"/>
              <a:t>.</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2218" y="110836"/>
            <a:ext cx="5514109" cy="3672309"/>
          </a:xfrm>
          <a:prstGeom prst="rect">
            <a:avLst/>
          </a:prstGeom>
          <a:ln>
            <a:noFill/>
          </a:ln>
          <a:effectLst>
            <a:outerShdw blurRad="292100" dist="139700" dir="2700000" algn="tl" rotWithShape="0">
              <a:srgbClr val="333333">
                <a:alpha val="65000"/>
              </a:srgbClr>
            </a:outerShdw>
          </a:effectLst>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218" y="4060247"/>
            <a:ext cx="4199225" cy="25622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096133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3077" y="318654"/>
            <a:ext cx="8913786" cy="1320800"/>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pPr algn="ctr"/>
            <a:r>
              <a:rPr lang="ru-RU" sz="2400" b="1" dirty="0" err="1">
                <a:ln/>
                <a:solidFill>
                  <a:schemeClr val="accent3"/>
                </a:solidFill>
              </a:rPr>
              <a:t>Із</a:t>
            </a:r>
            <a:r>
              <a:rPr lang="ru-RU" sz="2400" b="1" dirty="0">
                <a:ln/>
                <a:solidFill>
                  <a:schemeClr val="accent3"/>
                </a:solidFill>
              </a:rPr>
              <a:t> </a:t>
            </a:r>
            <a:r>
              <a:rPr lang="ru-RU" sz="2400" b="1" dirty="0" err="1">
                <a:ln/>
                <a:solidFill>
                  <a:schemeClr val="accent3"/>
                </a:solidFill>
              </a:rPr>
              <a:t>часів</a:t>
            </a:r>
            <a:r>
              <a:rPr lang="ru-RU" sz="2400" b="1" dirty="0">
                <a:ln/>
                <a:solidFill>
                  <a:schemeClr val="accent3"/>
                </a:solidFill>
              </a:rPr>
              <a:t> </a:t>
            </a:r>
            <a:r>
              <a:rPr lang="ru-RU" sz="2400" b="1" dirty="0" err="1">
                <a:ln/>
                <a:solidFill>
                  <a:schemeClr val="accent3"/>
                </a:solidFill>
              </a:rPr>
              <a:t>Древньої</a:t>
            </a:r>
            <a:r>
              <a:rPr lang="ru-RU" sz="2400" b="1" dirty="0">
                <a:ln/>
                <a:solidFill>
                  <a:schemeClr val="accent3"/>
                </a:solidFill>
              </a:rPr>
              <a:t> </a:t>
            </a:r>
            <a:r>
              <a:rPr lang="ru-RU" sz="2400" b="1" dirty="0" err="1">
                <a:ln/>
                <a:solidFill>
                  <a:schemeClr val="accent3"/>
                </a:solidFill>
              </a:rPr>
              <a:t>Русі</a:t>
            </a:r>
            <a:r>
              <a:rPr lang="ru-RU" sz="2400" b="1" dirty="0">
                <a:ln/>
                <a:solidFill>
                  <a:schemeClr val="accent3"/>
                </a:solidFill>
              </a:rPr>
              <a:t> до нас </a:t>
            </a:r>
            <a:r>
              <a:rPr lang="ru-RU" sz="2400" b="1" dirty="0" err="1">
                <a:ln/>
                <a:solidFill>
                  <a:schemeClr val="accent3"/>
                </a:solidFill>
              </a:rPr>
              <a:t>дійшла</a:t>
            </a:r>
            <a:r>
              <a:rPr lang="ru-RU" sz="2400" b="1" dirty="0">
                <a:ln/>
                <a:solidFill>
                  <a:schemeClr val="accent3"/>
                </a:solidFill>
              </a:rPr>
              <a:t> </a:t>
            </a:r>
            <a:r>
              <a:rPr lang="ru-RU" sz="2400" b="1" dirty="0" err="1">
                <a:ln/>
                <a:solidFill>
                  <a:schemeClr val="accent3"/>
                </a:solidFill>
              </a:rPr>
              <a:t>насамперед</a:t>
            </a:r>
            <a:r>
              <a:rPr lang="ru-RU" sz="2400" b="1" dirty="0">
                <a:ln/>
                <a:solidFill>
                  <a:schemeClr val="accent3"/>
                </a:solidFill>
              </a:rPr>
              <a:t> "</a:t>
            </a:r>
            <a:r>
              <a:rPr lang="ru-RU" sz="2400" b="1" dirty="0" err="1">
                <a:ln/>
                <a:solidFill>
                  <a:schemeClr val="accent3"/>
                </a:solidFill>
              </a:rPr>
              <a:t>Руська</a:t>
            </a:r>
            <a:r>
              <a:rPr lang="ru-RU" sz="2400" b="1" dirty="0">
                <a:ln/>
                <a:solidFill>
                  <a:schemeClr val="accent3"/>
                </a:solidFill>
              </a:rPr>
              <a:t> Правда". </a:t>
            </a:r>
            <a:r>
              <a:rPr lang="ru-RU" sz="2400" b="1" dirty="0" err="1">
                <a:ln/>
                <a:solidFill>
                  <a:schemeClr val="accent3"/>
                </a:solidFill>
              </a:rPr>
              <a:t>Це</a:t>
            </a:r>
            <a:r>
              <a:rPr lang="ru-RU" sz="2400" b="1" dirty="0">
                <a:ln/>
                <a:solidFill>
                  <a:schemeClr val="accent3"/>
                </a:solidFill>
              </a:rPr>
              <a:t> перший </a:t>
            </a:r>
            <a:r>
              <a:rPr lang="ru-RU" sz="2400" b="1" dirty="0" err="1">
                <a:ln/>
                <a:solidFill>
                  <a:schemeClr val="accent3"/>
                </a:solidFill>
              </a:rPr>
              <a:t>відомий</a:t>
            </a:r>
            <a:r>
              <a:rPr lang="ru-RU" sz="2400" b="1" dirty="0">
                <a:ln/>
                <a:solidFill>
                  <a:schemeClr val="accent3"/>
                </a:solidFill>
              </a:rPr>
              <a:t> нам </a:t>
            </a:r>
            <a:r>
              <a:rPr lang="ru-RU" sz="2400" b="1" dirty="0" err="1">
                <a:ln/>
                <a:solidFill>
                  <a:schemeClr val="accent3"/>
                </a:solidFill>
              </a:rPr>
              <a:t>збірник</a:t>
            </a:r>
            <a:r>
              <a:rPr lang="ru-RU" sz="2400" b="1" dirty="0">
                <a:ln/>
                <a:solidFill>
                  <a:schemeClr val="accent3"/>
                </a:solidFill>
              </a:rPr>
              <a:t> писаного права.</a:t>
            </a:r>
            <a:br>
              <a:rPr lang="ru-RU" sz="2400" b="1" dirty="0">
                <a:ln/>
                <a:solidFill>
                  <a:schemeClr val="accent3"/>
                </a:solidFill>
              </a:rPr>
            </a:br>
            <a:r>
              <a:rPr lang="ru-RU" sz="2400" b="1" dirty="0" err="1">
                <a:ln/>
                <a:solidFill>
                  <a:schemeClr val="accent3"/>
                </a:solidFill>
              </a:rPr>
              <a:t>Наступним</a:t>
            </a:r>
            <a:r>
              <a:rPr lang="ru-RU" sz="2400" b="1" dirty="0">
                <a:ln/>
                <a:solidFill>
                  <a:schemeClr val="accent3"/>
                </a:solidFill>
              </a:rPr>
              <a:t> </a:t>
            </a:r>
            <a:r>
              <a:rPr lang="ru-RU" sz="2400" b="1" dirty="0" err="1">
                <a:ln/>
                <a:solidFill>
                  <a:schemeClr val="accent3"/>
                </a:solidFill>
              </a:rPr>
              <a:t>поширеним</a:t>
            </a:r>
            <a:r>
              <a:rPr lang="ru-RU" sz="2400" b="1" dirty="0">
                <a:ln/>
                <a:solidFill>
                  <a:schemeClr val="accent3"/>
                </a:solidFill>
              </a:rPr>
              <a:t> видом </a:t>
            </a:r>
            <a:r>
              <a:rPr lang="ru-RU" sz="2400" b="1" dirty="0" err="1">
                <a:ln/>
                <a:solidFill>
                  <a:schemeClr val="accent3"/>
                </a:solidFill>
              </a:rPr>
              <a:t>документів</a:t>
            </a:r>
            <a:r>
              <a:rPr lang="ru-RU" sz="2400" b="1" dirty="0">
                <a:ln/>
                <a:solidFill>
                  <a:schemeClr val="accent3"/>
                </a:solidFill>
              </a:rPr>
              <a:t> </a:t>
            </a:r>
            <a:r>
              <a:rPr lang="ru-RU" sz="2400" b="1" dirty="0" err="1">
                <a:ln/>
                <a:solidFill>
                  <a:schemeClr val="accent3"/>
                </a:solidFill>
              </a:rPr>
              <a:t>були</a:t>
            </a:r>
            <a:r>
              <a:rPr lang="ru-RU" sz="2400" b="1" dirty="0">
                <a:ln/>
                <a:solidFill>
                  <a:schemeClr val="accent3"/>
                </a:solidFill>
              </a:rPr>
              <a:t> </a:t>
            </a:r>
            <a:r>
              <a:rPr lang="ru-RU" sz="2400" b="1" dirty="0" err="1">
                <a:ln/>
                <a:solidFill>
                  <a:schemeClr val="accent3"/>
                </a:solidFill>
              </a:rPr>
              <a:t>князівські</a:t>
            </a:r>
            <a:r>
              <a:rPr lang="ru-RU" sz="2400" b="1" dirty="0">
                <a:ln/>
                <a:solidFill>
                  <a:schemeClr val="accent3"/>
                </a:solidFill>
              </a:rPr>
              <a:t> й </a:t>
            </a:r>
            <a:r>
              <a:rPr lang="ru-RU" sz="2400" b="1" dirty="0" err="1">
                <a:ln/>
                <a:solidFill>
                  <a:schemeClr val="accent3"/>
                </a:solidFill>
              </a:rPr>
              <a:t>церковні</a:t>
            </a:r>
            <a:r>
              <a:rPr lang="ru-RU" sz="2400" b="1" dirty="0">
                <a:ln/>
                <a:solidFill>
                  <a:schemeClr val="accent3"/>
                </a:solidFill>
              </a:rPr>
              <a:t> "</a:t>
            </a:r>
            <a:r>
              <a:rPr lang="ru-RU" sz="2400" b="1" dirty="0" err="1">
                <a:ln/>
                <a:solidFill>
                  <a:schemeClr val="accent3"/>
                </a:solidFill>
              </a:rPr>
              <a:t>устави</a:t>
            </a:r>
            <a:r>
              <a:rPr lang="ru-RU" sz="2400" b="1" dirty="0">
                <a:ln/>
                <a:solidFill>
                  <a:schemeClr val="accent3"/>
                </a:solidFill>
              </a:rPr>
              <a:t>" та "уроки".</a:t>
            </a:r>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59004" y="2249963"/>
            <a:ext cx="3370887" cy="244389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796181" y="3105352"/>
            <a:ext cx="2991421" cy="22478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3892" y="2016068"/>
            <a:ext cx="2953509" cy="442640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14947123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0220" y="2322178"/>
            <a:ext cx="4073236" cy="1911927"/>
          </a:xfrm>
        </p:spPr>
        <p:txBody>
          <a:bodyPr>
            <a:noAutofit/>
          </a:bodyPr>
          <a:lstStyle/>
          <a:p>
            <a:pPr algn="ctr"/>
            <a:r>
              <a:rPr lang="ru-RU" sz="2400" dirty="0" err="1"/>
              <a:t>Розвиток</a:t>
            </a:r>
            <a:r>
              <a:rPr lang="ru-RU" sz="2400" dirty="0"/>
              <a:t> </a:t>
            </a:r>
            <a:r>
              <a:rPr lang="ru-RU" sz="2400" dirty="0" err="1"/>
              <a:t>діловодства</a:t>
            </a:r>
            <a:r>
              <a:rPr lang="ru-RU" sz="2400" dirty="0"/>
              <a:t> в </a:t>
            </a:r>
            <a:r>
              <a:rPr lang="ru-RU" sz="2400" dirty="0" err="1"/>
              <a:t>Україні</a:t>
            </a:r>
            <a:r>
              <a:rPr lang="ru-RU" sz="2400" dirty="0"/>
              <a:t> </a:t>
            </a:r>
            <a:r>
              <a:rPr lang="ru-RU" sz="2400" dirty="0" err="1"/>
              <a:t>припадає</a:t>
            </a:r>
            <a:r>
              <a:rPr lang="ru-RU" sz="2400" dirty="0"/>
              <a:t> на </a:t>
            </a:r>
            <a:r>
              <a:rPr lang="ru-RU" sz="2400" dirty="0" err="1"/>
              <a:t>наступну</a:t>
            </a:r>
            <a:r>
              <a:rPr lang="ru-RU" sz="2400" dirty="0"/>
              <a:t> </a:t>
            </a:r>
            <a:r>
              <a:rPr lang="ru-RU" sz="2400" dirty="0" err="1"/>
              <a:t>історичну</a:t>
            </a:r>
            <a:r>
              <a:rPr lang="ru-RU" sz="2400" dirty="0"/>
              <a:t> </a:t>
            </a:r>
            <a:r>
              <a:rPr lang="ru-RU" sz="2400" dirty="0" err="1"/>
              <a:t>епоху</a:t>
            </a:r>
            <a:r>
              <a:rPr lang="ru-RU" sz="2400" dirty="0"/>
              <a:t> й </a:t>
            </a:r>
            <a:r>
              <a:rPr lang="ru-RU" sz="2400" dirty="0" err="1"/>
              <a:t>пов'язаний</a:t>
            </a:r>
            <a:r>
              <a:rPr lang="ru-RU" sz="2400" dirty="0"/>
              <a:t> </a:t>
            </a:r>
            <a:r>
              <a:rPr lang="ru-RU" sz="2400" dirty="0" err="1"/>
              <a:t>із</a:t>
            </a:r>
            <a:r>
              <a:rPr lang="ru-RU" sz="2400" dirty="0"/>
              <a:t> </a:t>
            </a:r>
            <a:r>
              <a:rPr lang="ru-RU" sz="2400" dirty="0" err="1"/>
              <a:t>перебуванням</a:t>
            </a:r>
            <a:r>
              <a:rPr lang="ru-RU" sz="2400" dirty="0"/>
              <a:t> </a:t>
            </a:r>
            <a:r>
              <a:rPr lang="ru-RU" sz="2400" dirty="0" err="1"/>
              <a:t>України</a:t>
            </a:r>
            <a:r>
              <a:rPr lang="ru-RU" sz="2400" dirty="0"/>
              <a:t> в </a:t>
            </a:r>
            <a:r>
              <a:rPr lang="ru-RU" sz="2400" dirty="0" err="1"/>
              <a:t>складі</a:t>
            </a:r>
            <a:r>
              <a:rPr lang="ru-RU" sz="2400" dirty="0"/>
              <a:t> </a:t>
            </a:r>
            <a:r>
              <a:rPr lang="ru-RU" sz="2400" dirty="0" err="1" smtClean="0"/>
              <a:t>Литовсько-Російської</a:t>
            </a:r>
            <a:r>
              <a:rPr lang="ru-RU" sz="2400" dirty="0" smtClean="0"/>
              <a:t> </a:t>
            </a:r>
            <a:r>
              <a:rPr lang="ru-RU" sz="2400" dirty="0" err="1"/>
              <a:t>держави</a:t>
            </a:r>
            <a:r>
              <a:rPr lang="ru-RU" sz="2400" dirty="0"/>
              <a:t> й </a:t>
            </a:r>
            <a:r>
              <a:rPr lang="ru-RU" sz="2400" dirty="0" err="1"/>
              <a:t>королівства</a:t>
            </a:r>
            <a:r>
              <a:rPr lang="ru-RU" sz="2400" dirty="0"/>
              <a:t> </a:t>
            </a:r>
            <a:r>
              <a:rPr lang="ru-RU" sz="2400" dirty="0" err="1"/>
              <a:t>Польського</a:t>
            </a:r>
            <a:r>
              <a:rPr lang="ru-RU" sz="2400" dirty="0"/>
              <a:t> з </a:t>
            </a:r>
            <a:r>
              <a:rPr lang="ru-RU" sz="2400" dirty="0" err="1"/>
              <a:t>більш</a:t>
            </a:r>
            <a:r>
              <a:rPr lang="ru-RU" sz="2400" dirty="0"/>
              <a:t> </a:t>
            </a:r>
            <a:r>
              <a:rPr lang="ru-RU" sz="2400" dirty="0" err="1"/>
              <a:t>високим</a:t>
            </a:r>
            <a:r>
              <a:rPr lang="ru-RU" sz="2400" dirty="0"/>
              <a:t> </a:t>
            </a:r>
            <a:r>
              <a:rPr lang="ru-RU" sz="2400" dirty="0" err="1"/>
              <a:t>рівнем</a:t>
            </a:r>
            <a:r>
              <a:rPr lang="ru-RU" sz="2400" dirty="0"/>
              <a:t> </a:t>
            </a:r>
            <a:r>
              <a:rPr lang="ru-RU" sz="2400" dirty="0" err="1" smtClean="0"/>
              <a:t>діловодност</a:t>
            </a:r>
            <a:r>
              <a:rPr lang="uk-UA" sz="2400" dirty="0" smtClean="0"/>
              <a:t>і </a:t>
            </a:r>
            <a:r>
              <a:rPr lang="uk-UA" sz="2400" dirty="0" err="1" smtClean="0"/>
              <a:t>і</a:t>
            </a:r>
            <a:r>
              <a:rPr lang="uk-UA" sz="2400" dirty="0" smtClean="0"/>
              <a:t> </a:t>
            </a:r>
            <a:r>
              <a:rPr lang="ru-RU" sz="2400" dirty="0" smtClean="0"/>
              <a:t> </a:t>
            </a:r>
            <a:r>
              <a:rPr lang="ru-RU" sz="2400" dirty="0" err="1"/>
              <a:t>активності</a:t>
            </a:r>
            <a:r>
              <a:rPr lang="ru-RU" sz="2400" dirty="0"/>
              <a:t>, </a:t>
            </a:r>
            <a:r>
              <a:rPr lang="ru-RU" sz="2400" dirty="0" err="1"/>
              <a:t>чим</a:t>
            </a:r>
            <a:r>
              <a:rPr lang="ru-RU" sz="2400" dirty="0"/>
              <a:t> на </a:t>
            </a:r>
            <a:r>
              <a:rPr lang="ru-RU" sz="2400" dirty="0" err="1"/>
              <a:t>Русі</a:t>
            </a:r>
            <a:r>
              <a:rPr lang="ru-RU" sz="2400" dirty="0"/>
              <a:t>.</a:t>
            </a:r>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03022" y="0"/>
            <a:ext cx="3635230" cy="3962400"/>
          </a:xfrm>
        </p:spPr>
      </p:pic>
      <p:sp>
        <p:nvSpPr>
          <p:cNvPr id="4" name="Текст 3"/>
          <p:cNvSpPr>
            <a:spLocks noGrp="1"/>
          </p:cNvSpPr>
          <p:nvPr>
            <p:ph type="body" sz="half" idx="2"/>
          </p:nvPr>
        </p:nvSpPr>
        <p:spPr>
          <a:xfrm>
            <a:off x="360220" y="4599710"/>
            <a:ext cx="4073236" cy="1994863"/>
          </a:xfrm>
        </p:spPr>
        <p:txBody>
          <a:bodyPr/>
          <a:lstStyle/>
          <a:p>
            <a:pPr algn="ctr"/>
            <a:r>
              <a:rPr lang="ru-RU" sz="2000" i="1" dirty="0" err="1"/>
              <a:t>Від</a:t>
            </a:r>
            <a:r>
              <a:rPr lang="ru-RU" sz="2000" i="1" dirty="0"/>
              <a:t> </a:t>
            </a:r>
            <a:r>
              <a:rPr lang="ru-RU" sz="2000" i="1" dirty="0" err="1"/>
              <a:t>цього</a:t>
            </a:r>
            <a:r>
              <a:rPr lang="ru-RU" sz="2000" i="1" dirty="0"/>
              <a:t> </a:t>
            </a:r>
            <a:r>
              <a:rPr lang="ru-RU" sz="2000" i="1" dirty="0" err="1"/>
              <a:t>періоду</a:t>
            </a:r>
            <a:r>
              <a:rPr lang="ru-RU" sz="2000" i="1" dirty="0"/>
              <a:t> </a:t>
            </a:r>
            <a:r>
              <a:rPr lang="ru-RU" sz="2000" i="1" dirty="0" err="1"/>
              <a:t>залишився</a:t>
            </a:r>
            <a:r>
              <a:rPr lang="ru-RU" sz="2000" i="1" dirty="0"/>
              <a:t> </a:t>
            </a:r>
            <a:r>
              <a:rPr lang="ru-RU" sz="2000" i="1" dirty="0" err="1"/>
              <a:t>величезний</a:t>
            </a:r>
            <a:r>
              <a:rPr lang="ru-RU" sz="2000" i="1" dirty="0"/>
              <a:t> </a:t>
            </a:r>
            <a:r>
              <a:rPr lang="ru-RU" sz="2000" i="1" dirty="0" err="1"/>
              <a:t>масив</a:t>
            </a:r>
            <a:r>
              <a:rPr lang="ru-RU" sz="2000" i="1" dirty="0"/>
              <a:t> так </a:t>
            </a:r>
            <a:r>
              <a:rPr lang="ru-RU" sz="2000" i="1" dirty="0" err="1"/>
              <a:t>званих</a:t>
            </a:r>
            <a:r>
              <a:rPr lang="ru-RU" sz="2000" i="1" dirty="0"/>
              <a:t> </a:t>
            </a:r>
            <a:r>
              <a:rPr lang="ru-RU" sz="2000" i="1" dirty="0" err="1"/>
              <a:t>актових</a:t>
            </a:r>
            <a:r>
              <a:rPr lang="ru-RU" sz="2000" i="1" dirty="0"/>
              <a:t> книг, </a:t>
            </a:r>
            <a:r>
              <a:rPr lang="ru-RU" sz="2000" i="1" dirty="0" err="1"/>
              <a:t>від</a:t>
            </a:r>
            <a:r>
              <a:rPr lang="ru-RU" sz="2000" i="1" dirty="0"/>
              <a:t> </a:t>
            </a:r>
            <a:r>
              <a:rPr lang="ru-RU" sz="2000" i="1" dirty="0" err="1"/>
              <a:t>діяльності</a:t>
            </a:r>
            <a:r>
              <a:rPr lang="ru-RU" sz="2000" i="1" dirty="0"/>
              <a:t> </a:t>
            </a:r>
            <a:r>
              <a:rPr lang="ru-RU" sz="2000" i="1" dirty="0" err="1"/>
              <a:t>земських</a:t>
            </a:r>
            <a:r>
              <a:rPr lang="ru-RU" sz="2000" i="1" dirty="0"/>
              <a:t> </a:t>
            </a:r>
            <a:r>
              <a:rPr lang="ru-RU" sz="2000" i="1" dirty="0" err="1"/>
              <a:t>судів</a:t>
            </a:r>
            <a:r>
              <a:rPr lang="ru-RU" sz="2000" i="1" dirty="0"/>
              <a:t>. Усе, </a:t>
            </a:r>
            <a:r>
              <a:rPr lang="ru-RU" sz="2000" i="1" dirty="0" err="1"/>
              <a:t>що</a:t>
            </a:r>
            <a:r>
              <a:rPr lang="ru-RU" sz="2000" i="1" dirty="0"/>
              <a:t> </a:t>
            </a:r>
            <a:r>
              <a:rPr lang="ru-RU" sz="2000" i="1" dirty="0" err="1"/>
              <a:t>відбувалося</a:t>
            </a:r>
            <a:r>
              <a:rPr lang="ru-RU" sz="2000" i="1" dirty="0"/>
              <a:t> в судах, </a:t>
            </a:r>
            <a:r>
              <a:rPr lang="ru-RU" sz="2000" i="1" dirty="0" err="1"/>
              <a:t>заносилося</a:t>
            </a:r>
            <a:r>
              <a:rPr lang="ru-RU" sz="2000" i="1" dirty="0"/>
              <a:t> в </a:t>
            </a:r>
            <a:r>
              <a:rPr lang="ru-RU" sz="2000" i="1" dirty="0" err="1"/>
              <a:t>актові</a:t>
            </a:r>
            <a:r>
              <a:rPr lang="ru-RU" sz="2000" i="1" dirty="0"/>
              <a:t> книги.</a:t>
            </a:r>
          </a:p>
          <a:p>
            <a:endParaRPr lang="ru-RU"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3456" y="4155296"/>
            <a:ext cx="3311236" cy="2439277"/>
          </a:xfrm>
          <a:prstGeom prst="rect">
            <a:avLst/>
          </a:prstGeom>
        </p:spPr>
      </p:pic>
    </p:spTree>
    <p:extLst>
      <p:ext uri="{BB962C8B-B14F-4D97-AF65-F5344CB8AC3E}">
        <p14:creationId xmlns:p14="http://schemas.microsoft.com/office/powerpoint/2010/main" val="88196850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802025" y="4364181"/>
            <a:ext cx="8563648" cy="1154545"/>
          </a:xfrm>
        </p:spPr>
        <p:txBody>
          <a:bodyPr>
            <a:normAutofit fontScale="90000"/>
          </a:bodyPr>
          <a:lstStyle/>
          <a:p>
            <a:pPr algn="ctr"/>
            <a:r>
              <a:rPr lang="ru-RU" b="1" dirty="0" err="1">
                <a:ln w="22225">
                  <a:solidFill>
                    <a:schemeClr val="accent2"/>
                  </a:solidFill>
                  <a:prstDash val="solid"/>
                </a:ln>
                <a:solidFill>
                  <a:schemeClr val="accent2">
                    <a:lumMod val="40000"/>
                    <a:lumOff val="60000"/>
                  </a:schemeClr>
                </a:solidFill>
              </a:rPr>
              <a:t>Становлення</a:t>
            </a:r>
            <a:r>
              <a:rPr lang="ru-RU" b="1" dirty="0">
                <a:ln w="22225">
                  <a:solidFill>
                    <a:schemeClr val="accent2"/>
                  </a:solidFill>
                  <a:prstDash val="solid"/>
                </a:ln>
                <a:solidFill>
                  <a:schemeClr val="accent2">
                    <a:lumMod val="40000"/>
                    <a:lumOff val="60000"/>
                  </a:schemeClr>
                </a:solidFill>
              </a:rPr>
              <a:t> </a:t>
            </a:r>
            <a:r>
              <a:rPr lang="ru-RU" b="1" dirty="0" err="1">
                <a:ln w="22225">
                  <a:solidFill>
                    <a:schemeClr val="accent2"/>
                  </a:solidFill>
                  <a:prstDash val="solid"/>
                </a:ln>
                <a:solidFill>
                  <a:schemeClr val="accent2">
                    <a:lumMod val="40000"/>
                    <a:lumOff val="60000"/>
                  </a:schemeClr>
                </a:solidFill>
              </a:rPr>
              <a:t>національного</a:t>
            </a:r>
            <a:r>
              <a:rPr lang="ru-RU" b="1" dirty="0">
                <a:ln w="22225">
                  <a:solidFill>
                    <a:schemeClr val="accent2"/>
                  </a:solidFill>
                  <a:prstDash val="solid"/>
                </a:ln>
                <a:solidFill>
                  <a:schemeClr val="accent2">
                    <a:lumMod val="40000"/>
                    <a:lumOff val="60000"/>
                  </a:schemeClr>
                </a:solidFill>
              </a:rPr>
              <a:t> </a:t>
            </a:r>
            <a:r>
              <a:rPr lang="ru-RU" b="1" dirty="0" err="1">
                <a:ln w="22225">
                  <a:solidFill>
                    <a:schemeClr val="accent2"/>
                  </a:solidFill>
                  <a:prstDash val="solid"/>
                </a:ln>
                <a:solidFill>
                  <a:schemeClr val="accent2">
                    <a:lumMod val="40000"/>
                    <a:lumOff val="60000"/>
                  </a:schemeClr>
                </a:solidFill>
              </a:rPr>
              <a:t>діловодства</a:t>
            </a:r>
            <a:r>
              <a:rPr lang="ru-RU" b="1" dirty="0">
                <a:ln w="22225">
                  <a:solidFill>
                    <a:schemeClr val="accent2"/>
                  </a:solidFill>
                  <a:prstDash val="solid"/>
                </a:ln>
                <a:solidFill>
                  <a:schemeClr val="accent2">
                    <a:lumMod val="40000"/>
                    <a:lumOff val="60000"/>
                  </a:schemeClr>
                </a:solidFill>
              </a:rPr>
              <a:t> в </a:t>
            </a:r>
            <a:r>
              <a:rPr lang="ru-RU" b="1" dirty="0" err="1">
                <a:ln w="22225">
                  <a:solidFill>
                    <a:schemeClr val="accent2"/>
                  </a:solidFill>
                  <a:prstDash val="solid"/>
                </a:ln>
                <a:solidFill>
                  <a:schemeClr val="accent2">
                    <a:lumMod val="40000"/>
                    <a:lumOff val="60000"/>
                  </a:schemeClr>
                </a:solidFill>
              </a:rPr>
              <a:t>Україні</a:t>
            </a:r>
            <a:r>
              <a:rPr lang="ru-RU" b="1" dirty="0">
                <a:ln w="22225">
                  <a:solidFill>
                    <a:schemeClr val="accent2"/>
                  </a:solidFill>
                  <a:prstDash val="solid"/>
                </a:ln>
                <a:solidFill>
                  <a:schemeClr val="accent2">
                    <a:lumMod val="40000"/>
                    <a:lumOff val="60000"/>
                  </a:schemeClr>
                </a:solidFill>
              </a:rPr>
              <a:t> </a:t>
            </a:r>
            <a:r>
              <a:rPr lang="ru-RU" b="1" dirty="0" err="1">
                <a:ln w="22225">
                  <a:solidFill>
                    <a:schemeClr val="accent2"/>
                  </a:solidFill>
                  <a:prstDash val="solid"/>
                </a:ln>
                <a:solidFill>
                  <a:schemeClr val="accent2">
                    <a:lumMod val="40000"/>
                    <a:lumOff val="60000"/>
                  </a:schemeClr>
                </a:solidFill>
              </a:rPr>
              <a:t>пов'язане</a:t>
            </a:r>
            <a:r>
              <a:rPr lang="ru-RU" b="1" dirty="0">
                <a:ln w="22225">
                  <a:solidFill>
                    <a:schemeClr val="accent2"/>
                  </a:solidFill>
                  <a:prstDash val="solid"/>
                </a:ln>
                <a:solidFill>
                  <a:schemeClr val="accent2">
                    <a:lumMod val="40000"/>
                    <a:lumOff val="60000"/>
                  </a:schemeClr>
                </a:solidFill>
              </a:rPr>
              <a:t> з </a:t>
            </a:r>
            <a:r>
              <a:rPr lang="ru-RU" b="1" dirty="0" err="1">
                <a:ln w="22225">
                  <a:solidFill>
                    <a:schemeClr val="accent2"/>
                  </a:solidFill>
                  <a:prstDash val="solid"/>
                </a:ln>
                <a:solidFill>
                  <a:schemeClr val="accent2">
                    <a:lumMod val="40000"/>
                    <a:lumOff val="60000"/>
                  </a:schemeClr>
                </a:solidFill>
              </a:rPr>
              <a:t>появою</a:t>
            </a:r>
            <a:r>
              <a:rPr lang="ru-RU" b="1" dirty="0">
                <a:ln w="22225">
                  <a:solidFill>
                    <a:schemeClr val="accent2"/>
                  </a:solidFill>
                  <a:prstDash val="solid"/>
                </a:ln>
                <a:solidFill>
                  <a:schemeClr val="accent2">
                    <a:lumMod val="40000"/>
                    <a:lumOff val="60000"/>
                  </a:schemeClr>
                </a:solidFill>
              </a:rPr>
              <a:t> </a:t>
            </a:r>
            <a:r>
              <a:rPr lang="ru-RU" b="1" dirty="0" err="1">
                <a:ln w="22225">
                  <a:solidFill>
                    <a:schemeClr val="accent2"/>
                  </a:solidFill>
                  <a:prstDash val="solid"/>
                </a:ln>
                <a:solidFill>
                  <a:schemeClr val="accent2">
                    <a:lumMod val="40000"/>
                    <a:lumOff val="60000"/>
                  </a:schemeClr>
                </a:solidFill>
              </a:rPr>
              <a:t>козацької</a:t>
            </a:r>
            <a:r>
              <a:rPr lang="ru-RU" b="1" dirty="0">
                <a:ln w="22225">
                  <a:solidFill>
                    <a:schemeClr val="accent2"/>
                  </a:solidFill>
                  <a:prstDash val="solid"/>
                </a:ln>
                <a:solidFill>
                  <a:schemeClr val="accent2">
                    <a:lumMod val="40000"/>
                    <a:lumOff val="60000"/>
                  </a:schemeClr>
                </a:solidFill>
              </a:rPr>
              <a:t> й </a:t>
            </a:r>
            <a:r>
              <a:rPr lang="ru-RU" b="1" dirty="0" err="1">
                <a:ln w="22225">
                  <a:solidFill>
                    <a:schemeClr val="accent2"/>
                  </a:solidFill>
                  <a:prstDash val="solid"/>
                </a:ln>
                <a:solidFill>
                  <a:schemeClr val="accent2">
                    <a:lumMod val="40000"/>
                    <a:lumOff val="60000"/>
                  </a:schemeClr>
                </a:solidFill>
              </a:rPr>
              <a:t>гетьманської</a:t>
            </a:r>
            <a:r>
              <a:rPr lang="ru-RU" b="1" dirty="0">
                <a:ln w="22225">
                  <a:solidFill>
                    <a:schemeClr val="accent2"/>
                  </a:solidFill>
                  <a:prstDash val="solid"/>
                </a:ln>
                <a:solidFill>
                  <a:schemeClr val="accent2">
                    <a:lumMod val="40000"/>
                    <a:lumOff val="60000"/>
                  </a:schemeClr>
                </a:solidFill>
              </a:rPr>
              <a:t> </a:t>
            </a:r>
            <a:r>
              <a:rPr lang="ru-RU" b="1" dirty="0" err="1">
                <a:ln w="22225">
                  <a:solidFill>
                    <a:schemeClr val="accent2"/>
                  </a:solidFill>
                  <a:prstDash val="solid"/>
                </a:ln>
                <a:solidFill>
                  <a:schemeClr val="accent2">
                    <a:lumMod val="40000"/>
                    <a:lumOff val="60000"/>
                  </a:schemeClr>
                </a:solidFill>
              </a:rPr>
              <a:t>державності</a:t>
            </a:r>
            <a:r>
              <a:rPr lang="ru-RU" b="1" dirty="0">
                <a:ln w="22225">
                  <a:solidFill>
                    <a:schemeClr val="accent2"/>
                  </a:solidFill>
                  <a:prstDash val="solid"/>
                </a:ln>
                <a:solidFill>
                  <a:schemeClr val="accent2">
                    <a:lumMod val="40000"/>
                    <a:lumOff val="60000"/>
                  </a:schemeClr>
                </a:solidFill>
              </a:rPr>
              <a:t>. </a:t>
            </a:r>
            <a:r>
              <a:rPr lang="ru-RU" b="1" dirty="0" err="1">
                <a:ln w="22225">
                  <a:solidFill>
                    <a:schemeClr val="accent2"/>
                  </a:solidFill>
                  <a:prstDash val="solid"/>
                </a:ln>
                <a:solidFill>
                  <a:schemeClr val="accent2">
                    <a:lumMod val="40000"/>
                    <a:lumOff val="60000"/>
                  </a:schemeClr>
                </a:solidFill>
              </a:rPr>
              <a:t>Діловодством</a:t>
            </a:r>
            <a:r>
              <a:rPr lang="ru-RU" b="1" dirty="0">
                <a:ln w="22225">
                  <a:solidFill>
                    <a:schemeClr val="accent2"/>
                  </a:solidFill>
                  <a:prstDash val="solid"/>
                </a:ln>
                <a:solidFill>
                  <a:schemeClr val="accent2">
                    <a:lumMod val="40000"/>
                    <a:lumOff val="60000"/>
                  </a:schemeClr>
                </a:solidFill>
              </a:rPr>
              <a:t> на </a:t>
            </a:r>
            <a:r>
              <a:rPr lang="ru-RU" b="1" dirty="0" err="1">
                <a:ln w="22225">
                  <a:solidFill>
                    <a:schemeClr val="accent2"/>
                  </a:solidFill>
                  <a:prstDash val="solid"/>
                </a:ln>
                <a:solidFill>
                  <a:schemeClr val="accent2">
                    <a:lumMod val="40000"/>
                    <a:lumOff val="60000"/>
                  </a:schemeClr>
                </a:solidFill>
              </a:rPr>
              <a:t>Запоріжській</a:t>
            </a:r>
            <a:r>
              <a:rPr lang="ru-RU" b="1" dirty="0">
                <a:ln w="22225">
                  <a:solidFill>
                    <a:schemeClr val="accent2"/>
                  </a:solidFill>
                  <a:prstDash val="solid"/>
                </a:ln>
                <a:solidFill>
                  <a:schemeClr val="accent2">
                    <a:lumMod val="40000"/>
                    <a:lumOff val="60000"/>
                  </a:schemeClr>
                </a:solidFill>
              </a:rPr>
              <a:t> </a:t>
            </a:r>
            <a:r>
              <a:rPr lang="ru-RU" b="1" dirty="0" err="1">
                <a:ln w="22225">
                  <a:solidFill>
                    <a:schemeClr val="accent2"/>
                  </a:solidFill>
                  <a:prstDash val="solid"/>
                </a:ln>
                <a:solidFill>
                  <a:schemeClr val="accent2">
                    <a:lumMod val="40000"/>
                    <a:lumOff val="60000"/>
                  </a:schemeClr>
                </a:solidFill>
              </a:rPr>
              <a:t>Січі</a:t>
            </a:r>
            <a:r>
              <a:rPr lang="ru-RU" b="1" dirty="0">
                <a:ln w="22225">
                  <a:solidFill>
                    <a:schemeClr val="accent2"/>
                  </a:solidFill>
                  <a:prstDash val="solid"/>
                </a:ln>
                <a:solidFill>
                  <a:schemeClr val="accent2">
                    <a:lumMod val="40000"/>
                    <a:lumOff val="60000"/>
                  </a:schemeClr>
                </a:solidFill>
              </a:rPr>
              <a:t> </a:t>
            </a:r>
            <a:r>
              <a:rPr lang="ru-RU" b="1" dirty="0" err="1">
                <a:ln w="22225">
                  <a:solidFill>
                    <a:schemeClr val="accent2"/>
                  </a:solidFill>
                  <a:prstDash val="solid"/>
                </a:ln>
                <a:solidFill>
                  <a:schemeClr val="accent2">
                    <a:lumMod val="40000"/>
                    <a:lumOff val="60000"/>
                  </a:schemeClr>
                </a:solidFill>
              </a:rPr>
              <a:t>відав</a:t>
            </a:r>
            <a:r>
              <a:rPr lang="ru-RU" b="1" dirty="0">
                <a:ln w="22225">
                  <a:solidFill>
                    <a:schemeClr val="accent2"/>
                  </a:solidFill>
                  <a:prstDash val="solid"/>
                </a:ln>
                <a:solidFill>
                  <a:schemeClr val="accent2">
                    <a:lumMod val="40000"/>
                    <a:lumOff val="60000"/>
                  </a:schemeClr>
                </a:solidFill>
              </a:rPr>
              <a:t> </a:t>
            </a:r>
            <a:r>
              <a:rPr lang="ru-RU" b="1" dirty="0" err="1">
                <a:ln w="22225">
                  <a:solidFill>
                    <a:schemeClr val="accent2"/>
                  </a:solidFill>
                  <a:prstDash val="solid"/>
                </a:ln>
                <a:solidFill>
                  <a:schemeClr val="accent2">
                    <a:lumMod val="40000"/>
                    <a:lumOff val="60000"/>
                  </a:schemeClr>
                </a:solidFill>
              </a:rPr>
              <a:t>писар</a:t>
            </a:r>
            <a:r>
              <a:rPr lang="ru-RU" b="1" dirty="0">
                <a:ln w="22225">
                  <a:solidFill>
                    <a:schemeClr val="accent2"/>
                  </a:solidFill>
                  <a:prstDash val="solid"/>
                </a:ln>
                <a:solidFill>
                  <a:schemeClr val="accent2">
                    <a:lumMod val="40000"/>
                    <a:lumOff val="60000"/>
                  </a:schemeClr>
                </a:solidFill>
              </a:rPr>
              <a:t>.</a:t>
            </a:r>
            <a:r>
              <a:rPr lang="ru-RU" dirty="0"/>
              <a:t/>
            </a:r>
            <a:br>
              <a:rPr lang="ru-RU" dirty="0"/>
            </a:br>
            <a:endParaRPr lang="ru-RU" dirty="0"/>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2794" y="231332"/>
            <a:ext cx="2970770" cy="40315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6736" y="392252"/>
            <a:ext cx="3667991" cy="370967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3557229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1054" y="2454567"/>
            <a:ext cx="3949971" cy="1119905"/>
          </a:xfrm>
        </p:spPr>
        <p:txBody>
          <a:bodyPr>
            <a:noAutofit/>
          </a:bodyPr>
          <a:lstStyle/>
          <a:p>
            <a:pPr algn="ctr"/>
            <a:r>
              <a:rPr lang="ru-RU" dirty="0" err="1"/>
              <a:t>Входження</a:t>
            </a:r>
            <a:r>
              <a:rPr lang="ru-RU" dirty="0"/>
              <a:t> </a:t>
            </a:r>
            <a:r>
              <a:rPr lang="ru-RU" dirty="0" err="1"/>
              <a:t>українських</a:t>
            </a:r>
            <a:r>
              <a:rPr lang="ru-RU" dirty="0"/>
              <a:t> земель до складу </a:t>
            </a:r>
            <a:r>
              <a:rPr lang="ru-RU" dirty="0" err="1"/>
              <a:t>Російської</a:t>
            </a:r>
            <a:r>
              <a:rPr lang="ru-RU" dirty="0"/>
              <a:t> та </a:t>
            </a:r>
            <a:r>
              <a:rPr lang="ru-RU" dirty="0" err="1"/>
              <a:t>Австрійської</a:t>
            </a:r>
            <a:r>
              <a:rPr lang="ru-RU" dirty="0"/>
              <a:t> </a:t>
            </a:r>
            <a:r>
              <a:rPr lang="ru-RU" dirty="0" err="1"/>
              <a:t>імперій</a:t>
            </a:r>
            <a:r>
              <a:rPr lang="ru-RU" dirty="0"/>
              <a:t> з </a:t>
            </a:r>
            <a:r>
              <a:rPr lang="ru-RU" dirty="0" err="1"/>
              <a:t>єдиною</a:t>
            </a:r>
            <a:r>
              <a:rPr lang="ru-RU" dirty="0"/>
              <a:t> системою </a:t>
            </a:r>
            <a:r>
              <a:rPr lang="ru-RU" dirty="0" err="1"/>
              <a:t>управління</a:t>
            </a:r>
            <a:r>
              <a:rPr lang="ru-RU" dirty="0"/>
              <a:t> та </a:t>
            </a:r>
            <a:r>
              <a:rPr lang="ru-RU" dirty="0" err="1"/>
              <a:t>централізованим</a:t>
            </a:r>
            <a:r>
              <a:rPr lang="ru-RU" dirty="0"/>
              <a:t> </a:t>
            </a:r>
            <a:r>
              <a:rPr lang="ru-RU" dirty="0" err="1"/>
              <a:t>бюрократичним</a:t>
            </a:r>
            <a:r>
              <a:rPr lang="ru-RU" dirty="0"/>
              <a:t> </a:t>
            </a:r>
            <a:r>
              <a:rPr lang="ru-RU" dirty="0" err="1"/>
              <a:t>апаратом</a:t>
            </a:r>
            <a:r>
              <a:rPr lang="ru-RU" dirty="0"/>
              <a:t> </a:t>
            </a:r>
            <a:r>
              <a:rPr lang="ru-RU" dirty="0" err="1"/>
              <a:t>сприяло</a:t>
            </a:r>
            <a:r>
              <a:rPr lang="ru-RU" dirty="0"/>
              <a:t> </a:t>
            </a:r>
            <a:r>
              <a:rPr lang="ru-RU" dirty="0" err="1"/>
              <a:t>вдосконаленню</a:t>
            </a:r>
            <a:r>
              <a:rPr lang="ru-RU" dirty="0"/>
              <a:t> </a:t>
            </a:r>
            <a:r>
              <a:rPr lang="ru-RU" dirty="0" err="1"/>
              <a:t>діловодної</a:t>
            </a:r>
            <a:r>
              <a:rPr lang="ru-RU" dirty="0"/>
              <a:t> </a:t>
            </a:r>
            <a:r>
              <a:rPr lang="ru-RU" dirty="0" err="1"/>
              <a:t>справи</a:t>
            </a:r>
            <a:r>
              <a:rPr lang="ru-RU" dirty="0"/>
              <a:t> в </a:t>
            </a:r>
            <a:r>
              <a:rPr lang="ru-RU" dirty="0" err="1"/>
              <a:t>Україні</a:t>
            </a:r>
            <a:r>
              <a:rPr lang="ru-RU" dirty="0"/>
              <a:t>. До </a:t>
            </a:r>
            <a:r>
              <a:rPr lang="ru-RU" dirty="0" err="1"/>
              <a:t>нашого</a:t>
            </a:r>
            <a:r>
              <a:rPr lang="ru-RU" dirty="0"/>
              <a:t> часу </a:t>
            </a:r>
            <a:r>
              <a:rPr lang="ru-RU" dirty="0" err="1"/>
              <a:t>від</a:t>
            </a:r>
            <a:r>
              <a:rPr lang="ru-RU" dirty="0"/>
              <a:t> </a:t>
            </a:r>
            <a:r>
              <a:rPr lang="ru-RU" dirty="0" err="1"/>
              <a:t>тієї</a:t>
            </a:r>
            <a:r>
              <a:rPr lang="ru-RU" dirty="0"/>
              <a:t> </a:t>
            </a:r>
            <a:r>
              <a:rPr lang="ru-RU" dirty="0" err="1"/>
              <a:t>епохи</a:t>
            </a:r>
            <a:r>
              <a:rPr lang="ru-RU" dirty="0"/>
              <a:t> </a:t>
            </a:r>
            <a:r>
              <a:rPr lang="ru-RU" dirty="0" err="1"/>
              <a:t>збереглося</a:t>
            </a:r>
            <a:r>
              <a:rPr lang="ru-RU" dirty="0"/>
              <a:t> </a:t>
            </a:r>
            <a:r>
              <a:rPr lang="ru-RU" dirty="0" err="1"/>
              <a:t>чимало</a:t>
            </a:r>
            <a:r>
              <a:rPr lang="ru-RU" dirty="0"/>
              <a:t> правил і норм. </a:t>
            </a:r>
            <a:r>
              <a:rPr lang="ru-RU" dirty="0" err="1"/>
              <a:t>Передусім</a:t>
            </a:r>
            <a:r>
              <a:rPr lang="ru-RU" dirty="0"/>
              <a:t>, </a:t>
            </a:r>
            <a:r>
              <a:rPr lang="ru-RU" dirty="0" err="1"/>
              <a:t>це</a:t>
            </a:r>
            <a:r>
              <a:rPr lang="ru-RU" dirty="0"/>
              <a:t>:</a:t>
            </a:r>
          </a:p>
        </p:txBody>
      </p:sp>
      <p:sp>
        <p:nvSpPr>
          <p:cNvPr id="3" name="Объект 2"/>
          <p:cNvSpPr>
            <a:spLocks noGrp="1"/>
          </p:cNvSpPr>
          <p:nvPr>
            <p:ph idx="1"/>
          </p:nvPr>
        </p:nvSpPr>
        <p:spPr>
          <a:xfrm>
            <a:off x="4641272" y="4143661"/>
            <a:ext cx="5422439" cy="2269840"/>
          </a:xfrm>
        </p:spPr>
        <p:txBody>
          <a:bodyPr>
            <a:noAutofit/>
          </a:bodyPr>
          <a:lstStyle/>
          <a:p>
            <a:r>
              <a:rPr lang="ru-RU" sz="2400" dirty="0" err="1">
                <a:effectLst>
                  <a:outerShdw blurRad="38100" dist="38100" dir="2700000" algn="tl">
                    <a:srgbClr val="000000">
                      <a:alpha val="43137"/>
                    </a:srgbClr>
                  </a:outerShdw>
                </a:effectLst>
              </a:rPr>
              <a:t>Колегіальна</a:t>
            </a:r>
            <a:r>
              <a:rPr lang="ru-RU" sz="2400" dirty="0">
                <a:effectLst>
                  <a:outerShdw blurRad="38100" dist="38100" dir="2700000" algn="tl">
                    <a:srgbClr val="000000">
                      <a:alpha val="43137"/>
                    </a:srgbClr>
                  </a:outerShdw>
                </a:effectLst>
              </a:rPr>
              <a:t> система </a:t>
            </a:r>
            <a:r>
              <a:rPr lang="ru-RU" sz="2400" dirty="0" err="1">
                <a:effectLst>
                  <a:outerShdw blurRad="38100" dist="38100" dir="2700000" algn="tl">
                    <a:srgbClr val="000000">
                      <a:alpha val="43137"/>
                    </a:srgbClr>
                  </a:outerShdw>
                </a:effectLst>
              </a:rPr>
              <a:t>управління</a:t>
            </a:r>
            <a:r>
              <a:rPr lang="ru-RU" sz="2400" dirty="0" smtClean="0">
                <a:effectLst>
                  <a:outerShdw blurRad="38100" dist="38100" dir="2700000" algn="tl">
                    <a:srgbClr val="000000">
                      <a:alpha val="43137"/>
                    </a:srgbClr>
                  </a:outerShdw>
                </a:effectLst>
              </a:rPr>
              <a:t>.</a:t>
            </a:r>
          </a:p>
          <a:p>
            <a:r>
              <a:rPr lang="ru-RU" sz="2400" dirty="0" err="1">
                <a:effectLst>
                  <a:outerShdw blurRad="38100" dist="38100" dir="2700000" algn="tl">
                    <a:srgbClr val="000000">
                      <a:alpha val="43137"/>
                    </a:srgbClr>
                  </a:outerShdw>
                </a:effectLst>
              </a:rPr>
              <a:t>Ієрархічна</a:t>
            </a:r>
            <a:r>
              <a:rPr lang="ru-RU" sz="2400" dirty="0">
                <a:effectLst>
                  <a:outerShdw blurRad="38100" dist="38100" dir="2700000" algn="tl">
                    <a:srgbClr val="000000">
                      <a:alpha val="43137"/>
                    </a:srgbClr>
                  </a:outerShdw>
                </a:effectLst>
              </a:rPr>
              <a:t> система </a:t>
            </a:r>
            <a:r>
              <a:rPr lang="ru-RU" sz="2400" dirty="0" err="1">
                <a:effectLst>
                  <a:outerShdw blurRad="38100" dist="38100" dir="2700000" algn="tl">
                    <a:srgbClr val="000000">
                      <a:alpha val="43137"/>
                    </a:srgbClr>
                  </a:outerShdw>
                </a:effectLst>
              </a:rPr>
              <a:t>державної</a:t>
            </a:r>
            <a:r>
              <a:rPr lang="ru-RU" sz="2400" dirty="0">
                <a:effectLst>
                  <a:outerShdw blurRad="38100" dist="38100" dir="2700000" algn="tl">
                    <a:srgbClr val="000000">
                      <a:alpha val="43137"/>
                    </a:srgbClr>
                  </a:outerShdw>
                </a:effectLst>
              </a:rPr>
              <a:t> </a:t>
            </a:r>
            <a:r>
              <a:rPr lang="ru-RU" sz="2400" dirty="0" err="1">
                <a:effectLst>
                  <a:outerShdw blurRad="38100" dist="38100" dir="2700000" algn="tl">
                    <a:srgbClr val="000000">
                      <a:alpha val="43137"/>
                    </a:srgbClr>
                  </a:outerShdw>
                </a:effectLst>
              </a:rPr>
              <a:t>служби</a:t>
            </a:r>
            <a:r>
              <a:rPr lang="ru-RU" sz="2400" dirty="0" smtClean="0">
                <a:effectLst>
                  <a:outerShdw blurRad="38100" dist="38100" dir="2700000" algn="tl">
                    <a:srgbClr val="000000">
                      <a:alpha val="43137"/>
                    </a:srgbClr>
                  </a:outerShdw>
                </a:effectLst>
              </a:rPr>
              <a:t>.</a:t>
            </a:r>
          </a:p>
          <a:p>
            <a:r>
              <a:rPr lang="ru-RU" sz="2400" dirty="0">
                <a:effectLst>
                  <a:outerShdw blurRad="38100" dist="38100" dir="2700000" algn="tl">
                    <a:srgbClr val="000000">
                      <a:alpha val="43137"/>
                    </a:srgbClr>
                  </a:outerShdw>
                </a:effectLst>
              </a:rPr>
              <a:t> Система бюрократичного </a:t>
            </a:r>
            <a:r>
              <a:rPr lang="ru-RU" sz="2400" dirty="0" err="1">
                <a:effectLst>
                  <a:outerShdw blurRad="38100" dist="38100" dir="2700000" algn="tl">
                    <a:srgbClr val="000000">
                      <a:alpha val="43137"/>
                    </a:srgbClr>
                  </a:outerShdw>
                </a:effectLst>
              </a:rPr>
              <a:t>документообігу</a:t>
            </a:r>
            <a:r>
              <a:rPr lang="ru-RU" sz="2400" dirty="0">
                <a:effectLst>
                  <a:outerShdw blurRad="38100" dist="38100" dir="2700000" algn="tl">
                    <a:srgbClr val="000000">
                      <a:alpha val="43137"/>
                    </a:srgbClr>
                  </a:outerShdw>
                </a:effectLst>
              </a:rPr>
              <a:t> </a:t>
            </a:r>
            <a:r>
              <a:rPr lang="ru-RU" sz="2400" dirty="0" err="1">
                <a:effectLst>
                  <a:outerShdw blurRad="38100" dist="38100" dir="2700000" algn="tl">
                    <a:srgbClr val="000000">
                      <a:alpha val="43137"/>
                    </a:srgbClr>
                  </a:outerShdw>
                </a:effectLst>
              </a:rPr>
              <a:t>між</a:t>
            </a:r>
            <a:r>
              <a:rPr lang="ru-RU" sz="2400" dirty="0">
                <a:effectLst>
                  <a:outerShdw blurRad="38100" dist="38100" dir="2700000" algn="tl">
                    <a:srgbClr val="000000">
                      <a:alpha val="43137"/>
                    </a:srgbClr>
                  </a:outerShdw>
                </a:effectLst>
              </a:rPr>
              <a:t> органами </a:t>
            </a:r>
            <a:r>
              <a:rPr lang="ru-RU" sz="2400" dirty="0" err="1">
                <a:effectLst>
                  <a:outerShdw blurRad="38100" dist="38100" dir="2700000" algn="tl">
                    <a:srgbClr val="000000">
                      <a:alpha val="43137"/>
                    </a:srgbClr>
                  </a:outerShdw>
                </a:effectLst>
              </a:rPr>
              <a:t>управління</a:t>
            </a:r>
            <a:r>
              <a:rPr lang="ru-RU" sz="2400" dirty="0">
                <a:effectLst>
                  <a:outerShdw blurRad="38100" dist="38100" dir="2700000" algn="tl">
                    <a:srgbClr val="000000">
                      <a:alpha val="43137"/>
                    </a:srgbClr>
                  </a:outerShdw>
                </a:effectLst>
              </a:rPr>
              <a:t> </a:t>
            </a:r>
            <a:r>
              <a:rPr lang="ru-RU" sz="2400" dirty="0" err="1">
                <a:effectLst>
                  <a:outerShdw blurRad="38100" dist="38100" dir="2700000" algn="tl">
                    <a:srgbClr val="000000">
                      <a:alpha val="43137"/>
                    </a:srgbClr>
                  </a:outerShdw>
                </a:effectLst>
              </a:rPr>
              <a:t>різного</a:t>
            </a:r>
            <a:r>
              <a:rPr lang="ru-RU" sz="2400" dirty="0">
                <a:effectLst>
                  <a:outerShdw blurRad="38100" dist="38100" dir="2700000" algn="tl">
                    <a:srgbClr val="000000">
                      <a:alpha val="43137"/>
                    </a:srgbClr>
                  </a:outerShdw>
                </a:effectLst>
              </a:rPr>
              <a:t> </a:t>
            </a:r>
            <a:r>
              <a:rPr lang="ru-RU" sz="2400" dirty="0" err="1">
                <a:effectLst>
                  <a:outerShdw blurRad="38100" dist="38100" dir="2700000" algn="tl">
                    <a:srgbClr val="000000">
                      <a:alpha val="43137"/>
                    </a:srgbClr>
                  </a:outerShdw>
                </a:effectLst>
              </a:rPr>
              <a:t>рівня</a:t>
            </a:r>
            <a:r>
              <a:rPr lang="ru-RU" sz="2400" dirty="0">
                <a:effectLst>
                  <a:outerShdw blurRad="38100" dist="38100" dir="2700000" algn="tl">
                    <a:srgbClr val="000000">
                      <a:alpha val="43137"/>
                    </a:srgbClr>
                  </a:outerShdw>
                </a:effectLst>
              </a:rPr>
              <a:t>.</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146" y="3846508"/>
            <a:ext cx="3200400" cy="3011492"/>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1272" y="0"/>
            <a:ext cx="4833909" cy="3846508"/>
          </a:xfrm>
          <a:prstGeom prst="rect">
            <a:avLst/>
          </a:prstGeom>
          <a:ln>
            <a:noFill/>
          </a:ln>
          <a:effectLst>
            <a:softEdge rad="112500"/>
          </a:effectLst>
        </p:spPr>
      </p:pic>
    </p:spTree>
    <p:extLst>
      <p:ext uri="{BB962C8B-B14F-4D97-AF65-F5344CB8AC3E}">
        <p14:creationId xmlns:p14="http://schemas.microsoft.com/office/powerpoint/2010/main" val="1448649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8546" y="221673"/>
            <a:ext cx="9462653" cy="1320800"/>
          </a:xfrm>
        </p:spPr>
        <p:txBody>
          <a:bodyPr>
            <a:noAutofit/>
          </a:bodyPr>
          <a:lstStyle/>
          <a:p>
            <a:pPr algn="ctr"/>
            <a:r>
              <a:rPr lang="ru-RU" sz="2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Таким чином, </a:t>
            </a:r>
            <a:r>
              <a:rPr lang="ru-RU" sz="28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зародження</a:t>
            </a:r>
            <a:r>
              <a:rPr lang="ru-RU" sz="2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ru-RU" sz="28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документознавства</a:t>
            </a:r>
            <a:r>
              <a:rPr lang="ru-RU" sz="2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ru-RU" sz="28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було</a:t>
            </a:r>
            <a:r>
              <a:rPr lang="ru-RU" sz="2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ru-RU" sz="28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пов'язане</a:t>
            </a:r>
            <a:r>
              <a:rPr lang="ru-RU" sz="2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ru-RU" sz="28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зі</a:t>
            </a:r>
            <a:r>
              <a:rPr lang="ru-RU" sz="2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ru-RU" sz="28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створенням</a:t>
            </a:r>
            <a:r>
              <a:rPr lang="ru-RU" sz="2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правил </a:t>
            </a:r>
            <a:r>
              <a:rPr lang="ru-RU" sz="28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роботи</a:t>
            </a:r>
            <a:r>
              <a:rPr lang="ru-RU" sz="2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з документами й </a:t>
            </a:r>
            <a:r>
              <a:rPr lang="ru-RU" sz="28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вимог</a:t>
            </a:r>
            <a:r>
              <a:rPr lang="ru-RU" sz="2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до самих </a:t>
            </a:r>
            <a:r>
              <a:rPr lang="ru-RU" sz="28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документів</a:t>
            </a:r>
            <a:r>
              <a:rPr lang="ru-RU" sz="2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на </a:t>
            </a:r>
            <a:r>
              <a:rPr lang="ru-RU" sz="28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практиці</a:t>
            </a:r>
            <a:r>
              <a:rPr lang="ru-RU" sz="2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у </a:t>
            </a:r>
            <a:r>
              <a:rPr lang="ru-RU" sz="28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діловодному</a:t>
            </a:r>
            <a:r>
              <a:rPr lang="ru-RU" sz="2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ru-RU" sz="28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процесі</a:t>
            </a:r>
            <a:r>
              <a:rPr lang="ru-RU" sz="2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у </a:t>
            </a:r>
            <a:r>
              <a:rPr lang="ru-RU" sz="28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прикладній</a:t>
            </a:r>
            <a:r>
              <a:rPr lang="ru-RU" sz="2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ru-RU" sz="2800" b="1"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сфері</a:t>
            </a:r>
            <a:r>
              <a:rPr lang="ru-RU" sz="28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t>
            </a:r>
            <a:endParaRPr lang="ru-RU" sz="2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12545" y="3365758"/>
            <a:ext cx="2438400" cy="2419350"/>
          </a:xfrm>
        </p:spPr>
      </p:pic>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915149" y="2318934"/>
            <a:ext cx="2686050" cy="2571750"/>
          </a:xfr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1915" y="2436898"/>
            <a:ext cx="3102264" cy="2335822"/>
          </a:xfrm>
          <a:prstGeom prst="rect">
            <a:avLst/>
          </a:prstGeom>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2101" y="4848628"/>
            <a:ext cx="2497282" cy="1872961"/>
          </a:xfrm>
          <a:prstGeom prst="rect">
            <a:avLst/>
          </a:prstGeom>
        </p:spPr>
      </p:pic>
    </p:spTree>
    <p:extLst>
      <p:ext uri="{BB962C8B-B14F-4D97-AF65-F5344CB8AC3E}">
        <p14:creationId xmlns:p14="http://schemas.microsoft.com/office/powerpoint/2010/main" val="19901274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2752" y="443345"/>
            <a:ext cx="8596668" cy="1320800"/>
          </a:xfrm>
        </p:spPr>
        <p:txBody>
          <a:bodyPr>
            <a:noAutofit/>
          </a:bodyPr>
          <a:lstStyle/>
          <a:p>
            <a:pPr algn="ctr"/>
            <a:r>
              <a:rPr lang="ru-RU" sz="24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Набуття</a:t>
            </a:r>
            <a:r>
              <a:rPr lang="ru-RU" sz="2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r>
              <a:rPr lang="ru-RU" sz="24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документознавством</a:t>
            </a:r>
            <a:r>
              <a:rPr lang="ru-RU" sz="2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r>
              <a:rPr lang="ru-RU" sz="24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нормативизованого</a:t>
            </a:r>
            <a:r>
              <a:rPr lang="ru-RU" sz="2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теоретичного характеру </a:t>
            </a:r>
            <a:r>
              <a:rPr lang="ru-RU" sz="24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припадає</a:t>
            </a:r>
            <a:r>
              <a:rPr lang="ru-RU" sz="2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на </a:t>
            </a:r>
            <a:r>
              <a:rPr lang="ru-RU" sz="24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радянський</a:t>
            </a:r>
            <a:r>
              <a:rPr lang="ru-RU" sz="2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r>
              <a:rPr lang="ru-RU" sz="24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період</a:t>
            </a:r>
            <a:r>
              <a:rPr lang="ru-RU" sz="2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в </a:t>
            </a:r>
            <a:r>
              <a:rPr lang="ru-RU" sz="24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історії</a:t>
            </a:r>
            <a:r>
              <a:rPr lang="ru-RU" sz="2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r>
              <a:rPr lang="ru-RU" sz="24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України</a:t>
            </a:r>
            <a:r>
              <a:rPr lang="ru-RU" sz="2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На початку 1930-х </a:t>
            </a:r>
            <a:r>
              <a:rPr lang="ru-RU" sz="24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рр</a:t>
            </a:r>
            <a:r>
              <a:rPr lang="ru-RU" sz="2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у </a:t>
            </a:r>
            <a:r>
              <a:rPr lang="ru-RU" sz="24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Москві</a:t>
            </a:r>
            <a:r>
              <a:rPr lang="ru-RU" sz="2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r>
              <a:rPr lang="ru-RU" sz="24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був</a:t>
            </a:r>
            <a:r>
              <a:rPr lang="ru-RU" sz="2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r>
              <a:rPr lang="ru-RU" sz="24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відкритий</a:t>
            </a:r>
            <a:r>
              <a:rPr lang="ru-RU" sz="2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r>
              <a:rPr lang="ru-RU" sz="24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державний</a:t>
            </a:r>
            <a:r>
              <a:rPr lang="ru-RU" sz="2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r>
              <a:rPr lang="ru-RU" sz="24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історико-архівний</a:t>
            </a:r>
            <a:r>
              <a:rPr lang="ru-RU" sz="2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r>
              <a:rPr lang="ru-RU" sz="24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інститут</a:t>
            </a:r>
            <a:r>
              <a:rPr lang="ru-RU" sz="2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(МГІАІ</a:t>
            </a:r>
            <a:r>
              <a:rPr lang="ru-RU" sz="2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a:t>
            </a:r>
            <a:endParaRPr lang="ru-RU" sz="2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519" y="2417839"/>
            <a:ext cx="5436227" cy="34465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6721" y="2189019"/>
            <a:ext cx="3241789" cy="43223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13879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Объект 10"/>
          <p:cNvSpPr>
            <a:spLocks noGrp="1"/>
          </p:cNvSpPr>
          <p:nvPr>
            <p:ph sz="half" idx="1"/>
          </p:nvPr>
        </p:nvSpPr>
        <p:spPr>
          <a:xfrm>
            <a:off x="0" y="3656880"/>
            <a:ext cx="4531974" cy="2882466"/>
          </a:xfrm>
        </p:spPr>
        <p:txBody>
          <a:bodyPr>
            <a:normAutofit fontScale="92500"/>
          </a:bodyPr>
          <a:lstStyle/>
          <a:p>
            <a:r>
              <a:rPr lang="ru-RU"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1943 р. </a:t>
            </a:r>
            <a:r>
              <a:rPr lang="ru-RU" sz="2800" b="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уперше</a:t>
            </a:r>
            <a:r>
              <a:rPr lang="ru-RU"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a:t>
            </a:r>
            <a:r>
              <a:rPr lang="ru-RU" sz="2800" b="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з'явився</a:t>
            </a:r>
            <a:r>
              <a:rPr lang="ru-RU"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й сам </a:t>
            </a:r>
            <a:r>
              <a:rPr lang="ru-RU" sz="2800" b="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термін</a:t>
            </a:r>
            <a:r>
              <a:rPr lang="ru-RU"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a:t>
            </a:r>
            <a:r>
              <a:rPr lang="ru-RU" sz="2800" b="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документознавство</a:t>
            </a:r>
            <a:r>
              <a:rPr lang="ru-RU"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У 1960-і </a:t>
            </a:r>
            <a:r>
              <a:rPr lang="ru-RU" sz="2800" b="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рр</a:t>
            </a:r>
            <a:r>
              <a:rPr lang="ru-RU"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a:t>
            </a:r>
            <a:r>
              <a:rPr lang="ru-RU" sz="2800" b="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воно</a:t>
            </a:r>
            <a:r>
              <a:rPr lang="ru-RU"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a:t>
            </a:r>
            <a:r>
              <a:rPr lang="ru-RU" sz="2800" b="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стає</a:t>
            </a:r>
            <a:r>
              <a:rPr lang="ru-RU"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a:t>
            </a:r>
            <a:r>
              <a:rPr lang="ru-RU" sz="2800" b="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самостійною</a:t>
            </a:r>
            <a:r>
              <a:rPr lang="ru-RU"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a:t>
            </a:r>
            <a:r>
              <a:rPr lang="ru-RU" sz="2800" b="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науковою</a:t>
            </a:r>
            <a:r>
              <a:rPr lang="ru-RU"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a:t>
            </a:r>
            <a:r>
              <a:rPr lang="ru-RU" sz="2800" b="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дисципліною</a:t>
            </a:r>
            <a:r>
              <a:rPr lang="ru-RU"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a:t>
            </a:r>
          </a:p>
        </p:txBody>
      </p:sp>
      <p:sp>
        <p:nvSpPr>
          <p:cNvPr id="12" name="Объект 11"/>
          <p:cNvSpPr>
            <a:spLocks noGrp="1"/>
          </p:cNvSpPr>
          <p:nvPr>
            <p:ph sz="half" idx="2"/>
          </p:nvPr>
        </p:nvSpPr>
        <p:spPr>
          <a:xfrm>
            <a:off x="4531974" y="3656880"/>
            <a:ext cx="4979095" cy="3159226"/>
          </a:xfrm>
        </p:spPr>
        <p:txBody>
          <a:bodyPr>
            <a:normAutofit fontScale="92500"/>
          </a:bodyPr>
          <a:lstStyle/>
          <a:p>
            <a:r>
              <a:rPr lang="ru-RU"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У 1966 р. для </a:t>
            </a:r>
            <a:r>
              <a:rPr lang="ru-RU" sz="2800" b="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організації</a:t>
            </a:r>
            <a:r>
              <a:rPr lang="ru-RU"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a:t>
            </a:r>
            <a:r>
              <a:rPr lang="ru-RU" sz="2800" b="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наукових</a:t>
            </a:r>
            <a:r>
              <a:rPr lang="ru-RU"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a:t>
            </a:r>
            <a:r>
              <a:rPr lang="ru-RU" sz="2800" b="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досліджень</a:t>
            </a:r>
            <a:r>
              <a:rPr lang="ru-RU"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у </a:t>
            </a:r>
            <a:r>
              <a:rPr lang="ru-RU" sz="2800" b="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цій</a:t>
            </a:r>
            <a:r>
              <a:rPr lang="ru-RU"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a:t>
            </a:r>
            <a:r>
              <a:rPr lang="ru-RU" sz="2800" b="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царині</a:t>
            </a:r>
            <a:r>
              <a:rPr lang="ru-RU"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a:t>
            </a:r>
            <a:r>
              <a:rPr lang="ru-RU" sz="2800" b="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було</a:t>
            </a:r>
            <a:r>
              <a:rPr lang="ru-RU"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створено </a:t>
            </a:r>
            <a:r>
              <a:rPr lang="ru-RU" sz="2800" b="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Всесоюзний</a:t>
            </a:r>
            <a:r>
              <a:rPr lang="ru-RU"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a:t>
            </a:r>
            <a:r>
              <a:rPr lang="ru-RU" sz="2800" b="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науково-дослідний</a:t>
            </a:r>
            <a:r>
              <a:rPr lang="ru-RU"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a:t>
            </a:r>
            <a:r>
              <a:rPr lang="ru-RU" sz="2800" b="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інститут</a:t>
            </a:r>
            <a:r>
              <a:rPr lang="ru-RU"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a:t>
            </a:r>
            <a:r>
              <a:rPr lang="ru-RU" sz="2800" b="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документознавства</a:t>
            </a:r>
            <a:r>
              <a:rPr lang="ru-RU"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й </a:t>
            </a:r>
            <a:r>
              <a:rPr lang="ru-RU" sz="2800" b="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архівної</a:t>
            </a:r>
            <a:r>
              <a:rPr lang="ru-RU"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a:t>
            </a:r>
            <a:r>
              <a:rPr lang="ru-RU" sz="2800" b="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справи</a:t>
            </a:r>
            <a:r>
              <a:rPr lang="ru-RU"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(ВНДІДАС).</a:t>
            </a:r>
          </a:p>
          <a:p>
            <a:endParaRPr lang="ru-RU" dirty="0"/>
          </a:p>
        </p:txBody>
      </p:sp>
      <p:pic>
        <p:nvPicPr>
          <p:cNvPr id="13" name="Рисунок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4691"/>
            <a:ext cx="2001983" cy="2001983"/>
          </a:xfrm>
          <a:prstGeom prst="rect">
            <a:avLst/>
          </a:prstGeom>
        </p:spPr>
      </p:pic>
      <p:pic>
        <p:nvPicPr>
          <p:cNvPr id="14" name="Рисунок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1383" y="124691"/>
            <a:ext cx="4580276" cy="3435207"/>
          </a:xfrm>
          <a:prstGeom prst="rect">
            <a:avLst/>
          </a:prstGeom>
        </p:spPr>
      </p:pic>
      <p:pic>
        <p:nvPicPr>
          <p:cNvPr id="15" name="Рисунок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9128" y="1096609"/>
            <a:ext cx="1821734" cy="2283511"/>
          </a:xfrm>
          <a:prstGeom prst="rect">
            <a:avLst/>
          </a:prstGeom>
        </p:spPr>
      </p:pic>
    </p:spTree>
    <p:extLst>
      <p:ext uri="{BB962C8B-B14F-4D97-AF65-F5344CB8AC3E}">
        <p14:creationId xmlns:p14="http://schemas.microsoft.com/office/powerpoint/2010/main" val="23100606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148</TotalTime>
  <Words>496</Words>
  <Application>Microsoft Office PowerPoint</Application>
  <PresentationFormat>Широкий екран</PresentationFormat>
  <Paragraphs>25</Paragraphs>
  <Slides>13</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13</vt:i4>
      </vt:variant>
    </vt:vector>
  </HeadingPairs>
  <TitlesOfParts>
    <vt:vector size="18" baseType="lpstr">
      <vt:lpstr>Arial</vt:lpstr>
      <vt:lpstr>Trebuchet MS</vt:lpstr>
      <vt:lpstr>Wingdings</vt:lpstr>
      <vt:lpstr>Wingdings 3</vt:lpstr>
      <vt:lpstr>Аспект</vt:lpstr>
      <vt:lpstr>Діловодство в Україні</vt:lpstr>
      <vt:lpstr>Зародження діловодства сягає часів Київської Русі IX-XIII ст. Його особливістю слід уважати відсутність виняткових правил оформлення документів. Документи часто включалися до складу тих або інших літературних джерел.</vt:lpstr>
      <vt:lpstr>Із часів Древньої Русі до нас дійшла насамперед "Руська Правда". Це перший відомий нам збірник писаного права. Наступним поширеним видом документів були князівські й церковні "устави" та "уроки".</vt:lpstr>
      <vt:lpstr>Розвиток діловодства в Україні припадає на наступну історичну епоху й пов'язаний із перебуванням України в складі Литовсько-Російської держави й королівства Польського з більш високим рівнем діловодності і  активності, чим на Русі.</vt:lpstr>
      <vt:lpstr>Становлення національного діловодства в Україні пов'язане з появою козацької й гетьманської державності. Діловодством на Запоріжській Січі відав писар. </vt:lpstr>
      <vt:lpstr>Входження українських земель до складу Російської та Австрійської імперій з єдиною системою управління та централізованим бюрократичним апаратом сприяло вдосконаленню діловодної справи в Україні. До нашого часу від тієї епохи збереглося чимало правил і норм. Передусім, це:</vt:lpstr>
      <vt:lpstr>Таким чином, зародження документознавства було пов'язане зі створенням правил роботи з документами й вимог до самих документів на практиці, у діловодному процесі, у прикладній сфері.</vt:lpstr>
      <vt:lpstr>Набуття документознавством нормативизованого, теоретичного характеру припадає на радянський період в історії України. На початку 1930-х рр. у Москві був відкритий державний історико-архівний інститут (МГІАІ).</vt:lpstr>
      <vt:lpstr>Презентація PowerPoint</vt:lpstr>
      <vt:lpstr>Одночасно було розроблено й уведено в дію Єдину державну систему діловодства (ЕДСД). Усього було уніфіковано більше 4,5 тис. форм документів.</vt:lpstr>
      <vt:lpstr>За роки незалежності України відбувся радикальний переворот у діловодстві:</vt:lpstr>
      <vt:lpstr>Регулятивноуніфікативні функції в області міжнародних правил документації виконує Міжнародна організація зі стандартизації, ICO (International Organization for Standardization, ISO). Це глобальна недержавна установа для 54 країн, що визначає, які стандарти потрібні для функціонування комерційних, державних і громадських організацій.</vt:lpstr>
      <vt:lpstr>У сфері діловодства й архівної справи розроблені і широко застосовуються такі стандарти:</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Виктория</dc:creator>
  <cp:lastModifiedBy>HP 450</cp:lastModifiedBy>
  <cp:revision>15</cp:revision>
  <dcterms:created xsi:type="dcterms:W3CDTF">2016-03-09T20:33:09Z</dcterms:created>
  <dcterms:modified xsi:type="dcterms:W3CDTF">2024-03-14T09:53:29Z</dcterms:modified>
</cp:coreProperties>
</file>