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8"/>
  </p:notesMasterIdLst>
  <p:sldIdLst>
    <p:sldId id="309" r:id="rId2"/>
    <p:sldId id="310" r:id="rId3"/>
    <p:sldId id="294" r:id="rId4"/>
    <p:sldId id="295" r:id="rId5"/>
    <p:sldId id="296" r:id="rId6"/>
    <p:sldId id="303" r:id="rId7"/>
    <p:sldId id="324" r:id="rId8"/>
    <p:sldId id="297" r:id="rId9"/>
    <p:sldId id="301" r:id="rId10"/>
    <p:sldId id="322" r:id="rId11"/>
    <p:sldId id="323" r:id="rId12"/>
    <p:sldId id="325" r:id="rId13"/>
    <p:sldId id="348" r:id="rId14"/>
    <p:sldId id="326" r:id="rId15"/>
    <p:sldId id="305" r:id="rId16"/>
    <p:sldId id="306" r:id="rId17"/>
    <p:sldId id="307" r:id="rId18"/>
    <p:sldId id="308" r:id="rId19"/>
    <p:sldId id="328" r:id="rId20"/>
    <p:sldId id="329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44" r:id="rId30"/>
    <p:sldId id="339" r:id="rId31"/>
    <p:sldId id="340" r:id="rId32"/>
    <p:sldId id="341" r:id="rId33"/>
    <p:sldId id="345" r:id="rId34"/>
    <p:sldId id="346" r:id="rId35"/>
    <p:sldId id="347" r:id="rId36"/>
    <p:sldId id="31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9" autoAdjust="0"/>
    <p:restoredTop sz="94722" autoAdjust="0"/>
  </p:normalViewPr>
  <p:slideViewPr>
    <p:cSldViewPr>
      <p:cViewPr>
        <p:scale>
          <a:sx n="73" d="100"/>
          <a:sy n="73" d="100"/>
        </p:scale>
        <p:origin x="-1404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B2E28-3730-4BEB-B9A8-3C000BD7D134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8C482-FF6C-4168-9243-99AC8FF2C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6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D2D32-467C-49D6-9F33-337E46C3CF1C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D2D32-467C-49D6-9F33-337E46C3CF1C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D2D32-467C-49D6-9F33-337E46C3CF1C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D2D32-467C-49D6-9F33-337E46C3CF1C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1.docx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5" y="4357695"/>
            <a:ext cx="5637010" cy="250030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uk-UA" sz="2400" b="1" i="1" dirty="0" smtClean="0">
                <a:solidFill>
                  <a:srgbClr val="333300"/>
                </a:solidFill>
                <a:latin typeface="Bookman Old Style" pitchFamily="18" charset="0"/>
                <a:cs typeface="Andalus" pitchFamily="2" charset="-78"/>
              </a:rPr>
              <a:t>Савчук Людмила Олександрівна,</a:t>
            </a:r>
            <a:endParaRPr lang="uk-UA" sz="2400" i="1" dirty="0" smtClean="0">
              <a:solidFill>
                <a:srgbClr val="333300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400" i="1" dirty="0" err="1" smtClean="0">
                <a:latin typeface="Bookman Old Style" pitchFamily="18" charset="0"/>
              </a:rPr>
              <a:t>к.п.н</a:t>
            </a:r>
            <a:r>
              <a:rPr lang="uk-UA" sz="2400" i="1" dirty="0" smtClean="0">
                <a:latin typeface="Bookman Old Style" pitchFamily="18" charset="0"/>
              </a:rPr>
              <a:t>., доцент  кафедри психології, соціальної роботи та гуманітарних дисциплін</a:t>
            </a:r>
            <a:endParaRPr lang="uk-UA" sz="2400" b="1" i="1" dirty="0" smtClean="0">
              <a:solidFill>
                <a:srgbClr val="800000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400" b="1" i="1" dirty="0" smtClean="0">
                <a:solidFill>
                  <a:srgbClr val="800000"/>
                </a:solidFill>
                <a:latin typeface="Bookman Old Style" pitchFamily="18" charset="0"/>
              </a:rPr>
              <a:t>                                                   2023р.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175351" cy="4382229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Нейропсихологія</a:t>
            </a:r>
            <a:r>
              <a:rPr lang="ru-RU" dirty="0" smtClean="0"/>
              <a:t>: </a:t>
            </a:r>
            <a:r>
              <a:rPr lang="ru-RU" dirty="0" err="1" smtClean="0"/>
              <a:t>теоретичні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і </a:t>
            </a:r>
            <a:r>
              <a:rPr lang="ru-RU" dirty="0" err="1" smtClean="0"/>
              <a:t>практичне</a:t>
            </a:r>
            <a:r>
              <a:rPr lang="ru-RU" dirty="0" smtClean="0"/>
              <a:t> </a:t>
            </a:r>
            <a:r>
              <a:rPr lang="ru-RU" sz="6600" dirty="0" err="1" smtClean="0"/>
              <a:t>значення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/>
            </a:r>
            <a:br>
              <a:rPr lang="ru-RU" sz="6600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95" y="2571744"/>
            <a:ext cx="3648405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5" cy="714380"/>
          </a:xfrm>
        </p:spPr>
        <p:txBody>
          <a:bodyPr/>
          <a:lstStyle/>
          <a:p>
            <a:r>
              <a:rPr lang="uk-UA" sz="3200" dirty="0" smtClean="0"/>
              <a:t>Функції кори головного мозку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1285860"/>
            <a:ext cx="8001056" cy="5214974"/>
          </a:xfrm>
        </p:spPr>
        <p:txBody>
          <a:bodyPr>
            <a:normAutofit/>
          </a:bodyPr>
          <a:lstStyle/>
          <a:p>
            <a:endParaRPr lang="ru-RU" sz="2400" b="1" dirty="0" smtClean="0"/>
          </a:p>
          <a:p>
            <a:pPr lvl="2"/>
            <a:r>
              <a:rPr lang="uk-UA" b="1" i="1" dirty="0" smtClean="0"/>
              <a:t>Це вищий відділ ЦНС.</a:t>
            </a:r>
            <a:endParaRPr lang="ru-RU" sz="1400" b="1" dirty="0" smtClean="0"/>
          </a:p>
          <a:p>
            <a:pPr lvl="2"/>
            <a:r>
              <a:rPr lang="uk-UA" b="1" i="1" dirty="0" smtClean="0"/>
              <a:t>Забезпечує довільні рухи, дає початок пірамідному шляху.</a:t>
            </a:r>
            <a:endParaRPr lang="ru-RU" sz="1400" b="1" dirty="0" smtClean="0"/>
          </a:p>
          <a:p>
            <a:pPr lvl="2"/>
            <a:r>
              <a:rPr lang="uk-UA" b="1" i="1" dirty="0" smtClean="0"/>
              <a:t>Кора є органом свідомого сприймання чутливих подразнень.</a:t>
            </a:r>
            <a:endParaRPr lang="ru-RU" sz="1400" b="1" dirty="0" smtClean="0"/>
          </a:p>
          <a:p>
            <a:pPr lvl="2"/>
            <a:r>
              <a:rPr lang="uk-UA" b="1" i="1" dirty="0" smtClean="0"/>
              <a:t>Кора є анатомічною базою умовно-рефлекторної діяльності.</a:t>
            </a:r>
            <a:endParaRPr lang="ru-RU" sz="1400" b="1" dirty="0" smtClean="0"/>
          </a:p>
          <a:p>
            <a:pPr lvl="2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i="1" dirty="0" smtClean="0"/>
              <a:t>Кора є органом аналізу і синтезу всіх подразнень з зовнішнього світу і з внутрішніх органів.</a:t>
            </a:r>
            <a:endParaRPr lang="ru-RU" sz="1400" b="1" dirty="0" smtClean="0"/>
          </a:p>
          <a:p>
            <a:pPr lvl="2"/>
            <a:r>
              <a:rPr lang="uk-UA" b="1" i="1" dirty="0" smtClean="0"/>
              <a:t>Кора є носієм індивідуального досвіду.</a:t>
            </a:r>
            <a:endParaRPr lang="ru-RU" sz="1400" b="1" dirty="0" smtClean="0"/>
          </a:p>
          <a:p>
            <a:pPr lvl="2"/>
            <a:r>
              <a:rPr lang="uk-UA" b="1" i="1" dirty="0" smtClean="0"/>
              <a:t>Кора відповідає за психічну діяльність і мову.</a:t>
            </a:r>
            <a:endParaRPr lang="ru-RU" sz="1400" b="1" dirty="0" smtClean="0"/>
          </a:p>
          <a:p>
            <a:pPr lvl="2"/>
            <a:r>
              <a:rPr lang="uk-UA" b="1" i="1" dirty="0" smtClean="0"/>
              <a:t>Кора	забезпечує	регулюючий	вплив	на	</a:t>
            </a:r>
            <a:r>
              <a:rPr lang="uk-UA" b="1" i="1" dirty="0" err="1" smtClean="0"/>
              <a:t>нижчележачі</a:t>
            </a:r>
            <a:r>
              <a:rPr lang="uk-UA" b="1" i="1" dirty="0" smtClean="0"/>
              <a:t>	відділи нервової системи.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57166"/>
            <a:ext cx="6512511" cy="785818"/>
          </a:xfrm>
        </p:spPr>
        <p:txBody>
          <a:bodyPr/>
          <a:lstStyle/>
          <a:p>
            <a:r>
              <a:rPr lang="uk-UA" sz="3200" dirty="0" smtClean="0"/>
              <a:t>Зони кори головного мозку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1214422"/>
            <a:ext cx="8358246" cy="5214974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Потилична ділянка.</a:t>
            </a:r>
            <a:r>
              <a:rPr lang="uk-UA" i="1" dirty="0" smtClean="0">
                <a:solidFill>
                  <a:srgbClr val="FF0000"/>
                </a:solidFill>
              </a:rPr>
              <a:t> </a:t>
            </a:r>
            <a:r>
              <a:rPr lang="uk-UA" i="1" dirty="0" smtClean="0"/>
              <a:t>Зорова проекційна зона розташована у потиличних ділянках на внутрішній поверхні півкуль по краях та вглибині</a:t>
            </a:r>
            <a:endParaRPr lang="uk-UA" b="1" i="1" dirty="0" smtClean="0"/>
          </a:p>
          <a:p>
            <a:r>
              <a:rPr lang="uk-UA" b="1" i="1" dirty="0" smtClean="0">
                <a:solidFill>
                  <a:srgbClr val="FF0000"/>
                </a:solidFill>
              </a:rPr>
              <a:t>Скронева ділянка.</a:t>
            </a:r>
            <a:r>
              <a:rPr lang="uk-UA" i="1" dirty="0" smtClean="0">
                <a:solidFill>
                  <a:srgbClr val="FF0000"/>
                </a:solidFill>
              </a:rPr>
              <a:t> </a:t>
            </a:r>
            <a:r>
              <a:rPr lang="uk-UA" i="1" dirty="0" smtClean="0"/>
              <a:t>Ця ділянка здійснює сприйняття слухових, нюхових, смакових подразнень, мовленнєвих звуків</a:t>
            </a:r>
            <a:endParaRPr lang="uk-UA" b="1" i="1" dirty="0" smtClean="0"/>
          </a:p>
          <a:p>
            <a:r>
              <a:rPr lang="uk-UA" b="1" i="1" dirty="0" smtClean="0">
                <a:solidFill>
                  <a:srgbClr val="FF0000"/>
                </a:solidFill>
              </a:rPr>
              <a:t>Тім’яна ділянка</a:t>
            </a:r>
            <a:r>
              <a:rPr lang="uk-UA" b="1" i="1" dirty="0" smtClean="0"/>
              <a:t>. </a:t>
            </a:r>
            <a:r>
              <a:rPr lang="uk-UA" i="1" dirty="0" smtClean="0"/>
              <a:t>Функція тім’яної ділянки пов’язана, в основному, з орієнтацією в просторі і часі та з аналізом подразнень від чутливих рецепторів</a:t>
            </a:r>
          </a:p>
          <a:p>
            <a:r>
              <a:rPr lang="uk-UA" b="1" i="1" dirty="0" smtClean="0">
                <a:solidFill>
                  <a:srgbClr val="FF0000"/>
                </a:solidFill>
              </a:rPr>
              <a:t>Лобна частка</a:t>
            </a:r>
            <a:r>
              <a:rPr lang="uk-UA" b="1" i="1" dirty="0" smtClean="0"/>
              <a:t>. </a:t>
            </a:r>
            <a:r>
              <a:rPr lang="uk-UA" i="1" dirty="0" smtClean="0"/>
              <a:t>Функцією кори лобних часток є організація рухів і рухових механізмів мовлення, поведінки, мислення і пам’яті.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57166"/>
            <a:ext cx="6512511" cy="571504"/>
          </a:xfrm>
        </p:spPr>
        <p:txBody>
          <a:bodyPr/>
          <a:lstStyle/>
          <a:p>
            <a:r>
              <a:rPr lang="uk-UA" sz="2800" dirty="0" smtClean="0"/>
              <a:t>Функціональна асиметрія півкуль головного мозку 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1500174"/>
            <a:ext cx="8001056" cy="464347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/>
              <a:t>Діяльність півкуль головного мозку</a:t>
            </a:r>
            <a:endParaRPr lang="ru-RU" b="1" dirty="0" smtClean="0"/>
          </a:p>
          <a:p>
            <a:r>
              <a:rPr lang="uk-UA" dirty="0" smtClean="0">
                <a:solidFill>
                  <a:srgbClr val="FF0000"/>
                </a:solidFill>
              </a:rPr>
              <a:t>Ліва півкуля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uk-UA" dirty="0" smtClean="0"/>
              <a:t>Розуміння значення слів.</a:t>
            </a:r>
            <a:endParaRPr lang="ru-RU" dirty="0" smtClean="0"/>
          </a:p>
          <a:p>
            <a:pPr lvl="0"/>
            <a:r>
              <a:rPr lang="uk-UA" dirty="0" smtClean="0"/>
              <a:t> Розуміння  змісту музичних творів.</a:t>
            </a:r>
            <a:endParaRPr lang="ru-RU" dirty="0" smtClean="0"/>
          </a:p>
          <a:p>
            <a:pPr lvl="0"/>
            <a:r>
              <a:rPr lang="uk-UA" dirty="0" smtClean="0"/>
              <a:t>Розуміння загального	змісту картин.</a:t>
            </a:r>
            <a:endParaRPr lang="ru-RU" dirty="0" smtClean="0"/>
          </a:p>
          <a:p>
            <a:pPr lvl="0"/>
            <a:r>
              <a:rPr lang="uk-UA" dirty="0" smtClean="0"/>
              <a:t>Класифікація видимих об’єктів, поєднання їх в категорії.</a:t>
            </a:r>
            <a:endParaRPr lang="ru-RU" dirty="0" smtClean="0"/>
          </a:p>
          <a:p>
            <a:pPr lvl="0"/>
            <a:r>
              <a:rPr lang="uk-UA" dirty="0" smtClean="0"/>
              <a:t>Довільне запам’ятовування.</a:t>
            </a:r>
            <a:endParaRPr lang="ru-RU" dirty="0" smtClean="0"/>
          </a:p>
          <a:p>
            <a:pPr lvl="0"/>
            <a:r>
              <a:rPr lang="uk-UA" dirty="0" smtClean="0"/>
              <a:t>Формування	понять	про	час, простір, причинність.</a:t>
            </a:r>
          </a:p>
          <a:p>
            <a:pPr lvl="0"/>
            <a:r>
              <a:rPr lang="uk-UA" dirty="0" smtClean="0"/>
              <a:t> </a:t>
            </a:r>
            <a:r>
              <a:rPr lang="uk-UA" dirty="0" smtClean="0">
                <a:solidFill>
                  <a:srgbClr val="FF0000"/>
                </a:solidFill>
              </a:rPr>
              <a:t>Права півкуля</a:t>
            </a:r>
            <a:endParaRPr lang="ru-RU" dirty="0" smtClean="0"/>
          </a:p>
          <a:p>
            <a:pPr lvl="0"/>
            <a:r>
              <a:rPr lang="uk-UA" dirty="0" smtClean="0"/>
              <a:t>Сприймання	голосу,	інтонації, мелодії мовлення.</a:t>
            </a:r>
            <a:endParaRPr lang="ru-RU" dirty="0" smtClean="0"/>
          </a:p>
          <a:p>
            <a:pPr lvl="0"/>
            <a:r>
              <a:rPr lang="uk-UA" dirty="0" smtClean="0"/>
              <a:t>Сприймання мелодії.</a:t>
            </a:r>
            <a:endParaRPr lang="ru-RU" dirty="0" smtClean="0"/>
          </a:p>
          <a:p>
            <a:pPr lvl="0"/>
            <a:r>
              <a:rPr lang="uk-UA" dirty="0" smtClean="0"/>
              <a:t>Сприймання частин картин без розуміння загального змісту.</a:t>
            </a:r>
            <a:endParaRPr lang="ru-RU" dirty="0" smtClean="0"/>
          </a:p>
          <a:p>
            <a:pPr lvl="0"/>
            <a:r>
              <a:rPr lang="uk-UA" dirty="0" smtClean="0"/>
              <a:t>Ізольоване сприймання об’єктів.</a:t>
            </a:r>
            <a:endParaRPr lang="ru-RU" dirty="0" smtClean="0"/>
          </a:p>
          <a:p>
            <a:pPr lvl="0"/>
            <a:r>
              <a:rPr lang="uk-UA" dirty="0" smtClean="0"/>
              <a:t>Мимовільне запам’ятовування.</a:t>
            </a:r>
            <a:endParaRPr lang="ru-RU" dirty="0" smtClean="0"/>
          </a:p>
          <a:p>
            <a:pPr lvl="0"/>
            <a:r>
              <a:rPr lang="uk-UA" dirty="0" smtClean="0"/>
              <a:t>Сприймання	просторових  відносин предметів.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428604"/>
            <a:ext cx="7805766" cy="785818"/>
          </a:xfrm>
        </p:spPr>
        <p:txBody>
          <a:bodyPr/>
          <a:lstStyle/>
          <a:p>
            <a:r>
              <a:rPr lang="uk-UA" sz="2800" dirty="0" err="1" smtClean="0"/>
              <a:t>Міжпівкульна</a:t>
            </a:r>
            <a:r>
              <a:rPr lang="uk-UA" sz="2800" dirty="0" smtClean="0"/>
              <a:t> асиметрія мозку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image14.jpe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8215371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715403" cy="1071570"/>
          </a:xfrm>
        </p:spPr>
        <p:txBody>
          <a:bodyPr/>
          <a:lstStyle/>
          <a:p>
            <a:r>
              <a:rPr lang="uk-UA" sz="2800" dirty="0" smtClean="0"/>
              <a:t>Наслідки уражень правої і лівої півкулі мозку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1472" y="1928802"/>
            <a:ext cx="8215370" cy="4500594"/>
          </a:xfrm>
        </p:spPr>
        <p:txBody>
          <a:bodyPr>
            <a:normAutofit/>
          </a:bodyPr>
          <a:lstStyle/>
          <a:p>
            <a:r>
              <a:rPr lang="uk-UA" i="1" dirty="0" smtClean="0"/>
              <a:t>Таким чином для ураження </a:t>
            </a:r>
            <a:r>
              <a:rPr lang="uk-UA" i="1" dirty="0" smtClean="0">
                <a:solidFill>
                  <a:srgbClr val="FF0000"/>
                </a:solidFill>
              </a:rPr>
              <a:t>правої півкулі </a:t>
            </a:r>
            <a:r>
              <a:rPr lang="uk-UA" i="1" dirty="0" smtClean="0"/>
              <a:t>характерними є 3 групи симптомів: </a:t>
            </a:r>
            <a:r>
              <a:rPr lang="uk-UA" i="1" dirty="0" smtClean="0">
                <a:solidFill>
                  <a:srgbClr val="0070C0"/>
                </a:solidFill>
              </a:rPr>
              <a:t>порушення схеми тіла </a:t>
            </a:r>
            <a:r>
              <a:rPr lang="uk-UA" i="1" dirty="0" smtClean="0"/>
              <a:t>(</a:t>
            </a:r>
            <a:r>
              <a:rPr lang="uk-UA" i="1" dirty="0" err="1" smtClean="0"/>
              <a:t>аутотопагнозія</a:t>
            </a:r>
            <a:r>
              <a:rPr lang="uk-UA" i="1" dirty="0" smtClean="0"/>
              <a:t>, </a:t>
            </a:r>
            <a:r>
              <a:rPr lang="uk-UA" i="1" dirty="0" err="1" smtClean="0"/>
              <a:t>анозогнозія</a:t>
            </a:r>
            <a:r>
              <a:rPr lang="uk-UA" i="1" dirty="0" smtClean="0"/>
              <a:t>, </a:t>
            </a:r>
            <a:r>
              <a:rPr lang="uk-UA" i="1" dirty="0" err="1" smtClean="0"/>
              <a:t>псевдомелія</a:t>
            </a:r>
            <a:r>
              <a:rPr lang="uk-UA" i="1" dirty="0" smtClean="0"/>
              <a:t>); </a:t>
            </a:r>
            <a:r>
              <a:rPr lang="uk-UA" i="1" dirty="0" smtClean="0">
                <a:solidFill>
                  <a:srgbClr val="0070C0"/>
                </a:solidFill>
              </a:rPr>
              <a:t>зміни психічної діяльності </a:t>
            </a:r>
            <a:r>
              <a:rPr lang="uk-UA" i="1" dirty="0" smtClean="0"/>
              <a:t>(ейфорія, зниження критики, пам’яті, </a:t>
            </a:r>
            <a:r>
              <a:rPr lang="uk-UA" i="1" dirty="0" err="1" smtClean="0"/>
              <a:t>конфабуляції</a:t>
            </a:r>
            <a:r>
              <a:rPr lang="uk-UA" i="1" dirty="0" smtClean="0">
                <a:solidFill>
                  <a:srgbClr val="0070C0"/>
                </a:solidFill>
              </a:rPr>
              <a:t>); </a:t>
            </a:r>
            <a:r>
              <a:rPr lang="uk-UA" i="1" dirty="0" err="1" smtClean="0">
                <a:solidFill>
                  <a:srgbClr val="0070C0"/>
                </a:solidFill>
              </a:rPr>
              <a:t>паракінези</a:t>
            </a:r>
            <a:r>
              <a:rPr lang="uk-UA" i="1" dirty="0" smtClean="0">
                <a:solidFill>
                  <a:srgbClr val="0070C0"/>
                </a:solidFill>
              </a:rPr>
              <a:t> </a:t>
            </a:r>
            <a:r>
              <a:rPr lang="uk-UA" i="1" dirty="0" smtClean="0"/>
              <a:t>(автоматизована жестикуляція – «несвідомі» рухи здоровими кінцівками).</a:t>
            </a:r>
            <a:endParaRPr lang="ru-RU" dirty="0" smtClean="0"/>
          </a:p>
          <a:p>
            <a:r>
              <a:rPr lang="uk-UA" i="1" dirty="0" smtClean="0"/>
              <a:t>Для ураження домінантної (частіше лівої) </a:t>
            </a:r>
            <a:r>
              <a:rPr lang="uk-UA" i="1" dirty="0" smtClean="0">
                <a:solidFill>
                  <a:srgbClr val="FF0000"/>
                </a:solidFill>
              </a:rPr>
              <a:t>півкулі характерні:</a:t>
            </a:r>
            <a:r>
              <a:rPr lang="uk-UA" i="1" dirty="0" smtClean="0"/>
              <a:t> </a:t>
            </a:r>
            <a:r>
              <a:rPr lang="uk-UA" i="1" dirty="0" smtClean="0">
                <a:solidFill>
                  <a:srgbClr val="0070C0"/>
                </a:solidFill>
              </a:rPr>
              <a:t>афазії; аграфія; алексія; акалькулія; апраксії </a:t>
            </a:r>
            <a:r>
              <a:rPr lang="uk-UA" i="1" dirty="0" smtClean="0"/>
              <a:t>(особливо часто аферентна, </a:t>
            </a:r>
            <a:r>
              <a:rPr lang="uk-UA" i="1" dirty="0" err="1" smtClean="0"/>
              <a:t>кінестетична</a:t>
            </a:r>
            <a:r>
              <a:rPr lang="uk-UA" i="1" dirty="0" smtClean="0"/>
              <a:t>, </a:t>
            </a:r>
            <a:r>
              <a:rPr lang="uk-UA" i="1" dirty="0" err="1" smtClean="0"/>
              <a:t>ідеаторна</a:t>
            </a:r>
            <a:r>
              <a:rPr lang="uk-UA" i="1" dirty="0" smtClean="0"/>
              <a:t>, конструктивна).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Деякі функції мозку</a:t>
            </a:r>
            <a:endParaRPr lang="ru-RU" b="1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6" y="1000108"/>
          <a:ext cx="8429686" cy="5140270"/>
        </p:xfrm>
        <a:graphic>
          <a:graphicData uri="http://schemas.openxmlformats.org/drawingml/2006/table">
            <a:tbl>
              <a:tblPr/>
              <a:tblGrid>
                <a:gridCol w="1218961"/>
                <a:gridCol w="1123841"/>
                <a:gridCol w="2496934"/>
                <a:gridCol w="1248029"/>
                <a:gridCol w="2341921"/>
              </a:tblGrid>
              <a:tr h="1214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Лобна </a:t>
                      </a: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зона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Ліва півкуля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Правильно пишу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Права півкуля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Уявляю, фантазую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Програмування, інтуїція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Подрібнен-ня</a:t>
                      </a: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своїх кроків до мети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Дидактична гра «Де зупинився зайчик?».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 Дитина має поглядом </a:t>
                      </a: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за</a:t>
                      </a:r>
                      <a:r>
                        <a:rPr lang="uk-UA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словесною інструкцією 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простежити рух тварини </a:t>
                      </a: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шаховій дошці: 2 клітинки ліворуч, 1 вгору, 3 праворуч, 1 донизу. Де зупинився зайчик? Дитина має підійти і показати. Гра стимулює ліву лобову зону півкулі мозку, яка відповідає за просторові відношення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Інтуїція, увага, фантазія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Дидактичні ігри із складанням описової розповіді з використанням малюнків-символів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5234" name="Рисунок 1" descr="detk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285860"/>
            <a:ext cx="1114425" cy="857250"/>
          </a:xfrm>
          <a:prstGeom prst="rect">
            <a:avLst/>
          </a:prstGeom>
          <a:noFill/>
        </p:spPr>
      </p:pic>
      <p:pic>
        <p:nvPicPr>
          <p:cNvPr id="95233" name="Рисунок 2" descr="e09b1-1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357298"/>
            <a:ext cx="962025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pPr algn="ctr"/>
            <a:r>
              <a:rPr lang="uk-UA" b="1" i="1" dirty="0" smtClean="0"/>
              <a:t>Деякі функції мозку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214422"/>
          <a:ext cx="8215370" cy="5357078"/>
        </p:xfrm>
        <a:graphic>
          <a:graphicData uri="http://schemas.openxmlformats.org/drawingml/2006/table">
            <a:tbl>
              <a:tblPr/>
              <a:tblGrid>
                <a:gridCol w="1187970"/>
                <a:gridCol w="1095269"/>
                <a:gridCol w="2433452"/>
                <a:gridCol w="1216299"/>
                <a:gridCol w="2282380"/>
              </a:tblGrid>
              <a:tr h="142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Скронева </a:t>
                      </a: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зона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Ліва півкуля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Формую фонематичні уявлення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Права півкуля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Чую! Торкаюся!</a:t>
                      </a:r>
                      <a:r>
                        <a:rPr lang="uk-UA" sz="16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Нюхаю! Уявляю!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3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Звуки, шуми, мовлення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Вербальні</a:t>
                      </a:r>
                      <a:r>
                        <a:rPr lang="uk-UA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шуми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Дидактична гра </a:t>
                      </a:r>
                      <a:r>
                        <a:rPr lang="uk-UA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“Впіймай</a:t>
                      </a:r>
                      <a:r>
                        <a:rPr lang="uk-UA" sz="16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6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звук”</a:t>
                      </a:r>
                      <a:r>
                        <a:rPr lang="uk-UA" sz="16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uk-UA" sz="1600" b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Наприклад, у всіх словах </a:t>
                      </a:r>
                      <a:r>
                        <a:rPr lang="uk-UA" sz="1600" b="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“втекла”</a:t>
                      </a:r>
                      <a:r>
                        <a:rPr lang="uk-UA" sz="1600" b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перша буква. …</a:t>
                      </a:r>
                      <a:r>
                        <a:rPr lang="uk-UA" sz="1600" b="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итка</a:t>
                      </a:r>
                      <a:r>
                        <a:rPr lang="uk-UA" sz="1600" b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, …</a:t>
                      </a:r>
                      <a:r>
                        <a:rPr lang="uk-UA" sz="1600" b="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осоріг</a:t>
                      </a:r>
                      <a:r>
                        <a:rPr lang="uk-UA" sz="1600" b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, …</a:t>
                      </a:r>
                      <a:r>
                        <a:rPr lang="uk-UA" sz="1600" b="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ожиці</a:t>
                      </a:r>
                      <a:endParaRPr lang="ru-RU" sz="16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Невербальні</a:t>
                      </a:r>
                      <a:r>
                        <a:rPr lang="uk-UA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шуми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Дидактична гра “В музеї на </a:t>
                      </a:r>
                      <a:r>
                        <a:rPr lang="uk-UA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екскурсії”</a:t>
                      </a: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uk-UA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де замість таблички </a:t>
                      </a:r>
                      <a:r>
                        <a:rPr lang="uk-UA" sz="16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“Не</a:t>
                      </a:r>
                      <a:r>
                        <a:rPr lang="uk-UA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6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чіпати”</a:t>
                      </a:r>
                      <a:r>
                        <a:rPr lang="uk-UA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 висить </a:t>
                      </a:r>
                      <a:r>
                        <a:rPr lang="uk-UA" sz="16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“Доторкнися</a:t>
                      </a:r>
                      <a:r>
                        <a:rPr lang="uk-UA" sz="1600" b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і </a:t>
                      </a:r>
                      <a:r>
                        <a:rPr lang="uk-UA" sz="1600" b="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відчуй”</a:t>
                      </a:r>
                      <a:r>
                        <a:rPr lang="uk-UA" sz="1600" b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. “У цьому незвичайному музеї багато цікавого, бо його створила сама природа. Заплющ очі і уяви, що ти доторкнувся до веселки. Опиши своє </a:t>
                      </a:r>
                      <a:r>
                        <a:rPr lang="uk-UA" sz="1600" b="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відчуття”</a:t>
                      </a:r>
                      <a:r>
                        <a:rPr lang="uk-UA" sz="1600" b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. Гра стимулює уяву, фантазію, апелюючи до правої півкулі мозку.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1" descr="detk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714488"/>
            <a:ext cx="1143008" cy="879237"/>
          </a:xfrm>
          <a:prstGeom prst="rect">
            <a:avLst/>
          </a:prstGeom>
          <a:noFill/>
        </p:spPr>
      </p:pic>
      <p:pic>
        <p:nvPicPr>
          <p:cNvPr id="6" name="Рисунок 2" descr="e09b1-1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714488"/>
            <a:ext cx="962025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Деякі функції мозку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000108"/>
          <a:ext cx="8358246" cy="5500726"/>
        </p:xfrm>
        <a:graphic>
          <a:graphicData uri="http://schemas.openxmlformats.org/drawingml/2006/table">
            <a:tbl>
              <a:tblPr/>
              <a:tblGrid>
                <a:gridCol w="1071570"/>
                <a:gridCol w="1251377"/>
                <a:gridCol w="2475773"/>
                <a:gridCol w="1237452"/>
                <a:gridCol w="2322074"/>
              </a:tblGrid>
              <a:tr h="1467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Тім’яна зона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Ліва півкуля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Грамотно висловлююсь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Права півкуля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3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Простір, час, кількість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Маркування простору, морфологія мовлення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Дидактична гра </a:t>
                      </a:r>
                      <a:r>
                        <a:rPr lang="uk-UA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“Яке</a:t>
                      </a:r>
                      <a:r>
                        <a:rPr lang="uk-UA" sz="16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слово </a:t>
                      </a:r>
                      <a:r>
                        <a:rPr lang="uk-UA" sz="16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задумала”</a:t>
                      </a:r>
                      <a:r>
                        <a:rPr lang="uk-UA" sz="16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uk-UA" sz="1600" b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За першими звуками назв малюнків склади і прочитай слово. Наприклад, метелик, автобус, кіт = МАК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Немарковані дії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Фізкультпаузи,</a:t>
                      </a:r>
                      <a:r>
                        <a:rPr lang="uk-UA" sz="1600" b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танці, гімнастика</a:t>
                      </a:r>
                      <a:endParaRPr lang="ru-RU" sz="16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1142984"/>
            <a:ext cx="1000132" cy="1000132"/>
          </a:xfrm>
          <a:prstGeom prst="rect">
            <a:avLst/>
          </a:prstGeom>
        </p:spPr>
      </p:pic>
      <p:pic>
        <p:nvPicPr>
          <p:cNvPr id="6" name="Рисунок 5" descr="dscf01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4214818"/>
            <a:ext cx="961192" cy="785818"/>
          </a:xfrm>
          <a:prstGeom prst="rect">
            <a:avLst/>
          </a:prstGeom>
        </p:spPr>
      </p:pic>
      <p:pic>
        <p:nvPicPr>
          <p:cNvPr id="7" name="Рисунок 6" descr="photo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5072074"/>
            <a:ext cx="785818" cy="598794"/>
          </a:xfrm>
          <a:prstGeom prst="rect">
            <a:avLst/>
          </a:prstGeom>
        </p:spPr>
      </p:pic>
      <p:pic>
        <p:nvPicPr>
          <p:cNvPr id="8" name="Рисунок 7" descr="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5500702"/>
            <a:ext cx="543508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Деякі функції мозку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9043" y="857232"/>
          <a:ext cx="8167799" cy="5643602"/>
        </p:xfrm>
        <a:graphic>
          <a:graphicData uri="http://schemas.openxmlformats.org/drawingml/2006/table">
            <a:tbl>
              <a:tblPr/>
              <a:tblGrid>
                <a:gridCol w="1181091"/>
                <a:gridCol w="1088927"/>
                <a:gridCol w="2419361"/>
                <a:gridCol w="1209256"/>
                <a:gridCol w="2269164"/>
              </a:tblGrid>
              <a:tr h="15051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Потилична зона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Ліва півкуля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Уявляю, фантазую, малюю і пишу!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Права півкуля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Уявляю! Фантазую! Бачу цілісну картину!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8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Зорова інформація про світ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Подрібнен-ня</a:t>
                      </a: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ге-</a:t>
                      </a:r>
                      <a:endParaRPr lang="uk-UA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штальта</a:t>
                      </a: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uk-UA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знаки, алфавіт, деталі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Дидактичні вправи-ігри </a:t>
                      </a:r>
                      <a:r>
                        <a:rPr lang="uk-UA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“Малювання</a:t>
                      </a:r>
                      <a:r>
                        <a:rPr lang="uk-UA" sz="16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по </a:t>
                      </a:r>
                      <a:r>
                        <a:rPr lang="uk-UA" sz="16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крупі”</a:t>
                      </a:r>
                      <a:r>
                        <a:rPr lang="uk-UA" sz="16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uk-UA" sz="16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“Виклади</a:t>
                      </a:r>
                      <a:r>
                        <a:rPr lang="uk-UA" sz="16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із паличок </a:t>
                      </a:r>
                      <a:r>
                        <a:rPr lang="uk-UA" sz="16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малюнок”</a:t>
                      </a:r>
                      <a:endParaRPr lang="ru-RU" sz="16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Гештальт</a:t>
                      </a: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, зорова загальна картина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Дидактична гра </a:t>
                      </a:r>
                      <a:r>
                        <a:rPr lang="uk-UA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“Всі</a:t>
                      </a:r>
                      <a:r>
                        <a:rPr lang="uk-UA" sz="16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слова </a:t>
                      </a:r>
                      <a:r>
                        <a:rPr lang="uk-UA" sz="16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білі</a:t>
                      </a:r>
                      <a:r>
                        <a:rPr lang="uk-UA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uk-UA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Дитина</a:t>
                      </a:r>
                      <a:r>
                        <a:rPr lang="uk-UA" sz="1600" b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називає якомога більше слів, які мають білий колір: цукор, медичний халат, молоко, фарба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155" marR="4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1" descr="detk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428736"/>
            <a:ext cx="1143008" cy="879237"/>
          </a:xfrm>
          <a:prstGeom prst="rect">
            <a:avLst/>
          </a:prstGeom>
          <a:noFill/>
        </p:spPr>
      </p:pic>
      <p:pic>
        <p:nvPicPr>
          <p:cNvPr id="6" name="Рисунок 2" descr="e09b1-1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1500174"/>
            <a:ext cx="962025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5" y="285728"/>
            <a:ext cx="7448576" cy="785818"/>
          </a:xfrm>
        </p:spPr>
        <p:txBody>
          <a:bodyPr/>
          <a:lstStyle/>
          <a:p>
            <a:r>
              <a:rPr lang="uk-UA" dirty="0" smtClean="0"/>
              <a:t>Мовленнєві порушення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1500174"/>
            <a:ext cx="8286808" cy="5000660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Для </a:t>
            </a:r>
            <a:r>
              <a:rPr lang="ru-RU" i="1" dirty="0" err="1" smtClean="0"/>
              <a:t>мовленнєвих</a:t>
            </a:r>
            <a:r>
              <a:rPr lang="ru-RU" i="1" dirty="0" smtClean="0"/>
              <a:t> </a:t>
            </a:r>
            <a:r>
              <a:rPr lang="ru-RU" i="1" dirty="0" err="1" smtClean="0"/>
              <a:t>порушень</a:t>
            </a:r>
            <a:r>
              <a:rPr lang="ru-RU" i="1" dirty="0" smtClean="0"/>
              <a:t> </a:t>
            </a:r>
            <a:r>
              <a:rPr lang="ru-RU" i="1" dirty="0" err="1" smtClean="0"/>
              <a:t>властиві</a:t>
            </a:r>
            <a:r>
              <a:rPr lang="ru-RU" i="1" dirty="0" smtClean="0"/>
              <a:t> </a:t>
            </a:r>
            <a:r>
              <a:rPr lang="ru-RU" i="1" dirty="0" err="1" smtClean="0"/>
              <a:t>такі</a:t>
            </a:r>
            <a:r>
              <a:rPr lang="ru-RU" i="1" dirty="0" smtClean="0"/>
              <a:t> </a:t>
            </a:r>
            <a:r>
              <a:rPr lang="ru-RU" i="1" dirty="0" err="1" smtClean="0"/>
              <a:t>ознаки</a:t>
            </a:r>
            <a:r>
              <a:rPr lang="ru-RU" i="1" dirty="0" smtClean="0"/>
              <a:t>:</a:t>
            </a:r>
            <a:endParaRPr lang="ru-RU" dirty="0" smtClean="0"/>
          </a:p>
          <a:p>
            <a:r>
              <a:rPr lang="ru-RU" i="1" dirty="0" smtClean="0"/>
              <a:t>— не </a:t>
            </a:r>
            <a:r>
              <a:rPr lang="ru-RU" i="1" dirty="0" err="1" smtClean="0"/>
              <a:t>відповідають</a:t>
            </a:r>
            <a:r>
              <a:rPr lang="ru-RU" i="1" dirty="0" smtClean="0"/>
              <a:t> </a:t>
            </a:r>
            <a:r>
              <a:rPr lang="ru-RU" i="1" dirty="0" err="1" smtClean="0"/>
              <a:t>віковим</a:t>
            </a:r>
            <a:r>
              <a:rPr lang="ru-RU" i="1" dirty="0" smtClean="0"/>
              <a:t> нормам </a:t>
            </a:r>
            <a:r>
              <a:rPr lang="ru-RU" i="1" dirty="0" err="1" smtClean="0"/>
              <a:t>розвитку</a:t>
            </a:r>
            <a:r>
              <a:rPr lang="ru-RU" i="1" dirty="0" smtClean="0"/>
              <a:t> </a:t>
            </a:r>
            <a:r>
              <a:rPr lang="ru-RU" i="1" dirty="0" err="1" smtClean="0"/>
              <a:t>мовлення</a:t>
            </a:r>
            <a:r>
              <a:rPr lang="ru-RU" i="1" dirty="0" smtClean="0"/>
              <a:t> того, </a:t>
            </a:r>
            <a:r>
              <a:rPr lang="ru-RU" i="1" dirty="0" err="1" smtClean="0"/>
              <a:t>хто</a:t>
            </a:r>
            <a:r>
              <a:rPr lang="ru-RU" i="1" dirty="0" smtClean="0"/>
              <a:t> говорить;</a:t>
            </a:r>
            <a:endParaRPr lang="ru-RU" dirty="0" smtClean="0"/>
          </a:p>
          <a:p>
            <a:r>
              <a:rPr lang="ru-RU" i="1" dirty="0" smtClean="0"/>
              <a:t>— не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діалектизмами</a:t>
            </a:r>
            <a:r>
              <a:rPr lang="ru-RU" i="1" dirty="0" smtClean="0"/>
              <a:t>, </a:t>
            </a:r>
            <a:r>
              <a:rPr lang="ru-RU" i="1" dirty="0" err="1" smtClean="0"/>
              <a:t>безграмотністю</a:t>
            </a:r>
            <a:r>
              <a:rPr lang="ru-RU" i="1" dirty="0" smtClean="0"/>
              <a:t> </a:t>
            </a:r>
            <a:r>
              <a:rPr lang="ru-RU" i="1" dirty="0" err="1" smtClean="0"/>
              <a:t>мовлення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наслідком</a:t>
            </a:r>
            <a:r>
              <a:rPr lang="ru-RU" i="1" dirty="0" smtClean="0"/>
              <a:t> </a:t>
            </a:r>
            <a:r>
              <a:rPr lang="ru-RU" i="1" dirty="0" err="1" smtClean="0"/>
              <a:t>незнання</a:t>
            </a:r>
            <a:r>
              <a:rPr lang="ru-RU" i="1" dirty="0" smtClean="0"/>
              <a:t> </a:t>
            </a:r>
            <a:r>
              <a:rPr lang="ru-RU" i="1" dirty="0" err="1" smtClean="0"/>
              <a:t>мови</a:t>
            </a:r>
            <a:r>
              <a:rPr lang="ru-RU" i="1" dirty="0" smtClean="0"/>
              <a:t>;</a:t>
            </a:r>
            <a:endParaRPr lang="ru-RU" dirty="0" smtClean="0"/>
          </a:p>
          <a:p>
            <a:r>
              <a:rPr lang="ru-RU" i="1" dirty="0" smtClean="0"/>
              <a:t>— </a:t>
            </a:r>
            <a:r>
              <a:rPr lang="ru-RU" i="1" dirty="0" err="1" smtClean="0"/>
              <a:t>пов'язані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відхиленнями</a:t>
            </a:r>
            <a:r>
              <a:rPr lang="ru-RU" i="1" dirty="0" smtClean="0"/>
              <a:t> у </a:t>
            </a:r>
            <a:r>
              <a:rPr lang="ru-RU" i="1" dirty="0" err="1" smtClean="0"/>
              <a:t>функціонуванні</a:t>
            </a:r>
            <a:r>
              <a:rPr lang="ru-RU" i="1" dirty="0" smtClean="0"/>
              <a:t> </a:t>
            </a:r>
            <a:r>
              <a:rPr lang="ru-RU" i="1" dirty="0" err="1" smtClean="0"/>
              <a:t>психологічних</a:t>
            </a:r>
            <a:r>
              <a:rPr lang="ru-RU" i="1" dirty="0" smtClean="0"/>
              <a:t> </a:t>
            </a:r>
            <a:r>
              <a:rPr lang="ru-RU" i="1" dirty="0" err="1" smtClean="0"/>
              <a:t>механізмів</a:t>
            </a:r>
            <a:r>
              <a:rPr lang="ru-RU" i="1" dirty="0" smtClean="0"/>
              <a:t> </a:t>
            </a:r>
            <a:r>
              <a:rPr lang="ru-RU" i="1" dirty="0" err="1" smtClean="0"/>
              <a:t>мовлення</a:t>
            </a:r>
            <a:r>
              <a:rPr lang="ru-RU" i="1" dirty="0" smtClean="0"/>
              <a:t>;</a:t>
            </a:r>
            <a:endParaRPr lang="ru-RU" dirty="0" smtClean="0"/>
          </a:p>
          <a:p>
            <a:r>
              <a:rPr lang="ru-RU" i="1" dirty="0" smtClean="0"/>
              <a:t>— часто негативно </a:t>
            </a:r>
            <a:r>
              <a:rPr lang="ru-RU" i="1" dirty="0" err="1" smtClean="0"/>
              <a:t>впливають</a:t>
            </a:r>
            <a:r>
              <a:rPr lang="ru-RU" i="1" dirty="0" smtClean="0"/>
              <a:t> на </a:t>
            </a:r>
            <a:r>
              <a:rPr lang="ru-RU" i="1" dirty="0" err="1" smtClean="0"/>
              <a:t>подальший</a:t>
            </a:r>
            <a:r>
              <a:rPr lang="ru-RU" i="1" dirty="0" smtClean="0"/>
              <a:t> </a:t>
            </a:r>
            <a:r>
              <a:rPr lang="ru-RU" i="1" dirty="0" err="1" smtClean="0"/>
              <a:t>психічний</a:t>
            </a:r>
            <a:r>
              <a:rPr lang="ru-RU" i="1" dirty="0" smtClean="0"/>
              <a:t> </a:t>
            </a:r>
            <a:r>
              <a:rPr lang="ru-RU" i="1" dirty="0" err="1" smtClean="0"/>
              <a:t>розвиток</a:t>
            </a:r>
            <a:r>
              <a:rPr lang="ru-RU" i="1" dirty="0" smtClean="0"/>
              <a:t> </a:t>
            </a:r>
            <a:r>
              <a:rPr lang="ru-RU" i="1" dirty="0" err="1" smtClean="0"/>
              <a:t>дитини</a:t>
            </a:r>
            <a:r>
              <a:rPr lang="ru-RU" i="1" dirty="0" smtClean="0"/>
              <a:t>;</a:t>
            </a:r>
            <a:endParaRPr lang="ru-RU" dirty="0" smtClean="0"/>
          </a:p>
          <a:p>
            <a:r>
              <a:rPr lang="ru-RU" i="1" dirty="0" smtClean="0"/>
              <a:t>— </a:t>
            </a:r>
            <a:r>
              <a:rPr lang="ru-RU" i="1" dirty="0" err="1" smtClean="0"/>
              <a:t>мають</a:t>
            </a:r>
            <a:r>
              <a:rPr lang="ru-RU" i="1" dirty="0" smtClean="0"/>
              <a:t> характер </a:t>
            </a:r>
            <a:r>
              <a:rPr lang="ru-RU" i="1" dirty="0" err="1" smtClean="0"/>
              <a:t>стійкого</a:t>
            </a:r>
            <a:r>
              <a:rPr lang="ru-RU" i="1" dirty="0" smtClean="0"/>
              <a:t> дефекту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самостійно</a:t>
            </a:r>
            <a:r>
              <a:rPr lang="ru-RU" i="1" dirty="0" smtClean="0"/>
              <a:t> не </a:t>
            </a:r>
            <a:r>
              <a:rPr lang="ru-RU" i="1" dirty="0" err="1" smtClean="0"/>
              <a:t>зникають</a:t>
            </a:r>
            <a:r>
              <a:rPr lang="ru-RU" i="1" dirty="0" smtClean="0"/>
              <a:t>;</a:t>
            </a:r>
            <a:endParaRPr lang="ru-RU" dirty="0" smtClean="0"/>
          </a:p>
          <a:p>
            <a:r>
              <a:rPr lang="ru-RU" i="1" dirty="0" smtClean="0"/>
              <a:t>— </a:t>
            </a:r>
            <a:r>
              <a:rPr lang="ru-RU" i="1" dirty="0" err="1" smtClean="0"/>
              <a:t>потребують</a:t>
            </a:r>
            <a:r>
              <a:rPr lang="ru-RU" i="1" dirty="0" smtClean="0"/>
              <a:t> </a:t>
            </a:r>
            <a:r>
              <a:rPr lang="ru-RU" i="1" dirty="0" err="1" smtClean="0"/>
              <a:t>певного</a:t>
            </a:r>
            <a:r>
              <a:rPr lang="ru-RU" i="1" dirty="0" smtClean="0"/>
              <a:t> </a:t>
            </a:r>
            <a:r>
              <a:rPr lang="ru-RU" i="1" dirty="0" err="1" smtClean="0"/>
              <a:t>логопедичного</a:t>
            </a:r>
            <a:r>
              <a:rPr lang="ru-RU" i="1" dirty="0" smtClean="0"/>
              <a:t> </a:t>
            </a:r>
            <a:r>
              <a:rPr lang="ru-RU" i="1" dirty="0" err="1" smtClean="0"/>
              <a:t>впливу</a:t>
            </a:r>
            <a:r>
              <a:rPr lang="ru-RU" i="1" dirty="0" smtClean="0"/>
              <a:t> </a:t>
            </a:r>
            <a:r>
              <a:rPr lang="ru-RU" i="1" dirty="0" err="1" smtClean="0"/>
              <a:t>залежно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структури</a:t>
            </a:r>
            <a:r>
              <a:rPr lang="ru-RU" i="1" dirty="0" smtClean="0"/>
              <a:t> </a:t>
            </a:r>
            <a:r>
              <a:rPr lang="ru-RU" i="1" dirty="0" err="1" smtClean="0"/>
              <a:t>мовленнєвої</a:t>
            </a:r>
            <a:r>
              <a:rPr lang="ru-RU" i="1" dirty="0" smtClean="0"/>
              <a:t> вади.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57166"/>
            <a:ext cx="3778843" cy="428628"/>
          </a:xfrm>
        </p:spPr>
        <p:txBody>
          <a:bodyPr/>
          <a:lstStyle/>
          <a:p>
            <a:pPr>
              <a:buNone/>
            </a:pPr>
            <a:r>
              <a:rPr lang="uk-UA" sz="2400" dirty="0" smtClean="0"/>
              <a:t>Література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1268760"/>
            <a:ext cx="6400800" cy="41044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2400" dirty="0" err="1" smtClean="0"/>
              <a:t>Березан</a:t>
            </a:r>
            <a:r>
              <a:rPr lang="uk-UA" sz="2400" dirty="0" smtClean="0"/>
              <a:t> О.І. Неврологічні основи </a:t>
            </a:r>
            <a:r>
              <a:rPr lang="uk-UA" sz="2400" dirty="0" err="1" smtClean="0"/>
              <a:t>логопедії-Полтава</a:t>
            </a:r>
            <a:r>
              <a:rPr lang="uk-UA" sz="2400" dirty="0" smtClean="0"/>
              <a:t>, 2008р.-92с.</a:t>
            </a:r>
          </a:p>
          <a:p>
            <a:pPr>
              <a:lnSpc>
                <a:spcPct val="90000"/>
              </a:lnSpc>
            </a:pPr>
            <a:r>
              <a:rPr lang="uk-UA" sz="2400" dirty="0" err="1" smtClean="0"/>
              <a:t>Галецька</a:t>
            </a:r>
            <a:r>
              <a:rPr lang="uk-UA" sz="2400" dirty="0" smtClean="0"/>
              <a:t> І.І. Основи </a:t>
            </a:r>
            <a:r>
              <a:rPr lang="uk-UA" sz="2400" dirty="0" err="1" smtClean="0"/>
              <a:t>нейропсихології.-Львів</a:t>
            </a:r>
            <a:r>
              <a:rPr lang="uk-UA" sz="2400" dirty="0" smtClean="0"/>
              <a:t>, Видавничий центр ім. Івана франка,2014р.-176с.</a:t>
            </a: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uk-UA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О.С.Чабан,О.М.Гуменюк,В.А.Вербенко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uk-UA" sz="2400" dirty="0" smtClean="0">
                <a:solidFill>
                  <a:srgbClr val="FF0000"/>
                </a:solidFill>
              </a:rPr>
              <a:t>Нейропсихологія, Тернопіль,ТДМУ “ </a:t>
            </a:r>
            <a:r>
              <a:rPr lang="uk-UA" sz="2400" dirty="0" err="1" smtClean="0">
                <a:solidFill>
                  <a:srgbClr val="FF0000"/>
                </a:solidFill>
              </a:rPr>
              <a:t>Укрмедкнига”</a:t>
            </a:r>
            <a:r>
              <a:rPr lang="uk-UA" sz="2400" dirty="0" smtClean="0">
                <a:solidFill>
                  <a:srgbClr val="FF0000"/>
                </a:solidFill>
              </a:rPr>
              <a:t>,2008,-92с.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144256"/>
            <a:ext cx="9572660" cy="712976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sz="2700" i="1" dirty="0" smtClean="0"/>
              <a:t> </a:t>
            </a:r>
            <a:r>
              <a:rPr lang="ru-RU" sz="2700" i="1" dirty="0" err="1" smtClean="0"/>
              <a:t>Закономірності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психічного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розвитку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дітей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з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порушеннями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мовлення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42984"/>
            <a:ext cx="9144000" cy="57150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600" b="1" i="1" dirty="0" err="1" smtClean="0"/>
              <a:t>Розрізняють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загальні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й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специфічні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закономірності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психічного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розвитку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дітей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порушеннями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мовлення</a:t>
            </a:r>
            <a:r>
              <a:rPr lang="ru-RU" sz="1600" b="1" i="1" dirty="0" smtClean="0"/>
              <a:t>.</a:t>
            </a:r>
            <a:endParaRPr lang="ru-RU" sz="1600" b="1" dirty="0" smtClean="0"/>
          </a:p>
          <a:p>
            <a:r>
              <a:rPr lang="ru-RU" sz="1600" b="1" i="1" dirty="0" smtClean="0"/>
              <a:t>1. </a:t>
            </a:r>
            <a:r>
              <a:rPr lang="ru-RU" sz="1600" b="1" i="1" dirty="0" err="1" smtClean="0"/>
              <a:t>Загальні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закономірності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характерні</a:t>
            </a:r>
            <a:r>
              <a:rPr lang="ru-RU" sz="1600" b="1" i="1" dirty="0" smtClean="0"/>
              <a:t> як для </a:t>
            </a:r>
            <a:r>
              <a:rPr lang="ru-RU" sz="1600" b="1" i="1" dirty="0" err="1" smtClean="0"/>
              <a:t>дітей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які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розвиваються</a:t>
            </a:r>
            <a:r>
              <a:rPr lang="ru-RU" sz="1600" b="1" i="1" dirty="0" smtClean="0"/>
              <a:t> нормально, так </a:t>
            </a:r>
            <a:r>
              <a:rPr lang="ru-RU" sz="1600" b="1" i="1" dirty="0" err="1" smtClean="0"/>
              <a:t>і</a:t>
            </a:r>
            <a:r>
              <a:rPr lang="ru-RU" sz="1600" b="1" i="1" dirty="0" smtClean="0"/>
              <a:t> для </a:t>
            </a:r>
            <a:r>
              <a:rPr lang="ru-RU" sz="1600" b="1" i="1" dirty="0" err="1" smtClean="0"/>
              <a:t>дітей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порушеннями</a:t>
            </a:r>
            <a:r>
              <a:rPr lang="ru-RU" sz="1600" b="1" i="1" dirty="0" smtClean="0"/>
              <a:t> в </a:t>
            </a:r>
            <a:r>
              <a:rPr lang="ru-RU" sz="1600" b="1" i="1" dirty="0" err="1" smtClean="0"/>
              <a:t>розвитку</a:t>
            </a:r>
            <a:r>
              <a:rPr lang="ru-RU" sz="1600" b="1" i="1" dirty="0" smtClean="0"/>
              <a:t>. </a:t>
            </a:r>
            <a:r>
              <a:rPr lang="ru-RU" sz="1600" b="1" i="1" dirty="0" err="1" smtClean="0"/>
              <a:t>Сутність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цих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закономірностей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полягає</a:t>
            </a:r>
            <a:r>
              <a:rPr lang="ru-RU" sz="1600" b="1" i="1" dirty="0" smtClean="0"/>
              <a:t> в </a:t>
            </a:r>
            <a:r>
              <a:rPr lang="ru-RU" sz="1600" b="1" i="1" dirty="0" err="1" smtClean="0"/>
              <a:t>поетапності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розвитку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нерівномірності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психічного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розвитку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наявності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сензитивних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періодів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взаємозумовленості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біологічного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соціального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ієрархічності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формування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психічних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функцій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систематичності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розвитку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особистості</a:t>
            </a:r>
            <a:r>
              <a:rPr lang="ru-RU" sz="1600" b="1" i="1" dirty="0" smtClean="0"/>
              <a:t>.</a:t>
            </a:r>
            <a:endParaRPr lang="ru-RU" sz="1600" b="1" dirty="0" smtClean="0"/>
          </a:p>
          <a:p>
            <a:r>
              <a:rPr lang="ru-RU" sz="1600" b="1" i="1" dirty="0" smtClean="0"/>
              <a:t>2. </a:t>
            </a:r>
            <a:r>
              <a:rPr lang="ru-RU" sz="1600" b="1" i="1" dirty="0" smtClean="0">
                <a:solidFill>
                  <a:srgbClr val="0070C0"/>
                </a:solidFill>
              </a:rPr>
              <a:t>До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специфічних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закономірностей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/>
              <a:t>розвитку</a:t>
            </a:r>
            <a:r>
              <a:rPr lang="ru-RU" sz="1600" b="1" i="1" dirty="0" smtClean="0"/>
              <a:t> в </a:t>
            </a:r>
            <a:r>
              <a:rPr lang="ru-RU" sz="1600" b="1" i="1" dirty="0" err="1" smtClean="0"/>
              <a:t>умовах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дизонтогенезу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що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властиві</a:t>
            </a:r>
            <a:r>
              <a:rPr lang="ru-RU" sz="1600" b="1" i="1" dirty="0" smtClean="0"/>
              <a:t> для </a:t>
            </a:r>
            <a:r>
              <a:rPr lang="ru-RU" sz="1600" b="1" i="1" dirty="0" err="1" smtClean="0"/>
              <a:t>груп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дітей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мовленнєвими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розладами</a:t>
            </a:r>
            <a:r>
              <a:rPr lang="ru-RU" sz="1600" b="1" i="1" dirty="0" smtClean="0"/>
              <a:t>, належать:</a:t>
            </a:r>
            <a:endParaRPr lang="ru-RU" sz="1600" b="1" dirty="0" smtClean="0"/>
          </a:p>
          <a:p>
            <a:r>
              <a:rPr lang="ru-RU" sz="1600" b="1" i="1" dirty="0" smtClean="0"/>
              <a:t>—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порушення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приймання</a:t>
            </a:r>
            <a:r>
              <a:rPr lang="ru-RU" sz="1600" b="1" i="1" dirty="0" smtClean="0">
                <a:solidFill>
                  <a:srgbClr val="0070C0"/>
                </a:solidFill>
              </a:rPr>
              <a:t>,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переробки</a:t>
            </a:r>
            <a:r>
              <a:rPr lang="ru-RU" sz="1600" b="1" i="1" dirty="0" smtClean="0">
                <a:solidFill>
                  <a:srgbClr val="0070C0"/>
                </a:solidFill>
              </a:rPr>
              <a:t>,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збереження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і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використання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інформації</a:t>
            </a:r>
            <a:r>
              <a:rPr lang="ru-RU" sz="1600" b="1" i="1" dirty="0" smtClean="0">
                <a:solidFill>
                  <a:srgbClr val="0070C0"/>
                </a:solidFill>
              </a:rPr>
              <a:t>;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—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порушення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мовленнєвого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опосередкування</a:t>
            </a:r>
            <a:r>
              <a:rPr lang="ru-RU" sz="1600" b="1" i="1" dirty="0" smtClean="0">
                <a:solidFill>
                  <a:srgbClr val="0070C0"/>
                </a:solidFill>
              </a:rPr>
              <a:t>;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—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більш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подовжені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терміни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формування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уявлень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і</a:t>
            </a:r>
            <a:r>
              <a:rPr lang="ru-RU" sz="1600" b="1" i="1" dirty="0" smtClean="0">
                <a:solidFill>
                  <a:srgbClr val="0070C0"/>
                </a:solidFill>
              </a:rPr>
              <a:t> понять про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навколишній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світ</a:t>
            </a:r>
            <a:r>
              <a:rPr lang="ru-RU" sz="1600" b="1" i="1" dirty="0" smtClean="0">
                <a:solidFill>
                  <a:srgbClr val="0070C0"/>
                </a:solidFill>
              </a:rPr>
              <a:t>;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—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ризик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виникнення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станів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соціально-психологічної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дезадаптації</a:t>
            </a:r>
            <a:r>
              <a:rPr lang="ru-RU" sz="1600" b="1" i="1" dirty="0" smtClean="0">
                <a:solidFill>
                  <a:srgbClr val="0070C0"/>
                </a:solidFill>
              </a:rPr>
              <a:t>;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—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специфічність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формування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психологічної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системи</a:t>
            </a:r>
            <a:r>
              <a:rPr lang="ru-RU" sz="1600" b="1" i="1" dirty="0" smtClean="0">
                <a:solidFill>
                  <a:srgbClr val="0070C0"/>
                </a:solidFill>
              </a:rPr>
              <a:t> (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суб'єктивна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невдоволеність</a:t>
            </a:r>
            <a:r>
              <a:rPr lang="ru-RU" sz="1600" b="1" i="1" dirty="0" smtClean="0">
                <a:solidFill>
                  <a:srgbClr val="0070C0"/>
                </a:solidFill>
              </a:rPr>
              <a:t>,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порушення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самооцінки</a:t>
            </a:r>
            <a:r>
              <a:rPr lang="ru-RU" sz="1600" b="1" i="1" dirty="0" smtClean="0">
                <a:solidFill>
                  <a:srgbClr val="0070C0"/>
                </a:solidFill>
              </a:rPr>
              <a:t>,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неадаптивність</a:t>
            </a:r>
            <a:r>
              <a:rPr lang="ru-RU" sz="1600" b="1" i="1" dirty="0" smtClean="0">
                <a:solidFill>
                  <a:srgbClr val="0070C0"/>
                </a:solidFill>
              </a:rPr>
              <a:t> до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фрустрацій</a:t>
            </a:r>
            <a:r>
              <a:rPr lang="ru-RU" sz="1600" b="1" i="1" dirty="0" smtClean="0">
                <a:solidFill>
                  <a:srgbClr val="0070C0"/>
                </a:solidFill>
              </a:rPr>
              <a:t>,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зменшення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резистентності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до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стресу</a:t>
            </a:r>
            <a:r>
              <a:rPr lang="ru-RU" sz="1600" b="1" i="1" dirty="0" smtClean="0">
                <a:solidFill>
                  <a:srgbClr val="0070C0"/>
                </a:solidFill>
              </a:rPr>
              <a:t>,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недостатня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соціальна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адаптація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тощо</a:t>
            </a:r>
            <a:r>
              <a:rPr lang="ru-RU" sz="1600" b="1" i="1" dirty="0" smtClean="0">
                <a:solidFill>
                  <a:srgbClr val="0070C0"/>
                </a:solidFill>
              </a:rPr>
              <a:t>);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—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залежність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компенсаторних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можливостей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від</a:t>
            </a:r>
            <a:r>
              <a:rPr lang="ru-RU" sz="1600" b="1" i="1" dirty="0" smtClean="0">
                <a:solidFill>
                  <a:srgbClr val="0070C0"/>
                </a:solidFill>
              </a:rPr>
              <a:t> часу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впливу</a:t>
            </a:r>
            <a:r>
              <a:rPr lang="ru-RU" sz="1600" b="1" i="1" dirty="0" smtClean="0">
                <a:solidFill>
                  <a:srgbClr val="0070C0"/>
                </a:solidFill>
              </a:rPr>
              <a:t> та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якості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корекційної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роботи</a:t>
            </a:r>
            <a:r>
              <a:rPr lang="ru-RU" sz="1600" b="1" i="1" dirty="0" smtClean="0">
                <a:solidFill>
                  <a:srgbClr val="0070C0"/>
                </a:solidFill>
              </a:rPr>
              <a:t>.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604"/>
            <a:ext cx="8305800" cy="1214446"/>
          </a:xfrm>
        </p:spPr>
        <p:txBody>
          <a:bodyPr/>
          <a:lstStyle/>
          <a:p>
            <a:r>
              <a:rPr lang="uk-UA" dirty="0" smtClean="0"/>
              <a:t>Лінгвістичний погляд на мовленнєві порушення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1857364"/>
            <a:ext cx="8786874" cy="4643470"/>
          </a:xfrm>
        </p:spPr>
        <p:txBody>
          <a:bodyPr>
            <a:normAutofit/>
          </a:bodyPr>
          <a:lstStyle/>
          <a:p>
            <a:r>
              <a:rPr lang="ru-RU" i="1" dirty="0" smtClean="0"/>
              <a:t>З </a:t>
            </a:r>
            <a:r>
              <a:rPr lang="ru-RU" i="1" dirty="0" err="1" smtClean="0"/>
              <a:t>лінгвістичного</a:t>
            </a:r>
            <a:r>
              <a:rPr lang="ru-RU" i="1" dirty="0" smtClean="0"/>
              <a:t> </a:t>
            </a:r>
            <a:r>
              <a:rPr lang="ru-RU" i="1" dirty="0" err="1" smtClean="0"/>
              <a:t>погляду</a:t>
            </a:r>
            <a:r>
              <a:rPr lang="ru-RU" i="1" dirty="0" smtClean="0"/>
              <a:t> до </a:t>
            </a:r>
            <a:r>
              <a:rPr lang="ru-RU" i="1" dirty="0" err="1" smtClean="0"/>
              <a:t>усного</a:t>
            </a:r>
            <a:r>
              <a:rPr lang="ru-RU" i="1" dirty="0" smtClean="0"/>
              <a:t> </a:t>
            </a:r>
            <a:r>
              <a:rPr lang="ru-RU" i="1" dirty="0" err="1" smtClean="0"/>
              <a:t>мовлення</a:t>
            </a:r>
            <a:r>
              <a:rPr lang="ru-RU" i="1" dirty="0" smtClean="0"/>
              <a:t>, як складного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багатогранного</a:t>
            </a:r>
            <a:r>
              <a:rPr lang="ru-RU" i="1" dirty="0" smtClean="0"/>
              <a:t> </a:t>
            </a:r>
            <a:r>
              <a:rPr lang="ru-RU" i="1" dirty="0" err="1" smtClean="0"/>
              <a:t>процесу</a:t>
            </a:r>
            <a:r>
              <a:rPr lang="ru-RU" i="1" dirty="0" smtClean="0"/>
              <a:t>, належать </a:t>
            </a:r>
            <a:r>
              <a:rPr lang="ru-RU" i="1" dirty="0" err="1" smtClean="0"/>
              <a:t>такі</a:t>
            </a:r>
            <a:r>
              <a:rPr lang="ru-RU" i="1" dirty="0" smtClean="0"/>
              <a:t> </a:t>
            </a:r>
            <a:r>
              <a:rPr lang="ru-RU" i="1" dirty="0" err="1" smtClean="0"/>
              <a:t>аспекти</a:t>
            </a:r>
            <a:r>
              <a:rPr lang="ru-RU" i="1" dirty="0" smtClean="0"/>
              <a:t> </a:t>
            </a:r>
            <a:r>
              <a:rPr lang="ru-RU" i="1" dirty="0" err="1" smtClean="0"/>
              <a:t>мовлення</a:t>
            </a:r>
            <a:r>
              <a:rPr lang="ru-RU" i="1" dirty="0" smtClean="0"/>
              <a:t>:</a:t>
            </a:r>
            <a:endParaRPr lang="ru-RU" dirty="0" smtClean="0"/>
          </a:p>
          <a:p>
            <a:r>
              <a:rPr lang="ru-RU" i="1" dirty="0" smtClean="0"/>
              <a:t>— </a:t>
            </a:r>
            <a:r>
              <a:rPr lang="ru-RU" i="1" dirty="0" err="1" smtClean="0"/>
              <a:t>фонетичний</a:t>
            </a:r>
            <a:r>
              <a:rPr lang="ru-RU" i="1" dirty="0" smtClean="0"/>
              <a:t> (звуки </a:t>
            </a:r>
            <a:r>
              <a:rPr lang="ru-RU" i="1" dirty="0" err="1" smtClean="0"/>
              <a:t>мовлення</a:t>
            </a:r>
            <a:r>
              <a:rPr lang="ru-RU" i="1" dirty="0" smtClean="0"/>
              <a:t>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дають</a:t>
            </a:r>
            <a:r>
              <a:rPr lang="ru-RU" i="1" dirty="0" smtClean="0"/>
              <a:t> </a:t>
            </a:r>
            <a:r>
              <a:rPr lang="ru-RU" i="1" dirty="0" err="1" smtClean="0"/>
              <a:t>можливість</a:t>
            </a:r>
            <a:r>
              <a:rPr lang="ru-RU" i="1" dirty="0" smtClean="0"/>
              <a:t> </a:t>
            </a:r>
            <a:r>
              <a:rPr lang="ru-RU" i="1" dirty="0" err="1" smtClean="0"/>
              <a:t>диференціювати</a:t>
            </a:r>
            <a:r>
              <a:rPr lang="ru-RU" i="1" dirty="0" smtClean="0"/>
              <a:t> слова у </a:t>
            </a:r>
            <a:r>
              <a:rPr lang="ru-RU" i="1" dirty="0" err="1" smtClean="0"/>
              <a:t>загальному</a:t>
            </a:r>
            <a:r>
              <a:rPr lang="ru-RU" i="1" dirty="0" smtClean="0"/>
              <a:t> </a:t>
            </a:r>
            <a:r>
              <a:rPr lang="ru-RU" i="1" dirty="0" err="1" smtClean="0"/>
              <a:t>потоці</a:t>
            </a:r>
            <a:r>
              <a:rPr lang="ru-RU" i="1" dirty="0" smtClean="0"/>
              <a:t> </a:t>
            </a:r>
            <a:r>
              <a:rPr lang="ru-RU" i="1" dirty="0" err="1" smtClean="0"/>
              <a:t>звуків</a:t>
            </a:r>
            <a:r>
              <a:rPr lang="ru-RU" i="1" dirty="0" smtClean="0"/>
              <a:t>);</a:t>
            </a:r>
            <a:endParaRPr lang="ru-RU" dirty="0" smtClean="0"/>
          </a:p>
          <a:p>
            <a:r>
              <a:rPr lang="ru-RU" i="1" dirty="0" smtClean="0"/>
              <a:t>— </a:t>
            </a:r>
            <a:r>
              <a:rPr lang="ru-RU" i="1" dirty="0" err="1" smtClean="0"/>
              <a:t>лексико-граматичний</a:t>
            </a:r>
            <a:r>
              <a:rPr lang="ru-RU" i="1" dirty="0" smtClean="0"/>
              <a:t> (слова, </a:t>
            </a:r>
            <a:r>
              <a:rPr lang="ru-RU" i="1" dirty="0" err="1" smtClean="0"/>
              <a:t>фрази</a:t>
            </a:r>
            <a:r>
              <a:rPr lang="ru-RU" i="1" dirty="0" smtClean="0"/>
              <a:t>, </a:t>
            </a:r>
            <a:r>
              <a:rPr lang="ru-RU" i="1" dirty="0" err="1" smtClean="0"/>
              <a:t>повідомлення</a:t>
            </a:r>
            <a:r>
              <a:rPr lang="ru-RU" i="1" dirty="0" smtClean="0"/>
              <a:t>);</a:t>
            </a:r>
            <a:endParaRPr lang="ru-RU" dirty="0" smtClean="0"/>
          </a:p>
          <a:p>
            <a:r>
              <a:rPr lang="ru-RU" i="1" dirty="0" smtClean="0"/>
              <a:t>— </a:t>
            </a:r>
            <a:r>
              <a:rPr lang="ru-RU" i="1" dirty="0" err="1" smtClean="0"/>
              <a:t>мелодико-інтонаційний</a:t>
            </a:r>
            <a:r>
              <a:rPr lang="ru-RU" i="1" dirty="0" smtClean="0"/>
              <a:t> (</a:t>
            </a:r>
            <a:r>
              <a:rPr lang="ru-RU" i="1" dirty="0" err="1" smtClean="0"/>
              <a:t>інтонація</a:t>
            </a:r>
            <a:r>
              <a:rPr lang="ru-RU" i="1" dirty="0" smtClean="0"/>
              <a:t>, голос, </a:t>
            </a:r>
            <a:r>
              <a:rPr lang="ru-RU" i="1" dirty="0" err="1" smtClean="0"/>
              <a:t>темброве</a:t>
            </a:r>
            <a:r>
              <a:rPr lang="ru-RU" i="1" dirty="0" smtClean="0"/>
              <a:t> </a:t>
            </a:r>
            <a:r>
              <a:rPr lang="ru-RU" i="1" dirty="0" err="1" smtClean="0"/>
              <a:t>забарвлення</a:t>
            </a:r>
            <a:r>
              <a:rPr lang="ru-RU" i="1" dirty="0" smtClean="0"/>
              <a:t>);</a:t>
            </a:r>
            <a:endParaRPr lang="ru-RU" dirty="0" smtClean="0"/>
          </a:p>
          <a:p>
            <a:r>
              <a:rPr lang="ru-RU" i="1" dirty="0" smtClean="0"/>
              <a:t>— </a:t>
            </a:r>
            <a:r>
              <a:rPr lang="ru-RU" i="1" dirty="0" err="1" smtClean="0"/>
              <a:t>темпо-ритмічний</a:t>
            </a:r>
            <a:r>
              <a:rPr lang="ru-RU" i="1" dirty="0" smtClean="0"/>
              <a:t> (темп </a:t>
            </a:r>
            <a:r>
              <a:rPr lang="ru-RU" i="1" dirty="0" err="1" smtClean="0"/>
              <a:t>і</a:t>
            </a:r>
            <a:r>
              <a:rPr lang="ru-RU" i="1" dirty="0" smtClean="0"/>
              <a:t> ритм </a:t>
            </a:r>
            <a:r>
              <a:rPr lang="ru-RU" i="1" dirty="0" err="1" smtClean="0"/>
              <a:t>мовлення</a:t>
            </a:r>
            <a:r>
              <a:rPr lang="ru-RU" i="1" dirty="0" smtClean="0"/>
              <a:t>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285728"/>
            <a:ext cx="8091518" cy="1000132"/>
          </a:xfrm>
        </p:spPr>
        <p:txBody>
          <a:bodyPr/>
          <a:lstStyle/>
          <a:p>
            <a:r>
              <a:rPr lang="ru-RU" sz="3600" i="1" dirty="0" err="1" smtClean="0"/>
              <a:t>Лінгвістичні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порушення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поділяються</a:t>
            </a:r>
            <a:r>
              <a:rPr lang="ru-RU" sz="3600" i="1" dirty="0" smtClean="0"/>
              <a:t> на: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714488"/>
            <a:ext cx="9144000" cy="5357850"/>
          </a:xfrm>
        </p:spPr>
        <p:txBody>
          <a:bodyPr>
            <a:normAutofit fontScale="62500" lnSpcReduction="20000"/>
          </a:bodyPr>
          <a:lstStyle/>
          <a:p>
            <a:r>
              <a:rPr lang="ru-RU" sz="2400" b="1" i="1" dirty="0" err="1" smtClean="0"/>
              <a:t>Залежно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</a:t>
            </a:r>
            <a:r>
              <a:rPr lang="ru-RU" sz="2400" b="1" i="1" dirty="0" smtClean="0"/>
              <a:t> браку того </a:t>
            </a:r>
            <a:r>
              <a:rPr lang="ru-RU" sz="2400" b="1" i="1" dirty="0" err="1" smtClean="0"/>
              <a:t>чи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іншого</a:t>
            </a:r>
            <a:r>
              <a:rPr lang="ru-RU" sz="2400" b="1" i="1" dirty="0" smtClean="0"/>
              <a:t> компонента </a:t>
            </a:r>
            <a:r>
              <a:rPr lang="ru-RU" sz="2400" b="1" i="1" dirty="0" err="1" smtClean="0"/>
              <a:t>мовлення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лінгвістичні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порушення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поділяються</a:t>
            </a:r>
            <a:r>
              <a:rPr lang="ru-RU" sz="2400" b="1" i="1" dirty="0" smtClean="0"/>
              <a:t> на:</a:t>
            </a:r>
            <a:endParaRPr lang="ru-RU" sz="2400" b="1" dirty="0" smtClean="0"/>
          </a:p>
          <a:p>
            <a:r>
              <a:rPr lang="ru-RU" sz="2400" b="1" i="1" dirty="0" smtClean="0"/>
              <a:t>1) </a:t>
            </a:r>
            <a:r>
              <a:rPr lang="ru-RU" sz="2400" b="1" i="1" dirty="0" err="1" smtClean="0"/>
              <a:t>фонетичні</a:t>
            </a:r>
            <a:r>
              <a:rPr lang="ru-RU" sz="2400" b="1" i="1" dirty="0" smtClean="0"/>
              <a:t> — неправильна </a:t>
            </a:r>
            <a:r>
              <a:rPr lang="ru-RU" sz="2400" b="1" i="1" dirty="0" err="1" smtClean="0"/>
              <a:t>вимова</a:t>
            </a:r>
            <a:r>
              <a:rPr lang="ru-RU" sz="2400" b="1" i="1" dirty="0" smtClean="0"/>
              <a:t> одного </a:t>
            </a:r>
            <a:r>
              <a:rPr lang="ru-RU" sz="2400" b="1" i="1" dirty="0" err="1" smtClean="0"/>
              <a:t>чи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групи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звуків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сонорних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шиплячих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свистячих</a:t>
            </a:r>
            <a:r>
              <a:rPr lang="ru-RU" sz="2400" b="1" i="1" dirty="0" smtClean="0"/>
              <a:t>; </a:t>
            </a:r>
            <a:r>
              <a:rPr lang="ru-RU" sz="2400" b="1" i="1" dirty="0" err="1" smtClean="0"/>
              <a:t>порушення</a:t>
            </a:r>
            <a:r>
              <a:rPr lang="ru-RU" sz="2400" b="1" i="1" dirty="0" smtClean="0"/>
              <a:t> за </a:t>
            </a:r>
            <a:r>
              <a:rPr lang="ru-RU" sz="2400" b="1" i="1" dirty="0" err="1" smtClean="0"/>
              <a:t>твердістю-м'якістю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глухістю-дзвінкістю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приголосних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звуків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тощо</a:t>
            </a:r>
            <a:r>
              <a:rPr lang="ru-RU" sz="2400" b="1" i="1" dirty="0" smtClean="0"/>
              <a:t>);</a:t>
            </a:r>
            <a:endParaRPr lang="ru-RU" sz="2400" b="1" dirty="0" smtClean="0"/>
          </a:p>
          <a:p>
            <a:r>
              <a:rPr lang="ru-RU" sz="2400" b="1" i="1" dirty="0" smtClean="0"/>
              <a:t>2) </a:t>
            </a:r>
            <a:r>
              <a:rPr lang="ru-RU" sz="2400" b="1" i="1" dirty="0" err="1" smtClean="0"/>
              <a:t>лексико-граматичні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характеризуються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обмеженим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словниковим</a:t>
            </a:r>
            <a:r>
              <a:rPr lang="ru-RU" sz="2400" b="1" i="1" dirty="0" smtClean="0"/>
              <a:t> запасом, </a:t>
            </a:r>
            <a:r>
              <a:rPr lang="ru-RU" sz="2400" b="1" i="1" dirty="0" err="1" smtClean="0"/>
              <a:t>неправильним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узгодженням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слів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фразі</a:t>
            </a:r>
            <a:r>
              <a:rPr lang="ru-RU" sz="2400" b="1" i="1" dirty="0" smtClean="0"/>
              <a:t>, не </a:t>
            </a:r>
            <a:r>
              <a:rPr lang="ru-RU" sz="2400" b="1" i="1" dirty="0" err="1" smtClean="0"/>
              <a:t>договорюванням</a:t>
            </a:r>
            <a:r>
              <a:rPr lang="ru-RU" sz="2400" b="1" i="1" dirty="0" smtClean="0"/>
              <a:t>, перестановкою, </a:t>
            </a:r>
            <a:r>
              <a:rPr lang="ru-RU" sz="2400" b="1" i="1" dirty="0" err="1" smtClean="0"/>
              <a:t>неправильним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використанням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прийменників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відмінків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збідненою</a:t>
            </a:r>
            <a:r>
              <a:rPr lang="ru-RU" sz="2400" b="1" i="1" dirty="0" smtClean="0"/>
              <a:t> фразою </a:t>
            </a:r>
            <a:r>
              <a:rPr lang="ru-RU" sz="2400" b="1" i="1" dirty="0" err="1" smtClean="0"/>
              <a:t>тощо</a:t>
            </a:r>
            <a:r>
              <a:rPr lang="ru-RU" sz="2400" b="1" i="1" dirty="0" smtClean="0"/>
              <a:t>);</a:t>
            </a:r>
            <a:endParaRPr lang="ru-RU" sz="2400" b="1" dirty="0" smtClean="0"/>
          </a:p>
          <a:p>
            <a:r>
              <a:rPr lang="ru-RU" sz="2400" b="1" i="1" dirty="0" smtClean="0"/>
              <a:t>3) </a:t>
            </a:r>
            <a:r>
              <a:rPr lang="ru-RU" sz="2400" b="1" i="1" dirty="0" err="1" smtClean="0"/>
              <a:t>мелодико-інтонаційні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які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спостерігаються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процесі</a:t>
            </a:r>
            <a:r>
              <a:rPr lang="ru-RU" sz="2400" b="1" i="1" dirty="0" smtClean="0"/>
              <a:t> неправильного </a:t>
            </a:r>
            <a:r>
              <a:rPr lang="ru-RU" sz="2400" b="1" i="1" dirty="0" err="1" smtClean="0"/>
              <a:t>використання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наголосів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логічний</a:t>
            </a:r>
            <a:r>
              <a:rPr lang="ru-RU" sz="2400" b="1" i="1" dirty="0" smtClean="0"/>
              <a:t> — у </a:t>
            </a:r>
            <a:r>
              <a:rPr lang="ru-RU" sz="2400" b="1" i="1" dirty="0" err="1" smtClean="0"/>
              <a:t>фразі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граматичний</a:t>
            </a:r>
            <a:r>
              <a:rPr lang="ru-RU" sz="2400" b="1" i="1" dirty="0" smtClean="0"/>
              <a:t> — </a:t>
            </a:r>
            <a:r>
              <a:rPr lang="ru-RU" sz="2400" b="1" i="1" dirty="0" err="1" smtClean="0"/>
              <a:t>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слові</a:t>
            </a:r>
            <a:r>
              <a:rPr lang="ru-RU" sz="2400" b="1" i="1" dirty="0" smtClean="0"/>
              <a:t>), а </a:t>
            </a:r>
            <a:r>
              <a:rPr lang="ru-RU" sz="2400" b="1" i="1" dirty="0" err="1" smtClean="0"/>
              <a:t>також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порушення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пов'язані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силою, </a:t>
            </a:r>
            <a:r>
              <a:rPr lang="ru-RU" sz="2400" b="1" i="1" dirty="0" err="1" smtClean="0"/>
              <a:t>висотою</a:t>
            </a:r>
            <a:r>
              <a:rPr lang="ru-RU" sz="2400" b="1" i="1" dirty="0" smtClean="0"/>
              <a:t>, тембром голосу (тихий, </a:t>
            </a:r>
            <a:r>
              <a:rPr lang="ru-RU" sz="2400" b="1" i="1" dirty="0" err="1" smtClean="0"/>
              <a:t>здавлений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хрипкий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невиразний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писклявий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глухий</a:t>
            </a:r>
            <a:r>
              <a:rPr lang="ru-RU" sz="2400" b="1" i="1" dirty="0" smtClean="0"/>
              <a:t>, не </a:t>
            </a:r>
            <a:r>
              <a:rPr lang="ru-RU" sz="2400" b="1" i="1" dirty="0" err="1" smtClean="0"/>
              <a:t>модульований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неприродній</a:t>
            </a:r>
            <a:r>
              <a:rPr lang="ru-RU" sz="2400" b="1" i="1" dirty="0" smtClean="0"/>
              <a:t>);</a:t>
            </a:r>
            <a:endParaRPr lang="ru-RU" sz="2400" b="1" dirty="0" smtClean="0"/>
          </a:p>
          <a:p>
            <a:r>
              <a:rPr lang="ru-RU" sz="2400" b="1" i="1" dirty="0" smtClean="0"/>
              <a:t>4) </a:t>
            </a:r>
            <a:r>
              <a:rPr lang="ru-RU" sz="2400" b="1" i="1" dirty="0" err="1" smtClean="0"/>
              <a:t>темпо-ритмічні</a:t>
            </a:r>
            <a:r>
              <a:rPr lang="ru-RU" sz="2400" b="1" i="1" dirty="0" smtClean="0"/>
              <a:t>, для </a:t>
            </a:r>
            <a:r>
              <a:rPr lang="ru-RU" sz="2400" b="1" i="1" dirty="0" err="1" smtClean="0"/>
              <a:t>яких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властиві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прискорений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уповільнений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переривчастий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темпи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необґрунтовані</a:t>
            </a:r>
            <a:r>
              <a:rPr lang="ru-RU" sz="2400" b="1" i="1" dirty="0" smtClean="0"/>
              <a:t> паузи, </a:t>
            </a:r>
            <a:r>
              <a:rPr lang="ru-RU" sz="2400" b="1" i="1" dirty="0" err="1" smtClean="0"/>
              <a:t>спотикання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скандування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звуків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слів</a:t>
            </a:r>
            <a:r>
              <a:rPr lang="ru-RU" sz="2400" b="1" i="1" dirty="0" smtClean="0"/>
              <a:t>, запинки </a:t>
            </a:r>
            <a:r>
              <a:rPr lang="ru-RU" sz="2400" b="1" i="1" dirty="0" err="1" smtClean="0"/>
              <a:t>несудомного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фізіологічні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ітерації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полтерн</a:t>
            </a:r>
            <a:r>
              <a:rPr lang="ru-RU" sz="2400" b="1" i="1" dirty="0" smtClean="0"/>
              <a:t>) та </a:t>
            </a:r>
            <a:r>
              <a:rPr lang="ru-RU" sz="2400" b="1" i="1" dirty="0" err="1" smtClean="0"/>
              <a:t>судомного</a:t>
            </a:r>
            <a:r>
              <a:rPr lang="ru-RU" sz="2400" b="1" i="1" dirty="0" smtClean="0"/>
              <a:t> характеру (</a:t>
            </a:r>
            <a:r>
              <a:rPr lang="ru-RU" sz="2400" b="1" i="1" dirty="0" err="1" smtClean="0"/>
              <a:t>різні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форми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заїкання</a:t>
            </a:r>
            <a:r>
              <a:rPr lang="ru-RU" sz="2400" b="1" i="1" dirty="0" smtClean="0"/>
              <a:t>);</a:t>
            </a:r>
            <a:endParaRPr lang="ru-RU" sz="2400" b="1" dirty="0" smtClean="0"/>
          </a:p>
          <a:p>
            <a:r>
              <a:rPr lang="ru-RU" sz="2400" b="1" i="1" dirty="0" smtClean="0"/>
              <a:t>5) </a:t>
            </a:r>
            <a:r>
              <a:rPr lang="ru-RU" sz="2400" b="1" i="1" dirty="0" err="1" smtClean="0"/>
              <a:t>порушення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писемного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мовлення</a:t>
            </a:r>
            <a:r>
              <a:rPr lang="ru-RU" sz="2400" b="1" i="1" dirty="0" smtClean="0"/>
              <a:t>:</a:t>
            </a:r>
            <a:endParaRPr lang="ru-RU" sz="2400" b="1" dirty="0" smtClean="0"/>
          </a:p>
          <a:p>
            <a:r>
              <a:rPr lang="ru-RU" sz="2400" b="1" i="1" dirty="0" smtClean="0"/>
              <a:t>а) </a:t>
            </a:r>
            <a:r>
              <a:rPr lang="ru-RU" sz="2400" b="1" i="1" dirty="0" err="1" smtClean="0"/>
              <a:t>порушення</a:t>
            </a:r>
            <a:r>
              <a:rPr lang="ru-RU" sz="2400" b="1" i="1" dirty="0" smtClean="0"/>
              <a:t> письма,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полягає</a:t>
            </a:r>
            <a:r>
              <a:rPr lang="ru-RU" sz="2400" b="1" i="1" dirty="0" smtClean="0"/>
              <a:t> в неправильному </a:t>
            </a:r>
            <a:r>
              <a:rPr lang="ru-RU" sz="2400" b="1" i="1" dirty="0" err="1" smtClean="0"/>
              <a:t>перешифруванні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фонеми</a:t>
            </a:r>
            <a:r>
              <a:rPr lang="ru-RU" sz="2400" b="1" i="1" dirty="0" smtClean="0"/>
              <a:t> у графему, </a:t>
            </a:r>
            <a:r>
              <a:rPr lang="ru-RU" sz="2400" b="1" i="1" dirty="0" err="1" smtClean="0"/>
              <a:t>недописуванні</a:t>
            </a:r>
            <a:r>
              <a:rPr lang="ru-RU" sz="2400" b="1" i="1" dirty="0" smtClean="0"/>
              <a:t>, пропусках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плутанні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літер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слові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написанні</a:t>
            </a:r>
            <a:r>
              <a:rPr lang="ru-RU" sz="2400" b="1" i="1" dirty="0" smtClean="0"/>
              <a:t> за </a:t>
            </a:r>
            <a:r>
              <a:rPr lang="ru-RU" sz="2400" b="1" i="1" dirty="0" err="1" smtClean="0"/>
              <a:t>межі</a:t>
            </a:r>
            <a:r>
              <a:rPr lang="ru-RU" sz="2400" b="1" i="1" dirty="0" smtClean="0"/>
              <a:t> рядка </a:t>
            </a:r>
            <a:r>
              <a:rPr lang="ru-RU" sz="2400" b="1" i="1" dirty="0" err="1" smtClean="0"/>
              <a:t>тощо</a:t>
            </a:r>
            <a:r>
              <a:rPr lang="ru-RU" sz="2400" b="1" i="1" dirty="0" smtClean="0"/>
              <a:t>;</a:t>
            </a:r>
            <a:endParaRPr lang="ru-RU" sz="2400" b="1" dirty="0" smtClean="0"/>
          </a:p>
          <a:p>
            <a:r>
              <a:rPr lang="ru-RU" sz="2400" b="1" i="1" dirty="0" smtClean="0"/>
              <a:t>б) </a:t>
            </a:r>
            <a:r>
              <a:rPr lang="ru-RU" sz="2400" b="1" i="1" dirty="0" err="1" smtClean="0"/>
              <a:t>порушення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читання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заміна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плутання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звуків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читання</a:t>
            </a:r>
            <a:r>
              <a:rPr lang="ru-RU" sz="2400" b="1" i="1" dirty="0" smtClean="0"/>
              <a:t> по </a:t>
            </a:r>
            <a:r>
              <a:rPr lang="ru-RU" sz="2400" b="1" i="1" dirty="0" err="1" smtClean="0"/>
              <a:t>літерах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перекручування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звуко-складової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структури</a:t>
            </a:r>
            <a:r>
              <a:rPr lang="ru-RU" sz="2400" b="1" i="1" dirty="0" smtClean="0"/>
              <a:t> слова, </a:t>
            </a:r>
            <a:r>
              <a:rPr lang="ru-RU" sz="2400" b="1" i="1" dirty="0" err="1" smtClean="0"/>
              <a:t>порушене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розуміння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прочитаного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аграматизми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тощо</a:t>
            </a:r>
            <a:r>
              <a:rPr lang="ru-RU" sz="2400" b="1" i="1" dirty="0" smtClean="0"/>
              <a:t>).</a:t>
            </a:r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0"/>
            <a:ext cx="6512511" cy="1428736"/>
          </a:xfrm>
        </p:spPr>
        <p:txBody>
          <a:bodyPr/>
          <a:lstStyle/>
          <a:p>
            <a:r>
              <a:rPr lang="uk-UA" dirty="0" smtClean="0"/>
              <a:t>Порушення усного мовлення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285860"/>
            <a:ext cx="8929718" cy="5572140"/>
          </a:xfrm>
        </p:spPr>
        <p:txBody>
          <a:bodyPr>
            <a:normAutofit/>
          </a:bodyPr>
          <a:lstStyle/>
          <a:p>
            <a:r>
              <a:rPr lang="ru-RU" i="1" dirty="0" err="1" smtClean="0"/>
              <a:t>Порушення</a:t>
            </a:r>
            <a:r>
              <a:rPr lang="ru-RU" i="1" dirty="0" smtClean="0"/>
              <a:t> </a:t>
            </a:r>
            <a:r>
              <a:rPr lang="ru-RU" i="1" dirty="0" err="1" smtClean="0"/>
              <a:t>усного</a:t>
            </a:r>
            <a:r>
              <a:rPr lang="ru-RU" i="1" dirty="0" smtClean="0"/>
              <a:t> </a:t>
            </a:r>
            <a:r>
              <a:rPr lang="ru-RU" i="1" dirty="0" err="1" smtClean="0"/>
              <a:t>мовлення</a:t>
            </a:r>
            <a:r>
              <a:rPr lang="ru-RU" i="1" dirty="0" smtClean="0"/>
              <a:t>, як правило, </a:t>
            </a:r>
            <a:r>
              <a:rPr lang="ru-RU" i="1" dirty="0" err="1" smtClean="0"/>
              <a:t>поділяють</a:t>
            </a:r>
            <a:r>
              <a:rPr lang="ru-RU" i="1" dirty="0" smtClean="0"/>
              <a:t> на два </a:t>
            </a:r>
            <a:r>
              <a:rPr lang="ru-RU" i="1" dirty="0" err="1" smtClean="0"/>
              <a:t>типи</a:t>
            </a:r>
            <a:r>
              <a:rPr lang="ru-RU" i="1" dirty="0" smtClean="0"/>
              <a:t>:</a:t>
            </a:r>
            <a:endParaRPr lang="ru-RU" dirty="0" smtClean="0"/>
          </a:p>
          <a:p>
            <a:r>
              <a:rPr lang="ru-RU" i="1" dirty="0" smtClean="0"/>
              <a:t>а) </a:t>
            </a:r>
            <a:r>
              <a:rPr lang="ru-RU" i="1" dirty="0" err="1" smtClean="0"/>
              <a:t>порушення</a:t>
            </a:r>
            <a:r>
              <a:rPr lang="ru-RU" i="1" dirty="0" smtClean="0"/>
              <a:t> </a:t>
            </a:r>
            <a:r>
              <a:rPr lang="ru-RU" i="1" dirty="0" err="1" smtClean="0"/>
              <a:t>вимовного</a:t>
            </a:r>
            <a:r>
              <a:rPr lang="ru-RU" i="1" dirty="0" smtClean="0"/>
              <a:t> аспекту </a:t>
            </a:r>
            <a:r>
              <a:rPr lang="ru-RU" i="1" dirty="0" err="1" smtClean="0"/>
              <a:t>мовлення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порушення</a:t>
            </a:r>
            <a:r>
              <a:rPr lang="ru-RU" i="1" dirty="0" smtClean="0"/>
              <a:t> </a:t>
            </a:r>
            <a:r>
              <a:rPr lang="ru-RU" i="1" dirty="0" err="1" smtClean="0"/>
              <a:t>фонаційного</a:t>
            </a:r>
            <a:r>
              <a:rPr lang="ru-RU" i="1" dirty="0" smtClean="0"/>
              <a:t> (</a:t>
            </a:r>
            <a:r>
              <a:rPr lang="ru-RU" i="1" dirty="0" err="1" smtClean="0"/>
              <a:t>зовнішнього</a:t>
            </a:r>
            <a:r>
              <a:rPr lang="ru-RU" i="1" dirty="0" smtClean="0"/>
              <a:t>) </a:t>
            </a:r>
            <a:r>
              <a:rPr lang="ru-RU" i="1" dirty="0" err="1" smtClean="0"/>
              <a:t>оформлення</a:t>
            </a:r>
            <a:r>
              <a:rPr lang="ru-RU" i="1" dirty="0" smtClean="0"/>
              <a:t> </a:t>
            </a:r>
            <a:r>
              <a:rPr lang="ru-RU" i="1" dirty="0" err="1" smtClean="0"/>
              <a:t>висловлювання</a:t>
            </a:r>
            <a:r>
              <a:rPr lang="ru-RU" i="1" dirty="0" smtClean="0"/>
              <a:t> (</a:t>
            </a:r>
            <a:r>
              <a:rPr lang="ru-RU" i="1" dirty="0" err="1" smtClean="0"/>
              <a:t>порушення</a:t>
            </a:r>
            <a:r>
              <a:rPr lang="ru-RU" i="1" dirty="0" smtClean="0"/>
              <a:t> </a:t>
            </a:r>
            <a:r>
              <a:rPr lang="ru-RU" i="1" dirty="0" err="1" smtClean="0"/>
              <a:t>голосоутворення</a:t>
            </a:r>
            <a:r>
              <a:rPr lang="ru-RU" i="1" dirty="0" smtClean="0"/>
              <a:t>, </a:t>
            </a:r>
            <a:r>
              <a:rPr lang="ru-RU" i="1" dirty="0" err="1" smtClean="0"/>
              <a:t>темпо-ритмічної</a:t>
            </a:r>
            <a:r>
              <a:rPr lang="ru-RU" i="1" dirty="0" smtClean="0"/>
              <a:t>, </a:t>
            </a:r>
            <a:r>
              <a:rPr lang="ru-RU" i="1" dirty="0" err="1" smtClean="0"/>
              <a:t>інтонаційно-мелодичної</a:t>
            </a:r>
            <a:r>
              <a:rPr lang="ru-RU" i="1" dirty="0" smtClean="0"/>
              <a:t>, </a:t>
            </a:r>
            <a:r>
              <a:rPr lang="ru-RU" i="1" dirty="0" err="1" smtClean="0"/>
              <a:t>звуковимовної</a:t>
            </a:r>
            <a:r>
              <a:rPr lang="ru-RU" i="1" dirty="0" smtClean="0"/>
              <a:t> </a:t>
            </a:r>
            <a:r>
              <a:rPr lang="ru-RU" i="1" dirty="0" err="1" smtClean="0"/>
              <a:t>організації</a:t>
            </a:r>
            <a:r>
              <a:rPr lang="ru-RU" i="1" dirty="0" smtClean="0"/>
              <a:t> </a:t>
            </a:r>
            <a:r>
              <a:rPr lang="ru-RU" i="1" dirty="0" err="1" smtClean="0"/>
              <a:t>мовлення</a:t>
            </a:r>
            <a:r>
              <a:rPr lang="ru-RU" i="1" dirty="0" smtClean="0"/>
              <a:t>). </a:t>
            </a:r>
            <a:r>
              <a:rPr lang="ru-RU" i="1" dirty="0" smtClean="0">
                <a:solidFill>
                  <a:srgbClr val="FF0000"/>
                </a:solidFill>
              </a:rPr>
              <a:t>( </a:t>
            </a:r>
            <a:r>
              <a:rPr lang="ru-RU" i="1" dirty="0" err="1" smtClean="0">
                <a:solidFill>
                  <a:srgbClr val="FF0000"/>
                </a:solidFill>
              </a:rPr>
              <a:t>Афонія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 err="1" smtClean="0">
                <a:solidFill>
                  <a:srgbClr val="FF0000"/>
                </a:solidFill>
              </a:rPr>
              <a:t>Ринофонія</a:t>
            </a:r>
            <a:r>
              <a:rPr lang="ru-RU" i="1" dirty="0" smtClean="0">
                <a:solidFill>
                  <a:srgbClr val="FF0000"/>
                </a:solidFill>
              </a:rPr>
              <a:t> , </a:t>
            </a:r>
            <a:r>
              <a:rPr lang="ru-RU" i="1" dirty="0" err="1" smtClean="0">
                <a:solidFill>
                  <a:srgbClr val="FF0000"/>
                </a:solidFill>
              </a:rPr>
              <a:t>Брадилалія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 err="1" smtClean="0">
                <a:solidFill>
                  <a:srgbClr val="FF0000"/>
                </a:solidFill>
              </a:rPr>
              <a:t>Тахілалія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 err="1" smtClean="0">
                <a:solidFill>
                  <a:srgbClr val="FF0000"/>
                </a:solidFill>
              </a:rPr>
              <a:t>Заїкання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 err="1" smtClean="0">
                <a:solidFill>
                  <a:srgbClr val="FF0000"/>
                </a:solidFill>
              </a:rPr>
              <a:t>Дислалія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 err="1" smtClean="0">
                <a:solidFill>
                  <a:srgbClr val="FF0000"/>
                </a:solidFill>
              </a:rPr>
              <a:t>Дизартрія</a:t>
            </a:r>
            <a:r>
              <a:rPr lang="ru-RU" i="1" dirty="0" smtClean="0">
                <a:solidFill>
                  <a:srgbClr val="FF0000"/>
                </a:solidFill>
              </a:rPr>
              <a:t> , </a:t>
            </a:r>
            <a:r>
              <a:rPr lang="ru-RU" i="1" dirty="0" err="1" smtClean="0">
                <a:solidFill>
                  <a:srgbClr val="FF0000"/>
                </a:solidFill>
              </a:rPr>
              <a:t>Ринолалія</a:t>
            </a:r>
            <a:r>
              <a:rPr lang="ru-RU" i="1" dirty="0" smtClean="0">
                <a:solidFill>
                  <a:srgbClr val="FF0000"/>
                </a:solidFill>
              </a:rPr>
              <a:t>)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/>
              <a:t>б) </a:t>
            </a:r>
            <a:r>
              <a:rPr lang="ru-RU" i="1" dirty="0" err="1" smtClean="0"/>
              <a:t>порушення</a:t>
            </a:r>
            <a:r>
              <a:rPr lang="ru-RU" i="1" dirty="0" smtClean="0"/>
              <a:t> </a:t>
            </a:r>
            <a:r>
              <a:rPr lang="ru-RU" i="1" dirty="0" err="1" smtClean="0"/>
              <a:t>структурно-семантичного</a:t>
            </a:r>
            <a:r>
              <a:rPr lang="ru-RU" i="1" dirty="0" smtClean="0"/>
              <a:t> (</a:t>
            </a:r>
            <a:r>
              <a:rPr lang="ru-RU" i="1" dirty="0" err="1" smtClean="0"/>
              <a:t>внутрішнього</a:t>
            </a:r>
            <a:r>
              <a:rPr lang="ru-RU" i="1" dirty="0" smtClean="0"/>
              <a:t>) </a:t>
            </a:r>
            <a:r>
              <a:rPr lang="ru-RU" i="1" dirty="0" err="1" smtClean="0"/>
              <a:t>оформлення</a:t>
            </a:r>
            <a:r>
              <a:rPr lang="ru-RU" i="1" dirty="0" smtClean="0"/>
              <a:t> </a:t>
            </a:r>
            <a:r>
              <a:rPr lang="ru-RU" i="1" dirty="0" err="1" smtClean="0"/>
              <a:t>висловлювання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в </a:t>
            </a:r>
            <a:r>
              <a:rPr lang="ru-RU" i="1" dirty="0" err="1" smtClean="0"/>
              <a:t>логопедії</a:t>
            </a:r>
            <a:r>
              <a:rPr lang="ru-RU" i="1" dirty="0" smtClean="0"/>
              <a:t> </a:t>
            </a:r>
            <a:r>
              <a:rPr lang="ru-RU" i="1" dirty="0" err="1" smtClean="0"/>
              <a:t>називається</a:t>
            </a:r>
            <a:r>
              <a:rPr lang="ru-RU" i="1" dirty="0" smtClean="0"/>
              <a:t> </a:t>
            </a:r>
            <a:r>
              <a:rPr lang="ru-RU" i="1" dirty="0" err="1" smtClean="0"/>
              <a:t>системними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поліморфними</a:t>
            </a:r>
            <a:r>
              <a:rPr lang="ru-RU" i="1" dirty="0" smtClean="0"/>
              <a:t> </a:t>
            </a:r>
            <a:r>
              <a:rPr lang="ru-RU" i="1" dirty="0" err="1" smtClean="0"/>
              <a:t>порушеннями</a:t>
            </a:r>
            <a:r>
              <a:rPr lang="ru-RU" i="1" dirty="0" smtClean="0"/>
              <a:t> </a:t>
            </a:r>
            <a:r>
              <a:rPr lang="ru-RU" i="1" dirty="0" err="1" smtClean="0"/>
              <a:t>мовлення</a:t>
            </a:r>
            <a:r>
              <a:rPr lang="ru-RU" i="1" dirty="0" smtClean="0"/>
              <a:t>.(</a:t>
            </a:r>
            <a:r>
              <a:rPr lang="ru-RU" i="1" dirty="0" err="1" smtClean="0">
                <a:solidFill>
                  <a:srgbClr val="FF0000"/>
                </a:solidFill>
              </a:rPr>
              <a:t>Алалія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 err="1" smtClean="0">
                <a:solidFill>
                  <a:srgbClr val="FF0000"/>
                </a:solidFill>
              </a:rPr>
              <a:t>Афазія</a:t>
            </a:r>
            <a:r>
              <a:rPr lang="ru-RU" i="1" dirty="0" smtClean="0">
                <a:solidFill>
                  <a:srgbClr val="FF0000"/>
                </a:solidFill>
              </a:rPr>
              <a:t> , </a:t>
            </a:r>
            <a:r>
              <a:rPr lang="ru-RU" i="1" dirty="0" err="1" smtClean="0">
                <a:solidFill>
                  <a:srgbClr val="FF0000"/>
                </a:solidFill>
              </a:rPr>
              <a:t>Дислексія</a:t>
            </a:r>
            <a:r>
              <a:rPr lang="ru-RU" i="1" dirty="0" smtClean="0">
                <a:solidFill>
                  <a:srgbClr val="FF0000"/>
                </a:solidFill>
              </a:rPr>
              <a:t> , </a:t>
            </a:r>
            <a:r>
              <a:rPr lang="ru-RU" i="1" dirty="0" err="1" smtClean="0">
                <a:solidFill>
                  <a:srgbClr val="FF0000"/>
                </a:solidFill>
              </a:rPr>
              <a:t>Дисграфія</a:t>
            </a:r>
            <a:r>
              <a:rPr lang="ru-RU" i="1" dirty="0" smtClean="0">
                <a:solidFill>
                  <a:srgbClr val="FF0000"/>
                </a:solidFill>
              </a:rPr>
              <a:t> ).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85728"/>
            <a:ext cx="6512511" cy="714380"/>
          </a:xfrm>
        </p:spPr>
        <p:txBody>
          <a:bodyPr/>
          <a:lstStyle/>
          <a:p>
            <a:r>
              <a:rPr lang="uk-UA" dirty="0" smtClean="0"/>
              <a:t>Заїкання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285860"/>
            <a:ext cx="9001156" cy="535785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Заїкання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/>
              <a:t>(</a:t>
            </a:r>
            <a:r>
              <a:rPr lang="ru-RU" b="1" i="1" dirty="0" err="1" smtClean="0"/>
              <a:t>логоневроз</a:t>
            </a:r>
            <a:r>
              <a:rPr lang="ru-RU" b="1" i="1" dirty="0" smtClean="0"/>
              <a:t>) </a:t>
            </a:r>
            <a:r>
              <a:rPr lang="ru-RU" b="1" i="1" dirty="0" err="1" smtClean="0"/>
              <a:t>є</a:t>
            </a:r>
            <a:r>
              <a:rPr lang="ru-RU" b="1" i="1" dirty="0" smtClean="0"/>
              <a:t> одним </a:t>
            </a:r>
            <a:r>
              <a:rPr lang="ru-RU" b="1" i="1" dirty="0" err="1" smtClean="0"/>
              <a:t>із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найскладніших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довготривалих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мовленнєвих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порушень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характеризується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розладом</a:t>
            </a:r>
            <a:r>
              <a:rPr lang="ru-RU" b="1" i="1" dirty="0" smtClean="0"/>
              <a:t> темпу, ритму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плавності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експресивного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мовлення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переважним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ураженням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комунікативної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зумовлене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судомними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скороченнями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м'язах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артикуляції</a:t>
            </a:r>
            <a:r>
              <a:rPr lang="ru-RU" b="1" i="1" dirty="0" smtClean="0"/>
              <a:t>, </a:t>
            </a:r>
            <a:r>
              <a:rPr lang="ru-RU" b="1" i="1" dirty="0" err="1" smtClean="0"/>
              <a:t>фонації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дихання</a:t>
            </a:r>
            <a:r>
              <a:rPr lang="ru-RU" b="1" i="1" dirty="0" smtClean="0"/>
              <a:t>. </a:t>
            </a:r>
            <a:r>
              <a:rPr lang="ru-RU" b="1" i="1" dirty="0" err="1" smtClean="0"/>
              <a:t>Заїкання</a:t>
            </a:r>
            <a:r>
              <a:rPr lang="ru-RU" b="1" i="1" dirty="0" smtClean="0"/>
              <a:t> — </a:t>
            </a:r>
            <a:r>
              <a:rPr lang="ru-RU" b="1" i="1" dirty="0" err="1" smtClean="0"/>
              <a:t>це</a:t>
            </a:r>
            <a:r>
              <a:rPr lang="ru-RU" b="1" i="1" dirty="0" smtClean="0"/>
              <a:t> складне </a:t>
            </a:r>
            <a:r>
              <a:rPr lang="ru-RU" b="1" i="1" dirty="0" err="1" smtClean="0"/>
              <a:t>психофізіологічне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порушення</a:t>
            </a:r>
            <a:r>
              <a:rPr lang="ru-RU" b="1" i="1" dirty="0" smtClean="0"/>
              <a:t>.</a:t>
            </a:r>
            <a:endParaRPr lang="ru-RU" b="1" dirty="0" smtClean="0"/>
          </a:p>
          <a:p>
            <a:r>
              <a:rPr lang="ru-RU" b="1" i="1" dirty="0" smtClean="0"/>
              <a:t>На думку B.C. </a:t>
            </a:r>
            <a:r>
              <a:rPr lang="ru-RU" b="1" i="1" dirty="0" err="1" smtClean="0"/>
              <a:t>Кочергіної</a:t>
            </a:r>
            <a:r>
              <a:rPr lang="ru-RU" b="1" i="1" dirty="0" smtClean="0"/>
              <a:t>, </a:t>
            </a:r>
            <a:r>
              <a:rPr lang="ru-RU" b="1" i="1" dirty="0" err="1" smtClean="0"/>
              <a:t>етіологія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заїкання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поліморфна</a:t>
            </a:r>
            <a:r>
              <a:rPr lang="ru-RU" b="1" i="1" dirty="0" smtClean="0"/>
              <a:t>, для </a:t>
            </a:r>
            <a:r>
              <a:rPr lang="ru-RU" b="1" i="1" dirty="0" err="1" smtClean="0"/>
              <a:t>неї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властиві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фактори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сприяють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виникненню</a:t>
            </a:r>
            <a:r>
              <a:rPr lang="ru-RU" b="1" i="1" dirty="0" smtClean="0"/>
              <a:t> вади і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цю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ваду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зумовлюють</a:t>
            </a:r>
            <a:r>
              <a:rPr lang="ru-RU" b="1" i="1" dirty="0" smtClean="0"/>
              <a:t>. До перших належать </a:t>
            </a:r>
            <a:r>
              <a:rPr lang="ru-RU" b="1" i="1" dirty="0" err="1" smtClean="0"/>
              <a:t>посттравматичні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постінфекційні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мозкові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дисфункції</a:t>
            </a:r>
            <a:r>
              <a:rPr lang="ru-RU" b="1" i="1" dirty="0" smtClean="0"/>
              <a:t>, до других — </a:t>
            </a:r>
            <a:r>
              <a:rPr lang="ru-RU" b="1" i="1" dirty="0" err="1" smtClean="0"/>
              <a:t>гострі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шокові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або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субшокові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психічні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травми</a:t>
            </a:r>
            <a:r>
              <a:rPr lang="ru-RU" b="1" i="1" dirty="0" smtClean="0"/>
              <a:t> (</a:t>
            </a:r>
            <a:r>
              <a:rPr lang="ru-RU" b="1" i="1" dirty="0" err="1" smtClean="0"/>
              <a:t>переляк</a:t>
            </a:r>
            <a:r>
              <a:rPr lang="ru-RU" b="1" i="1" dirty="0" smtClean="0"/>
              <a:t>, </a:t>
            </a:r>
            <a:r>
              <a:rPr lang="ru-RU" b="1" i="1" dirty="0" err="1" smtClean="0"/>
              <a:t>розлучення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батьками, </a:t>
            </a:r>
            <a:r>
              <a:rPr lang="ru-RU" b="1" i="1" dirty="0" err="1" smtClean="0"/>
              <a:t>зміна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звичних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життєвих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стереотипів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інші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ситуації</a:t>
            </a:r>
            <a:r>
              <a:rPr lang="ru-RU" b="1" i="1" dirty="0" smtClean="0"/>
              <a:t>, </a:t>
            </a:r>
            <a:r>
              <a:rPr lang="ru-RU" b="1" i="1" dirty="0" err="1" smtClean="0"/>
              <a:t>внаслідок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яких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виникають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травми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різка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зміна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вимог</a:t>
            </a:r>
            <a:r>
              <a:rPr lang="ru-RU" b="1" i="1" dirty="0" smtClean="0"/>
              <a:t> до </a:t>
            </a:r>
            <a:r>
              <a:rPr lang="ru-RU" b="1" i="1" dirty="0" err="1" smtClean="0"/>
              <a:t>мовлення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дитини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двомовність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тощо</a:t>
            </a:r>
            <a:r>
              <a:rPr lang="ru-RU" b="1" i="1" dirty="0" smtClean="0"/>
              <a:t>). Часто </a:t>
            </a:r>
            <a:r>
              <a:rPr lang="ru-RU" b="1" i="1" dirty="0" err="1" smtClean="0"/>
              <a:t>заїкання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виникає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зв'язку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іншим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мовленнєвим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порушенням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органічного</a:t>
            </a:r>
            <a:r>
              <a:rPr lang="ru-RU" b="1" i="1" dirty="0" smtClean="0"/>
              <a:t> характеру, на </a:t>
            </a:r>
            <a:r>
              <a:rPr lang="ru-RU" b="1" i="1" dirty="0" err="1" smtClean="0"/>
              <a:t>зразок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алалії</a:t>
            </a:r>
            <a:r>
              <a:rPr lang="ru-RU" b="1" i="1" dirty="0" smtClean="0"/>
              <a:t>, </a:t>
            </a:r>
            <a:r>
              <a:rPr lang="ru-RU" b="1" i="1" dirty="0" err="1" smtClean="0"/>
              <a:t>дизартрії</a:t>
            </a:r>
            <a:r>
              <a:rPr lang="ru-RU" b="1" i="1" dirty="0" smtClean="0"/>
              <a:t>. </a:t>
            </a:r>
            <a:r>
              <a:rPr lang="ru-RU" b="1" i="1" dirty="0" err="1" smtClean="0"/>
              <a:t>Велике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значення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патогенезі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заїкання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має</a:t>
            </a:r>
            <a:r>
              <a:rPr lang="ru-RU" b="1" i="1" dirty="0" smtClean="0"/>
              <a:t> тип </a:t>
            </a:r>
            <a:r>
              <a:rPr lang="ru-RU" b="1" i="1" dirty="0" err="1" smtClean="0"/>
              <a:t>вищої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нервової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діяльності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тип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реагування</a:t>
            </a:r>
            <a:r>
              <a:rPr lang="ru-RU" b="1" i="1" dirty="0" smtClean="0"/>
              <a:t>.</a:t>
            </a:r>
            <a:endParaRPr lang="ru-RU" b="1" dirty="0" smtClean="0"/>
          </a:p>
          <a:p>
            <a:r>
              <a:rPr lang="ru-RU" b="1" i="1" dirty="0" err="1" smtClean="0"/>
              <a:t>Традиційно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логопедії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користуються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клінічною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класифікацією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заїкання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поділом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невротичну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невронзоподібну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форми</a:t>
            </a:r>
            <a:r>
              <a:rPr lang="ru-RU" b="1" i="1" dirty="0" smtClean="0"/>
              <a:t>.</a:t>
            </a:r>
            <a:endParaRPr lang="ru-RU" b="1" dirty="0" smtClean="0"/>
          </a:p>
          <a:p>
            <a:r>
              <a:rPr lang="ru-RU" b="1" i="1" dirty="0" err="1" smtClean="0"/>
              <a:t>Найчастіше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заїкання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виникає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віці</a:t>
            </a:r>
            <a:r>
              <a:rPr lang="ru-RU" b="1" i="1" dirty="0" smtClean="0"/>
              <a:t> 2—4 </a:t>
            </a:r>
            <a:r>
              <a:rPr lang="ru-RU" b="1" i="1" dirty="0" err="1" smtClean="0"/>
              <a:t>років</a:t>
            </a:r>
            <a:r>
              <a:rPr lang="ru-RU" b="1" i="1" dirty="0" smtClean="0"/>
              <a:t>, у </a:t>
            </a:r>
            <a:r>
              <a:rPr lang="ru-RU" b="1" i="1" dirty="0" err="1" smtClean="0"/>
              <a:t>сенситивний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період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мовленнєвого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розвитку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період</a:t>
            </a:r>
            <a:r>
              <a:rPr lang="ru-RU" b="1" i="1" dirty="0" smtClean="0"/>
              <a:t> активного </a:t>
            </a:r>
            <a:r>
              <a:rPr lang="ru-RU" b="1" i="1" dirty="0" err="1" smtClean="0"/>
              <a:t>користування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мовленням</a:t>
            </a:r>
            <a:r>
              <a:rPr lang="ru-RU" b="1" i="1" dirty="0" smtClean="0"/>
              <a:t>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9" y="285728"/>
            <a:ext cx="6000792" cy="1071570"/>
          </a:xfrm>
        </p:spPr>
        <p:txBody>
          <a:bodyPr/>
          <a:lstStyle/>
          <a:p>
            <a:r>
              <a:rPr lang="uk-UA" dirty="0" smtClean="0"/>
              <a:t>Дизартрія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1071546"/>
            <a:ext cx="8786842" cy="578645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Дизартрія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/>
              <a:t>(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грец</a:t>
            </a:r>
            <a:r>
              <a:rPr lang="ru-RU" b="1" i="1" dirty="0" smtClean="0"/>
              <a:t>. </a:t>
            </a:r>
            <a:r>
              <a:rPr lang="ru-RU" b="1" i="1" dirty="0" err="1" smtClean="0"/>
              <a:t>dis</a:t>
            </a:r>
            <a:r>
              <a:rPr lang="ru-RU" b="1" i="1" dirty="0" smtClean="0"/>
              <a:t> — </a:t>
            </a:r>
            <a:r>
              <a:rPr lang="ru-RU" b="1" i="1" dirty="0" err="1" smtClean="0"/>
              <a:t>порушення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ознаки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або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, </a:t>
            </a:r>
            <a:r>
              <a:rPr lang="ru-RU" b="1" i="1" dirty="0" err="1" smtClean="0"/>
              <a:t>arthroo</a:t>
            </a:r>
            <a:r>
              <a:rPr lang="ru-RU" b="1" i="1" dirty="0" smtClean="0"/>
              <a:t> — </a:t>
            </a:r>
            <a:r>
              <a:rPr lang="ru-RU" b="1" i="1" dirty="0" err="1" smtClean="0"/>
              <a:t>членування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розмежування</a:t>
            </a:r>
            <a:r>
              <a:rPr lang="ru-RU" b="1" i="1" dirty="0" smtClean="0"/>
              <a:t>) — </a:t>
            </a:r>
            <a:r>
              <a:rPr lang="ru-RU" b="1" i="1" dirty="0" err="1" smtClean="0"/>
              <a:t>це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мовленнєве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порушення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зумовлене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органічним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ураженням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центральної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нервової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системи</a:t>
            </a:r>
            <a:r>
              <a:rPr lang="ru-RU" b="1" i="1" dirty="0" smtClean="0"/>
              <a:t> (</a:t>
            </a:r>
            <a:r>
              <a:rPr lang="ru-RU" b="1" i="1" dirty="0" err="1" smtClean="0"/>
              <a:t>її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рухової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системи</a:t>
            </a:r>
            <a:r>
              <a:rPr lang="ru-RU" b="1" i="1" dirty="0" smtClean="0"/>
              <a:t>),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характеризується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розладами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артикуляції</a:t>
            </a:r>
            <a:r>
              <a:rPr lang="ru-RU" b="1" i="1" dirty="0" smtClean="0"/>
              <a:t>, </a:t>
            </a:r>
            <a:r>
              <a:rPr lang="ru-RU" b="1" i="1" dirty="0" err="1" smtClean="0"/>
              <a:t>фонації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дихання</a:t>
            </a:r>
            <a:r>
              <a:rPr lang="ru-RU" b="1" i="1" dirty="0" smtClean="0"/>
              <a:t>.</a:t>
            </a:r>
            <a:endParaRPr lang="ru-RU" b="1" dirty="0" smtClean="0"/>
          </a:p>
          <a:p>
            <a:r>
              <a:rPr lang="ru-RU" b="1" i="1" dirty="0" err="1" smtClean="0"/>
              <a:t>Порушення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голосоутворення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артикуляції</a:t>
            </a:r>
            <a:r>
              <a:rPr lang="ru-RU" b="1" i="1" dirty="0" smtClean="0"/>
              <a:t> при </a:t>
            </a:r>
            <a:r>
              <a:rPr lang="ru-RU" b="1" i="1" dirty="0" err="1" smtClean="0"/>
              <a:t>дизартрії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виявляються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по-різному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залежать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характеру </a:t>
            </a:r>
            <a:r>
              <a:rPr lang="ru-RU" b="1" i="1" dirty="0" err="1" smtClean="0"/>
              <a:t>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тяжкості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ураження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нервової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системи</a:t>
            </a:r>
            <a:r>
              <a:rPr lang="ru-RU" b="1" i="1" dirty="0" smtClean="0"/>
              <a:t>. У легких </a:t>
            </a:r>
            <a:r>
              <a:rPr lang="ru-RU" b="1" i="1" dirty="0" err="1" smtClean="0"/>
              <a:t>випадках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спостерігаються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окремі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порушення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звуковимови</a:t>
            </a:r>
            <a:r>
              <a:rPr lang="ru-RU" b="1" i="1" dirty="0" smtClean="0"/>
              <a:t>, "</a:t>
            </a:r>
            <a:r>
              <a:rPr lang="ru-RU" b="1" i="1" dirty="0" err="1" smtClean="0"/>
              <a:t>змазане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мовлення</a:t>
            </a:r>
            <a:r>
              <a:rPr lang="ru-RU" b="1" i="1" dirty="0" smtClean="0"/>
              <a:t>" (</a:t>
            </a:r>
            <a:r>
              <a:rPr lang="ru-RU" b="1" i="1" dirty="0" err="1" smtClean="0"/>
              <a:t>йдеться</a:t>
            </a:r>
            <a:r>
              <a:rPr lang="ru-RU" b="1" i="1" dirty="0" smtClean="0"/>
              <a:t> про </a:t>
            </a:r>
            <a:r>
              <a:rPr lang="ru-RU" b="1" i="1" dirty="0" err="1" smtClean="0"/>
              <a:t>мінімальні</a:t>
            </a:r>
            <a:r>
              <a:rPr lang="ru-RU" b="1" i="1" dirty="0" smtClean="0"/>
              <a:t> прояви </a:t>
            </a:r>
            <a:r>
              <a:rPr lang="ru-RU" b="1" i="1" dirty="0" err="1" smtClean="0"/>
              <a:t>дизартрії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називаються</a:t>
            </a:r>
            <a:r>
              <a:rPr lang="ru-RU" b="1" i="1" dirty="0" smtClean="0"/>
              <a:t> "стертою" </a:t>
            </a:r>
            <a:r>
              <a:rPr lang="ru-RU" b="1" i="1" dirty="0" err="1" smtClean="0"/>
              <a:t>дизартрією</a:t>
            </a:r>
            <a:r>
              <a:rPr lang="ru-RU" b="1" i="1" dirty="0" smtClean="0"/>
              <a:t>); у </a:t>
            </a:r>
            <a:r>
              <a:rPr lang="ru-RU" b="1" i="1" dirty="0" err="1" smtClean="0"/>
              <a:t>тяжчих</a:t>
            </a:r>
            <a:r>
              <a:rPr lang="ru-RU" b="1" i="1" dirty="0" smtClean="0"/>
              <a:t> — </a:t>
            </a:r>
            <a:r>
              <a:rPr lang="ru-RU" b="1" i="1" dirty="0" err="1" smtClean="0"/>
              <a:t>порушення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звуковимови</a:t>
            </a:r>
            <a:r>
              <a:rPr lang="ru-RU" b="1" i="1" dirty="0" smtClean="0"/>
              <a:t>, темпу, </a:t>
            </a:r>
            <a:r>
              <a:rPr lang="ru-RU" b="1" i="1" dirty="0" err="1" smtClean="0"/>
              <a:t>виразності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модуляції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заміни</a:t>
            </a:r>
            <a:r>
              <a:rPr lang="ru-RU" b="1" i="1" dirty="0" smtClean="0"/>
              <a:t> та пропуски </a:t>
            </a:r>
            <a:r>
              <a:rPr lang="ru-RU" b="1" i="1" dirty="0" err="1" smtClean="0"/>
              <a:t>звуків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загалом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вимова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незрозумілою</a:t>
            </a:r>
            <a:r>
              <a:rPr lang="ru-RU" b="1" i="1" dirty="0" smtClean="0"/>
              <a:t>.</a:t>
            </a:r>
            <a:endParaRPr lang="ru-RU" b="1" dirty="0" smtClean="0"/>
          </a:p>
          <a:p>
            <a:r>
              <a:rPr lang="ru-RU" b="1" i="1" dirty="0" err="1" smtClean="0"/>
              <a:t>Характерним</a:t>
            </a:r>
            <a:r>
              <a:rPr lang="ru-RU" b="1" i="1" dirty="0" smtClean="0"/>
              <a:t> для </a:t>
            </a:r>
            <a:r>
              <a:rPr lang="ru-RU" b="1" i="1" dirty="0" err="1" smtClean="0"/>
              <a:t>дітей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дизартрією</a:t>
            </a:r>
            <a:r>
              <a:rPr lang="ru-RU" b="1" i="1" dirty="0" smtClean="0"/>
              <a:t> </a:t>
            </a:r>
            <a:r>
              <a:rPr lang="ru-RU" b="1" i="1" dirty="0" err="1" smtClean="0"/>
              <a:t>є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тотальне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порушення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звуковимови</a:t>
            </a:r>
            <a:r>
              <a:rPr lang="ru-RU" b="1" i="1" dirty="0" smtClean="0"/>
              <a:t> (</a:t>
            </a:r>
            <a:r>
              <a:rPr lang="ru-RU" b="1" i="1" dirty="0" err="1" smtClean="0"/>
              <a:t>вимова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голосних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приголосних</a:t>
            </a:r>
            <a:r>
              <a:rPr lang="ru-RU" b="1" i="1" dirty="0" smtClean="0"/>
              <a:t>, </a:t>
            </a:r>
            <a:r>
              <a:rPr lang="ru-RU" b="1" i="1" dirty="0" err="1" smtClean="0"/>
              <a:t>ритміко-інтонаційне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мелодійне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забарвлення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мовлення</a:t>
            </a:r>
            <a:r>
              <a:rPr lang="ru-RU" b="1" i="1" dirty="0" smtClean="0"/>
              <a:t>) </a:t>
            </a:r>
            <a:r>
              <a:rPr lang="ru-RU" b="1" i="1" dirty="0" err="1" smtClean="0"/>
              <a:t>унаслідок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обмеження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рухливості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артикуляційних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м'язів</a:t>
            </a:r>
            <a:r>
              <a:rPr lang="ru-RU" b="1" i="1" dirty="0" smtClean="0"/>
              <a:t>.</a:t>
            </a:r>
            <a:endParaRPr lang="ru-RU" b="1" dirty="0" smtClean="0"/>
          </a:p>
          <a:p>
            <a:r>
              <a:rPr lang="ru-RU" b="1" i="1" dirty="0" smtClean="0"/>
              <a:t>При тяжких </a:t>
            </a:r>
            <a:r>
              <a:rPr lang="ru-RU" b="1" i="1" dirty="0" err="1" smtClean="0"/>
              <a:t>ураженнях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центральної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нервової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системи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мовлення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унеможливлюється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зв'язку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повним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паралічем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мовнорухових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м'язів</a:t>
            </a:r>
            <a:r>
              <a:rPr lang="ru-RU" b="1" i="1" dirty="0" smtClean="0"/>
              <a:t>. </a:t>
            </a:r>
            <a:r>
              <a:rPr lang="ru-RU" b="1" i="1" dirty="0" err="1" smtClean="0"/>
              <a:t>Такі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порушення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називаються</a:t>
            </a: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анартрія</a:t>
            </a:r>
            <a:r>
              <a:rPr lang="ru-RU" b="1" i="1" dirty="0" smtClean="0"/>
              <a:t>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85728"/>
            <a:ext cx="4707537" cy="928694"/>
          </a:xfrm>
        </p:spPr>
        <p:txBody>
          <a:bodyPr/>
          <a:lstStyle/>
          <a:p>
            <a:r>
              <a:rPr lang="uk-UA" dirty="0" smtClean="0"/>
              <a:t>Дизартрія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1428736"/>
            <a:ext cx="8501122" cy="5143536"/>
          </a:xfrm>
        </p:spPr>
        <p:txBody>
          <a:bodyPr>
            <a:normAutofit/>
          </a:bodyPr>
          <a:lstStyle/>
          <a:p>
            <a:r>
              <a:rPr lang="ru-RU" i="1" dirty="0" err="1" smtClean="0"/>
              <a:t>Залежно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локалізації</a:t>
            </a:r>
            <a:r>
              <a:rPr lang="ru-RU" i="1" dirty="0" smtClean="0"/>
              <a:t> </a:t>
            </a:r>
            <a:r>
              <a:rPr lang="ru-RU" i="1" dirty="0" err="1" smtClean="0"/>
              <a:t>ураження</a:t>
            </a:r>
            <a:r>
              <a:rPr lang="ru-RU" i="1" dirty="0" smtClean="0"/>
              <a:t> </a:t>
            </a:r>
            <a:r>
              <a:rPr lang="ru-RU" i="1" dirty="0" err="1" smtClean="0"/>
              <a:t>нервової</a:t>
            </a:r>
            <a:r>
              <a:rPr lang="ru-RU" i="1" dirty="0" smtClean="0"/>
              <a:t> </a:t>
            </a:r>
            <a:r>
              <a:rPr lang="ru-RU" i="1" dirty="0" err="1" smtClean="0"/>
              <a:t>системи</a:t>
            </a:r>
            <a:r>
              <a:rPr lang="ru-RU" i="1" dirty="0" smtClean="0"/>
              <a:t> </a:t>
            </a:r>
            <a:r>
              <a:rPr lang="ru-RU" i="1" dirty="0" err="1" smtClean="0"/>
              <a:t>розрізняють</a:t>
            </a:r>
            <a:r>
              <a:rPr lang="ru-RU" i="1" dirty="0" smtClean="0"/>
              <a:t> </a:t>
            </a:r>
            <a:r>
              <a:rPr lang="ru-RU" i="1" dirty="0" err="1" smtClean="0"/>
              <a:t>декілька</a:t>
            </a:r>
            <a:r>
              <a:rPr lang="ru-RU" i="1" dirty="0" smtClean="0"/>
              <a:t> форм </a:t>
            </a:r>
            <a:r>
              <a:rPr lang="ru-RU" i="1" dirty="0" err="1" smtClean="0"/>
              <a:t>дизартричних</a:t>
            </a:r>
            <a:r>
              <a:rPr lang="ru-RU" i="1" dirty="0" smtClean="0"/>
              <a:t> </a:t>
            </a:r>
            <a:r>
              <a:rPr lang="ru-RU" i="1" dirty="0" err="1" smtClean="0"/>
              <a:t>розладів</a:t>
            </a:r>
            <a:r>
              <a:rPr lang="ru-RU" i="1" dirty="0" smtClean="0"/>
              <a:t>: </a:t>
            </a:r>
            <a:r>
              <a:rPr lang="ru-RU" i="1" dirty="0" err="1" smtClean="0">
                <a:solidFill>
                  <a:srgbClr val="FF0000"/>
                </a:solidFill>
              </a:rPr>
              <a:t>бульбарну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 err="1" smtClean="0">
                <a:solidFill>
                  <a:srgbClr val="FF0000"/>
                </a:solidFill>
              </a:rPr>
              <a:t>псевдобульбарну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 err="1" smtClean="0">
                <a:solidFill>
                  <a:srgbClr val="FF0000"/>
                </a:solidFill>
              </a:rPr>
              <a:t>коркову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 err="1" smtClean="0">
                <a:solidFill>
                  <a:srgbClr val="FF0000"/>
                </a:solidFill>
              </a:rPr>
              <a:t>підкоркову</a:t>
            </a:r>
            <a:r>
              <a:rPr lang="ru-RU" i="1" dirty="0" smtClean="0">
                <a:solidFill>
                  <a:srgbClr val="FF0000"/>
                </a:solidFill>
              </a:rPr>
              <a:t> (</a:t>
            </a:r>
            <a:r>
              <a:rPr lang="ru-RU" i="1" dirty="0" err="1" smtClean="0">
                <a:solidFill>
                  <a:srgbClr val="FF0000"/>
                </a:solidFill>
              </a:rPr>
              <a:t>змішану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 err="1" smtClean="0">
                <a:solidFill>
                  <a:srgbClr val="FF0000"/>
                </a:solidFill>
              </a:rPr>
              <a:t>екстрапірамідну</a:t>
            </a:r>
            <a:r>
              <a:rPr lang="ru-RU" i="1" dirty="0" smtClean="0">
                <a:solidFill>
                  <a:srgbClr val="FF0000"/>
                </a:solidFill>
              </a:rPr>
              <a:t>), </a:t>
            </a:r>
            <a:r>
              <a:rPr lang="ru-RU" i="1" dirty="0" err="1" smtClean="0">
                <a:solidFill>
                  <a:srgbClr val="FF0000"/>
                </a:solidFill>
              </a:rPr>
              <a:t>мозочкову</a:t>
            </a:r>
            <a:r>
              <a:rPr lang="ru-RU" i="1" dirty="0" smtClean="0">
                <a:solidFill>
                  <a:srgbClr val="FF0000"/>
                </a:solidFill>
              </a:rPr>
              <a:t>. </a:t>
            </a:r>
            <a:r>
              <a:rPr lang="ru-RU" i="1" dirty="0" err="1" smtClean="0"/>
              <a:t>Кожна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цих</a:t>
            </a:r>
            <a:r>
              <a:rPr lang="ru-RU" i="1" dirty="0" smtClean="0"/>
              <a:t> форм </a:t>
            </a:r>
            <a:r>
              <a:rPr lang="ru-RU" i="1" dirty="0" err="1" smtClean="0"/>
              <a:t>має</a:t>
            </a:r>
            <a:r>
              <a:rPr lang="ru-RU" i="1" dirty="0" smtClean="0"/>
              <a:t> </a:t>
            </a:r>
            <a:r>
              <a:rPr lang="ru-RU" i="1" dirty="0" err="1" smtClean="0"/>
              <a:t>клініко-психологічні</a:t>
            </a:r>
            <a:r>
              <a:rPr lang="ru-RU" i="1" dirty="0" smtClean="0"/>
              <a:t>, </a:t>
            </a:r>
            <a:r>
              <a:rPr lang="ru-RU" i="1" dirty="0" err="1" smtClean="0"/>
              <a:t>нейролінгвістичні</a:t>
            </a:r>
            <a:r>
              <a:rPr lang="ru-RU" i="1" dirty="0" smtClean="0"/>
              <a:t> характеристики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потребує</a:t>
            </a:r>
            <a:r>
              <a:rPr lang="ru-RU" i="1" dirty="0" smtClean="0"/>
              <a:t> </a:t>
            </a:r>
            <a:r>
              <a:rPr lang="ru-RU" i="1" dirty="0" err="1" smtClean="0"/>
              <a:t>диференційованого</a:t>
            </a:r>
            <a:r>
              <a:rPr lang="ru-RU" i="1" dirty="0" smtClean="0"/>
              <a:t> не </a:t>
            </a:r>
            <a:r>
              <a:rPr lang="ru-RU" i="1" dirty="0" err="1" smtClean="0"/>
              <a:t>тільки</a:t>
            </a:r>
            <a:r>
              <a:rPr lang="ru-RU" i="1" dirty="0" smtClean="0"/>
              <a:t> </a:t>
            </a:r>
            <a:r>
              <a:rPr lang="ru-RU" i="1" dirty="0" err="1" smtClean="0"/>
              <a:t>корекційно-логопедичного</a:t>
            </a:r>
            <a:r>
              <a:rPr lang="ru-RU" i="1" dirty="0" smtClean="0"/>
              <a:t> </a:t>
            </a:r>
            <a:r>
              <a:rPr lang="ru-RU" i="1" dirty="0" err="1" smtClean="0"/>
              <a:t>втручання</a:t>
            </a:r>
            <a:r>
              <a:rPr lang="ru-RU" i="1" dirty="0" smtClean="0"/>
              <a:t>, </a:t>
            </a:r>
            <a:r>
              <a:rPr lang="ru-RU" i="1" dirty="0" err="1" smtClean="0"/>
              <a:t>але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спільної</a:t>
            </a:r>
            <a:r>
              <a:rPr lang="ru-RU" i="1" dirty="0" smtClean="0"/>
              <a:t> </a:t>
            </a:r>
            <a:r>
              <a:rPr lang="ru-RU" i="1" dirty="0" err="1" smtClean="0"/>
              <a:t>систематичної</a:t>
            </a:r>
            <a:r>
              <a:rPr lang="ru-RU" i="1" dirty="0" smtClean="0"/>
              <a:t> </a:t>
            </a:r>
            <a:r>
              <a:rPr lang="ru-RU" i="1" dirty="0" err="1" smtClean="0"/>
              <a:t>роботи</a:t>
            </a:r>
            <a:r>
              <a:rPr lang="ru-RU" i="1" dirty="0" smtClean="0"/>
              <a:t> </a:t>
            </a:r>
            <a:r>
              <a:rPr lang="ru-RU" i="1" dirty="0" err="1" smtClean="0"/>
              <a:t>багатьох</a:t>
            </a:r>
            <a:r>
              <a:rPr lang="ru-RU" i="1" dirty="0" smtClean="0"/>
              <a:t> </a:t>
            </a:r>
            <a:r>
              <a:rPr lang="ru-RU" i="1" dirty="0" err="1" smtClean="0"/>
              <a:t>спеціалістів</a:t>
            </a:r>
            <a:r>
              <a:rPr lang="ru-RU" i="1" dirty="0" smtClean="0"/>
              <a:t> </a:t>
            </a:r>
            <a:r>
              <a:rPr lang="ru-RU" i="1" dirty="0" err="1" smtClean="0"/>
              <a:t>цього</a:t>
            </a:r>
            <a:r>
              <a:rPr lang="ru-RU" i="1" dirty="0" smtClean="0"/>
              <a:t> </a:t>
            </a:r>
            <a:r>
              <a:rPr lang="ru-RU" i="1" dirty="0" err="1" smtClean="0"/>
              <a:t>напряму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85728"/>
            <a:ext cx="5136165" cy="642942"/>
          </a:xfrm>
        </p:spPr>
        <p:txBody>
          <a:bodyPr/>
          <a:lstStyle/>
          <a:p>
            <a:r>
              <a:rPr lang="uk-UA" dirty="0" smtClean="0"/>
              <a:t>Алалія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cap="all" dirty="0" smtClean="0"/>
              <a:t> </a:t>
            </a:r>
            <a:r>
              <a:rPr lang="ru-RU" sz="2400" b="1" i="1" dirty="0" smtClean="0"/>
              <a:t>До </a:t>
            </a:r>
            <a:r>
              <a:rPr lang="ru-RU" sz="2400" b="1" i="1" dirty="0" err="1" smtClean="0"/>
              <a:t>групи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структурно-семантичних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порушень</a:t>
            </a:r>
            <a:r>
              <a:rPr lang="ru-RU" sz="2400" b="1" i="1" dirty="0" smtClean="0"/>
              <a:t> належать </a:t>
            </a:r>
            <a:r>
              <a:rPr lang="ru-RU" sz="2400" b="1" i="1" dirty="0" err="1" smtClean="0"/>
              <a:t>алалія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афазія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Слід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обов'язково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розрізняти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дитячу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афазію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афазію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дорослих</a:t>
            </a:r>
            <a:r>
              <a:rPr lang="ru-RU" sz="2400" b="1" i="1" dirty="0" smtClean="0"/>
              <a:t> як </a:t>
            </a:r>
            <a:r>
              <a:rPr lang="ru-RU" sz="2400" b="1" i="1" dirty="0" err="1" smtClean="0"/>
              <a:t>такі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мають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відмінності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механізмах</a:t>
            </a:r>
            <a:r>
              <a:rPr lang="ru-RU" sz="2400" b="1" i="1" dirty="0" smtClean="0"/>
              <a:t> дефекту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стійкості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порушення</a:t>
            </a:r>
            <a:r>
              <a:rPr lang="ru-RU" sz="2400" b="1" i="1" dirty="0" smtClean="0"/>
              <a:t>.</a:t>
            </a:r>
            <a:endParaRPr lang="ru-RU" sz="2400" b="1" dirty="0" smtClean="0"/>
          </a:p>
          <a:p>
            <a:r>
              <a:rPr lang="ru-RU" sz="2400" b="1" i="1" dirty="0" err="1" smtClean="0">
                <a:solidFill>
                  <a:srgbClr val="FF0000"/>
                </a:solidFill>
              </a:rPr>
              <a:t>Алалія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/>
              <a:t>(</a:t>
            </a:r>
            <a:r>
              <a:rPr lang="ru-RU" sz="2400" b="1" i="1" dirty="0" err="1" smtClean="0"/>
              <a:t>від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грец</a:t>
            </a:r>
            <a:r>
              <a:rPr lang="ru-RU" sz="2400" b="1" i="1" dirty="0" smtClean="0"/>
              <a:t>. а — </a:t>
            </a:r>
            <a:r>
              <a:rPr lang="ru-RU" sz="2400" b="1" i="1" dirty="0" err="1" smtClean="0"/>
              <a:t>заперечення</a:t>
            </a:r>
            <a:r>
              <a:rPr lang="ru-RU" sz="2400" b="1" i="1" dirty="0" smtClean="0"/>
              <a:t>, </a:t>
            </a:r>
            <a:r>
              <a:rPr lang="ru-RU" sz="2400" b="1" i="1" dirty="0" err="1" smtClean="0"/>
              <a:t>lаlіа</a:t>
            </a:r>
            <a:r>
              <a:rPr lang="ru-RU" sz="2400" b="1" i="1" dirty="0" smtClean="0"/>
              <a:t> — </a:t>
            </a:r>
            <a:r>
              <a:rPr lang="ru-RU" sz="2400" b="1" i="1" dirty="0" err="1" smtClean="0"/>
              <a:t>мовлення</a:t>
            </a:r>
            <a:r>
              <a:rPr lang="ru-RU" sz="2400" b="1" i="1" dirty="0" smtClean="0"/>
              <a:t>) — брак </a:t>
            </a:r>
            <a:r>
              <a:rPr lang="ru-RU" sz="2400" b="1" i="1" dirty="0" err="1" smtClean="0"/>
              <a:t>або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стійке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недорозвинення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мовлення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внаслідок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органічного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ураження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мовленнєвих</a:t>
            </a:r>
            <a:r>
              <a:rPr lang="ru-RU" sz="2400" b="1" i="1" dirty="0" smtClean="0"/>
              <a:t> зон кори головного </a:t>
            </a:r>
            <a:r>
              <a:rPr lang="ru-RU" sz="2400" b="1" i="1" dirty="0" err="1" smtClean="0"/>
              <a:t>мозку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внутрішньоутробному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або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ранньому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періоді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розвитку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дитини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умовно</a:t>
            </a:r>
            <a:r>
              <a:rPr lang="ru-RU" sz="2400" b="1" i="1" dirty="0" smtClean="0"/>
              <a:t> — до </a:t>
            </a:r>
            <a:r>
              <a:rPr lang="ru-RU" sz="2400" b="1" i="1" dirty="0" err="1" smtClean="0"/>
              <a:t>трьох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років</a:t>
            </a:r>
            <a:r>
              <a:rPr lang="ru-RU" sz="2400" b="1" i="1" dirty="0" smtClean="0"/>
              <a:t>). </a:t>
            </a:r>
            <a:r>
              <a:rPr lang="ru-RU" sz="2400" b="1" i="1" dirty="0" err="1" smtClean="0"/>
              <a:t>Термін</a:t>
            </a:r>
            <a:r>
              <a:rPr lang="ru-RU" sz="2400" b="1" i="1" dirty="0" smtClean="0"/>
              <a:t> "</a:t>
            </a:r>
            <a:r>
              <a:rPr lang="ru-RU" sz="2400" b="1" i="1" dirty="0" err="1" smtClean="0"/>
              <a:t>алалія</a:t>
            </a:r>
            <a:r>
              <a:rPr lang="ru-RU" sz="2400" b="1" i="1" dirty="0" smtClean="0"/>
              <a:t>" </a:t>
            </a:r>
            <a:r>
              <a:rPr lang="ru-RU" sz="2400" b="1" i="1" dirty="0" err="1" smtClean="0"/>
              <a:t>з'явився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досить</a:t>
            </a:r>
            <a:r>
              <a:rPr lang="ru-RU" sz="2400" b="1" i="1" dirty="0" smtClean="0"/>
              <a:t> давно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часто </a:t>
            </a:r>
            <a:r>
              <a:rPr lang="ru-RU" sz="2400" b="1" i="1" dirty="0" err="1" smtClean="0"/>
              <a:t>ототожнювався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поняттями</a:t>
            </a:r>
            <a:r>
              <a:rPr lang="ru-RU" sz="2400" b="1" i="1" dirty="0" smtClean="0"/>
              <a:t>: </a:t>
            </a:r>
            <a:r>
              <a:rPr lang="ru-RU" sz="2400" b="1" i="1" dirty="0" err="1" smtClean="0"/>
              <a:t>слухонімота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дитяча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афазія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вроджена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афазія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дисфазія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затримка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мовленнєвого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розвитку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лалопатія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тощо</a:t>
            </a:r>
            <a:r>
              <a:rPr lang="ru-RU" sz="2400" b="1" i="1" dirty="0" smtClean="0"/>
              <a:t>.</a:t>
            </a:r>
            <a:endParaRPr lang="ru-RU" sz="2400" b="1" dirty="0" smtClean="0"/>
          </a:p>
          <a:p>
            <a:r>
              <a:rPr lang="ru-RU" sz="2400" b="1" i="1" dirty="0" err="1" smtClean="0"/>
              <a:t>Алалія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полягає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недорозвиненні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порушенні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або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загальмованості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мовленнєвих</a:t>
            </a:r>
            <a:r>
              <a:rPr lang="ru-RU" sz="2400" b="1" i="1" dirty="0" smtClean="0"/>
              <a:t> систем кори великих </a:t>
            </a:r>
            <a:r>
              <a:rPr lang="ru-RU" sz="2400" b="1" i="1" dirty="0" err="1" smtClean="0"/>
              <a:t>півкуль</a:t>
            </a:r>
            <a:r>
              <a:rPr lang="ru-RU" sz="2400" b="1" i="1" dirty="0" smtClean="0"/>
              <a:t> головного </a:t>
            </a:r>
            <a:r>
              <a:rPr lang="ru-RU" sz="2400" b="1" i="1" dirty="0" err="1" smtClean="0"/>
              <a:t>мозку</a:t>
            </a:r>
            <a:r>
              <a:rPr lang="ru-RU" sz="2400" b="1" i="1" dirty="0" smtClean="0"/>
              <a:t> (в основному центру моторного </a:t>
            </a:r>
            <a:r>
              <a:rPr lang="ru-RU" sz="2400" b="1" i="1" dirty="0" err="1" smtClean="0"/>
              <a:t>мовлення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розташованого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задній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частині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нижньої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лобної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звивини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лівої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півкулі</a:t>
            </a:r>
            <a:r>
              <a:rPr lang="ru-RU" sz="2400" b="1" i="1" dirty="0" smtClean="0"/>
              <a:t> — зона </a:t>
            </a:r>
            <a:r>
              <a:rPr lang="ru-RU" sz="2400" b="1" i="1" dirty="0" err="1" smtClean="0"/>
              <a:t>Брока</a:t>
            </a:r>
            <a:r>
              <a:rPr lang="ru-RU" sz="2400" b="1" i="1" dirty="0" smtClean="0"/>
              <a:t>, та центру </a:t>
            </a:r>
            <a:r>
              <a:rPr lang="ru-RU" sz="2400" b="1" i="1" dirty="0" err="1" smtClean="0"/>
              <a:t>сприймання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мовлення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розміщеного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задньому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відділі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верхньої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скроневої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звивини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лівої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півкулі</a:t>
            </a:r>
            <a:r>
              <a:rPr lang="ru-RU" sz="2400" b="1" i="1" dirty="0" smtClean="0"/>
              <a:t> — зона </a:t>
            </a:r>
            <a:r>
              <a:rPr lang="ru-RU" sz="2400" b="1" i="1" dirty="0" err="1" smtClean="0"/>
              <a:t>Верніке</a:t>
            </a:r>
            <a:r>
              <a:rPr lang="ru-RU" sz="2400" b="1" i="1" dirty="0" smtClean="0"/>
              <a:t>). </a:t>
            </a:r>
            <a:r>
              <a:rPr lang="ru-RU" sz="2400" b="1" i="1" dirty="0" err="1" smtClean="0"/>
              <a:t>Алалія</a:t>
            </a:r>
            <a:r>
              <a:rPr lang="ru-RU" sz="2400" b="1" i="1" dirty="0" smtClean="0"/>
              <a:t> — </a:t>
            </a:r>
            <a:r>
              <a:rPr lang="ru-RU" sz="2400" b="1" i="1" dirty="0" err="1" smtClean="0"/>
              <a:t>це</a:t>
            </a:r>
            <a:r>
              <a:rPr lang="ru-RU" sz="2400" b="1" i="1" dirty="0" smtClean="0"/>
              <a:t> не просто </a:t>
            </a:r>
            <a:r>
              <a:rPr lang="ru-RU" sz="2400" b="1" i="1" dirty="0" err="1" smtClean="0"/>
              <a:t>тимчасова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функціональна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затримка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мовленнєвого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розвитку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її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складність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полягає</a:t>
            </a:r>
            <a:r>
              <a:rPr lang="ru-RU" sz="2400" b="1" i="1" dirty="0" smtClean="0"/>
              <a:t> у тому,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весь </a:t>
            </a:r>
            <a:r>
              <a:rPr lang="ru-RU" sz="2400" b="1" i="1" dirty="0" err="1" smtClean="0"/>
              <a:t>процес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становлення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мовлення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здійснюється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умовах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патологічного</a:t>
            </a:r>
            <a:r>
              <a:rPr lang="ru-RU" sz="2400" b="1" i="1" dirty="0" smtClean="0"/>
              <a:t> стану </a:t>
            </a:r>
            <a:r>
              <a:rPr lang="ru-RU" sz="2400" b="1" i="1" dirty="0" err="1" smtClean="0"/>
              <a:t>центральної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нервової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системи</a:t>
            </a:r>
            <a:r>
              <a:rPr lang="ru-RU" sz="2400" b="1" i="1" dirty="0" smtClean="0"/>
              <a:t>.</a:t>
            </a:r>
            <a:endParaRPr lang="ru-RU" sz="2400" b="1" dirty="0" smtClean="0"/>
          </a:p>
          <a:p>
            <a:r>
              <a:rPr lang="ru-RU" sz="2400" b="1" i="1" dirty="0" err="1" smtClean="0"/>
              <a:t>Серед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мовленнєвих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розладів</a:t>
            </a:r>
            <a:r>
              <a:rPr lang="ru-RU" sz="2400" b="1" i="1" dirty="0" smtClean="0"/>
              <a:t> при </a:t>
            </a:r>
            <a:r>
              <a:rPr lang="ru-RU" sz="2400" b="1" i="1" dirty="0" err="1" smtClean="0"/>
              <a:t>алалії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розрізняють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моторні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сенсорні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психопатологічні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симптоми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Порушеним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виявляється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процес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управління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мовленнєвими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рухами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або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процес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сприймання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розуміння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зверненого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мовлення</a:t>
            </a:r>
            <a:r>
              <a:rPr lang="ru-RU" sz="2400" b="1" i="1" dirty="0" smtClean="0"/>
              <a:t>.</a:t>
            </a:r>
            <a:endParaRPr lang="ru-RU" sz="2400" b="1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57166"/>
            <a:ext cx="4778975" cy="714380"/>
          </a:xfrm>
        </p:spPr>
        <p:txBody>
          <a:bodyPr/>
          <a:lstStyle/>
          <a:p>
            <a:r>
              <a:rPr lang="uk-UA" dirty="0" smtClean="0"/>
              <a:t>Афазія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1071546"/>
            <a:ext cx="8643998" cy="5572164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err="1" smtClean="0">
                <a:solidFill>
                  <a:srgbClr val="FF0000"/>
                </a:solidFill>
              </a:rPr>
              <a:t>Афазія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/>
              <a:t>— </a:t>
            </a:r>
            <a:r>
              <a:rPr lang="ru-RU" b="1" i="1" dirty="0" err="1" smtClean="0"/>
              <a:t>повна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або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часткова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втрата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мовлення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внаслідок</a:t>
            </a:r>
            <a:r>
              <a:rPr lang="ru-RU" b="1" i="1" dirty="0" smtClean="0"/>
              <a:t> локального </a:t>
            </a:r>
            <a:r>
              <a:rPr lang="ru-RU" b="1" i="1" dirty="0" err="1" smtClean="0"/>
              <a:t>ураження</a:t>
            </a:r>
            <a:r>
              <a:rPr lang="ru-RU" b="1" i="1" dirty="0" smtClean="0"/>
              <a:t> головного </a:t>
            </a:r>
            <a:r>
              <a:rPr lang="ru-RU" b="1" i="1" dirty="0" err="1" smtClean="0"/>
              <a:t>мозку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різної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етіології</a:t>
            </a:r>
            <a:r>
              <a:rPr lang="ru-RU" b="1" i="1" dirty="0" smtClean="0"/>
              <a:t>: </a:t>
            </a:r>
            <a:r>
              <a:rPr lang="ru-RU" b="1" i="1" dirty="0" err="1" smtClean="0"/>
              <a:t>судинної</a:t>
            </a:r>
            <a:r>
              <a:rPr lang="ru-RU" b="1" i="1" dirty="0" smtClean="0"/>
              <a:t>, </a:t>
            </a:r>
            <a:r>
              <a:rPr lang="ru-RU" b="1" i="1" dirty="0" err="1" smtClean="0"/>
              <a:t>травматичної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пухлинної</a:t>
            </a:r>
            <a:r>
              <a:rPr lang="ru-RU" b="1" i="1" dirty="0" smtClean="0"/>
              <a:t>. </a:t>
            </a:r>
            <a:r>
              <a:rPr lang="ru-RU" b="1" i="1" dirty="0" err="1" smtClean="0"/>
              <a:t>Афазії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судинного</a:t>
            </a:r>
            <a:r>
              <a:rPr lang="ru-RU" b="1" i="1" dirty="0" smtClean="0"/>
              <a:t> генезу, як правило, </a:t>
            </a:r>
            <a:r>
              <a:rPr lang="ru-RU" b="1" i="1" dirty="0" err="1" smtClean="0"/>
              <a:t>виникають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дорослих</a:t>
            </a:r>
            <a:r>
              <a:rPr lang="ru-RU" b="1" i="1" dirty="0" smtClean="0"/>
              <a:t>. У </a:t>
            </a:r>
            <a:r>
              <a:rPr lang="ru-RU" b="1" i="1" dirty="0" err="1" smtClean="0"/>
              <a:t>результаті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розриву</a:t>
            </a:r>
            <a:r>
              <a:rPr lang="ru-RU" b="1" i="1" dirty="0" smtClean="0"/>
              <a:t> аневризм </a:t>
            </a:r>
            <a:r>
              <a:rPr lang="ru-RU" b="1" i="1" dirty="0" err="1" smtClean="0"/>
              <a:t>судин</a:t>
            </a:r>
            <a:r>
              <a:rPr lang="ru-RU" b="1" i="1" dirty="0" smtClean="0"/>
              <a:t> головного </a:t>
            </a:r>
            <a:r>
              <a:rPr lang="ru-RU" b="1" i="1" dirty="0" err="1" smtClean="0"/>
              <a:t>мозку</a:t>
            </a:r>
            <a:r>
              <a:rPr lang="ru-RU" b="1" i="1" dirty="0" smtClean="0"/>
              <a:t>, </a:t>
            </a:r>
            <a:r>
              <a:rPr lang="ru-RU" b="1" i="1" dirty="0" err="1" smtClean="0"/>
              <a:t>тромбоемболій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черепно-мозкових</a:t>
            </a:r>
            <a:r>
              <a:rPr lang="ru-RU" b="1" i="1" dirty="0" smtClean="0"/>
              <a:t> травм, </a:t>
            </a:r>
            <a:r>
              <a:rPr lang="ru-RU" b="1" i="1" dirty="0" err="1" smtClean="0"/>
              <a:t>афазії</a:t>
            </a:r>
            <a:r>
              <a:rPr lang="ru-RU" b="1" i="1" dirty="0" smtClean="0"/>
              <a:t> часто </a:t>
            </a:r>
            <a:r>
              <a:rPr lang="ru-RU" b="1" i="1" dirty="0" err="1" smtClean="0"/>
              <a:t>спостерігаються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підлітків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молодих</a:t>
            </a:r>
            <a:r>
              <a:rPr lang="ru-RU" b="1" i="1" dirty="0" smtClean="0"/>
              <a:t> людей. </a:t>
            </a:r>
            <a:r>
              <a:rPr lang="ru-RU" b="1" i="1" dirty="0" err="1" smtClean="0"/>
              <a:t>Якщо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дитина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втрачає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вже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набуте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мовлення</a:t>
            </a:r>
            <a:r>
              <a:rPr lang="ru-RU" b="1" i="1" dirty="0" smtClean="0"/>
              <a:t> (</a:t>
            </a:r>
            <a:r>
              <a:rPr lang="ru-RU" b="1" i="1" dirty="0" err="1" smtClean="0"/>
              <a:t>після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трьох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років</a:t>
            </a:r>
            <a:r>
              <a:rPr lang="ru-RU" b="1" i="1" dirty="0" smtClean="0"/>
              <a:t>) у </a:t>
            </a:r>
            <a:r>
              <a:rPr lang="ru-RU" b="1" i="1" dirty="0" err="1" smtClean="0"/>
              <a:t>зв'язку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із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черепно-мозковими</a:t>
            </a:r>
            <a:r>
              <a:rPr lang="ru-RU" b="1" i="1" dirty="0" smtClean="0"/>
              <a:t> травмами, </a:t>
            </a:r>
            <a:r>
              <a:rPr lang="ru-RU" b="1" i="1" dirty="0" err="1" smtClean="0"/>
              <a:t>нейроінфекціями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пухлинами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мозку</a:t>
            </a:r>
            <a:r>
              <a:rPr lang="ru-RU" b="1" i="1" dirty="0" smtClean="0"/>
              <a:t>, </a:t>
            </a:r>
            <a:r>
              <a:rPr lang="ru-RU" b="1" i="1" dirty="0" err="1" smtClean="0"/>
              <a:t>йдеться</a:t>
            </a:r>
            <a:r>
              <a:rPr lang="ru-RU" b="1" i="1" dirty="0" smtClean="0"/>
              <a:t> про </a:t>
            </a:r>
            <a:r>
              <a:rPr lang="ru-RU" b="1" i="1" dirty="0" err="1" smtClean="0"/>
              <a:t>дитячу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афазію</a:t>
            </a:r>
            <a:r>
              <a:rPr lang="ru-RU" b="1" i="1" dirty="0" smtClean="0"/>
              <a:t>. За Л.С. Цветковою, в </a:t>
            </a:r>
            <a:r>
              <a:rPr lang="ru-RU" b="1" i="1" dirty="0" err="1" smtClean="0"/>
              <a:t>дитячому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віці</a:t>
            </a:r>
            <a:r>
              <a:rPr lang="ru-RU" b="1" i="1" dirty="0" smtClean="0"/>
              <a:t> (до б—7 </a:t>
            </a:r>
            <a:r>
              <a:rPr lang="ru-RU" b="1" i="1" dirty="0" err="1" smtClean="0"/>
              <a:t>років</a:t>
            </a:r>
            <a:r>
              <a:rPr lang="ru-RU" b="1" i="1" dirty="0" smtClean="0"/>
              <a:t>) </a:t>
            </a:r>
            <a:r>
              <a:rPr lang="ru-RU" b="1" i="1" dirty="0" err="1" smtClean="0"/>
              <a:t>порушення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мовлення</a:t>
            </a:r>
            <a:r>
              <a:rPr lang="ru-RU" b="1" i="1" dirty="0" smtClean="0"/>
              <a:t> при </a:t>
            </a:r>
            <a:r>
              <a:rPr lang="ru-RU" b="1" i="1" dirty="0" err="1" smtClean="0"/>
              <a:t>ураженнях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мозку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зразок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афазій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мають</a:t>
            </a:r>
            <a:r>
              <a:rPr lang="ru-RU" b="1" i="1" dirty="0" smtClean="0"/>
              <a:t> в основному </a:t>
            </a:r>
            <a:r>
              <a:rPr lang="ru-RU" b="1" i="1" dirty="0" err="1" smtClean="0"/>
              <a:t>стертий</a:t>
            </a:r>
            <a:r>
              <a:rPr lang="ru-RU" b="1" i="1" dirty="0" smtClean="0"/>
              <a:t> характер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більшою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мірою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стосуються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слухомовленнєвої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пам'яті</a:t>
            </a:r>
            <a:r>
              <a:rPr lang="ru-RU" b="1" i="1" dirty="0" smtClean="0"/>
              <a:t>.</a:t>
            </a:r>
          </a:p>
          <a:p>
            <a:endParaRPr lang="ru-RU" b="1" dirty="0" smtClean="0"/>
          </a:p>
          <a:p>
            <a:r>
              <a:rPr lang="ru-RU" b="1" i="1" dirty="0" err="1" smtClean="0"/>
              <a:t>Афазія</a:t>
            </a:r>
            <a:r>
              <a:rPr lang="ru-RU" b="1" i="1" dirty="0" smtClean="0"/>
              <a:t> — один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найтяжчих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наслідків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мозкових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уражень</a:t>
            </a:r>
            <a:r>
              <a:rPr lang="ru-RU" b="1" i="1" dirty="0" smtClean="0"/>
              <a:t>, коли системно </a:t>
            </a:r>
            <a:r>
              <a:rPr lang="ru-RU" b="1" i="1" dirty="0" err="1" smtClean="0"/>
              <a:t>порушуються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всі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види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мовленнєвої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діяльності</a:t>
            </a:r>
            <a:r>
              <a:rPr lang="ru-RU" b="1" i="1" dirty="0" smtClean="0"/>
              <a:t>. В </a:t>
            </a:r>
            <a:r>
              <a:rPr lang="ru-RU" b="1" i="1" dirty="0" err="1" smtClean="0"/>
              <a:t>основі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будь-якої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форми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афазії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лежить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інша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первинно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ушкоджена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нейрофізіологічна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нейропсихологічна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передумова</a:t>
            </a:r>
            <a:r>
              <a:rPr lang="ru-RU" b="1" i="1" dirty="0" smtClean="0"/>
              <a:t> (</a:t>
            </a:r>
            <a:r>
              <a:rPr lang="ru-RU" b="1" i="1" dirty="0" err="1" smtClean="0"/>
              <a:t>наприклад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порушення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динамічного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або</a:t>
            </a:r>
            <a:r>
              <a:rPr lang="ru-RU" b="1" i="1" dirty="0" smtClean="0"/>
              <a:t> конструктивного </a:t>
            </a:r>
            <a:r>
              <a:rPr lang="ru-RU" b="1" i="1" dirty="0" err="1" smtClean="0"/>
              <a:t>праксису</a:t>
            </a:r>
            <a:r>
              <a:rPr lang="ru-RU" b="1" i="1" dirty="0" smtClean="0"/>
              <a:t>, фонематичного слуху, </a:t>
            </a:r>
            <a:r>
              <a:rPr lang="ru-RU" b="1" i="1" dirty="0" err="1" smtClean="0"/>
              <a:t>апраксії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артикуляційного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апарату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тощо</a:t>
            </a:r>
            <a:r>
              <a:rPr lang="ru-RU" b="1" i="1" dirty="0" smtClean="0"/>
              <a:t>), яка </a:t>
            </a:r>
            <a:r>
              <a:rPr lang="ru-RU" b="1" i="1" dirty="0" err="1" smtClean="0"/>
              <a:t>спричинює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специфічне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системне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порушення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розуміння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мовлення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мовотворення</a:t>
            </a:r>
            <a:r>
              <a:rPr lang="ru-RU" b="1" i="1" dirty="0" smtClean="0"/>
              <a:t>, письма, </a:t>
            </a:r>
            <a:r>
              <a:rPr lang="ru-RU" b="1" i="1" dirty="0" err="1" smtClean="0"/>
              <a:t>читання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рахунку</a:t>
            </a:r>
            <a:r>
              <a:rPr lang="ru-RU" b="1" i="1" dirty="0" smtClean="0"/>
              <a:t>. При </a:t>
            </a:r>
            <a:r>
              <a:rPr lang="ru-RU" b="1" i="1" dirty="0" err="1" smtClean="0"/>
              <a:t>афазії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специфічно</a:t>
            </a:r>
            <a:r>
              <a:rPr lang="ru-RU" b="1" i="1" dirty="0" smtClean="0"/>
              <a:t> системно </a:t>
            </a:r>
            <a:r>
              <a:rPr lang="ru-RU" b="1" i="1" dirty="0" err="1" smtClean="0"/>
              <a:t>порушується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реалізація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різних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рівнів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аспектів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видів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мовленнєвої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діяльності</a:t>
            </a:r>
            <a:r>
              <a:rPr lang="ru-RU" b="1" i="1" dirty="0" smtClean="0"/>
              <a:t> (</a:t>
            </a:r>
            <a:r>
              <a:rPr lang="ru-RU" b="1" i="1" dirty="0" err="1" smtClean="0"/>
              <a:t>усне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мовлення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мовленнєва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пам'ять</a:t>
            </a:r>
            <a:r>
              <a:rPr lang="ru-RU" b="1" i="1" dirty="0" smtClean="0"/>
              <a:t>, </a:t>
            </a:r>
            <a:r>
              <a:rPr lang="ru-RU" b="1" i="1" dirty="0" err="1" smtClean="0"/>
              <a:t>фонематичний</a:t>
            </a:r>
            <a:r>
              <a:rPr lang="ru-RU" b="1" i="1" dirty="0" smtClean="0"/>
              <a:t> слух, </a:t>
            </a:r>
            <a:r>
              <a:rPr lang="ru-RU" b="1" i="1" dirty="0" err="1" smtClean="0"/>
              <a:t>розуміння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мовлення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писемне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мовлення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читання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лічба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тощо</a:t>
            </a:r>
            <a:r>
              <a:rPr lang="ru-RU" b="1" i="1" dirty="0" smtClean="0"/>
              <a:t>).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0" y="6350"/>
            <a:ext cx="9144000" cy="6851650"/>
            <a:chOff x="0" y="6350"/>
            <a:chExt cx="9144000" cy="6851650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0" y="252413"/>
            <a:ext cx="9144000" cy="660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6" name="Фотография Photo Editor" r:id="rId3" imgW="3057143" imgH="2123810" progId="MSPhotoEd.3">
                    <p:embed/>
                  </p:oleObj>
                </mc:Choice>
                <mc:Fallback>
                  <p:oleObj name="Фотография Photo Editor" r:id="rId3" imgW="3057143" imgH="2123810" progId="MSPhotoEd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52413"/>
                          <a:ext cx="9144000" cy="6605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0" y="6350"/>
              <a:ext cx="8748713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kumimoji="0" lang="ru-RU" altLang="ru-RU" sz="2400" b="1" dirty="0" err="1" smtClean="0"/>
                <a:t>Афазія</a:t>
              </a:r>
              <a:r>
                <a:rPr kumimoji="0" lang="ru-RU" altLang="ru-RU" sz="2400" b="1" dirty="0" smtClean="0"/>
                <a:t> </a:t>
              </a:r>
              <a:r>
                <a:rPr kumimoji="0" lang="ru-RU" altLang="ru-RU" sz="2400" b="1" dirty="0"/>
                <a:t>-</a:t>
              </a:r>
              <a:r>
                <a:rPr kumimoji="0" lang="ru-RU" altLang="ru-RU" b="1" dirty="0"/>
                <a:t> </a:t>
              </a:r>
              <a:r>
                <a:rPr kumimoji="0" lang="ru-RU" altLang="ru-RU" sz="2400" b="1" dirty="0" err="1" smtClean="0"/>
                <a:t>специфічні</a:t>
              </a:r>
              <a:r>
                <a:rPr kumimoji="0" lang="ru-RU" altLang="ru-RU" sz="2400" b="1" dirty="0" smtClean="0"/>
                <a:t> </a:t>
              </a:r>
              <a:r>
                <a:rPr kumimoji="0" lang="ru-RU" altLang="ru-RU" sz="2400" b="1" dirty="0" err="1" smtClean="0"/>
                <a:t>труднощі</a:t>
              </a:r>
              <a:r>
                <a:rPr kumimoji="0" lang="ru-RU" altLang="ru-RU" sz="2400" b="1" dirty="0" smtClean="0"/>
                <a:t>, </a:t>
              </a:r>
              <a:r>
                <a:rPr kumimoji="0" lang="ru-RU" altLang="ru-RU" sz="2400" b="1" dirty="0" err="1" smtClean="0"/>
                <a:t>які</a:t>
              </a:r>
              <a:r>
                <a:rPr kumimoji="0" lang="ru-RU" altLang="ru-RU" sz="2400" b="1" dirty="0" smtClean="0"/>
                <a:t> </a:t>
              </a:r>
              <a:r>
                <a:rPr kumimoji="0" lang="ru-RU" altLang="ru-RU" sz="2400" b="1" dirty="0" err="1" smtClean="0"/>
                <a:t>виникають</a:t>
              </a:r>
              <a:r>
                <a:rPr kumimoji="0" lang="ru-RU" altLang="ru-RU" sz="2400" b="1" dirty="0" smtClean="0"/>
                <a:t> у </a:t>
              </a:r>
              <a:r>
                <a:rPr kumimoji="0" lang="ru-RU" altLang="ru-RU" sz="2400" b="1" dirty="0" err="1" smtClean="0"/>
                <a:t>хворих</a:t>
              </a:r>
              <a:r>
                <a:rPr kumimoji="0" lang="ru-RU" altLang="ru-RU" sz="2400" b="1" dirty="0" smtClean="0"/>
                <a:t> </a:t>
              </a:r>
              <a:r>
                <a:rPr kumimoji="0" lang="ru-RU" altLang="ru-RU" sz="2400" b="1" dirty="0"/>
                <a:t>при </a:t>
              </a:r>
              <a:r>
                <a:rPr kumimoji="0" lang="ru-RU" altLang="ru-RU" sz="2400" b="1" dirty="0" err="1" smtClean="0"/>
                <a:t>вимові</a:t>
              </a:r>
              <a:r>
                <a:rPr kumimoji="0" lang="ru-RU" altLang="ru-RU" sz="2400" b="1" dirty="0" smtClean="0"/>
                <a:t> </a:t>
              </a:r>
              <a:r>
                <a:rPr kumimoji="0" lang="ru-RU" altLang="ru-RU" sz="2400" b="1" dirty="0" err="1" smtClean="0"/>
                <a:t>звуків</a:t>
              </a:r>
              <a:r>
                <a:rPr kumimoji="0" lang="ru-RU" altLang="ru-RU" sz="2400" b="1" dirty="0" smtClean="0"/>
                <a:t> </a:t>
              </a:r>
              <a:r>
                <a:rPr kumimoji="0" lang="ru-RU" altLang="ru-RU" sz="2400" b="1" dirty="0" err="1" smtClean="0"/>
                <a:t>мовлення</a:t>
              </a:r>
              <a:r>
                <a:rPr kumimoji="0" lang="ru-RU" altLang="ru-RU" sz="2400" b="1" dirty="0" smtClean="0"/>
                <a:t>, </a:t>
              </a:r>
              <a:r>
                <a:rPr kumimoji="0" lang="ru-RU" altLang="ru-RU" sz="2400" b="1" dirty="0" err="1" smtClean="0"/>
                <a:t>хоча</a:t>
              </a:r>
              <a:r>
                <a:rPr kumimoji="0" lang="ru-RU" altLang="ru-RU" sz="2400" b="1" dirty="0" smtClean="0"/>
                <a:t> </a:t>
              </a:r>
              <a:r>
                <a:rPr kumimoji="0" lang="ru-RU" altLang="ru-RU" sz="2400" b="1" dirty="0" err="1" smtClean="0"/>
                <a:t>здатність</a:t>
              </a:r>
              <a:r>
                <a:rPr kumimoji="0" lang="ru-RU" altLang="ru-RU" sz="2400" b="1" dirty="0" smtClean="0"/>
                <a:t> до </a:t>
              </a:r>
              <a:r>
                <a:rPr kumimoji="0" lang="ru-RU" altLang="ru-RU" sz="2400" b="1" dirty="0" err="1" smtClean="0"/>
                <a:t>використання</a:t>
              </a:r>
              <a:r>
                <a:rPr kumimoji="0" lang="ru-RU" altLang="ru-RU" sz="2400" b="1" dirty="0" smtClean="0"/>
                <a:t> </a:t>
              </a:r>
              <a:r>
                <a:rPr kumimoji="0" lang="ru-RU" altLang="ru-RU" sz="2400" b="1" dirty="0" err="1" smtClean="0"/>
                <a:t>мови</a:t>
              </a:r>
              <a:r>
                <a:rPr kumimoji="0" lang="ru-RU" altLang="ru-RU" sz="2400" b="1" dirty="0" smtClean="0"/>
                <a:t> </a:t>
              </a:r>
              <a:r>
                <a:rPr kumimoji="0" lang="ru-RU" altLang="ru-RU" sz="2400" b="1" dirty="0" err="1" smtClean="0"/>
                <a:t>залишається</a:t>
              </a:r>
              <a:r>
                <a:rPr kumimoji="0" lang="ru-RU" altLang="ru-RU" sz="2400" b="1" dirty="0" smtClean="0"/>
                <a:t> </a:t>
              </a:r>
              <a:r>
                <a:rPr kumimoji="0" lang="ru-RU" altLang="ru-RU" sz="2400" b="1" dirty="0"/>
                <a:t>у них </a:t>
              </a:r>
              <a:r>
                <a:rPr kumimoji="0" lang="ru-RU" altLang="ru-RU" sz="2400" b="1" dirty="0" smtClean="0"/>
                <a:t>нормальною.</a:t>
              </a:r>
              <a:endParaRPr kumimoji="0" lang="ru-RU" altLang="ru-RU" sz="2400" b="1" dirty="0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1042988" y="5013325"/>
              <a:ext cx="2879725" cy="79216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chemeClr val="hlink"/>
                  </a:solidFill>
                </a:rPr>
                <a:t>Зона </a:t>
              </a:r>
              <a:r>
                <a:rPr lang="ru-RU" sz="2800" b="1" dirty="0" err="1">
                  <a:solidFill>
                    <a:schemeClr val="hlink"/>
                  </a:solidFill>
                </a:rPr>
                <a:t>Брока</a:t>
              </a:r>
              <a:endParaRPr lang="ru-RU" sz="2800" b="1" dirty="0">
                <a:solidFill>
                  <a:schemeClr val="hlink"/>
                </a:solidFill>
              </a:endParaRP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5867400" y="5084763"/>
              <a:ext cx="2520950" cy="6492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chemeClr val="hlink"/>
                  </a:solidFill>
                </a:rPr>
                <a:t>Зона </a:t>
              </a:r>
              <a:r>
                <a:rPr lang="ru-RU" sz="2800" b="1" dirty="0" err="1" smtClean="0">
                  <a:solidFill>
                    <a:schemeClr val="hlink"/>
                  </a:solidFill>
                </a:rPr>
                <a:t>Верніке</a:t>
              </a:r>
              <a:endParaRPr lang="ru-RU" sz="2800" b="1" dirty="0">
                <a:solidFill>
                  <a:schemeClr val="hlink"/>
                </a:solidFill>
              </a:endParaRPr>
            </a:p>
          </p:txBody>
        </p:sp>
        <p:sp>
          <p:nvSpPr>
            <p:cNvPr id="1031" name="Line 8"/>
            <p:cNvSpPr>
              <a:spLocks noChangeShapeType="1"/>
            </p:cNvSpPr>
            <p:nvPr/>
          </p:nvSpPr>
          <p:spPr bwMode="auto">
            <a:xfrm flipV="1">
              <a:off x="2071670" y="2928934"/>
              <a:ext cx="1152525" cy="2017713"/>
            </a:xfrm>
            <a:prstGeom prst="line">
              <a:avLst/>
            </a:prstGeom>
            <a:noFill/>
            <a:ln w="889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" name="Line 9"/>
            <p:cNvSpPr>
              <a:spLocks noChangeShapeType="1"/>
            </p:cNvSpPr>
            <p:nvPr/>
          </p:nvSpPr>
          <p:spPr bwMode="auto">
            <a:xfrm flipH="1" flipV="1">
              <a:off x="5651500" y="2924175"/>
              <a:ext cx="504825" cy="2162175"/>
            </a:xfrm>
            <a:prstGeom prst="line">
              <a:avLst/>
            </a:prstGeom>
            <a:noFill/>
            <a:ln w="889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93474"/>
            <a:ext cx="9190053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вченням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О.Р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Лурія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ВПФ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3-ма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блоками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II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     </a:t>
            </a:r>
            <a:r>
              <a:rPr lang="ru-RU" dirty="0" smtClean="0"/>
              <a:t>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I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                                                             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8" y="3429000"/>
            <a:ext cx="3145712" cy="2624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450" y="1556792"/>
            <a:ext cx="2986301" cy="26771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924" y="4045706"/>
            <a:ext cx="2973075" cy="26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57166"/>
            <a:ext cx="4493223" cy="642942"/>
          </a:xfrm>
        </p:spPr>
        <p:txBody>
          <a:bodyPr/>
          <a:lstStyle/>
          <a:p>
            <a:r>
              <a:rPr lang="uk-UA" dirty="0" err="1" smtClean="0"/>
              <a:t>Дислексія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643998" cy="535785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Дислексія</a:t>
            </a:r>
            <a:r>
              <a:rPr lang="ru-RU" b="1" i="1" dirty="0" smtClean="0"/>
              <a:t> — </a:t>
            </a:r>
            <a:r>
              <a:rPr lang="ru-RU" b="1" i="1" dirty="0" err="1" smtClean="0"/>
              <a:t>часткова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специфічна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вада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процесу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читання</a:t>
            </a:r>
            <a:r>
              <a:rPr lang="ru-RU" b="1" i="1" dirty="0" smtClean="0"/>
              <a:t>"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виявляється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помилках</a:t>
            </a:r>
            <a:r>
              <a:rPr lang="ru-RU" b="1" i="1" dirty="0" smtClean="0"/>
              <a:t>, </a:t>
            </a:r>
            <a:r>
              <a:rPr lang="ru-RU" b="1" i="1" dirty="0" err="1" smtClean="0"/>
              <a:t>які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повторюються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стійкий</a:t>
            </a:r>
            <a:r>
              <a:rPr lang="ru-RU" b="1" i="1" dirty="0" smtClean="0"/>
              <a:t> характер. При </a:t>
            </a:r>
            <a:r>
              <a:rPr lang="ru-RU" b="1" i="1" dirty="0" err="1" smtClean="0"/>
              <a:t>дислексії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спостерігаються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типові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помилки</a:t>
            </a:r>
            <a:r>
              <a:rPr lang="ru-RU" b="1" i="1" dirty="0" smtClean="0"/>
              <a:t> (</a:t>
            </a:r>
            <a:r>
              <a:rPr lang="ru-RU" b="1" i="1" dirty="0" err="1" smtClean="0"/>
              <a:t>зміни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сплутання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звуків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під</a:t>
            </a:r>
            <a:r>
              <a:rPr lang="ru-RU" b="1" i="1" dirty="0" smtClean="0"/>
              <a:t> час </a:t>
            </a:r>
            <a:r>
              <a:rPr lang="ru-RU" b="1" i="1" dirty="0" err="1" smtClean="0"/>
              <a:t>читання</a:t>
            </a:r>
            <a:r>
              <a:rPr lang="ru-RU" b="1" i="1" dirty="0" smtClean="0"/>
              <a:t>; </a:t>
            </a:r>
            <a:r>
              <a:rPr lang="ru-RU" b="1" i="1" dirty="0" err="1" smtClean="0"/>
              <a:t>читання</a:t>
            </a:r>
            <a:r>
              <a:rPr lang="ru-RU" b="1" i="1" dirty="0" smtClean="0"/>
              <a:t> по </a:t>
            </a:r>
            <a:r>
              <a:rPr lang="ru-RU" b="1" i="1" dirty="0" err="1" smtClean="0"/>
              <a:t>літерах</a:t>
            </a:r>
            <a:r>
              <a:rPr lang="ru-RU" b="1" i="1" dirty="0" smtClean="0"/>
              <a:t>; </a:t>
            </a:r>
            <a:r>
              <a:rPr lang="ru-RU" b="1" i="1" dirty="0" err="1" smtClean="0"/>
              <a:t>спотворення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звуко-складової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структури</a:t>
            </a:r>
            <a:r>
              <a:rPr lang="ru-RU" b="1" i="1" dirty="0" smtClean="0"/>
              <a:t> слова; </a:t>
            </a:r>
            <a:r>
              <a:rPr lang="ru-RU" b="1" i="1" dirty="0" err="1" smtClean="0"/>
              <a:t>порушення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розуміння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прочитаного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виявляються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рівні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окремого</a:t>
            </a:r>
            <a:r>
              <a:rPr lang="ru-RU" b="1" i="1" dirty="0" smtClean="0"/>
              <a:t> слова, </a:t>
            </a:r>
            <a:r>
              <a:rPr lang="ru-RU" b="1" i="1" dirty="0" err="1" smtClean="0"/>
              <a:t>речення</a:t>
            </a:r>
            <a:r>
              <a:rPr lang="ru-RU" b="1" i="1" dirty="0" smtClean="0"/>
              <a:t>, тексту без </a:t>
            </a:r>
            <a:r>
              <a:rPr lang="ru-RU" b="1" i="1" dirty="0" err="1" smtClean="0"/>
              <a:t>порушень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технічного</a:t>
            </a:r>
            <a:r>
              <a:rPr lang="ru-RU" b="1" i="1" dirty="0" smtClean="0"/>
              <a:t> аспекту </a:t>
            </a:r>
            <a:r>
              <a:rPr lang="ru-RU" b="1" i="1" dirty="0" err="1" smtClean="0"/>
              <a:t>процесу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читання</a:t>
            </a:r>
            <a:r>
              <a:rPr lang="ru-RU" b="1" i="1" dirty="0" smtClean="0"/>
              <a:t>; </a:t>
            </a:r>
            <a:r>
              <a:rPr lang="ru-RU" b="1" i="1" dirty="0" err="1" smtClean="0"/>
              <a:t>аграматизм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виявляється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аналітико-синтетичному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синтетичному </a:t>
            </a:r>
            <a:r>
              <a:rPr lang="ru-RU" b="1" i="1" dirty="0" err="1" smtClean="0"/>
              <a:t>етапах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опанування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навичками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читання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тощо</a:t>
            </a:r>
            <a:r>
              <a:rPr lang="ru-RU" b="1" i="1" dirty="0" smtClean="0"/>
              <a:t>).</a:t>
            </a:r>
            <a:endParaRPr lang="ru-RU" b="1" dirty="0" smtClean="0"/>
          </a:p>
          <a:p>
            <a:r>
              <a:rPr lang="ru-RU" b="1" i="1" dirty="0" smtClean="0"/>
              <a:t>В основу </a:t>
            </a:r>
            <a:r>
              <a:rPr lang="ru-RU" b="1" i="1" dirty="0" err="1" smtClean="0"/>
              <a:t>класифікації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дислексій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покладено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різні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критерії</a:t>
            </a:r>
            <a:r>
              <a:rPr lang="ru-RU" b="1" i="1" dirty="0" smtClean="0"/>
              <a:t>: </a:t>
            </a:r>
            <a:r>
              <a:rPr lang="ru-RU" b="1" i="1" dirty="0" err="1" smtClean="0"/>
              <a:t>вияви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ступінь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вираженості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вад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читання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порушення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діяльності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аналізаторів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забезпечують</a:t>
            </a:r>
            <a:r>
              <a:rPr lang="ru-RU" b="1" i="1" dirty="0" smtClean="0"/>
              <a:t> акт </a:t>
            </a:r>
            <a:r>
              <a:rPr lang="ru-RU" b="1" i="1" dirty="0" err="1" smtClean="0"/>
              <a:t>читання</a:t>
            </a:r>
            <a:r>
              <a:rPr lang="ru-RU" b="1" i="1" dirty="0" smtClean="0"/>
              <a:t>, вади </a:t>
            </a:r>
            <a:r>
              <a:rPr lang="ru-RU" b="1" i="1" dirty="0" err="1" smtClean="0"/>
              <a:t>психічних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тощо</a:t>
            </a:r>
            <a:r>
              <a:rPr lang="ru-RU" b="1" i="1" dirty="0" smtClean="0"/>
              <a:t>.</a:t>
            </a:r>
            <a:endParaRPr lang="ru-RU" b="1" dirty="0" smtClean="0"/>
          </a:p>
          <a:p>
            <a:r>
              <a:rPr lang="ru-RU" b="1" i="1" dirty="0" smtClean="0"/>
              <a:t>З </a:t>
            </a:r>
            <a:r>
              <a:rPr lang="ru-RU" b="1" i="1" dirty="0" err="1" smtClean="0"/>
              <a:t>урахуванням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ушкоджених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операцій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читання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вирізняють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такі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види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дислексії</a:t>
            </a:r>
            <a:r>
              <a:rPr lang="ru-RU" b="1" i="1" dirty="0" smtClean="0"/>
              <a:t>: </a:t>
            </a:r>
            <a:r>
              <a:rPr lang="ru-RU" b="1" i="1" dirty="0" err="1" smtClean="0"/>
              <a:t>фонематична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семантична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аграматична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оптична</a:t>
            </a:r>
            <a:r>
              <a:rPr lang="ru-RU" b="1" i="1" dirty="0" smtClean="0"/>
              <a:t>, тактильна, </a:t>
            </a:r>
            <a:r>
              <a:rPr lang="ru-RU" b="1" i="1" dirty="0" err="1" smtClean="0"/>
              <a:t>мнестична</a:t>
            </a:r>
            <a:r>
              <a:rPr lang="ru-RU" b="1" i="1" dirty="0" smtClean="0"/>
              <a:t>. </a:t>
            </a:r>
            <a:r>
              <a:rPr lang="ru-RU" b="1" i="1" dirty="0" err="1" smtClean="0"/>
              <a:t>Безперечно</a:t>
            </a:r>
            <a:r>
              <a:rPr lang="ru-RU" b="1" i="1" dirty="0" smtClean="0"/>
              <a:t>, </a:t>
            </a:r>
            <a:r>
              <a:rPr lang="ru-RU" b="1" i="1" dirty="0" err="1" smtClean="0"/>
              <a:t>дислексія</a:t>
            </a:r>
            <a:r>
              <a:rPr lang="ru-RU" b="1" i="1" dirty="0" smtClean="0"/>
              <a:t> негативно </a:t>
            </a:r>
            <a:r>
              <a:rPr lang="ru-RU" b="1" i="1" dirty="0" err="1" smtClean="0"/>
              <a:t>впливає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формування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особистості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дитини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адже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невдачі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під</a:t>
            </a:r>
            <a:r>
              <a:rPr lang="ru-RU" b="1" i="1" dirty="0" smtClean="0"/>
              <a:t> час </a:t>
            </a:r>
            <a:r>
              <a:rPr lang="ru-RU" b="1" i="1" dirty="0" err="1" smtClean="0"/>
              <a:t>опанування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читанням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значно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звужують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загальний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світогляд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дитини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зумовлюють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невпевненість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собі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тривожність</a:t>
            </a:r>
            <a:r>
              <a:rPr lang="ru-RU" b="1" i="1" dirty="0" smtClean="0"/>
              <a:t>, </a:t>
            </a:r>
            <a:r>
              <a:rPr lang="ru-RU" b="1" i="1" dirty="0" err="1" smtClean="0"/>
              <a:t>негативізм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тощо</a:t>
            </a:r>
            <a:r>
              <a:rPr lang="ru-RU" b="1" i="1" dirty="0" smtClean="0"/>
              <a:t>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0"/>
            <a:ext cx="6512511" cy="1000108"/>
          </a:xfrm>
        </p:spPr>
        <p:txBody>
          <a:bodyPr/>
          <a:lstStyle/>
          <a:p>
            <a:r>
              <a:rPr lang="uk-UA" dirty="0" err="1" smtClean="0"/>
              <a:t>Дисграфія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Дисграфія</a:t>
            </a:r>
            <a:r>
              <a:rPr lang="ru-RU" sz="2400" b="1" i="1" dirty="0" smtClean="0"/>
              <a:t> — </a:t>
            </a:r>
            <a:r>
              <a:rPr lang="ru-RU" sz="2400" b="1" i="1" dirty="0" err="1" smtClean="0"/>
              <a:t>часткове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специфічне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порушення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процесу</a:t>
            </a:r>
            <a:r>
              <a:rPr lang="ru-RU" sz="2400" b="1" i="1" dirty="0" smtClean="0"/>
              <a:t> письма. Письмо </a:t>
            </a:r>
            <a:r>
              <a:rPr lang="ru-RU" sz="2400" b="1" i="1" dirty="0" err="1" smtClean="0"/>
              <a:t>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надзвичайно</a:t>
            </a:r>
            <a:r>
              <a:rPr lang="ru-RU" sz="2400" b="1" i="1" dirty="0" smtClean="0"/>
              <a:t> складною </a:t>
            </a:r>
            <a:r>
              <a:rPr lang="ru-RU" sz="2400" b="1" i="1" dirty="0" err="1" smtClean="0"/>
              <a:t>функцією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сутність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якої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полягає</a:t>
            </a:r>
            <a:r>
              <a:rPr lang="ru-RU" sz="2400" b="1" i="1" dirty="0" smtClean="0"/>
              <a:t> в рефлекторному </a:t>
            </a:r>
            <a:r>
              <a:rPr lang="ru-RU" sz="2400" b="1" i="1" dirty="0" err="1" smtClean="0"/>
              <a:t>механізмі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забезпечується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взаємодією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аналізаторів</a:t>
            </a:r>
            <a:r>
              <a:rPr lang="ru-RU" sz="2400" b="1" i="1" dirty="0" smtClean="0"/>
              <a:t> — </a:t>
            </a:r>
            <a:r>
              <a:rPr lang="ru-RU" sz="2400" b="1" i="1" dirty="0" err="1" smtClean="0"/>
              <a:t>кінестетичного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рухового</a:t>
            </a:r>
            <a:r>
              <a:rPr lang="ru-RU" sz="2400" b="1" i="1" dirty="0" smtClean="0"/>
              <a:t>, слухового та </a:t>
            </a:r>
            <a:r>
              <a:rPr lang="ru-RU" sz="2400" b="1" i="1" dirty="0" err="1" smtClean="0"/>
              <a:t>зорового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Тобто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процес</a:t>
            </a:r>
            <a:r>
              <a:rPr lang="ru-RU" sz="2400" b="1" i="1" dirty="0" smtClean="0"/>
              <a:t> письма </a:t>
            </a:r>
            <a:r>
              <a:rPr lang="ru-RU" sz="2400" b="1" i="1" dirty="0" err="1" smtClean="0"/>
              <a:t>має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багаторівневу</a:t>
            </a:r>
            <a:r>
              <a:rPr lang="ru-RU" sz="2400" b="1" i="1" dirty="0" smtClean="0"/>
              <a:t> структуру </a:t>
            </a:r>
            <a:r>
              <a:rPr lang="ru-RU" sz="2400" b="1" i="1" dirty="0" err="1" smtClean="0"/>
              <a:t>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охоплює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велику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кількість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операцій</a:t>
            </a:r>
            <a:r>
              <a:rPr lang="ru-RU" sz="2400" b="1" i="1" dirty="0" smtClean="0"/>
              <a:t>: </a:t>
            </a:r>
            <a:r>
              <a:rPr lang="ru-RU" sz="2400" b="1" i="1" dirty="0" err="1" smtClean="0"/>
              <a:t>аналіз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звукової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структури</a:t>
            </a:r>
            <a:r>
              <a:rPr lang="ru-RU" sz="2400" b="1" i="1" dirty="0" smtClean="0"/>
              <a:t> слова, </a:t>
            </a:r>
            <a:r>
              <a:rPr lang="ru-RU" sz="2400" b="1" i="1" dirty="0" err="1" smtClean="0"/>
              <a:t>співвіднесення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виокремленої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зі</a:t>
            </a:r>
            <a:r>
              <a:rPr lang="ru-RU" sz="2400" b="1" i="1" dirty="0" smtClean="0"/>
              <a:t> слова </a:t>
            </a:r>
            <a:r>
              <a:rPr lang="ru-RU" sz="2400" b="1" i="1" dirty="0" err="1" smtClean="0"/>
              <a:t>фонеми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графемою (</a:t>
            </a:r>
            <a:r>
              <a:rPr lang="ru-RU" sz="2400" b="1" i="1" dirty="0" err="1" smtClean="0"/>
              <a:t>зоровим</a:t>
            </a:r>
            <a:r>
              <a:rPr lang="ru-RU" sz="2400" b="1" i="1" dirty="0" smtClean="0"/>
              <a:t> образом </a:t>
            </a:r>
            <a:r>
              <a:rPr lang="ru-RU" sz="2400" b="1" i="1" dirty="0" err="1" smtClean="0"/>
              <a:t>літери</a:t>
            </a:r>
            <a:r>
              <a:rPr lang="ru-RU" sz="2400" b="1" i="1" dirty="0" smtClean="0"/>
              <a:t>), </a:t>
            </a:r>
            <a:r>
              <a:rPr lang="ru-RU" sz="2400" b="1" i="1" dirty="0" err="1" smtClean="0"/>
              <a:t>відтворення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графеми</a:t>
            </a:r>
            <a:r>
              <a:rPr lang="ru-RU" sz="2400" b="1" i="1" dirty="0" smtClean="0"/>
              <a:t> за </a:t>
            </a:r>
            <a:r>
              <a:rPr lang="ru-RU" sz="2400" b="1" i="1" dirty="0" err="1" smtClean="0"/>
              <a:t>допомогою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рухів</a:t>
            </a:r>
            <a:r>
              <a:rPr lang="ru-RU" sz="2400" b="1" i="1" dirty="0" smtClean="0"/>
              <a:t> руки, синтез </a:t>
            </a:r>
            <a:r>
              <a:rPr lang="ru-RU" sz="2400" b="1" i="1" dirty="0" err="1" smtClean="0"/>
              <a:t>літер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слові</a:t>
            </a:r>
            <a:r>
              <a:rPr lang="ru-RU" sz="2400" b="1" i="1" dirty="0" smtClean="0"/>
              <a:t> та </a:t>
            </a:r>
            <a:r>
              <a:rPr lang="ru-RU" sz="2400" b="1" i="1" dirty="0" err="1" smtClean="0"/>
              <a:t>послідовний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перехід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</a:t>
            </a:r>
            <a:r>
              <a:rPr lang="ru-RU" sz="2400" b="1" i="1" dirty="0" smtClean="0"/>
              <a:t> одного слова до </a:t>
            </a:r>
            <a:r>
              <a:rPr lang="ru-RU" sz="2400" b="1" i="1" dirty="0" err="1" smtClean="0"/>
              <a:t>іншого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граматичне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структурування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внутрішнє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програмування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окремих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речень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тексту </a:t>
            </a:r>
            <a:r>
              <a:rPr lang="ru-RU" sz="2400" b="1" i="1" dirty="0" err="1" smtClean="0"/>
              <a:t>тощо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Порушення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цих</a:t>
            </a:r>
            <a:r>
              <a:rPr lang="ru-RU" sz="2400" b="1" i="1" dirty="0" smtClean="0"/>
              <a:t> та </a:t>
            </a:r>
            <a:r>
              <a:rPr lang="ru-RU" sz="2400" b="1" i="1" dirty="0" err="1" smtClean="0"/>
              <a:t>інших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операцій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мовотворення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спричинює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порушення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писемного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мовлення</a:t>
            </a:r>
            <a:r>
              <a:rPr lang="ru-RU" sz="2400" b="1" i="1" dirty="0" smtClean="0"/>
              <a:t>.</a:t>
            </a:r>
            <a:endParaRPr lang="ru-RU" sz="2400" b="1" dirty="0" smtClean="0"/>
          </a:p>
          <a:p>
            <a:r>
              <a:rPr lang="ru-RU" sz="2400" b="1" i="1" dirty="0" smtClean="0"/>
              <a:t>Симптоматика </a:t>
            </a:r>
            <a:r>
              <a:rPr lang="ru-RU" sz="2400" b="1" i="1" dirty="0" err="1" smtClean="0"/>
              <a:t>дисграфії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виявляється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стійких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постійних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помилках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процесі</a:t>
            </a:r>
            <a:r>
              <a:rPr lang="ru-RU" sz="2400" b="1" i="1" dirty="0" smtClean="0"/>
              <a:t> письма, </a:t>
            </a:r>
            <a:r>
              <a:rPr lang="ru-RU" sz="2400" b="1" i="1" dirty="0" err="1" smtClean="0"/>
              <a:t>які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можна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згрупувати</a:t>
            </a:r>
            <a:r>
              <a:rPr lang="ru-RU" sz="2400" b="1" i="1" dirty="0" smtClean="0"/>
              <a:t> таким чином: </a:t>
            </a:r>
            <a:r>
              <a:rPr lang="ru-RU" sz="2400" b="1" i="1" dirty="0" err="1" smtClean="0"/>
              <a:t>спотворення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заміни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літер</a:t>
            </a:r>
            <a:r>
              <a:rPr lang="ru-RU" sz="2400" b="1" i="1" dirty="0" smtClean="0"/>
              <a:t>; </a:t>
            </a:r>
            <a:r>
              <a:rPr lang="ru-RU" sz="2400" b="1" i="1" dirty="0" err="1" smtClean="0"/>
              <a:t>перекручення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звуко-складової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структури</a:t>
            </a:r>
            <a:r>
              <a:rPr lang="ru-RU" sz="2400" b="1" i="1" dirty="0" smtClean="0"/>
              <a:t> слова; </a:t>
            </a:r>
            <a:r>
              <a:rPr lang="ru-RU" sz="2400" b="1" i="1" dirty="0" err="1" smtClean="0"/>
              <a:t>порушення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злитності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написання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окремих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слів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реченні</a:t>
            </a:r>
            <a:r>
              <a:rPr lang="ru-RU" sz="2400" b="1" i="1" dirty="0" smtClean="0"/>
              <a:t>; </a:t>
            </a:r>
            <a:r>
              <a:rPr lang="ru-RU" sz="2400" b="1" i="1" dirty="0" err="1" smtClean="0"/>
              <a:t>аграматизми</a:t>
            </a:r>
            <a:r>
              <a:rPr lang="ru-RU" sz="2400" b="1" i="1" dirty="0" smtClean="0"/>
              <a:t> на </a:t>
            </a:r>
            <a:r>
              <a:rPr lang="ru-RU" sz="2400" b="1" i="1" dirty="0" err="1" smtClean="0"/>
              <a:t>письмі</a:t>
            </a:r>
            <a:r>
              <a:rPr lang="ru-RU" sz="2400" b="1" i="1" dirty="0" smtClean="0"/>
              <a:t>.</a:t>
            </a:r>
            <a:endParaRPr lang="ru-RU" sz="2400" b="1" dirty="0" smtClean="0"/>
          </a:p>
          <a:p>
            <a:r>
              <a:rPr lang="ru-RU" sz="2000" b="1" i="1" dirty="0" err="1" smtClean="0"/>
              <a:t>Дисграфія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супроводжується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немовленнєвою</a:t>
            </a:r>
            <a:r>
              <a:rPr lang="ru-RU" sz="2000" b="1" i="1" dirty="0" smtClean="0"/>
              <a:t> симптоматикою (</a:t>
            </a:r>
            <a:r>
              <a:rPr lang="ru-RU" sz="2000" b="1" i="1" dirty="0" err="1" smtClean="0"/>
              <a:t>неврологічними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порушеннями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порушеннями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пізнавальної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діяльності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сприймання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пам'яті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уваги,психічними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порушеннями</a:t>
            </a:r>
            <a:r>
              <a:rPr lang="ru-RU" sz="2400" b="1" i="1" dirty="0" smtClean="0"/>
              <a:t>.  </a:t>
            </a:r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428652"/>
            <a:ext cx="8786842" cy="7286652"/>
          </a:xfrm>
        </p:spPr>
        <p:txBody>
          <a:bodyPr/>
          <a:lstStyle/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9144000" cy="61264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-48"/>
          <a:ext cx="9144000" cy="6858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Документ" r:id="rId4" imgW="9271413" imgH="6349434" progId="Word.Document.12">
                  <p:embed/>
                </p:oleObj>
              </mc:Choice>
              <mc:Fallback>
                <p:oleObj name="Документ" r:id="rId4" imgW="9271413" imgH="6349434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8"/>
                        <a:ext cx="9144000" cy="6858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7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357313" y="0"/>
            <a:ext cx="66175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800" b="1" dirty="0" smtClean="0"/>
              <a:t>Причини </a:t>
            </a:r>
            <a:r>
              <a:rPr lang="ru-RU" altLang="ru-RU" sz="4800" b="1" dirty="0" err="1" smtClean="0"/>
              <a:t>ліворукості</a:t>
            </a:r>
            <a:r>
              <a:rPr lang="ru-RU" altLang="ru-RU" sz="4800" b="1" dirty="0" smtClean="0"/>
              <a:t>:</a:t>
            </a:r>
            <a:endParaRPr lang="ru-RU" altLang="ru-RU" sz="4800" b="1" dirty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979613" y="1052513"/>
            <a:ext cx="719299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 err="1" smtClean="0"/>
              <a:t>Зміни</a:t>
            </a:r>
            <a:r>
              <a:rPr lang="ru-RU" altLang="ru-RU" sz="3200" b="1" dirty="0" smtClean="0"/>
              <a:t> </a:t>
            </a:r>
            <a:r>
              <a:rPr lang="ru-RU" altLang="ru-RU" sz="3200" b="1" dirty="0"/>
              <a:t>(не </a:t>
            </a:r>
            <a:r>
              <a:rPr lang="ru-RU" altLang="ru-RU" sz="3200" b="1" dirty="0" err="1" smtClean="0"/>
              <a:t>порушення</a:t>
            </a:r>
            <a:r>
              <a:rPr lang="ru-RU" altLang="ru-RU" sz="3200" b="1" dirty="0"/>
              <a:t>!!!) </a:t>
            </a:r>
          </a:p>
          <a:p>
            <a:pPr algn="ctr"/>
            <a:r>
              <a:rPr lang="ru-RU" altLang="ru-RU" sz="3200" b="1" dirty="0"/>
              <a:t>в </a:t>
            </a:r>
            <a:r>
              <a:rPr lang="ru-RU" altLang="ru-RU" sz="3200" b="1" dirty="0" err="1" smtClean="0"/>
              <a:t>генетичному</a:t>
            </a:r>
            <a:r>
              <a:rPr lang="ru-RU" altLang="ru-RU" sz="3200" b="1" dirty="0" smtClean="0"/>
              <a:t> </a:t>
            </a:r>
            <a:r>
              <a:rPr lang="ru-RU" altLang="ru-RU" sz="3200" b="1" dirty="0" err="1" smtClean="0"/>
              <a:t>коді</a:t>
            </a:r>
            <a:r>
              <a:rPr lang="ru-RU" altLang="ru-RU" sz="3200" b="1" dirty="0" smtClean="0"/>
              <a:t>, </a:t>
            </a:r>
            <a:r>
              <a:rPr lang="ru-RU" altLang="ru-RU" sz="3200" b="1" dirty="0" err="1" smtClean="0"/>
              <a:t>які</a:t>
            </a:r>
            <a:r>
              <a:rPr lang="ru-RU" altLang="ru-RU" sz="3200" b="1" dirty="0" smtClean="0"/>
              <a:t> </a:t>
            </a:r>
            <a:r>
              <a:rPr lang="ru-RU" altLang="ru-RU" sz="3200" b="1" dirty="0" err="1" smtClean="0"/>
              <a:t>виникають</a:t>
            </a:r>
            <a:endParaRPr lang="ru-RU" altLang="ru-RU" sz="3200" b="1" dirty="0" smtClean="0"/>
          </a:p>
          <a:p>
            <a:pPr algn="ctr"/>
            <a:r>
              <a:rPr lang="uk-UA" altLang="ru-RU" sz="3200" b="1" dirty="0" smtClean="0"/>
              <a:t>під час певних станів:</a:t>
            </a:r>
            <a:endParaRPr lang="ru-RU" altLang="ru-RU" sz="3200" b="1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68313" y="2781300"/>
            <a:ext cx="89122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altLang="ru-RU" sz="3200" dirty="0" err="1" smtClean="0">
                <a:sym typeface="Wingdings 2" pitchFamily="18" charset="2"/>
              </a:rPr>
              <a:t>Надсильних</a:t>
            </a:r>
            <a:r>
              <a:rPr lang="ru-RU" altLang="ru-RU" sz="3200" dirty="0" smtClean="0">
                <a:sym typeface="Wingdings 2" pitchFamily="18" charset="2"/>
              </a:rPr>
              <a:t> </a:t>
            </a:r>
            <a:r>
              <a:rPr lang="ru-RU" altLang="ru-RU" sz="3200" dirty="0" err="1" smtClean="0">
                <a:sym typeface="Wingdings 2" pitchFamily="18" charset="2"/>
              </a:rPr>
              <a:t>хвилювань</a:t>
            </a:r>
            <a:r>
              <a:rPr lang="ru-RU" altLang="ru-RU" sz="3200" dirty="0" smtClean="0">
                <a:sym typeface="Wingdings 2" pitchFamily="18" charset="2"/>
              </a:rPr>
              <a:t> </a:t>
            </a:r>
            <a:r>
              <a:rPr lang="ru-RU" altLang="ru-RU" sz="3200" dirty="0" err="1" smtClean="0">
                <a:sym typeface="Wingdings 2" pitchFamily="18" charset="2"/>
              </a:rPr>
              <a:t>під</a:t>
            </a:r>
            <a:r>
              <a:rPr lang="ru-RU" altLang="ru-RU" sz="3200" dirty="0" smtClean="0">
                <a:sym typeface="Wingdings 2" pitchFamily="18" charset="2"/>
              </a:rPr>
              <a:t> час   </a:t>
            </a:r>
            <a:r>
              <a:rPr lang="ru-RU" altLang="ru-RU" sz="3200" dirty="0" err="1" smtClean="0">
                <a:sym typeface="Wingdings 2" pitchFamily="18" charset="2"/>
              </a:rPr>
              <a:t>вагітності</a:t>
            </a:r>
            <a:r>
              <a:rPr lang="ru-RU" altLang="ru-RU" sz="3200" dirty="0" smtClean="0">
                <a:sym typeface="Wingdings 2" pitchFamily="18" charset="2"/>
              </a:rPr>
              <a:t>;</a:t>
            </a:r>
            <a:endParaRPr lang="ru-RU" altLang="ru-RU" sz="3200" dirty="0">
              <a:sym typeface="Wingdings 2" pitchFamily="18" charset="2"/>
            </a:endParaRPr>
          </a:p>
          <a:p>
            <a:pPr>
              <a:buFont typeface="Arial" charset="0"/>
              <a:buChar char="•"/>
            </a:pPr>
            <a:r>
              <a:rPr lang="ru-RU" altLang="ru-RU" sz="3200" dirty="0" err="1" smtClean="0">
                <a:sym typeface="Wingdings 2" pitchFamily="18" charset="2"/>
              </a:rPr>
              <a:t>простудних</a:t>
            </a:r>
            <a:r>
              <a:rPr lang="ru-RU" altLang="ru-RU" sz="3200" dirty="0" smtClean="0">
                <a:sym typeface="Wingdings 2" pitchFamily="18" charset="2"/>
              </a:rPr>
              <a:t> </a:t>
            </a:r>
            <a:r>
              <a:rPr lang="ru-RU" altLang="ru-RU" sz="3200" dirty="0" err="1" smtClean="0">
                <a:sym typeface="Wingdings 2" pitchFamily="18" charset="2"/>
              </a:rPr>
              <a:t>захворювань</a:t>
            </a:r>
            <a:r>
              <a:rPr lang="ru-RU" altLang="ru-RU" sz="3200" dirty="0" smtClean="0">
                <a:sym typeface="Wingdings 2" pitchFamily="18" charset="2"/>
              </a:rPr>
              <a:t>;</a:t>
            </a:r>
            <a:endParaRPr lang="ru-RU" altLang="ru-RU" sz="3200" dirty="0">
              <a:sym typeface="Wingdings 2" pitchFamily="18" charset="2"/>
            </a:endParaRPr>
          </a:p>
          <a:p>
            <a:pPr>
              <a:buFont typeface="Arial" charset="0"/>
              <a:buChar char="•"/>
            </a:pPr>
            <a:r>
              <a:rPr lang="ru-RU" altLang="ru-RU" sz="3200" dirty="0" smtClean="0">
                <a:sym typeface="Wingdings 2" pitchFamily="18" charset="2"/>
              </a:rPr>
              <a:t>При </a:t>
            </a:r>
            <a:r>
              <a:rPr lang="ru-RU" altLang="ru-RU" sz="3200" dirty="0" err="1" smtClean="0">
                <a:sym typeface="Wingdings 2" pitchFamily="18" charset="2"/>
              </a:rPr>
              <a:t>вживанні</a:t>
            </a:r>
            <a:r>
              <a:rPr lang="ru-RU" altLang="ru-RU" sz="3200" dirty="0" smtClean="0">
                <a:sym typeface="Wingdings 2" pitchFamily="18" charset="2"/>
              </a:rPr>
              <a:t> </a:t>
            </a:r>
            <a:r>
              <a:rPr lang="ru-RU" altLang="ru-RU" sz="3200" dirty="0" err="1" smtClean="0">
                <a:sym typeface="Wingdings 2" pitchFamily="18" charset="2"/>
              </a:rPr>
              <a:t>неякісної</a:t>
            </a:r>
            <a:r>
              <a:rPr lang="ru-RU" altLang="ru-RU" sz="3200" dirty="0" smtClean="0">
                <a:sym typeface="Wingdings 2" pitchFamily="18" charset="2"/>
              </a:rPr>
              <a:t> </a:t>
            </a:r>
            <a:r>
              <a:rPr lang="ru-RU" altLang="ru-RU" sz="3200" dirty="0" err="1" smtClean="0">
                <a:sym typeface="Wingdings 2" pitchFamily="18" charset="2"/>
              </a:rPr>
              <a:t>їжі</a:t>
            </a:r>
            <a:r>
              <a:rPr lang="ru-RU" altLang="ru-RU" sz="3200" dirty="0" smtClean="0">
                <a:sym typeface="Wingdings 2" pitchFamily="18" charset="2"/>
              </a:rPr>
              <a:t>, </a:t>
            </a:r>
            <a:r>
              <a:rPr lang="ru-RU" altLang="ru-RU" sz="3200" dirty="0" err="1" smtClean="0">
                <a:sym typeface="Wingdings 2" pitchFamily="18" charset="2"/>
              </a:rPr>
              <a:t>що</a:t>
            </a:r>
            <a:r>
              <a:rPr lang="ru-RU" altLang="ru-RU" sz="3200" dirty="0" smtClean="0">
                <a:sym typeface="Wingdings 2" pitchFamily="18" charset="2"/>
              </a:rPr>
              <a:t> </a:t>
            </a:r>
            <a:r>
              <a:rPr lang="ru-RU" altLang="ru-RU" sz="3200" dirty="0" err="1" smtClean="0">
                <a:sym typeface="Wingdings 2" pitchFamily="18" charset="2"/>
              </a:rPr>
              <a:t>викликає</a:t>
            </a:r>
            <a:r>
              <a:rPr lang="ru-RU" altLang="ru-RU" sz="3200" dirty="0" smtClean="0">
                <a:sym typeface="Wingdings 2" pitchFamily="18" charset="2"/>
              </a:rPr>
              <a:t> </a:t>
            </a:r>
            <a:r>
              <a:rPr lang="ru-RU" altLang="ru-RU" sz="3200" dirty="0" err="1" smtClean="0">
                <a:sym typeface="Wingdings 2" pitchFamily="18" charset="2"/>
              </a:rPr>
              <a:t>отруєння</a:t>
            </a:r>
            <a:endParaRPr lang="ru-RU" altLang="ru-RU" sz="3200" dirty="0">
              <a:sym typeface="Wingdings 2" pitchFamily="18" charset="2"/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3200" dirty="0">
                <a:sym typeface="Wingdings 2" pitchFamily="18" charset="2"/>
              </a:rPr>
              <a:t> (А.  П. </a:t>
            </a:r>
            <a:r>
              <a:rPr lang="ru-RU" altLang="ru-RU" sz="3200" dirty="0" err="1">
                <a:sym typeface="Wingdings 2" pitchFamily="18" charset="2"/>
              </a:rPr>
              <a:t>Чуприков</a:t>
            </a:r>
            <a:r>
              <a:rPr lang="ru-RU" altLang="ru-RU" sz="3200" dirty="0">
                <a:sym typeface="Wingdings 2" pitchFamily="18" charset="2"/>
              </a:rPr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79" name="Group 67"/>
          <p:cNvGraphicFramePr>
            <a:graphicFrameLocks noGrp="1"/>
          </p:cNvGraphicFramePr>
          <p:nvPr/>
        </p:nvGraphicFramePr>
        <p:xfrm>
          <a:off x="642938" y="428625"/>
          <a:ext cx="8177212" cy="5778500"/>
        </p:xfrm>
        <a:graphic>
          <a:graphicData uri="http://schemas.openxmlformats.org/drawingml/2006/table">
            <a:tbl>
              <a:tblPr/>
              <a:tblGrid>
                <a:gridCol w="395909"/>
                <a:gridCol w="3560237"/>
                <a:gridCol w="4221066"/>
              </a:tblGrid>
              <a:tr h="7223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півкуль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Їх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функції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Ліва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півкуля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Усне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письмове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мовлення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аналіз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інформації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узагальнення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прийняття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рішень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0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Права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півкуля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образне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мислення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Музична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художня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творчість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сприйняття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музики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71500" y="428625"/>
            <a:ext cx="662622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ru-RU" altLang="ru-RU" sz="2800" b="1" dirty="0" err="1" smtClean="0"/>
              <a:t>Лівша</a:t>
            </a:r>
            <a:r>
              <a:rPr kumimoji="0" lang="ru-RU" altLang="ru-RU" sz="2800" b="1" dirty="0"/>
              <a:t>:</a:t>
            </a:r>
            <a:r>
              <a:rPr kumimoji="0" lang="ru-RU" altLang="ru-RU" sz="2800" dirty="0"/>
              <a:t> </a:t>
            </a:r>
            <a:r>
              <a:rPr kumimoji="0" lang="ru-RU" altLang="ru-RU" sz="2800" dirty="0" err="1" smtClean="0"/>
              <a:t>тяжіє</a:t>
            </a:r>
            <a:r>
              <a:rPr kumimoji="0" lang="ru-RU" altLang="ru-RU" sz="2800" dirty="0" smtClean="0"/>
              <a:t> до </a:t>
            </a:r>
            <a:r>
              <a:rPr kumimoji="0" lang="ru-RU" altLang="ru-RU" sz="2800" dirty="0" err="1" smtClean="0"/>
              <a:t>теорії</a:t>
            </a:r>
            <a:r>
              <a:rPr kumimoji="0" lang="ru-RU" altLang="ru-RU" sz="2800" dirty="0" smtClean="0"/>
              <a:t>, </a:t>
            </a:r>
            <a:r>
              <a:rPr kumimoji="0" lang="ru-RU" altLang="ru-RU" sz="2800" dirty="0" err="1" smtClean="0"/>
              <a:t>має</a:t>
            </a:r>
            <a:r>
              <a:rPr kumimoji="0" lang="ru-RU" altLang="ru-RU" sz="2800" dirty="0" smtClean="0"/>
              <a:t> великий </a:t>
            </a:r>
            <a:r>
              <a:rPr kumimoji="0" lang="ru-RU" altLang="ru-RU" sz="2800" dirty="0" err="1" smtClean="0"/>
              <a:t>словниковий</a:t>
            </a:r>
            <a:r>
              <a:rPr kumimoji="0" lang="ru-RU" altLang="ru-RU" sz="2800" dirty="0" smtClean="0"/>
              <a:t> запас</a:t>
            </a:r>
            <a:r>
              <a:rPr kumimoji="0" lang="ru-RU" altLang="ru-RU" sz="2800" dirty="0"/>
              <a:t>, активно </a:t>
            </a:r>
            <a:r>
              <a:rPr kumimoji="0" lang="ru-RU" altLang="ru-RU" sz="2800" dirty="0" smtClean="0"/>
              <a:t>ним </a:t>
            </a:r>
            <a:r>
              <a:rPr kumimoji="0" lang="ru-RU" altLang="ru-RU" sz="2800" dirty="0" err="1" smtClean="0"/>
              <a:t>користується</a:t>
            </a:r>
            <a:r>
              <a:rPr kumimoji="0" lang="ru-RU" altLang="ru-RU" sz="2800" dirty="0" smtClean="0"/>
              <a:t>, </a:t>
            </a:r>
            <a:r>
              <a:rPr kumimoji="0" lang="ru-RU" altLang="ru-RU" sz="2800" dirty="0" err="1" smtClean="0"/>
              <a:t>рухливий</a:t>
            </a:r>
            <a:r>
              <a:rPr kumimoji="0" lang="ru-RU" altLang="ru-RU" sz="2800" dirty="0" smtClean="0"/>
              <a:t>, </a:t>
            </a:r>
            <a:r>
              <a:rPr kumimoji="0" lang="ru-RU" altLang="ru-RU" sz="2800" dirty="0" err="1" smtClean="0"/>
              <a:t>цілеспрямований</a:t>
            </a:r>
            <a:r>
              <a:rPr kumimoji="0" lang="ru-RU" altLang="ru-RU" sz="2800" dirty="0" smtClean="0"/>
              <a:t>,  </a:t>
            </a:r>
            <a:r>
              <a:rPr kumimoji="0" lang="ru-RU" altLang="ru-RU" sz="2800" dirty="0" err="1" smtClean="0"/>
              <a:t>прогнозує</a:t>
            </a:r>
            <a:r>
              <a:rPr kumimoji="0" lang="ru-RU" altLang="ru-RU" sz="2800" dirty="0" smtClean="0"/>
              <a:t> </a:t>
            </a:r>
            <a:r>
              <a:rPr kumimoji="0" lang="ru-RU" altLang="ru-RU" sz="2800" dirty="0" err="1" smtClean="0"/>
              <a:t>події</a:t>
            </a:r>
            <a:r>
              <a:rPr kumimoji="0" lang="ru-RU" altLang="ru-RU" sz="2800" dirty="0" smtClean="0"/>
              <a:t>.</a:t>
            </a:r>
            <a:endParaRPr kumimoji="0" lang="ru-RU" altLang="ru-RU" sz="2800" dirty="0"/>
          </a:p>
          <a:p>
            <a:endParaRPr kumimoji="0" lang="ru-RU" altLang="ru-RU" sz="2800" dirty="0"/>
          </a:p>
          <a:p>
            <a:r>
              <a:rPr kumimoji="0" lang="ru-RU" altLang="ru-RU" sz="2800" b="1" dirty="0"/>
              <a:t>       Правша:</a:t>
            </a:r>
            <a:r>
              <a:rPr kumimoji="0" lang="ru-RU" altLang="ru-RU" sz="2800" dirty="0"/>
              <a:t> </a:t>
            </a:r>
            <a:r>
              <a:rPr kumimoji="0" lang="ru-RU" altLang="ru-RU" sz="2800" dirty="0" err="1" smtClean="0"/>
              <a:t>тяжіє</a:t>
            </a:r>
            <a:r>
              <a:rPr kumimoji="0" lang="ru-RU" altLang="ru-RU" sz="2800" dirty="0" smtClean="0"/>
              <a:t> до </a:t>
            </a:r>
            <a:r>
              <a:rPr kumimoji="0" lang="ru-RU" altLang="ru-RU" sz="2800" dirty="0" err="1" smtClean="0"/>
              <a:t>конкретної</a:t>
            </a:r>
            <a:r>
              <a:rPr kumimoji="0" lang="ru-RU" altLang="ru-RU" sz="2800" dirty="0" smtClean="0"/>
              <a:t>  </a:t>
            </a:r>
            <a:r>
              <a:rPr kumimoji="0" lang="ru-RU" altLang="ru-RU" sz="2800" dirty="0" err="1" smtClean="0"/>
              <a:t>діяльності</a:t>
            </a:r>
            <a:r>
              <a:rPr kumimoji="0" lang="ru-RU" altLang="ru-RU" sz="2800" dirty="0" smtClean="0"/>
              <a:t>,  </a:t>
            </a:r>
            <a:r>
              <a:rPr kumimoji="0" lang="ru-RU" altLang="ru-RU" sz="2800" dirty="0" err="1" smtClean="0"/>
              <a:t>неговіркий</a:t>
            </a:r>
            <a:r>
              <a:rPr kumimoji="0" lang="ru-RU" altLang="ru-RU" sz="2800" dirty="0" smtClean="0"/>
              <a:t>, </a:t>
            </a:r>
            <a:r>
              <a:rPr kumimoji="0" lang="ru-RU" altLang="ru-RU" sz="2800" dirty="0" err="1" smtClean="0"/>
              <a:t>але</a:t>
            </a:r>
            <a:r>
              <a:rPr kumimoji="0" lang="ru-RU" altLang="ru-RU" sz="2800" dirty="0" smtClean="0"/>
              <a:t> </a:t>
            </a:r>
            <a:r>
              <a:rPr kumimoji="0" lang="ru-RU" altLang="ru-RU" sz="2800" dirty="0" err="1" smtClean="0"/>
              <a:t>має</a:t>
            </a:r>
            <a:r>
              <a:rPr kumimoji="0" lang="ru-RU" altLang="ru-RU" sz="2800" dirty="0" smtClean="0"/>
              <a:t> </a:t>
            </a:r>
            <a:r>
              <a:rPr kumimoji="0" lang="ru-RU" altLang="ru-RU" sz="2800" dirty="0" err="1" smtClean="0"/>
              <a:t>здатність</a:t>
            </a:r>
            <a:r>
              <a:rPr kumimoji="0" lang="ru-RU" altLang="ru-RU" sz="2800" dirty="0" smtClean="0"/>
              <a:t> </a:t>
            </a:r>
            <a:r>
              <a:rPr kumimoji="0" lang="ru-RU" altLang="ru-RU" sz="2800" dirty="0"/>
              <a:t>тонко </a:t>
            </a:r>
            <a:r>
              <a:rPr kumimoji="0" lang="ru-RU" altLang="ru-RU" sz="2800" dirty="0" err="1" smtClean="0"/>
              <a:t>відчувати</a:t>
            </a:r>
            <a:r>
              <a:rPr kumimoji="0" lang="ru-RU" altLang="ru-RU" sz="2800" dirty="0" smtClean="0"/>
              <a:t> </a:t>
            </a:r>
            <a:r>
              <a:rPr kumimoji="0" lang="ru-RU" altLang="ru-RU" sz="2800" dirty="0" err="1" smtClean="0"/>
              <a:t>і</a:t>
            </a:r>
            <a:r>
              <a:rPr kumimoji="0" lang="ru-RU" altLang="ru-RU" sz="2800" dirty="0" smtClean="0"/>
              <a:t> </a:t>
            </a:r>
            <a:r>
              <a:rPr kumimoji="0" lang="ru-RU" altLang="ru-RU" sz="2800" dirty="0" err="1" smtClean="0"/>
              <a:t>переживати</a:t>
            </a:r>
            <a:r>
              <a:rPr kumimoji="0" lang="ru-RU" altLang="ru-RU" sz="2800" dirty="0" smtClean="0"/>
              <a:t>, </a:t>
            </a:r>
            <a:r>
              <a:rPr kumimoji="0" lang="ru-RU" altLang="ru-RU" sz="2800" dirty="0" err="1" smtClean="0"/>
              <a:t>схильний</a:t>
            </a:r>
            <a:r>
              <a:rPr kumimoji="0" lang="ru-RU" altLang="ru-RU" sz="2800" dirty="0" smtClean="0"/>
              <a:t> до </a:t>
            </a:r>
            <a:r>
              <a:rPr kumimoji="0" lang="ru-RU" altLang="ru-RU" sz="2800" dirty="0" err="1" smtClean="0"/>
              <a:t>споглядання</a:t>
            </a:r>
            <a:r>
              <a:rPr kumimoji="0" lang="ru-RU" altLang="ru-RU" sz="2800" dirty="0" smtClean="0"/>
              <a:t> </a:t>
            </a:r>
            <a:r>
              <a:rPr kumimoji="0" lang="ru-RU" altLang="ru-RU" sz="2800" dirty="0" err="1" smtClean="0"/>
              <a:t>і</a:t>
            </a:r>
            <a:r>
              <a:rPr kumimoji="0" lang="ru-RU" altLang="ru-RU" sz="2800" dirty="0" smtClean="0"/>
              <a:t> любить </a:t>
            </a:r>
            <a:r>
              <a:rPr kumimoji="0" lang="ru-RU" altLang="ru-RU" sz="2800" dirty="0" err="1" smtClean="0"/>
              <a:t>пригадувати</a:t>
            </a:r>
            <a:r>
              <a:rPr kumimoji="0" lang="ru-RU" altLang="ru-RU" sz="2800" dirty="0" smtClean="0"/>
              <a:t> </a:t>
            </a:r>
            <a:r>
              <a:rPr kumimoji="0" lang="ru-RU" altLang="ru-RU" sz="2800" dirty="0" err="1" smtClean="0"/>
              <a:t>події</a:t>
            </a:r>
            <a:r>
              <a:rPr kumimoji="0" lang="ru-RU" altLang="ru-RU" sz="2800" dirty="0" smtClean="0"/>
              <a:t>.</a:t>
            </a:r>
            <a:endParaRPr kumimoji="0" lang="ru-RU" altLang="ru-RU" sz="2800" dirty="0"/>
          </a:p>
          <a:p>
            <a:endParaRPr kumimoji="0" lang="ru-RU" alt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36" y="571500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Дякую за увагу 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476672"/>
          </a:xfrm>
        </p:spPr>
        <p:txBody>
          <a:bodyPr/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9144000" cy="61264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ональний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регуляції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енергетичного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тонуса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доведено (І.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Павлов,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Лурія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Н.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Ліванов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переробляти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тонус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самій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стовбурових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коркових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відділах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 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ретикулярну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формацію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стовбура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♦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неспецифічні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діенцефальних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лімбічну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медіобазальні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лобних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скроневих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зон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746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476672"/>
          </a:xfrm>
        </p:spPr>
        <p:txBody>
          <a:bodyPr/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9144000" cy="61264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активації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активаційного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фона, на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тонуса ЦНС,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станів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базальних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гнів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476672"/>
          </a:xfrm>
        </p:spPr>
        <p:txBody>
          <a:bodyPr/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9144000" cy="6126480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664" y="757795"/>
            <a:ext cx="3628336" cy="2891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6" y="3772898"/>
            <a:ext cx="3650162" cy="30851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8" y="866534"/>
            <a:ext cx="3596930" cy="2922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22625"/>
            <a:ext cx="3528392" cy="313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0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857892"/>
            <a:ext cx="6512511" cy="571504"/>
          </a:xfrm>
        </p:spPr>
        <p:txBody>
          <a:bodyPr/>
          <a:lstStyle/>
          <a:p>
            <a:r>
              <a:rPr lang="uk-UA" sz="2400" dirty="0" smtClean="0"/>
              <a:t>Будова та функції 12 пар черепно-мозкових нервів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image25.png" descr="D:\Педвиставка\Черепно-мозкові нерви.bmp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8929718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476672"/>
          </a:xfrm>
        </p:spPr>
        <p:txBody>
          <a:bodyPr/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9144000" cy="612648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задніх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відділах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півкуль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зорові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потиличні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слухові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скроневі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шкірно-кінестетичні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головного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підкіркові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 algn="just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786058"/>
            <a:ext cx="4714907" cy="38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476672"/>
          </a:xfrm>
        </p:spPr>
        <p:txBody>
          <a:bodyPr/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0" y="642918"/>
            <a:ext cx="9144000" cy="6215082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функціональний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регуляції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протіканням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психічної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цілеспрямованої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свою структуру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результату.</a:t>
            </a:r>
          </a:p>
          <a:p>
            <a:pPr marL="4572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Ш блок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передніх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відділах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півкуль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моторні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премоторні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префронтальні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відділи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кори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лобних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ділянок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3714752"/>
            <a:ext cx="5112568" cy="3143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071942"/>
            <a:ext cx="3071834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2498</TotalTime>
  <Words>2557</Words>
  <Application>Microsoft Office PowerPoint</Application>
  <PresentationFormat>Экран (4:3)</PresentationFormat>
  <Paragraphs>248</Paragraphs>
  <Slides>36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Воздушный поток</vt:lpstr>
      <vt:lpstr>Фотография Photo Editor</vt:lpstr>
      <vt:lpstr>Документ</vt:lpstr>
      <vt:lpstr> Нейропсихологія: теоретичні основи і практичне значення частина 1   </vt:lpstr>
      <vt:lpstr>Література</vt:lpstr>
      <vt:lpstr>Презентация PowerPoint</vt:lpstr>
      <vt:lpstr>I функціональний блок мозку</vt:lpstr>
      <vt:lpstr>I функціональний блок мозку</vt:lpstr>
      <vt:lpstr>I функціональний блок мозку</vt:lpstr>
      <vt:lpstr>Будова та функції 12 пар черепно-мозкових нервів.</vt:lpstr>
      <vt:lpstr>II функціональний блок мозку</vt:lpstr>
      <vt:lpstr>III функціональний блок мозку</vt:lpstr>
      <vt:lpstr>Функції кори головного мозку</vt:lpstr>
      <vt:lpstr>Зони кори головного мозку</vt:lpstr>
      <vt:lpstr>Функціональна асиметрія півкуль головного мозку  </vt:lpstr>
      <vt:lpstr>Міжпівкульна асиметрія мозку   </vt:lpstr>
      <vt:lpstr>Наслідки уражень правої і лівої півкулі мозку</vt:lpstr>
      <vt:lpstr>Деякі функції мозку</vt:lpstr>
      <vt:lpstr>Деякі функції мозку</vt:lpstr>
      <vt:lpstr>Деякі функції мозку</vt:lpstr>
      <vt:lpstr>Деякі функції мозку</vt:lpstr>
      <vt:lpstr>Мовленнєві порушення</vt:lpstr>
      <vt:lpstr> Закономірності психічного розвитку дітей з порушеннями мовлення.</vt:lpstr>
      <vt:lpstr>Лінгвістичний погляд на мовленнєві порушення</vt:lpstr>
      <vt:lpstr>Лінгвістичні порушення поділяються на:</vt:lpstr>
      <vt:lpstr>Порушення усного мовлення</vt:lpstr>
      <vt:lpstr>Заїкання</vt:lpstr>
      <vt:lpstr>Дизартрія</vt:lpstr>
      <vt:lpstr>Дизартрія</vt:lpstr>
      <vt:lpstr>Алалія</vt:lpstr>
      <vt:lpstr>Афазія</vt:lpstr>
      <vt:lpstr>Презентация PowerPoint</vt:lpstr>
      <vt:lpstr>Дислексія</vt:lpstr>
      <vt:lpstr>Дисграфія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Нейропсихология как наука</dc:title>
  <dc:creator>Silent</dc:creator>
  <cp:lastModifiedBy>Lenovoo</cp:lastModifiedBy>
  <cp:revision>177</cp:revision>
  <dcterms:modified xsi:type="dcterms:W3CDTF">2024-03-08T11:27:23Z</dcterms:modified>
</cp:coreProperties>
</file>