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8" r:id="rId7"/>
    <p:sldMasterId id="2147483660" r:id="rId8"/>
    <p:sldMasterId id="2147483662" r:id="rId9"/>
    <p:sldMasterId id="2147483664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y="6858000" cx="9144000"/>
  <p:notesSz cx="6858000" cy="9144000"/>
  <p:embeddedFontLst>
    <p:embeddedFont>
      <p:font typeface="Century Schoolbook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9" roundtripDataSignature="AMtx7mgoX2WtsHnWNQlOr5W2kxZCV7TL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font" Target="fonts/CenturySchoolbook-bold.fntdata"/><Relationship Id="rId25" Type="http://schemas.openxmlformats.org/officeDocument/2006/relationships/font" Target="fonts/CenturySchoolbook-regular.fntdata"/><Relationship Id="rId28" Type="http://schemas.openxmlformats.org/officeDocument/2006/relationships/font" Target="fonts/CenturySchoolbook-boldItalic.fntdata"/><Relationship Id="rId27" Type="http://schemas.openxmlformats.org/officeDocument/2006/relationships/font" Target="fonts/CenturySchoolbook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customschemas.google.com/relationships/presentationmetadata" Target="meta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showMasterSp="0" type="objTx">
  <p:cSld name="OBJECT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2" type="body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9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29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showMasterSp="0" type="picTx">
  <p:cSld name="PICTURE_WITH_CAPTIO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1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indent="-289560" lvl="1" marL="91440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indent="-266700" lvl="2" marL="13716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62889" lvl="3" marL="1828800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indent="-267461" lvl="4" marL="2286000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1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1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31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'єкт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7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 rot="5400000">
            <a:off x="4541838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" type="body"/>
          </p:nvPr>
        </p:nvSpPr>
        <p:spPr>
          <a:xfrm rot="5400000">
            <a:off x="1754188" y="303213"/>
            <a:ext cx="4873625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2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2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'єкти" type="twoObj">
  <p:cSld name="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showMasterSp="0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b="1" sz="3000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0" type="dt"/>
          </p:nvPr>
        </p:nvSpPr>
        <p:spPr>
          <a:xfrm rot="5400000">
            <a:off x="7762875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1" type="ftr"/>
          </p:nvPr>
        </p:nvSpPr>
        <p:spPr>
          <a:xfrm rot="5400000">
            <a:off x="7077075" y="4178300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1339850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7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4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4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4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10;p14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3AE">
                <a:alpha val="72549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" name="Google Shape;11;p14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8">
                <a:alpha val="82745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" name="Google Shape;12;p14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3AE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3" name="Google Shape;13;p14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3AE">
                <a:alpha val="81568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" name="Google Shape;14;p14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3AE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" name="Google Shape;15;p14"/>
          <p:cNvCxnSpPr/>
          <p:nvPr/>
        </p:nvCxnSpPr>
        <p:spPr>
          <a:xfrm>
            <a:off x="9113837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3AE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6" name="Google Shape;16;p14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4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1309687" y="4867275"/>
            <a:ext cx="641350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4"/>
          <p:cNvSpPr/>
          <p:nvPr/>
        </p:nvSpPr>
        <p:spPr>
          <a:xfrm>
            <a:off x="1663700" y="5788025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ts val="144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16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3AE">
                <a:alpha val="92549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5" name="Google Shape;35;p16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3AE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6" name="Google Shape;36;p16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7" name="Google Shape;37;p16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16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9" name="Google Shape;39;p1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6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ts val="144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8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3AE">
                <a:alpha val="92549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3" name="Google Shape;53;p18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4" name="Google Shape;54;p18"/>
          <p:cNvSpPr txBox="1"/>
          <p:nvPr>
            <p:ph idx="1" type="body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ts val="144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7" name="Google Shape;57;p18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3AE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" name="Google Shape;58;p18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" name="Google Shape;59;p18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18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1" name="Google Shape;61;p18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4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4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24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3AE">
                <a:alpha val="72549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1" name="Google Shape;101;p24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8">
                <a:alpha val="82745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2" name="Google Shape;102;p24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3AE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3" name="Google Shape;103;p24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3AE">
                <a:alpha val="81568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4" name="Google Shape;104;p24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3AE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5" name="Google Shape;105;p24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4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4"/>
          <p:cNvSpPr/>
          <p:nvPr/>
        </p:nvSpPr>
        <p:spPr>
          <a:xfrm>
            <a:off x="1323975" y="4867275"/>
            <a:ext cx="642937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4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4"/>
          <p:cNvSpPr/>
          <p:nvPr/>
        </p:nvSpPr>
        <p:spPr>
          <a:xfrm>
            <a:off x="1663700" y="5791200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4"/>
          <p:cNvSpPr/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24"/>
          <p:cNvCxnSpPr/>
          <p:nvPr/>
        </p:nvCxnSpPr>
        <p:spPr>
          <a:xfrm>
            <a:off x="9097962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3AE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12" name="Google Shape;112;p24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small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idx="1" type="body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ts val="1440"/>
              <a:buFont typeface="Noto Sans Symbols"/>
              <a:buChar char="🞆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10" type="dt"/>
          </p:nvPr>
        </p:nvSpPr>
        <p:spPr>
          <a:xfrm rot="5400000">
            <a:off x="7762875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4"/>
          <p:cNvSpPr txBox="1"/>
          <p:nvPr>
            <p:ph idx="11" type="ftr"/>
          </p:nvPr>
        </p:nvSpPr>
        <p:spPr>
          <a:xfrm rot="5400000">
            <a:off x="7077075" y="4178300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4"/>
          <p:cNvSpPr txBox="1"/>
          <p:nvPr>
            <p:ph idx="12" type="sldNum"/>
          </p:nvPr>
        </p:nvSpPr>
        <p:spPr>
          <a:xfrm>
            <a:off x="1339850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26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3AE">
                <a:alpha val="92549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5" name="Google Shape;125;p26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3AE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6" name="Google Shape;126;p26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27" name="Google Shape;127;p26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26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29" name="Google Shape;129;p2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6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ts val="144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2" name="Google Shape;132;p26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28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3AE">
                <a:alpha val="92549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2" name="Google Shape;142;p28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3AE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3" name="Google Shape;143;p28"/>
          <p:cNvCxnSpPr/>
          <p:nvPr/>
        </p:nvCxnSpPr>
        <p:spPr>
          <a:xfrm>
            <a:off x="6192837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4" name="Google Shape;144;p28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45" name="Google Shape;145;p28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28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47" name="Google Shape;147;p28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8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ts val="144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0" name="Google Shape;150;p28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8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8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Google Shape;161;p3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3AE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62" name="Google Shape;162;p3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3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64" name="Google Shape;164;p30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6" name="Google Shape;166;p3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3AE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7" name="Google Shape;167;p30"/>
          <p:cNvCxnSpPr/>
          <p:nvPr/>
        </p:nvCxnSpPr>
        <p:spPr>
          <a:xfrm>
            <a:off x="6192837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68" name="Google Shape;168;p30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ts val="144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0" name="Google Shape;170;p30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30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Schoolbook"/>
              <a:buNone/>
              <a:defRPr b="1" i="0" sz="14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0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/>
          <p:nvPr>
            <p:ph type="ctrTitle"/>
          </p:nvPr>
        </p:nvSpPr>
        <p:spPr>
          <a:xfrm>
            <a:off x="2627312" y="1052512"/>
            <a:ext cx="6386512" cy="2571750"/>
          </a:xfrm>
          <a:prstGeom prst="rect">
            <a:avLst/>
          </a:prstGeom>
          <a:solidFill>
            <a:srgbClr val="FEB687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160B"/>
              </a:buClr>
              <a:buSzPts val="3000"/>
              <a:buFont typeface="Century Schoolbook"/>
              <a:buNone/>
            </a:pPr>
            <a:r>
              <a:rPr b="1" i="0" lang="en-US" sz="3000" u="none">
                <a:solidFill>
                  <a:srgbClr val="5A160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МАСОВІ РЕПРЕСІЇ. СТАЛІНСЬКА КОНСТИТУЦІЯ</a:t>
            </a:r>
            <a:br>
              <a:rPr b="1" i="0" lang="en-US" sz="3000" u="none">
                <a:solidFill>
                  <a:srgbClr val="5A160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b="1" i="0" lang="en-US" sz="3000" u="none">
                <a:solidFill>
                  <a:srgbClr val="5A160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b="1" i="0" lang="en-US" sz="3000" u="none">
                <a:solidFill>
                  <a:srgbClr val="5A160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/>
          </a:p>
        </p:txBody>
      </p:sp>
      <p:sp>
        <p:nvSpPr>
          <p:cNvPr id="185" name="Google Shape;185;p1"/>
          <p:cNvSpPr txBox="1"/>
          <p:nvPr/>
        </p:nvSpPr>
        <p:spPr>
          <a:xfrm>
            <a:off x="1692275" y="404812"/>
            <a:ext cx="2286000" cy="7858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160B"/>
              </a:buClr>
              <a:buSzPts val="2000"/>
              <a:buFont typeface="Century Schoolbook"/>
              <a:buNone/>
            </a:pPr>
            <a:r>
              <a:rPr b="1" i="0" lang="en-US" sz="2000" u="none">
                <a:solidFill>
                  <a:srgbClr val="5A160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Тема уроку</a:t>
            </a:r>
            <a:endParaRPr/>
          </a:p>
        </p:txBody>
      </p:sp>
      <p:pic>
        <p:nvPicPr>
          <p:cNvPr descr="Книга Історія України. 10 клас. Підручник. Рівень стандарту - Книжковий  інтернет-магазин - Видавництво Ранок" id="186" name="Google Shape;1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2286000"/>
            <a:ext cx="3200400" cy="407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"/>
          <p:cNvSpPr/>
          <p:nvPr/>
        </p:nvSpPr>
        <p:spPr>
          <a:xfrm>
            <a:off x="250825" y="260350"/>
            <a:ext cx="1081087" cy="86518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Schoolbook"/>
              <a:buNone/>
            </a:pPr>
            <a:r>
              <a:rPr b="0" i="0" lang="en-US" sz="18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§ 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/>
          <p:nvPr/>
        </p:nvSpPr>
        <p:spPr>
          <a:xfrm>
            <a:off x="6804025" y="115887"/>
            <a:ext cx="2052637" cy="1385887"/>
          </a:xfrm>
          <a:prstGeom prst="rect">
            <a:avLst/>
          </a:prstGeom>
          <a:solidFill>
            <a:srgbClr val="FDF5D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Жертвами оганів державної безпеки стали практично всі відомі владі учасники Української революції 1917—1921 рр</a:t>
            </a:r>
            <a:endParaRPr/>
          </a:p>
        </p:txBody>
      </p:sp>
      <p:sp>
        <p:nvSpPr>
          <p:cNvPr id="305" name="Google Shape;305;p10"/>
          <p:cNvSpPr txBox="1"/>
          <p:nvPr/>
        </p:nvSpPr>
        <p:spPr>
          <a:xfrm>
            <a:off x="395287" y="260350"/>
            <a:ext cx="6264275" cy="720725"/>
          </a:xfrm>
          <a:prstGeom prst="rect">
            <a:avLst/>
          </a:prstGeom>
          <a:solidFill>
            <a:srgbClr val="FFEE74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r>
              <a:rPr b="1" i="0" lang="en-US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кампанія масових репресій проти можливих противників режиму серед представників влади</a:t>
            </a:r>
            <a:endParaRPr/>
          </a:p>
        </p:txBody>
      </p:sp>
      <p:sp>
        <p:nvSpPr>
          <p:cNvPr id="306" name="Google Shape;306;p10"/>
          <p:cNvSpPr/>
          <p:nvPr/>
        </p:nvSpPr>
        <p:spPr>
          <a:xfrm rot="-5400000">
            <a:off x="6227762" y="404812"/>
            <a:ext cx="863600" cy="431800"/>
          </a:xfrm>
          <a:prstGeom prst="down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0"/>
          <p:cNvSpPr txBox="1"/>
          <p:nvPr/>
        </p:nvSpPr>
        <p:spPr>
          <a:xfrm>
            <a:off x="2124075" y="1196975"/>
            <a:ext cx="3743325" cy="522287"/>
          </a:xfrm>
          <a:prstGeom prst="rect">
            <a:avLst/>
          </a:prstGeom>
          <a:solidFill>
            <a:srgbClr val="C8D6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Здійснили самогубство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М. Хвильовий, М. Скрипник.</a:t>
            </a: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971550" y="1052512"/>
            <a:ext cx="1368425" cy="504825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None/>
            </a:pPr>
            <a:r>
              <a:rPr b="0" i="0" lang="en-US" sz="20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1933</a:t>
            </a:r>
            <a:endParaRPr/>
          </a:p>
        </p:txBody>
      </p:sp>
      <p:pic>
        <p:nvPicPr>
          <p:cNvPr descr="Хвильовий Микола - Микола Григорович Фітільов - Біографія" id="309" name="Google Shape;3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612" y="1773237"/>
            <a:ext cx="2022475" cy="2617787"/>
          </a:xfrm>
          <a:prstGeom prst="rect">
            <a:avLst/>
          </a:prstGeom>
          <a:noFill/>
          <a:ln>
            <a:noFill/>
          </a:ln>
        </p:spPr>
      </p:pic>
      <p:sp>
        <p:nvSpPr>
          <p:cNvPr descr="Урядовий портал :: Керівники урядів Української Радянської Соціалістичної  Республіки" id="310" name="Google Shape;310;p10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old.kmu.gov.ua/kmu/img/publishing/1261076/image001.jpg" id="311" name="Google Shape;31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6100" y="1773237"/>
            <a:ext cx="1916112" cy="26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0"/>
          <p:cNvSpPr txBox="1"/>
          <p:nvPr/>
        </p:nvSpPr>
        <p:spPr>
          <a:xfrm>
            <a:off x="395287" y="4652962"/>
            <a:ext cx="7777162" cy="584200"/>
          </a:xfrm>
          <a:prstGeom prst="rect">
            <a:avLst/>
          </a:prstGeom>
          <a:solidFill>
            <a:srgbClr val="B7EFC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Убивство відомого діяча ВКП(б) С. 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Кірова 1 грудня 1934 р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стало приводом для розгортання нової кампанії терору, спрямованого на зміцнення влади</a:t>
            </a:r>
            <a:endParaRPr/>
          </a:p>
        </p:txBody>
      </p:sp>
      <p:sp>
        <p:nvSpPr>
          <p:cNvPr id="313" name="Google Shape;313;p10"/>
          <p:cNvSpPr txBox="1"/>
          <p:nvPr/>
        </p:nvSpPr>
        <p:spPr>
          <a:xfrm>
            <a:off x="900112" y="5445125"/>
            <a:ext cx="6767512" cy="954087"/>
          </a:xfrm>
          <a:prstGeom prst="rect">
            <a:avLst/>
          </a:prstGeom>
          <a:solidFill>
            <a:srgbClr val="C9F6B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Перший «кіровський» процес розпочався в  Києві. учасниками стали колишні діячі українського визвольного руху/справа вигаданого «Об’єднання українських націоналістів»/13—15  грудня 1934  р. виїзна колегія Верховного суду СРСР у  Києві розглянула справи 37  осіб.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лайд 1" id="318" name="Google Shape;3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3357562"/>
            <a:ext cx="4148137" cy="251936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1"/>
          <p:cNvSpPr txBox="1"/>
          <p:nvPr/>
        </p:nvSpPr>
        <p:spPr>
          <a:xfrm>
            <a:off x="468312" y="260350"/>
            <a:ext cx="8064500" cy="647700"/>
          </a:xfrm>
          <a:prstGeom prst="rect">
            <a:avLst/>
          </a:prstGeom>
          <a:solidFill>
            <a:srgbClr val="FFE7D7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Репресій зазнало компартійно-радянське керівництво республіки</a:t>
            </a:r>
            <a:r>
              <a:rPr b="0" i="0" lang="en-US" sz="18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/>
          </a:p>
        </p:txBody>
      </p:sp>
      <p:sp>
        <p:nvSpPr>
          <p:cNvPr id="320" name="Google Shape;320;p11"/>
          <p:cNvSpPr txBox="1"/>
          <p:nvPr/>
        </p:nvSpPr>
        <p:spPr>
          <a:xfrm>
            <a:off x="1979612" y="1125537"/>
            <a:ext cx="4595812" cy="116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Із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членів ЦК КП(б)У- репресовано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56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осіб.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членів Політбюро ЦК КП(б)У 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з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членів Оргбюро — усіх, із першим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секретарем ЦК С. Косіором включно</a:t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3492500" y="836612"/>
            <a:ext cx="1366837" cy="360362"/>
          </a:xfrm>
          <a:prstGeom prst="down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468312" y="6092825"/>
            <a:ext cx="79200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Усього з 1929 до 21 червня 1941 р. жертвами масових репресій стало 739,9 тис. громадян України</a:t>
            </a: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395287" y="2492375"/>
            <a:ext cx="2663825" cy="79216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1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1937—1938 рр</a:t>
            </a:r>
            <a:endParaRPr/>
          </a:p>
        </p:txBody>
      </p:sp>
      <p:sp>
        <p:nvSpPr>
          <p:cNvPr id="324" name="Google Shape;324;p11"/>
          <p:cNvSpPr txBox="1"/>
          <p:nvPr/>
        </p:nvSpPr>
        <p:spPr>
          <a:xfrm>
            <a:off x="2843212" y="2565400"/>
            <a:ext cx="5238750" cy="646112"/>
          </a:xfrm>
          <a:prstGeom prst="rect">
            <a:avLst/>
          </a:prstGeom>
          <a:solidFill>
            <a:srgbClr val="F19E9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Процес у справі «військово-фашистського заколоту»М.Тухачевським</a:t>
            </a:r>
            <a:endParaRPr/>
          </a:p>
        </p:txBody>
      </p:sp>
      <p:pic>
        <p:nvPicPr>
          <p:cNvPr descr="Быковнянские могилы — Википедия" id="325" name="Google Shape;32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9337" y="3284537"/>
            <a:ext cx="3609975" cy="267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"/>
          <p:cNvSpPr txBox="1"/>
          <p:nvPr/>
        </p:nvSpPr>
        <p:spPr>
          <a:xfrm>
            <a:off x="2339975" y="3573462"/>
            <a:ext cx="5976937" cy="522287"/>
          </a:xfrm>
          <a:prstGeom prst="rect">
            <a:avLst/>
          </a:prstGeom>
          <a:solidFill>
            <a:srgbClr val="FFE63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XIV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з’їзд рад УСРР затвердив Конституцію республіки, яка офіційно почала називатися  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УРСР.</a:t>
            </a:r>
            <a:endParaRPr/>
          </a:p>
        </p:txBody>
      </p:sp>
      <p:sp>
        <p:nvSpPr>
          <p:cNvPr id="331" name="Google Shape;331;p12"/>
          <p:cNvSpPr/>
          <p:nvPr/>
        </p:nvSpPr>
        <p:spPr>
          <a:xfrm>
            <a:off x="539750" y="3500437"/>
            <a:ext cx="1944687" cy="649287"/>
          </a:xfrm>
          <a:prstGeom prst="ellipse">
            <a:avLst/>
          </a:prstGeom>
          <a:solidFill>
            <a:srgbClr val="CEB500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Schoolbook"/>
              <a:buNone/>
            </a:pPr>
            <a:r>
              <a:rPr b="1" i="0" lang="en-US" sz="20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1937р</a:t>
            </a:r>
            <a:endParaRPr/>
          </a:p>
        </p:txBody>
      </p:sp>
      <p:sp>
        <p:nvSpPr>
          <p:cNvPr id="332" name="Google Shape;332;p12"/>
          <p:cNvSpPr txBox="1"/>
          <p:nvPr/>
        </p:nvSpPr>
        <p:spPr>
          <a:xfrm>
            <a:off x="611187" y="260350"/>
            <a:ext cx="8064500" cy="576262"/>
          </a:xfrm>
          <a:prstGeom prst="rect">
            <a:avLst/>
          </a:prstGeom>
          <a:solidFill>
            <a:srgbClr val="F9E18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Сталінська Конституція</a:t>
            </a:r>
            <a:endParaRPr/>
          </a:p>
        </p:txBody>
      </p:sp>
      <p:sp>
        <p:nvSpPr>
          <p:cNvPr id="333" name="Google Shape;333;p12"/>
          <p:cNvSpPr txBox="1"/>
          <p:nvPr/>
        </p:nvSpPr>
        <p:spPr>
          <a:xfrm>
            <a:off x="827087" y="1844675"/>
            <a:ext cx="7489825" cy="792162"/>
          </a:xfrm>
          <a:prstGeom prst="rect">
            <a:avLst/>
          </a:prstGeom>
          <a:solidFill>
            <a:srgbClr val="FDF5D5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b="0" i="0" lang="en-US" sz="40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? </a:t>
            </a: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Ст.151</a:t>
            </a:r>
            <a:endParaRPr/>
          </a:p>
        </p:txBody>
      </p:sp>
      <p:sp>
        <p:nvSpPr>
          <p:cNvPr id="334" name="Google Shape;334;p12"/>
          <p:cNvSpPr/>
          <p:nvPr/>
        </p:nvSpPr>
        <p:spPr>
          <a:xfrm>
            <a:off x="179387" y="115887"/>
            <a:ext cx="900112" cy="86518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Schoolbook"/>
              <a:buNone/>
            </a:pPr>
            <a:r>
              <a:rPr b="1" i="0" lang="en-US" sz="28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</a:t>
            </a:r>
            <a:endParaRPr/>
          </a:p>
        </p:txBody>
      </p:sp>
      <p:sp>
        <p:nvSpPr>
          <p:cNvPr id="335" name="Google Shape;335;p12"/>
          <p:cNvSpPr/>
          <p:nvPr/>
        </p:nvSpPr>
        <p:spPr>
          <a:xfrm>
            <a:off x="2771775" y="1052512"/>
            <a:ext cx="5329237" cy="647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1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VIII надзвичайний з’їзд рад СРСР затвердив нову Конституцію СРСР</a:t>
            </a:r>
            <a:endParaRPr/>
          </a:p>
        </p:txBody>
      </p:sp>
      <p:sp>
        <p:nvSpPr>
          <p:cNvPr id="336" name="Google Shape;336;p12"/>
          <p:cNvSpPr/>
          <p:nvPr/>
        </p:nvSpPr>
        <p:spPr>
          <a:xfrm>
            <a:off x="971550" y="1052512"/>
            <a:ext cx="1944687" cy="6477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Schoolbook"/>
              <a:buNone/>
            </a:pPr>
            <a:r>
              <a:rPr b="1" i="0" lang="en-US" sz="20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1936 р</a:t>
            </a:r>
            <a:endParaRPr/>
          </a:p>
        </p:txBody>
      </p:sp>
      <p:sp>
        <p:nvSpPr>
          <p:cNvPr id="337" name="Google Shape;337;p12"/>
          <p:cNvSpPr txBox="1"/>
          <p:nvPr/>
        </p:nvSpPr>
        <p:spPr>
          <a:xfrm>
            <a:off x="1258887" y="2708275"/>
            <a:ext cx="5976937" cy="523875"/>
          </a:xfrm>
          <a:prstGeom prst="rect">
            <a:avLst/>
          </a:prstGeom>
          <a:solidFill>
            <a:srgbClr val="F19E9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новій Конституції 1936 р. закріплювалася панівна роль Комуністичної партії</a:t>
            </a:r>
            <a:endParaRPr/>
          </a:p>
        </p:txBody>
      </p:sp>
      <p:sp>
        <p:nvSpPr>
          <p:cNvPr id="338" name="Google Shape;338;p12"/>
          <p:cNvSpPr txBox="1"/>
          <p:nvPr/>
        </p:nvSpPr>
        <p:spPr>
          <a:xfrm>
            <a:off x="1619250" y="4292600"/>
            <a:ext cx="6481762" cy="1262062"/>
          </a:xfrm>
          <a:prstGeom prst="rect">
            <a:avLst/>
          </a:prstGeom>
          <a:solidFill>
            <a:srgbClr val="FDF5D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Найвищим органом влади  ставала 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Верховна Рада УРСР,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період між її сесіями —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Президія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Найвищим виконавчо-розпорядчим органом -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РНК</a:t>
            </a:r>
            <a:endParaRPr b="1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4284662" y="4149725"/>
            <a:ext cx="1366837" cy="287337"/>
          </a:xfrm>
          <a:prstGeom prst="down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684212" y="5805487"/>
            <a:ext cx="77755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грудня 1937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р. відбулися вибори до Верховної Ради СРСР. В Україні під час них проголосувало 97 % зареєстрованих виборців.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/>
          <p:nvPr>
            <p:ph type="title"/>
          </p:nvPr>
        </p:nvSpPr>
        <p:spPr>
          <a:xfrm>
            <a:off x="457200" y="274637"/>
            <a:ext cx="7467600" cy="777875"/>
          </a:xfrm>
          <a:prstGeom prst="rect">
            <a:avLst/>
          </a:prstGeom>
          <a:solidFill>
            <a:srgbClr val="FFEE74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b="0" i="0" lang="en-US" sz="300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ДОМАШНЄ ЗАВДАННЯ</a:t>
            </a:r>
            <a:endParaRPr/>
          </a:p>
        </p:txBody>
      </p:sp>
      <p:sp>
        <p:nvSpPr>
          <p:cNvPr id="346" name="Google Shape;346;p13"/>
          <p:cNvSpPr txBox="1"/>
          <p:nvPr>
            <p:ph idx="1" type="body"/>
          </p:nvPr>
        </p:nvSpPr>
        <p:spPr>
          <a:xfrm>
            <a:off x="457200" y="1600200"/>
            <a:ext cx="7467600" cy="89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r>
              <a:rPr b="0" i="0" lang="en-US" sz="2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§ 26. Масові репресії. Сталінська Конституція</a:t>
            </a:r>
            <a:endParaRPr/>
          </a:p>
        </p:txBody>
      </p:sp>
      <p:sp>
        <p:nvSpPr>
          <p:cNvPr id="347" name="Google Shape;347;p13"/>
          <p:cNvSpPr txBox="1"/>
          <p:nvPr/>
        </p:nvSpPr>
        <p:spPr>
          <a:xfrm>
            <a:off x="1403350" y="2852737"/>
            <a:ext cx="5959475" cy="923925"/>
          </a:xfrm>
          <a:prstGeom prst="rect">
            <a:avLst/>
          </a:prstGeom>
          <a:solidFill>
            <a:srgbClr val="FBEB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Дайте відповідь на запитання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  чому полягали суперечності між радянською дійсністю й  сталінською Конституцією 1936  р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solidFill>
            <a:srgbClr val="F9E18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Schoolbook"/>
              <a:buNone/>
            </a:pPr>
            <a:r>
              <a:rPr b="0" i="0" lang="en-US" sz="30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ПЛАН УРОКУ</a:t>
            </a:r>
            <a:endParaRPr/>
          </a:p>
        </p:txBody>
      </p:sp>
      <p:sp>
        <p:nvSpPr>
          <p:cNvPr id="193" name="Google Shape;193;p2"/>
          <p:cNvSpPr txBox="1"/>
          <p:nvPr>
            <p:ph idx="1" type="body"/>
          </p:nvPr>
        </p:nvSpPr>
        <p:spPr>
          <a:xfrm>
            <a:off x="900112" y="1700212"/>
            <a:ext cx="7467600" cy="4873625"/>
          </a:xfrm>
          <a:prstGeom prst="rect">
            <a:avLst/>
          </a:prstGeom>
          <a:solidFill>
            <a:srgbClr val="FFCF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637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Зміни в  соціальному складі населення.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Формування партійно-бюрократичної номенклатури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Завершення формування тоталітарного режиму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Масові репресії.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Сталінська Конституція.</a:t>
            </a:r>
            <a:endParaRPr/>
          </a:p>
          <a:p>
            <a:pPr indent="-1663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4" name="Google Shape;194;p2"/>
          <p:cNvSpPr txBox="1"/>
          <p:nvPr/>
        </p:nvSpPr>
        <p:spPr>
          <a:xfrm>
            <a:off x="468312" y="260350"/>
            <a:ext cx="7467600" cy="1143000"/>
          </a:xfrm>
          <a:prstGeom prst="rect">
            <a:avLst/>
          </a:prstGeom>
          <a:solidFill>
            <a:srgbClr val="F9E18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Schoolbook"/>
              <a:buNone/>
            </a:pPr>
            <a:r>
              <a:rPr b="0" i="0" lang="en-US" sz="30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ПЛАН </a:t>
            </a:r>
            <a:r>
              <a:rPr lang="en-US" sz="3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ЗАНЯТТЯ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"/>
          <p:cNvSpPr txBox="1"/>
          <p:nvPr/>
        </p:nvSpPr>
        <p:spPr>
          <a:xfrm>
            <a:off x="468312" y="260350"/>
            <a:ext cx="8064500" cy="576262"/>
          </a:xfrm>
          <a:prstGeom prst="rect">
            <a:avLst/>
          </a:prstGeom>
          <a:solidFill>
            <a:srgbClr val="F9E18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Зміни в  соціальному складі населення</a:t>
            </a:r>
            <a:r>
              <a:rPr b="0" i="0" lang="en-US" sz="30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</p:txBody>
      </p:sp>
      <p:sp>
        <p:nvSpPr>
          <p:cNvPr id="200" name="Google Shape;200;p3"/>
          <p:cNvSpPr txBox="1"/>
          <p:nvPr/>
        </p:nvSpPr>
        <p:spPr>
          <a:xfrm>
            <a:off x="684212" y="908050"/>
            <a:ext cx="6048375" cy="433387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r>
              <a:rPr b="1" i="0" lang="en-US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Кількість промислових робітників</a:t>
            </a: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900112" y="1484312"/>
            <a:ext cx="1727200" cy="360362"/>
          </a:xfrm>
          <a:prstGeom prst="ellipse">
            <a:avLst/>
          </a:prstGeom>
          <a:solidFill>
            <a:srgbClr val="FFEE74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1926 р</a:t>
            </a: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4211637" y="1484312"/>
            <a:ext cx="1728787" cy="360362"/>
          </a:xfrm>
          <a:prstGeom prst="ellipse">
            <a:avLst/>
          </a:prstGeom>
          <a:solidFill>
            <a:srgbClr val="FFEE74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1939 р</a:t>
            </a: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755650" y="1989137"/>
            <a:ext cx="2232025" cy="576262"/>
          </a:xfrm>
          <a:prstGeom prst="flowChartMagneticDisk">
            <a:avLst/>
          </a:prstGeom>
          <a:solidFill>
            <a:srgbClr val="D0A80A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1770 тис</a:t>
            </a: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851275" y="1844675"/>
            <a:ext cx="3024187" cy="863600"/>
          </a:xfrm>
          <a:prstGeom prst="flowChartMagneticDisk">
            <a:avLst/>
          </a:prstGeom>
          <a:solidFill>
            <a:srgbClr val="D0A80A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4,575 млн</a:t>
            </a: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588125" y="1989137"/>
            <a:ext cx="431800" cy="719137"/>
          </a:xfrm>
          <a:prstGeom prst="right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7019925" y="1412875"/>
            <a:ext cx="1854200" cy="1600200"/>
          </a:xfrm>
          <a:prstGeom prst="rect">
            <a:avLst/>
          </a:prstGeom>
          <a:solidFill>
            <a:srgbClr val="FFE63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більше половини від загальної кількості робітництва становило українське населення</a:t>
            </a:r>
            <a:endParaRPr/>
          </a:p>
        </p:txBody>
      </p:sp>
      <p:sp>
        <p:nvSpPr>
          <p:cNvPr id="207" name="Google Shape;207;p3"/>
          <p:cNvSpPr txBox="1"/>
          <p:nvPr/>
        </p:nvSpPr>
        <p:spPr>
          <a:xfrm>
            <a:off x="827087" y="2997200"/>
            <a:ext cx="6048375" cy="431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r>
              <a:rPr b="1" i="0" lang="en-US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Професійний склад робітничого класу</a:t>
            </a:r>
            <a:endParaRPr/>
          </a:p>
        </p:txBody>
      </p:sp>
      <p:sp>
        <p:nvSpPr>
          <p:cNvPr id="208" name="Google Shape;208;p3"/>
          <p:cNvSpPr/>
          <p:nvPr/>
        </p:nvSpPr>
        <p:spPr>
          <a:xfrm>
            <a:off x="3995737" y="3573462"/>
            <a:ext cx="4608512" cy="719137"/>
          </a:xfrm>
          <a:prstGeom prst="roundRect">
            <a:avLst>
              <a:gd fmla="val 16667" name="adj"/>
            </a:avLst>
          </a:prstGeom>
          <a:solidFill>
            <a:srgbClr val="D0A80A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None/>
            </a:pPr>
            <a:r>
              <a:rPr b="0" i="0" lang="en-US" sz="16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робітники підприємств машинобудівної промисловості.</a:t>
            </a:r>
            <a:endParaRPr/>
          </a:p>
        </p:txBody>
      </p:sp>
      <p:sp>
        <p:nvSpPr>
          <p:cNvPr id="209" name="Google Shape;209;p3"/>
          <p:cNvSpPr/>
          <p:nvPr/>
        </p:nvSpPr>
        <p:spPr>
          <a:xfrm>
            <a:off x="827087" y="3644900"/>
            <a:ext cx="2305050" cy="576262"/>
          </a:xfrm>
          <a:prstGeom prst="roundRect">
            <a:avLst>
              <a:gd fmla="val 16667" name="adj"/>
            </a:avLst>
          </a:prstGeom>
          <a:solidFill>
            <a:srgbClr val="D0A80A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None/>
            </a:pPr>
            <a:r>
              <a:rPr b="0" i="0" lang="en-US" sz="16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шахтарі</a:t>
            </a:r>
            <a:endParaRPr/>
          </a:p>
        </p:txBody>
      </p:sp>
      <p:sp>
        <p:nvSpPr>
          <p:cNvPr id="210" name="Google Shape;210;p3"/>
          <p:cNvSpPr txBox="1"/>
          <p:nvPr/>
        </p:nvSpPr>
        <p:spPr>
          <a:xfrm>
            <a:off x="827087" y="4508500"/>
            <a:ext cx="6048375" cy="433387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r>
              <a:rPr b="1" i="0" lang="en-US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Срімка урбанізація</a:t>
            </a:r>
            <a:endParaRPr/>
          </a:p>
        </p:txBody>
      </p:sp>
      <p:sp>
        <p:nvSpPr>
          <p:cNvPr id="211" name="Google Shape;211;p3"/>
          <p:cNvSpPr txBox="1"/>
          <p:nvPr/>
        </p:nvSpPr>
        <p:spPr>
          <a:xfrm>
            <a:off x="1116012" y="5084762"/>
            <a:ext cx="5327650" cy="523875"/>
          </a:xfrm>
          <a:prstGeom prst="rect">
            <a:avLst/>
          </a:prstGeom>
          <a:solidFill>
            <a:srgbClr val="D0A80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Кількість міських жителів протягом 1926—1939 рр. збільшилася вдвічі й досягла третини населення</a:t>
            </a:r>
            <a:endParaRPr/>
          </a:p>
        </p:txBody>
      </p:sp>
      <p:sp>
        <p:nvSpPr>
          <p:cNvPr id="212" name="Google Shape;212;p3"/>
          <p:cNvSpPr txBox="1"/>
          <p:nvPr/>
        </p:nvSpPr>
        <p:spPr>
          <a:xfrm>
            <a:off x="6875462" y="4797425"/>
            <a:ext cx="1873250" cy="1511300"/>
          </a:xfrm>
          <a:prstGeom prst="rect">
            <a:avLst/>
          </a:prstGeom>
          <a:solidFill>
            <a:srgbClr val="FDF5D5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Schoolbook"/>
              <a:buNone/>
            </a:pPr>
            <a:r>
              <a:rPr b="0" i="0" lang="en-US" sz="12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У складі робітничого класу зросла кількість жінок. На середину 1930-х рр. вона становила 30  % від його загальної кількості</a:t>
            </a:r>
            <a:endParaRPr/>
          </a:p>
        </p:txBody>
      </p:sp>
      <p:sp>
        <p:nvSpPr>
          <p:cNvPr id="213" name="Google Shape;213;p3"/>
          <p:cNvSpPr/>
          <p:nvPr/>
        </p:nvSpPr>
        <p:spPr>
          <a:xfrm>
            <a:off x="0" y="188912"/>
            <a:ext cx="755650" cy="8636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Schoolbook"/>
              <a:buNone/>
            </a:pPr>
            <a:r>
              <a:rPr b="1" i="0" lang="en-US" sz="28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"/>
          <p:cNvSpPr txBox="1"/>
          <p:nvPr/>
        </p:nvSpPr>
        <p:spPr>
          <a:xfrm>
            <a:off x="611187" y="260350"/>
            <a:ext cx="8064500" cy="576262"/>
          </a:xfrm>
          <a:prstGeom prst="rect">
            <a:avLst/>
          </a:prstGeom>
          <a:solidFill>
            <a:srgbClr val="F9E18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Формування партійно-бюрократичної номенклатури</a:t>
            </a:r>
            <a:endParaRPr/>
          </a:p>
        </p:txBody>
      </p:sp>
      <p:sp>
        <p:nvSpPr>
          <p:cNvPr id="219" name="Google Shape;219;p4"/>
          <p:cNvSpPr txBox="1"/>
          <p:nvPr/>
        </p:nvSpPr>
        <p:spPr>
          <a:xfrm>
            <a:off x="1187450" y="1052512"/>
            <a:ext cx="6048375" cy="433387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r>
              <a:rPr b="1" i="0" lang="en-US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Кількість чиновників</a:t>
            </a:r>
            <a:endParaRPr/>
          </a:p>
        </p:txBody>
      </p:sp>
      <p:sp>
        <p:nvSpPr>
          <p:cNvPr id="220" name="Google Shape;220;p4"/>
          <p:cNvSpPr/>
          <p:nvPr/>
        </p:nvSpPr>
        <p:spPr>
          <a:xfrm>
            <a:off x="1547812" y="1773237"/>
            <a:ext cx="1727200" cy="360362"/>
          </a:xfrm>
          <a:prstGeom prst="ellipse">
            <a:avLst/>
          </a:prstGeom>
          <a:solidFill>
            <a:srgbClr val="FFEE74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1928 р</a:t>
            </a:r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5076825" y="1700212"/>
            <a:ext cx="1728787" cy="360362"/>
          </a:xfrm>
          <a:prstGeom prst="ellipse">
            <a:avLst/>
          </a:prstGeom>
          <a:solidFill>
            <a:srgbClr val="FFEE74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1940 р</a:t>
            </a: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187450" y="2205037"/>
            <a:ext cx="2232025" cy="576262"/>
          </a:xfrm>
          <a:prstGeom prst="flowChartMagneticDisk">
            <a:avLst/>
          </a:prstGeom>
          <a:solidFill>
            <a:srgbClr val="E3EAF7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549 тис</a:t>
            </a: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4500562" y="2133600"/>
            <a:ext cx="3024187" cy="863600"/>
          </a:xfrm>
          <a:prstGeom prst="flowChartMagneticDisk">
            <a:avLst/>
          </a:prstGeom>
          <a:solidFill>
            <a:srgbClr val="E3EAF7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 млн</a:t>
            </a:r>
            <a:endParaRPr/>
          </a:p>
        </p:txBody>
      </p:sp>
      <p:sp>
        <p:nvSpPr>
          <p:cNvPr id="224" name="Google Shape;224;p4"/>
          <p:cNvSpPr txBox="1"/>
          <p:nvPr/>
        </p:nvSpPr>
        <p:spPr>
          <a:xfrm>
            <a:off x="1116012" y="3500437"/>
            <a:ext cx="6335712" cy="769937"/>
          </a:xfrm>
          <a:prstGeom prst="rect">
            <a:avLst/>
          </a:prstGeom>
          <a:solidFill>
            <a:srgbClr val="FFE63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Номенклатура 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панівна верства радянського суспільства, у  складі якої були працівники партійно-державного апарату різних рівнів, яких призначали на посади вищі органи.</a:t>
            </a:r>
            <a:endParaRPr/>
          </a:p>
        </p:txBody>
      </p:sp>
      <p:sp>
        <p:nvSpPr>
          <p:cNvPr id="225" name="Google Shape;225;p4"/>
          <p:cNvSpPr txBox="1"/>
          <p:nvPr/>
        </p:nvSpPr>
        <p:spPr>
          <a:xfrm>
            <a:off x="1763712" y="4581525"/>
            <a:ext cx="4897437" cy="1511300"/>
          </a:xfrm>
          <a:prstGeom prst="rect">
            <a:avLst/>
          </a:prstGeom>
          <a:solidFill>
            <a:srgbClr val="FDF5D5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r>
              <a:rPr b="0" i="0" lang="en-US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Належність до номенклатури надавала людині, за умови лояльності до режиму, привілеї порівняно з іншими громадянами.</a:t>
            </a: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0" y="188912"/>
            <a:ext cx="755650" cy="8636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Schoolbook"/>
              <a:buNone/>
            </a:pPr>
            <a:r>
              <a:rPr b="1" i="0" lang="en-US" sz="28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/>
          <p:nvPr/>
        </p:nvSpPr>
        <p:spPr>
          <a:xfrm>
            <a:off x="611187" y="260350"/>
            <a:ext cx="8064500" cy="576262"/>
          </a:xfrm>
          <a:prstGeom prst="rect">
            <a:avLst/>
          </a:prstGeom>
          <a:solidFill>
            <a:srgbClr val="F9E18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Завершення формування тоталітарного режиму.</a:t>
            </a:r>
            <a:endParaRPr/>
          </a:p>
        </p:txBody>
      </p:sp>
      <p:sp>
        <p:nvSpPr>
          <p:cNvPr id="232" name="Google Shape;232;p5"/>
          <p:cNvSpPr txBox="1"/>
          <p:nvPr/>
        </p:nvSpPr>
        <p:spPr>
          <a:xfrm>
            <a:off x="2843212" y="1268412"/>
            <a:ext cx="4608512" cy="4000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«Рік великого перелому».</a:t>
            </a:r>
            <a:endParaRPr/>
          </a:p>
        </p:txBody>
      </p:sp>
      <p:sp>
        <p:nvSpPr>
          <p:cNvPr id="233" name="Google Shape;233;p5"/>
          <p:cNvSpPr txBox="1"/>
          <p:nvPr/>
        </p:nvSpPr>
        <p:spPr>
          <a:xfrm>
            <a:off x="2555875" y="1773237"/>
            <a:ext cx="4897437" cy="792162"/>
          </a:xfrm>
          <a:prstGeom prst="rect">
            <a:avLst/>
          </a:prstGeom>
          <a:solidFill>
            <a:srgbClr val="FDF5D5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r>
              <a:rPr b="0" i="0" lang="en-US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остаточно склався тоталітарний режим з усіма притаманними йому ознаками.</a:t>
            </a: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0" y="188912"/>
            <a:ext cx="755650" cy="8636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Schoolbook"/>
              <a:buNone/>
            </a:pPr>
            <a:r>
              <a:rPr b="1" i="0" lang="en-US" sz="28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1258887" y="981075"/>
            <a:ext cx="1727200" cy="935037"/>
          </a:xfrm>
          <a:prstGeom prst="ellipse">
            <a:avLst/>
          </a:prstGeom>
          <a:solidFill>
            <a:srgbClr val="CCFF66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1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1929</a:t>
            </a: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р</a:t>
            </a: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4500562" y="1700212"/>
            <a:ext cx="1295400" cy="288925"/>
          </a:xfrm>
          <a:prstGeom prst="down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"/>
          <p:cNvSpPr txBox="1"/>
          <p:nvPr/>
        </p:nvSpPr>
        <p:spPr>
          <a:xfrm>
            <a:off x="3779837" y="3573462"/>
            <a:ext cx="4752975" cy="522287"/>
          </a:xfrm>
          <a:prstGeom prst="rect">
            <a:avLst/>
          </a:prstGeom>
          <a:solidFill>
            <a:srgbClr val="F19E9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Державну владу в СРСР здійснювала Комуністична партія (ВКП(б)), в Україні — КП(б)У.</a:t>
            </a:r>
            <a:endParaRPr/>
          </a:p>
        </p:txBody>
      </p:sp>
      <p:sp>
        <p:nvSpPr>
          <p:cNvPr id="238" name="Google Shape;238;p5"/>
          <p:cNvSpPr txBox="1"/>
          <p:nvPr/>
        </p:nvSpPr>
        <p:spPr>
          <a:xfrm>
            <a:off x="4427537" y="4365625"/>
            <a:ext cx="3744912" cy="522287"/>
          </a:xfrm>
          <a:prstGeom prst="rect">
            <a:avLst/>
          </a:prstGeom>
          <a:solidFill>
            <a:srgbClr val="FFCFA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вирішувало всі питання внутрішньої і зовнішньої політики</a:t>
            </a:r>
            <a:endParaRPr/>
          </a:p>
        </p:txBody>
      </p:sp>
      <p:sp>
        <p:nvSpPr>
          <p:cNvPr id="239" name="Google Shape;239;p5"/>
          <p:cNvSpPr txBox="1"/>
          <p:nvPr/>
        </p:nvSpPr>
        <p:spPr>
          <a:xfrm>
            <a:off x="1116012" y="4365625"/>
            <a:ext cx="3311525" cy="431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Політбюро ЦК ВКП(б). </a:t>
            </a:r>
            <a:endParaRPr/>
          </a:p>
        </p:txBody>
      </p:sp>
      <p:sp>
        <p:nvSpPr>
          <p:cNvPr id="240" name="Google Shape;240;p5"/>
          <p:cNvSpPr txBox="1"/>
          <p:nvPr/>
        </p:nvSpPr>
        <p:spPr>
          <a:xfrm>
            <a:off x="755650" y="3573462"/>
            <a:ext cx="3024187" cy="360362"/>
          </a:xfrm>
          <a:prstGeom prst="rect">
            <a:avLst/>
          </a:prstGeom>
          <a:solidFill>
            <a:srgbClr val="F8CFC8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Однопартійна система</a:t>
            </a:r>
            <a:endParaRPr/>
          </a:p>
        </p:txBody>
      </p:sp>
      <p:sp>
        <p:nvSpPr>
          <p:cNvPr id="241" name="Google Shape;241;p5"/>
          <p:cNvSpPr txBox="1"/>
          <p:nvPr/>
        </p:nvSpPr>
        <p:spPr>
          <a:xfrm>
            <a:off x="971550" y="2781300"/>
            <a:ext cx="7488237" cy="522287"/>
          </a:xfrm>
          <a:prstGeom prst="rect">
            <a:avLst/>
          </a:prstGeom>
          <a:solidFill>
            <a:srgbClr val="F5B9D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Культ особи 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звеличення ролі однієї люди ни, приписування їй за життя визначального впливу на хід історичного розвитку. </a:t>
            </a:r>
            <a:endParaRPr/>
          </a:p>
        </p:txBody>
      </p:sp>
      <p:sp>
        <p:nvSpPr>
          <p:cNvPr id="242" name="Google Shape;242;p5"/>
          <p:cNvSpPr/>
          <p:nvPr/>
        </p:nvSpPr>
        <p:spPr>
          <a:xfrm>
            <a:off x="250825" y="2636837"/>
            <a:ext cx="504825" cy="287337"/>
          </a:xfrm>
          <a:prstGeom prst="wedgeEllipseCallout">
            <a:avLst>
              <a:gd fmla="val 29725" name="adj1"/>
              <a:gd fmla="val 24300" name="adj2"/>
            </a:avLst>
          </a:prstGeom>
          <a:solidFill>
            <a:schemeClr val="lt2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1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</a:t>
            </a:r>
            <a:endParaRPr/>
          </a:p>
        </p:txBody>
      </p:sp>
      <p:sp>
        <p:nvSpPr>
          <p:cNvPr id="243" name="Google Shape;243;p5"/>
          <p:cNvSpPr/>
          <p:nvPr/>
        </p:nvSpPr>
        <p:spPr>
          <a:xfrm>
            <a:off x="179387" y="3357562"/>
            <a:ext cx="504825" cy="287337"/>
          </a:xfrm>
          <a:prstGeom prst="wedgeEllipseCallout">
            <a:avLst>
              <a:gd fmla="val 29725" name="adj1"/>
              <a:gd fmla="val 24300" name="adj2"/>
            </a:avLst>
          </a:prstGeom>
          <a:solidFill>
            <a:schemeClr val="lt2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1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endParaRPr/>
          </a:p>
        </p:txBody>
      </p:sp>
      <p:sp>
        <p:nvSpPr>
          <p:cNvPr id="244" name="Google Shape;244;p5"/>
          <p:cNvSpPr/>
          <p:nvPr/>
        </p:nvSpPr>
        <p:spPr>
          <a:xfrm>
            <a:off x="3779837" y="4076700"/>
            <a:ext cx="1079500" cy="215900"/>
          </a:xfrm>
          <a:prstGeom prst="down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"/>
          <p:cNvSpPr txBox="1"/>
          <p:nvPr/>
        </p:nvSpPr>
        <p:spPr>
          <a:xfrm>
            <a:off x="900112" y="5157787"/>
            <a:ext cx="6985000" cy="1008062"/>
          </a:xfrm>
          <a:prstGeom prst="rect">
            <a:avLst/>
          </a:prstGeom>
          <a:solidFill>
            <a:srgbClr val="F19E9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Єдина система офіційна державна ідеологія —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1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марксизм-ленінізм</a:t>
            </a:r>
            <a:endParaRPr/>
          </a:p>
        </p:txBody>
      </p:sp>
      <p:sp>
        <p:nvSpPr>
          <p:cNvPr id="246" name="Google Shape;246;p5"/>
          <p:cNvSpPr/>
          <p:nvPr/>
        </p:nvSpPr>
        <p:spPr>
          <a:xfrm>
            <a:off x="250825" y="5013325"/>
            <a:ext cx="504825" cy="287337"/>
          </a:xfrm>
          <a:prstGeom prst="wedgeEllipseCallout">
            <a:avLst>
              <a:gd fmla="val 29725" name="adj1"/>
              <a:gd fmla="val 24300" name="adj2"/>
            </a:avLst>
          </a:prstGeom>
          <a:solidFill>
            <a:schemeClr val="lt2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1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"/>
          <p:cNvSpPr txBox="1"/>
          <p:nvPr/>
        </p:nvSpPr>
        <p:spPr>
          <a:xfrm>
            <a:off x="611187" y="260350"/>
            <a:ext cx="8064500" cy="576262"/>
          </a:xfrm>
          <a:prstGeom prst="rect">
            <a:avLst/>
          </a:prstGeom>
          <a:solidFill>
            <a:srgbClr val="F9E18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Завершення формування тоталітарного режиму.</a:t>
            </a:r>
            <a:endParaRPr/>
          </a:p>
        </p:txBody>
      </p:sp>
      <p:sp>
        <p:nvSpPr>
          <p:cNvPr id="252" name="Google Shape;252;p6"/>
          <p:cNvSpPr/>
          <p:nvPr/>
        </p:nvSpPr>
        <p:spPr>
          <a:xfrm>
            <a:off x="0" y="188912"/>
            <a:ext cx="755650" cy="8636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Schoolbook"/>
              <a:buNone/>
            </a:pPr>
            <a:r>
              <a:rPr b="1" i="0" lang="en-US" sz="28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endParaRPr/>
          </a:p>
        </p:txBody>
      </p:sp>
      <p:sp>
        <p:nvSpPr>
          <p:cNvPr id="253" name="Google Shape;253;p6"/>
          <p:cNvSpPr txBox="1"/>
          <p:nvPr/>
        </p:nvSpPr>
        <p:spPr>
          <a:xfrm>
            <a:off x="1258887" y="1052512"/>
            <a:ext cx="6265862" cy="523875"/>
          </a:xfrm>
          <a:prstGeom prst="rect">
            <a:avLst/>
          </a:prstGeom>
          <a:solidFill>
            <a:srgbClr val="FDF5D5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контролю над суспільством на початку 1930-х рр. остаточно сформувалася система масових організацій</a:t>
            </a:r>
            <a:endParaRPr/>
          </a:p>
        </p:txBody>
      </p:sp>
      <p:sp>
        <p:nvSpPr>
          <p:cNvPr id="254" name="Google Shape;254;p6"/>
          <p:cNvSpPr txBox="1"/>
          <p:nvPr/>
        </p:nvSpPr>
        <p:spPr>
          <a:xfrm>
            <a:off x="250825" y="1773237"/>
            <a:ext cx="2881312" cy="522287"/>
          </a:xfrm>
          <a:prstGeom prst="rect">
            <a:avLst/>
          </a:prstGeom>
          <a:solidFill>
            <a:srgbClr val="FFCFAF"/>
          </a:solidFill>
          <a:ln cap="flat" cmpd="sng" w="28575">
            <a:solidFill>
              <a:srgbClr val="B32C1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Молодші школярі -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жовтенята,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учні середніх класів - 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піонери.</a:t>
            </a:r>
            <a:endParaRPr/>
          </a:p>
        </p:txBody>
      </p:sp>
      <p:pic>
        <p:nvPicPr>
          <p:cNvPr descr="А чи знаєш ти ... - Наш клас" id="255" name="Google Shape;2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162" y="1773237"/>
            <a:ext cx="3168650" cy="444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Хто пам&amp;#39;ятає Леніна? - Все Знайка - новые открытия и изобретения!" id="256" name="Google Shape;2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5013325"/>
            <a:ext cx="36004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Жовтенята" id="257" name="Google Shape;25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8400" y="1773237"/>
            <a:ext cx="1439862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Що в ссср робили піонери, як приймали до комсомолу і хто такі жовтенята,  історія, Cвободное" id="258" name="Google Shape;25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825" y="2565400"/>
            <a:ext cx="3125787" cy="208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"/>
          <p:cNvSpPr txBox="1"/>
          <p:nvPr/>
        </p:nvSpPr>
        <p:spPr>
          <a:xfrm>
            <a:off x="611187" y="260350"/>
            <a:ext cx="8064500" cy="576262"/>
          </a:xfrm>
          <a:prstGeom prst="rect">
            <a:avLst/>
          </a:prstGeom>
          <a:solidFill>
            <a:srgbClr val="F9E18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Завершення формування тоталітарного режиму.</a:t>
            </a:r>
            <a:endParaRPr/>
          </a:p>
        </p:txBody>
      </p:sp>
      <p:sp>
        <p:nvSpPr>
          <p:cNvPr id="264" name="Google Shape;264;p7"/>
          <p:cNvSpPr/>
          <p:nvPr/>
        </p:nvSpPr>
        <p:spPr>
          <a:xfrm>
            <a:off x="0" y="188912"/>
            <a:ext cx="755650" cy="8636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Schoolbook"/>
              <a:buNone/>
            </a:pPr>
            <a:r>
              <a:rPr b="1" i="0" lang="en-US" sz="28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endParaRPr/>
          </a:p>
        </p:txBody>
      </p:sp>
      <p:sp>
        <p:nvSpPr>
          <p:cNvPr id="265" name="Google Shape;265;p7"/>
          <p:cNvSpPr txBox="1"/>
          <p:nvPr/>
        </p:nvSpPr>
        <p:spPr>
          <a:xfrm>
            <a:off x="1258887" y="1052512"/>
            <a:ext cx="6265862" cy="523875"/>
          </a:xfrm>
          <a:prstGeom prst="rect">
            <a:avLst/>
          </a:prstGeom>
          <a:solidFill>
            <a:srgbClr val="FDF5D5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контролю над суспільством на початку 1930-х рр. остаточно сформувалася система масових організацій</a:t>
            </a:r>
            <a:endParaRPr/>
          </a:p>
        </p:txBody>
      </p:sp>
      <p:sp>
        <p:nvSpPr>
          <p:cNvPr id="266" name="Google Shape;266;p7"/>
          <p:cNvSpPr txBox="1"/>
          <p:nvPr/>
        </p:nvSpPr>
        <p:spPr>
          <a:xfrm>
            <a:off x="323850" y="1844675"/>
            <a:ext cx="3600450" cy="738187"/>
          </a:xfrm>
          <a:prstGeom prst="rect">
            <a:avLst/>
          </a:prstGeom>
          <a:solidFill>
            <a:srgbClr val="FFCFAF"/>
          </a:solidFill>
          <a:ln cap="flat" cmpd="sng" w="28575">
            <a:solidFill>
              <a:srgbClr val="B32C1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Молодь із 14 років об’єднана в єдину організацію — Всесоюзний ленінський комуністичний союз молоді (ВЛКСМ)</a:t>
            </a:r>
            <a:endParaRPr/>
          </a:p>
        </p:txBody>
      </p:sp>
      <p:pic>
        <p:nvPicPr>
          <p:cNvPr descr="Нужен ли ВЛКСМ вместо &amp;quot;Лидеров России&amp;quot; и молодежек?" id="267" name="Google Shape;2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637" y="1773237"/>
            <a:ext cx="432117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омсомол - моя судьба. Дневниковые записи комсомольцев XX века — Российская  газета" id="268" name="Google Shape;2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2781300"/>
            <a:ext cx="3652837" cy="2735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омплект Комсомольский билет ЦК ВЛКСМ +Значок &amp;quot;ВЛКСМ&amp;quot; (булавка), СССР, 1975  г. стоимостью 667 руб." id="269" name="Google Shape;26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020000">
            <a:off x="5473700" y="4313237"/>
            <a:ext cx="1439862" cy="1982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ЛКСМ - Виолити Violity" id="270" name="Google Shape;27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32587" y="3933825"/>
            <a:ext cx="1727200" cy="15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7"/>
          <p:cNvSpPr txBox="1"/>
          <p:nvPr/>
        </p:nvSpPr>
        <p:spPr>
          <a:xfrm>
            <a:off x="179387" y="5661025"/>
            <a:ext cx="5472112" cy="1077912"/>
          </a:xfrm>
          <a:prstGeom prst="rect">
            <a:avLst/>
          </a:prstGeom>
          <a:solidFill>
            <a:srgbClr val="FFEE7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Письменники, художники були об’єднані у творчі спілки, які здійснювали ідеологічний контроль над їхньою творчістю. Решту населення працездатного віку було об’єднано у профспілки,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 txBox="1"/>
          <p:nvPr/>
        </p:nvSpPr>
        <p:spPr>
          <a:xfrm>
            <a:off x="611187" y="260350"/>
            <a:ext cx="8064500" cy="576262"/>
          </a:xfrm>
          <a:prstGeom prst="rect">
            <a:avLst/>
          </a:prstGeom>
          <a:solidFill>
            <a:srgbClr val="F9E18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Масові репресії.</a:t>
            </a:r>
            <a:endParaRPr/>
          </a:p>
        </p:txBody>
      </p:sp>
      <p:sp>
        <p:nvSpPr>
          <p:cNvPr id="277" name="Google Shape;277;p8"/>
          <p:cNvSpPr txBox="1"/>
          <p:nvPr/>
        </p:nvSpPr>
        <p:spPr>
          <a:xfrm>
            <a:off x="1403350" y="1052512"/>
            <a:ext cx="6337300" cy="792162"/>
          </a:xfrm>
          <a:prstGeom prst="rect">
            <a:avLst/>
          </a:prstGeom>
          <a:solidFill>
            <a:srgbClr val="FDF5D5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r>
              <a:rPr b="0" i="0" lang="en-US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За тоталітарного режиму важливим елементом контролю над суспільством є страх. Його досягали поширенням масового терору проти явних і уявних противників сталінського режиму. </a:t>
            </a:r>
            <a:endParaRPr/>
          </a:p>
        </p:txBody>
      </p:sp>
      <p:sp>
        <p:nvSpPr>
          <p:cNvPr id="278" name="Google Shape;278;p8"/>
          <p:cNvSpPr/>
          <p:nvPr/>
        </p:nvSpPr>
        <p:spPr>
          <a:xfrm>
            <a:off x="179387" y="115887"/>
            <a:ext cx="900112" cy="86518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Schoolbook"/>
              <a:buNone/>
            </a:pPr>
            <a:r>
              <a:rPr b="1" i="0" lang="en-US" sz="280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</a:t>
            </a:r>
            <a:endParaRPr/>
          </a:p>
        </p:txBody>
      </p:sp>
      <p:sp>
        <p:nvSpPr>
          <p:cNvPr id="279" name="Google Shape;279;p8"/>
          <p:cNvSpPr/>
          <p:nvPr/>
        </p:nvSpPr>
        <p:spPr>
          <a:xfrm>
            <a:off x="3059112" y="1916112"/>
            <a:ext cx="2808287" cy="64928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b="1" i="0" lang="en-US" sz="18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«великий терор»</a:t>
            </a:r>
            <a:endParaRPr/>
          </a:p>
        </p:txBody>
      </p:sp>
      <p:sp>
        <p:nvSpPr>
          <p:cNvPr id="280" name="Google Shape;280;p8"/>
          <p:cNvSpPr txBox="1"/>
          <p:nvPr/>
        </p:nvSpPr>
        <p:spPr>
          <a:xfrm>
            <a:off x="468312" y="2852737"/>
            <a:ext cx="4572000" cy="523875"/>
          </a:xfrm>
          <a:prstGeom prst="rect">
            <a:avLst/>
          </a:prstGeom>
          <a:solidFill>
            <a:srgbClr val="FFEE7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Перший процес відбувся в 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1924 р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(«Центру дій»), жертвою стала українська інтелігенція</a:t>
            </a:r>
            <a:endParaRPr/>
          </a:p>
        </p:txBody>
      </p:sp>
      <p:sp>
        <p:nvSpPr>
          <p:cNvPr id="281" name="Google Shape;281;p8"/>
          <p:cNvSpPr txBox="1"/>
          <p:nvPr/>
        </p:nvSpPr>
        <p:spPr>
          <a:xfrm>
            <a:off x="395287" y="3573462"/>
            <a:ext cx="4572000" cy="5222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1928 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 – «Шахтинська справа» / інженери, спеціалісти шахт/</a:t>
            </a:r>
            <a:endParaRPr/>
          </a:p>
        </p:txBody>
      </p:sp>
      <p:pic>
        <p:nvPicPr>
          <p:cNvPr descr="Чому Україною 30 років правлять злодії? Сім&amp;#39;я Крушельницьких – символ жертв  &amp;#39;&amp;#39;Розстріляного Відродження&amp;#39;&amp;#39; – Любі Друзі" id="282" name="Google Shape;2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162" y="2565400"/>
            <a:ext cx="3311525" cy="2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8"/>
          <p:cNvSpPr txBox="1"/>
          <p:nvPr/>
        </p:nvSpPr>
        <p:spPr>
          <a:xfrm>
            <a:off x="5292725" y="5013325"/>
            <a:ext cx="3490912" cy="830262"/>
          </a:xfrm>
          <a:prstGeom prst="rect">
            <a:avLst/>
          </a:prstGeom>
          <a:solidFill>
            <a:srgbClr val="FFEE7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Родина Крушельницьких, початок 1930-х  рр. Шестеро з  десятьох зображених на  фотографії людей були репресовані та страчені в  1934—1937  рр</a:t>
            </a:r>
            <a:endParaRPr/>
          </a:p>
        </p:txBody>
      </p:sp>
      <p:pic>
        <p:nvPicPr>
          <p:cNvPr descr="Шахтинська справа — Вікіпедія" id="284" name="Google Shape;28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6012" y="4005262"/>
            <a:ext cx="3095625" cy="218916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8"/>
          <p:cNvSpPr txBox="1"/>
          <p:nvPr/>
        </p:nvSpPr>
        <p:spPr>
          <a:xfrm>
            <a:off x="323850" y="5949950"/>
            <a:ext cx="4572000" cy="738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 інженерно-технічних працівники вугільної промисловості,/ 11 обвинувачених засуджено до розстрілу;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/>
          <p:nvPr/>
        </p:nvSpPr>
        <p:spPr>
          <a:xfrm>
            <a:off x="611187" y="260350"/>
            <a:ext cx="8064500" cy="576262"/>
          </a:xfrm>
          <a:prstGeom prst="rect">
            <a:avLst/>
          </a:prstGeom>
          <a:solidFill>
            <a:srgbClr val="F9E18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Масові репресії.</a:t>
            </a:r>
            <a:endParaRPr/>
          </a:p>
        </p:txBody>
      </p:sp>
      <p:sp>
        <p:nvSpPr>
          <p:cNvPr id="291" name="Google Shape;291;p9"/>
          <p:cNvSpPr txBox="1"/>
          <p:nvPr/>
        </p:nvSpPr>
        <p:spPr>
          <a:xfrm>
            <a:off x="5292725" y="1916112"/>
            <a:ext cx="3275012" cy="1169987"/>
          </a:xfrm>
          <a:prstGeom prst="rect">
            <a:avLst/>
          </a:prstGeom>
          <a:solidFill>
            <a:srgbClr val="FDF5D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засуджено 45 осіб, серед них два академіки (С. Єфремов, М. Слабченко), 11 професорів, два письменники, науковці, викладачі вузів, студенти</a:t>
            </a:r>
            <a:endParaRPr/>
          </a:p>
        </p:txBody>
      </p:sp>
      <p:sp>
        <p:nvSpPr>
          <p:cNvPr id="292" name="Google Shape;292;p9"/>
          <p:cNvSpPr txBox="1"/>
          <p:nvPr/>
        </p:nvSpPr>
        <p:spPr>
          <a:xfrm>
            <a:off x="1116012" y="1052512"/>
            <a:ext cx="4392612" cy="720725"/>
          </a:xfrm>
          <a:prstGeom prst="rect">
            <a:avLst/>
          </a:prstGeom>
          <a:solidFill>
            <a:srgbClr val="FFEE74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r>
              <a:rPr b="1" i="0" lang="en-US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1929  р. -  СВУ </a:t>
            </a:r>
            <a:r>
              <a:rPr b="0" i="0" lang="en-US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 Спілка визволення України/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r>
              <a:rPr b="0" i="0" lang="en-US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проти діячів української науки, культури й автокефальної церкви</a:t>
            </a:r>
            <a:endParaRPr/>
          </a:p>
        </p:txBody>
      </p:sp>
      <p:pic>
        <p:nvPicPr>
          <p:cNvPr descr="Справа &amp;quot;Спілки визволення України&amp;quot;: фальшиве судилище над патріотами – у  річницю народження Шевченка" id="293" name="Google Shape;2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2060575"/>
            <a:ext cx="465455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 txBox="1"/>
          <p:nvPr/>
        </p:nvSpPr>
        <p:spPr>
          <a:xfrm>
            <a:off x="900112" y="5805487"/>
            <a:ext cx="7127875" cy="522287"/>
          </a:xfrm>
          <a:prstGeom prst="rect">
            <a:avLst/>
          </a:prstGeom>
          <a:solidFill>
            <a:srgbClr val="F8CFC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знищення опозиції у ВКП(б) із середини 1933 до листопада 1936 р. відбувалися тривалі 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кампанії генеральної чистки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95" name="Google Shape;295;p9"/>
          <p:cNvSpPr txBox="1"/>
          <p:nvPr/>
        </p:nvSpPr>
        <p:spPr>
          <a:xfrm>
            <a:off x="5435600" y="3429000"/>
            <a:ext cx="3176587" cy="307975"/>
          </a:xfrm>
          <a:prstGeom prst="rect">
            <a:avLst/>
          </a:prstGeom>
          <a:solidFill>
            <a:srgbClr val="E3EA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Справа «Буржуазних націоналістів»</a:t>
            </a:r>
            <a:endParaRPr/>
          </a:p>
        </p:txBody>
      </p:sp>
      <p:sp>
        <p:nvSpPr>
          <p:cNvPr id="296" name="Google Shape;296;p9"/>
          <p:cNvSpPr txBox="1"/>
          <p:nvPr/>
        </p:nvSpPr>
        <p:spPr>
          <a:xfrm>
            <a:off x="5508625" y="4005262"/>
            <a:ext cx="3059112" cy="1384300"/>
          </a:xfrm>
          <a:prstGeom prst="rect">
            <a:avLst/>
          </a:prstGeom>
          <a:solidFill>
            <a:srgbClr val="C8D6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виганяли зі Всеукраїнської академії наук науковців, закривали секції і вводили цензуру. Причетним до таємної організації зробили 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М. Грушевського.</a:t>
            </a:r>
            <a:endParaRPr/>
          </a:p>
        </p:txBody>
      </p:sp>
      <p:sp>
        <p:nvSpPr>
          <p:cNvPr id="297" name="Google Shape;297;p9"/>
          <p:cNvSpPr/>
          <p:nvPr/>
        </p:nvSpPr>
        <p:spPr>
          <a:xfrm>
            <a:off x="611187" y="1628775"/>
            <a:ext cx="865187" cy="431800"/>
          </a:xfrm>
          <a:prstGeom prst="down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6516687" y="3716337"/>
            <a:ext cx="1008062" cy="288925"/>
          </a:xfrm>
          <a:prstGeom prst="down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5219700" y="2133600"/>
            <a:ext cx="288925" cy="719137"/>
          </a:xfrm>
          <a:prstGeom prst="right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Альков">
  <a:themeElements>
    <a:clrScheme name="Альков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Альков">
  <a:themeElements>
    <a:clrScheme name="Альков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Альков">
  <a:themeElements>
    <a:clrScheme name="Альков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Альков">
  <a:themeElements>
    <a:clrScheme name="Альков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Альков">
  <a:themeElements>
    <a:clrScheme name="Альков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Альков">
  <a:themeElements>
    <a:clrScheme name="Альков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Альков">
  <a:themeElements>
    <a:clrScheme name="Альков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2021-01-12T11:13:05Z</dcterms:created>
  <dc:creator>Пользователь</dc:creator>
</cp:coreProperties>
</file>