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Default Extension="fntdata" ContentType="application/x-fontdata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sldIdLst>
    <p:sldId id="281" r:id="rId2"/>
    <p:sldId id="291" r:id="rId3"/>
    <p:sldId id="290" r:id="rId4"/>
    <p:sldId id="289" r:id="rId5"/>
    <p:sldId id="287" r:id="rId6"/>
    <p:sldId id="295" r:id="rId7"/>
    <p:sldId id="296" r:id="rId8"/>
    <p:sldId id="298" r:id="rId9"/>
    <p:sldId id="284" r:id="rId10"/>
    <p:sldId id="285" r:id="rId11"/>
    <p:sldId id="282" r:id="rId12"/>
    <p:sldId id="292" r:id="rId13"/>
    <p:sldId id="294" r:id="rId14"/>
  </p:sldIdLst>
  <p:sldSz cx="9144000" cy="6858000" type="screen4x3"/>
  <p:notesSz cx="6858000" cy="9144000"/>
  <p:embeddedFontLst>
    <p:embeddedFont>
      <p:font typeface="Arnold BocklinC" pitchFamily="2" charset="0"/>
      <p:regular r:id="rId15"/>
    </p:embeddedFont>
    <p:embeddedFont>
      <p:font typeface="PG Isadora Cyr Pro" pitchFamily="2" charset="-52"/>
      <p:regular r:id="rId16"/>
    </p:embeddedFont>
    <p:embeddedFont>
      <p:font typeface="Preciosa" pitchFamily="2" charset="0"/>
      <p:regular r:id="rId17"/>
    </p:embeddedFont>
    <p:embeddedFont>
      <p:font typeface="Calibri" pitchFamily="34" charset="0"/>
      <p:regular r:id="rId18"/>
      <p:bold r:id="rId19"/>
      <p:italic r:id="rId20"/>
      <p:boldItalic r:id="rId21"/>
    </p:embeddedFont>
  </p:embeddedFontLst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82A04"/>
    <a:srgbClr val="0A1EB6"/>
    <a:srgbClr val="582C1C"/>
    <a:srgbClr val="947342"/>
    <a:srgbClr val="94402C"/>
    <a:srgbClr val="2C1502"/>
    <a:srgbClr val="FDE6D3"/>
    <a:srgbClr val="3F1E03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86" autoAdjust="0"/>
    <p:restoredTop sz="94660"/>
  </p:normalViewPr>
  <p:slideViewPr>
    <p:cSldViewPr>
      <p:cViewPr varScale="1">
        <p:scale>
          <a:sx n="66" d="100"/>
          <a:sy n="66" d="100"/>
        </p:scale>
        <p:origin x="-63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4.fntdata"/><Relationship Id="rId3" Type="http://schemas.openxmlformats.org/officeDocument/2006/relationships/slide" Target="slides/slide2.xml"/><Relationship Id="rId21" Type="http://schemas.openxmlformats.org/officeDocument/2006/relationships/font" Target="fonts/font7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3.fntdata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font" Target="fonts/font2.fntdata"/><Relationship Id="rId20" Type="http://schemas.openxmlformats.org/officeDocument/2006/relationships/font" Target="fonts/font6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font" Target="fonts/font1.fntdata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font" Target="fonts/font5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2C4F0C-5A33-42FF-B9BA-F4D2780B5237}" type="datetimeFigureOut">
              <a:rPr lang="ru-RU"/>
              <a:pPr>
                <a:defRPr/>
              </a:pPr>
              <a:t>20.07.2018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0A0D95-1E77-435A-A278-ED0D2E97060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heel spokes="3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B5ED4F-30C3-441C-8412-39FBA4BC1105}" type="datetimeFigureOut">
              <a:rPr lang="ru-RU"/>
              <a:pPr>
                <a:defRPr/>
              </a:pPr>
              <a:t>20.07.2018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4CDD5F-D641-4D49-AFCA-C085AF2CA4D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heel spokes="3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5F8EFF-CC78-45A1-82CF-8DA8437E27F6}" type="datetimeFigureOut">
              <a:rPr lang="ru-RU"/>
              <a:pPr>
                <a:defRPr/>
              </a:pPr>
              <a:t>20.07.2018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C2EDC4-057A-462F-AAA1-FF080E5AB92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heel spokes="3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8FEAC6-91F2-4FAC-BC02-513B6ED82A23}" type="datetimeFigureOut">
              <a:rPr lang="ru-RU"/>
              <a:pPr>
                <a:defRPr/>
              </a:pPr>
              <a:t>20.07.2018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8D014D-30E5-4EE2-B617-E1EDE625DD8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heel spokes="3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E3DA61-20C6-409B-8F7C-766BFF2D87E0}" type="datetimeFigureOut">
              <a:rPr lang="ru-RU"/>
              <a:pPr>
                <a:defRPr/>
              </a:pPr>
              <a:t>20.07.2018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6613DF-C030-4A39-A1F7-58C5A9D300D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heel spokes="3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37C0E3-4332-4D6C-8DA6-A8E222E5315B}" type="datetimeFigureOut">
              <a:rPr lang="ru-RU"/>
              <a:pPr>
                <a:defRPr/>
              </a:pPr>
              <a:t>20.07.2018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52D79C-FD5C-49F6-8A7F-DE3F1D69126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heel spokes="3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3263C3-29DA-4673-916C-42F8BACBCAC2}" type="datetimeFigureOut">
              <a:rPr lang="ru-RU"/>
              <a:pPr>
                <a:defRPr/>
              </a:pPr>
              <a:t>20.07.2018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668B90-365D-412E-8693-EB52C296C9E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heel spokes="3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BCC849-9BB6-4FFB-A576-180CEA67EC20}" type="datetimeFigureOut">
              <a:rPr lang="ru-RU"/>
              <a:pPr>
                <a:defRPr/>
              </a:pPr>
              <a:t>20.07.2018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0AB0BD-BD14-4457-9E06-CE8C59EEF79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heel spokes="3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318FBF-5334-4495-98B8-E8A3FBDA2358}" type="datetimeFigureOut">
              <a:rPr lang="ru-RU"/>
              <a:pPr>
                <a:defRPr/>
              </a:pPr>
              <a:t>20.07.2018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1E1970-FD35-4085-9349-7BC3AD26167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heel spokes="3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67CA84-AE5A-423E-930D-7BED13F47422}" type="datetimeFigureOut">
              <a:rPr lang="ru-RU"/>
              <a:pPr>
                <a:defRPr/>
              </a:pPr>
              <a:t>20.07.2018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644AEF-FBE6-455B-BA0B-5A5878AC83A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heel spokes="3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9C2A3B-C91B-454E-852F-CAC65896E746}" type="datetimeFigureOut">
              <a:rPr lang="ru-RU"/>
              <a:pPr>
                <a:defRPr/>
              </a:pPr>
              <a:t>20.07.2018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AE2CC4-2DF2-4164-B223-CA7E990A37C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heel spokes="3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7D93E6A6-8B3C-40E8-8E79-15977AC093B8}" type="datetimeFigureOut">
              <a:rPr lang="ru-RU"/>
              <a:pPr>
                <a:defRPr/>
              </a:pPr>
              <a:t>20.07.2018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E88C8D91-B1A7-4EC3-86F4-84E4D732F2D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wheel spokes="3"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6.jpeg"/><Relationship Id="rId4" Type="http://schemas.openxmlformats.org/officeDocument/2006/relationships/image" Target="../media/image2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8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4.xml"/><Relationship Id="rId3" Type="http://schemas.openxmlformats.org/officeDocument/2006/relationships/image" Target="../media/image4.png"/><Relationship Id="rId7" Type="http://schemas.openxmlformats.org/officeDocument/2006/relationships/image" Target="../media/image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5" Type="http://schemas.openxmlformats.org/officeDocument/2006/relationships/hyperlink" Target="http://eustudiesweb.com/karta-podorozhi-odisseya/" TargetMode="External"/><Relationship Id="rId4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7.png"/><Relationship Id="rId4" Type="http://schemas.openxmlformats.org/officeDocument/2006/relationships/image" Target="../media/image1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2.png"/><Relationship Id="rId4" Type="http://schemas.openxmlformats.org/officeDocument/2006/relationships/image" Target="../media/image2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AutoShape 6" descr="&amp;Rcy;&amp;iecy;&amp;zcy;&amp;ucy;&amp;lcy;&amp;softcy;&amp;tcy;&amp;acy;&amp;tcy; &amp;pcy;&amp;ocy;&amp;shcy;&amp;ucy;&amp;kcy;&amp;ucy; &amp;zcy;&amp;ocy;&amp;bcy;&amp;rcy;&amp;acy;&amp;zhcy;&amp;iecy;&amp;ncy;&amp;softcy; &amp;zcy;&amp;acy; &amp;zcy;&amp;acy;&amp;pcy;&amp;icy;&amp;tcy;&amp;ocy;&amp;mcy; &quot;&amp;gcy;&amp;ocy;&amp;mcy;&amp;iecy;&amp;rcy; &amp;ocy;&amp;dcy;&amp;icy;&amp;scy;&amp;scy;&amp;iecy;&amp;yacy; &amp;kcy;&amp;acy;&amp;rcy;&amp;tcy;&amp;icy;&amp;ncy;&amp;kcy;&amp;icy;&quot;"/>
          <p:cNvSpPr>
            <a:spLocks noChangeAspect="1" noChangeArrowheads="1"/>
          </p:cNvSpPr>
          <p:nvPr/>
        </p:nvSpPr>
        <p:spPr bwMode="auto">
          <a:xfrm>
            <a:off x="155575" y="-1638300"/>
            <a:ext cx="4552950" cy="3419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pic>
        <p:nvPicPr>
          <p:cNvPr id="6" name="Picture 2" descr="C:\Documents and Settings\Администратор\Мои документы\Загрузки\poster19733.jpg"/>
          <p:cNvPicPr>
            <a:picLocks noChangeAspect="1" noChangeArrowheads="1"/>
          </p:cNvPicPr>
          <p:nvPr/>
        </p:nvPicPr>
        <p:blipFill>
          <a:blip r:embed="rId3" cstate="print"/>
          <a:srcRect l="4961" t="19741" r="4961" b="3037"/>
          <a:stretch>
            <a:fillRect/>
          </a:stretch>
        </p:blipFill>
        <p:spPr bwMode="auto">
          <a:xfrm>
            <a:off x="395536" y="2276872"/>
            <a:ext cx="3431971" cy="4118976"/>
          </a:xfrm>
          <a:prstGeom prst="rect">
            <a:avLst/>
          </a:prstGeom>
          <a:noFill/>
          <a:ln>
            <a:solidFill>
              <a:srgbClr val="582C1C"/>
            </a:solidFill>
          </a:ln>
          <a:effectLst>
            <a:glow rad="63500">
              <a:schemeClr val="accent6">
                <a:satMod val="175000"/>
                <a:alpha val="40000"/>
              </a:schemeClr>
            </a:glow>
          </a:effectLst>
        </p:spPr>
      </p:pic>
      <p:sp>
        <p:nvSpPr>
          <p:cNvPr id="7" name="Прямоугольник 6"/>
          <p:cNvSpPr/>
          <p:nvPr/>
        </p:nvSpPr>
        <p:spPr>
          <a:xfrm>
            <a:off x="755576" y="404664"/>
            <a:ext cx="7704856" cy="1569660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uk-UA" sz="4800" b="1" dirty="0">
                <a:ln w="11430"/>
                <a:solidFill>
                  <a:srgbClr val="C00000"/>
                </a:solidFill>
                <a:latin typeface="Arnold BocklinC" pitchFamily="2" charset="0"/>
              </a:rPr>
              <a:t>Довгий шлях додому. Гомер. Поема </a:t>
            </a:r>
            <a:r>
              <a:rPr lang="uk-UA" sz="4800" b="1" dirty="0" err="1">
                <a:ln w="11430"/>
                <a:solidFill>
                  <a:srgbClr val="C00000"/>
                </a:solidFill>
                <a:latin typeface="Arnold BocklinC" pitchFamily="2" charset="0"/>
              </a:rPr>
              <a:t>“Одіссея”</a:t>
            </a:r>
            <a:endParaRPr lang="ru-RU" sz="4800" b="1" dirty="0">
              <a:ln w="11430"/>
              <a:solidFill>
                <a:srgbClr val="C00000"/>
              </a:solidFill>
              <a:latin typeface="Arnold BocklinC" pitchFamily="2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851920" y="2204864"/>
            <a:ext cx="4752528" cy="440120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>
              <a:defRPr/>
            </a:pPr>
            <a:r>
              <a:rPr lang="uk-UA" sz="2800" b="1" dirty="0">
                <a:ln w="1905">
                  <a:solidFill>
                    <a:srgbClr val="582C1C"/>
                  </a:solidFill>
                </a:ln>
                <a:solidFill>
                  <a:srgbClr val="582C1C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PG Isadora Cyr Pro" pitchFamily="2" charset="-52"/>
              </a:rPr>
              <a:t>Плещуть на вогкому березі води, ясні й переливні,</a:t>
            </a:r>
          </a:p>
          <a:p>
            <a:pPr algn="r">
              <a:defRPr/>
            </a:pPr>
            <a:r>
              <a:rPr lang="uk-UA" sz="2800" b="1" dirty="0">
                <a:ln w="1905">
                  <a:solidFill>
                    <a:srgbClr val="582C1C"/>
                  </a:solidFill>
                </a:ln>
                <a:solidFill>
                  <a:srgbClr val="582C1C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PG Isadora Cyr Pro" pitchFamily="2" charset="-52"/>
              </a:rPr>
              <a:t>Наче </a:t>
            </a:r>
            <a:r>
              <a:rPr lang="uk-UA" sz="2800" b="1" dirty="0" err="1">
                <a:ln w="1905">
                  <a:solidFill>
                    <a:srgbClr val="582C1C"/>
                  </a:solidFill>
                </a:ln>
                <a:solidFill>
                  <a:srgbClr val="582C1C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PG Isadora Cyr Pro" pitchFamily="2" charset="-52"/>
              </a:rPr>
              <a:t>Гомерове</a:t>
            </a:r>
            <a:r>
              <a:rPr lang="uk-UA" sz="2800" b="1" dirty="0">
                <a:ln w="1905">
                  <a:solidFill>
                    <a:srgbClr val="582C1C"/>
                  </a:solidFill>
                </a:ln>
                <a:solidFill>
                  <a:srgbClr val="582C1C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PG Isadora Cyr Pro" pitchFamily="2" charset="-52"/>
              </a:rPr>
              <a:t> море старе, казкове, пурпурове.</a:t>
            </a:r>
          </a:p>
          <a:p>
            <a:pPr algn="r">
              <a:defRPr/>
            </a:pPr>
            <a:r>
              <a:rPr lang="uk-UA" sz="2800" b="1" dirty="0">
                <a:ln w="1905">
                  <a:solidFill>
                    <a:srgbClr val="582C1C"/>
                  </a:solidFill>
                </a:ln>
                <a:solidFill>
                  <a:srgbClr val="582C1C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PG Isadora Cyr Pro" pitchFamily="2" charset="-52"/>
              </a:rPr>
              <a:t>Наш Одіссей нам тихенько розказує спомини давні</a:t>
            </a:r>
          </a:p>
          <a:p>
            <a:pPr algn="r">
              <a:defRPr/>
            </a:pPr>
            <a:r>
              <a:rPr lang="uk-UA" sz="2800" b="1" dirty="0">
                <a:ln w="1905">
                  <a:solidFill>
                    <a:srgbClr val="582C1C"/>
                  </a:solidFill>
                </a:ln>
                <a:solidFill>
                  <a:srgbClr val="582C1C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PG Isadora Cyr Pro" pitchFamily="2" charset="-52"/>
              </a:rPr>
              <a:t>Про нерухомі полярні краї й про цейлонські діброви</a:t>
            </a:r>
          </a:p>
          <a:p>
            <a:pPr algn="r">
              <a:defRPr/>
            </a:pPr>
            <a:r>
              <a:rPr lang="uk-UA" sz="2800" b="1" dirty="0">
                <a:ln w="1905">
                  <a:solidFill>
                    <a:srgbClr val="582C1C"/>
                  </a:solidFill>
                </a:ln>
                <a:solidFill>
                  <a:srgbClr val="582C1C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PG Isadora Cyr Pro" pitchFamily="2" charset="-52"/>
              </a:rPr>
              <a:t>М.Рильський</a:t>
            </a:r>
          </a:p>
          <a:p>
            <a:pPr algn="ctr">
              <a:defRPr/>
            </a:pPr>
            <a:endParaRPr lang="ru-RU" sz="2800" b="1" dirty="0">
              <a:ln w="1905">
                <a:solidFill>
                  <a:srgbClr val="582C1C"/>
                </a:solidFill>
              </a:ln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PG Isadora Cyr Pro" pitchFamily="2" charset="-52"/>
            </a:endParaRPr>
          </a:p>
        </p:txBody>
      </p:sp>
    </p:spTree>
  </p:cSld>
  <p:clrMapOvr>
    <a:masterClrMapping/>
  </p:clrMapOvr>
  <p:transition>
    <p:wheel spokes="3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611920" y="476672"/>
            <a:ext cx="5701946" cy="64633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uk-UA" sz="3600" b="1" dirty="0">
                <a:ln w="1905">
                  <a:solidFill>
                    <a:srgbClr val="582C1C"/>
                  </a:solidFill>
                </a:ln>
                <a:solidFill>
                  <a:srgbClr val="582A04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PG Isadora Cyr Pro" pitchFamily="2" charset="-52"/>
              </a:rPr>
              <a:t>Знайдіть у творі приклади</a:t>
            </a:r>
            <a:endParaRPr lang="ru-RU" sz="3600" b="1" dirty="0">
              <a:ln w="1905">
                <a:solidFill>
                  <a:srgbClr val="582C1C"/>
                </a:solidFill>
              </a:ln>
              <a:solidFill>
                <a:srgbClr val="582A04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PG Isadora Cyr Pro" pitchFamily="2" charset="-52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987824" y="2564904"/>
            <a:ext cx="2736304" cy="792088"/>
          </a:xfrm>
          <a:prstGeom prst="rect">
            <a:avLst/>
          </a:prstGeom>
          <a:solidFill>
            <a:srgbClr val="947342"/>
          </a:solidFill>
          <a:ln>
            <a:solidFill>
              <a:srgbClr val="947342"/>
            </a:solidFill>
          </a:ln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uk-UA" sz="3200" b="1" dirty="0">
                <a:latin typeface="Preciosa" pitchFamily="2" charset="0"/>
              </a:rPr>
              <a:t>побутового</a:t>
            </a:r>
            <a:endParaRPr lang="ru-RU" sz="3200" b="1" dirty="0">
              <a:latin typeface="Preciosa" pitchFamily="2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5076056" y="1412776"/>
            <a:ext cx="2808312" cy="792088"/>
          </a:xfrm>
          <a:prstGeom prst="rect">
            <a:avLst/>
          </a:prstGeom>
          <a:solidFill>
            <a:srgbClr val="947342"/>
          </a:solidFill>
          <a:ln>
            <a:solidFill>
              <a:srgbClr val="947342"/>
            </a:solidFill>
          </a:ln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uk-UA" sz="3200" b="1" dirty="0">
                <a:latin typeface="Preciosa" pitchFamily="2" charset="0"/>
              </a:rPr>
              <a:t>пригодницького</a:t>
            </a:r>
            <a:endParaRPr lang="ru-RU" sz="3200" b="1" dirty="0">
              <a:latin typeface="Preciosa" pitchFamily="2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827584" y="1412776"/>
            <a:ext cx="2736304" cy="792088"/>
          </a:xfrm>
          <a:prstGeom prst="rect">
            <a:avLst/>
          </a:prstGeom>
          <a:solidFill>
            <a:srgbClr val="947342"/>
          </a:solidFill>
          <a:ln>
            <a:solidFill>
              <a:srgbClr val="947342"/>
            </a:solidFill>
          </a:ln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uk-UA" sz="3200" b="1" dirty="0">
                <a:latin typeface="Preciosa" pitchFamily="2" charset="0"/>
              </a:rPr>
              <a:t>міфологічного</a:t>
            </a:r>
            <a:endParaRPr lang="ru-RU" sz="3200" b="1" dirty="0">
              <a:latin typeface="Preciosa" pitchFamily="2" charset="0"/>
            </a:endParaRPr>
          </a:p>
        </p:txBody>
      </p:sp>
      <p:cxnSp>
        <p:nvCxnSpPr>
          <p:cNvPr id="10" name="Прямая со стрелкой 9"/>
          <p:cNvCxnSpPr/>
          <p:nvPr/>
        </p:nvCxnSpPr>
        <p:spPr>
          <a:xfrm flipH="1">
            <a:off x="2195513" y="1052513"/>
            <a:ext cx="1749425" cy="215900"/>
          </a:xfrm>
          <a:prstGeom prst="straightConnector1">
            <a:avLst/>
          </a:prstGeom>
          <a:ln w="28575">
            <a:solidFill>
              <a:srgbClr val="582A04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 стрелкой 12"/>
          <p:cNvCxnSpPr/>
          <p:nvPr/>
        </p:nvCxnSpPr>
        <p:spPr>
          <a:xfrm>
            <a:off x="3924300" y="1052513"/>
            <a:ext cx="1511300" cy="215900"/>
          </a:xfrm>
          <a:prstGeom prst="straightConnector1">
            <a:avLst/>
          </a:prstGeom>
          <a:ln w="28575">
            <a:solidFill>
              <a:srgbClr val="582A04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 стрелкой 15"/>
          <p:cNvCxnSpPr/>
          <p:nvPr/>
        </p:nvCxnSpPr>
        <p:spPr>
          <a:xfrm>
            <a:off x="3954463" y="1052513"/>
            <a:ext cx="112712" cy="1439862"/>
          </a:xfrm>
          <a:prstGeom prst="straightConnector1">
            <a:avLst/>
          </a:prstGeom>
          <a:ln w="28575">
            <a:solidFill>
              <a:srgbClr val="582A04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" name="Picture 3" descr="C:\Documents and Settings\Администратор\Мои документы\Загрузки\clip_image002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68144" y="2348880"/>
            <a:ext cx="2736304" cy="2114182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/>
          </a:sp3d>
        </p:spPr>
      </p:pic>
      <p:sp>
        <p:nvSpPr>
          <p:cNvPr id="10256" name="AutoShape 5" descr="&amp;Rcy;&amp;iecy;&amp;zcy;&amp;ucy;&amp;lcy;&amp;softcy;&amp;tcy;&amp;acy;&amp;tcy; &amp;pcy;&amp;ocy;&amp;shcy;&amp;ucy;&amp;kcy;&amp;ucy; &amp;zcy;&amp;ocy;&amp;bcy;&amp;rcy;&amp;acy;&amp;zhcy;&amp;iecy;&amp;ncy;&amp;softcy; &amp;zcy;&amp;acy; &amp;zcy;&amp;acy;&amp;pcy;&amp;icy;&amp;tcy;&amp;ocy;&amp;mcy; &quot;&amp;gcy;&amp;ocy;&amp;mcy;&amp;iecy;&amp;rcy; &amp;ocy;&amp;dcy;&amp;icy;&amp;scy;&amp;scy;&amp;iecy;&amp;yacy; &amp;kcy;&amp;acy;&amp;rcy;&amp;tcy;&amp;icy;&amp;ncy;&amp;kcy;&amp;icy;&quot;"/>
          <p:cNvSpPr>
            <a:spLocks noChangeAspect="1" noChangeArrowheads="1"/>
          </p:cNvSpPr>
          <p:nvPr/>
        </p:nvSpPr>
        <p:spPr bwMode="auto">
          <a:xfrm>
            <a:off x="155575" y="-1462088"/>
            <a:ext cx="3810000" cy="3048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pic>
        <p:nvPicPr>
          <p:cNvPr id="8198" name="Picture 6" descr="C:\Documents and Settings\Администратор\Рабочий стол\default.jpg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9552" y="2420888"/>
            <a:ext cx="2304256" cy="2016224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8200" name="Picture 8" descr="&amp;tscy;&amp;icy;&amp;kcy;&amp;lcy;&amp;ocy;&amp;pcy;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635896" y="3429001"/>
            <a:ext cx="1656184" cy="2232247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/>
          </a:sp3d>
        </p:spPr>
      </p:pic>
      <p:sp>
        <p:nvSpPr>
          <p:cNvPr id="23" name="Прямоугольник 22"/>
          <p:cNvSpPr/>
          <p:nvPr/>
        </p:nvSpPr>
        <p:spPr>
          <a:xfrm>
            <a:off x="539552" y="5589240"/>
            <a:ext cx="7992888" cy="76944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uk-UA" sz="4400" b="1" dirty="0">
                <a:ln w="1905"/>
                <a:solidFill>
                  <a:srgbClr val="582A04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Preciosa" pitchFamily="2" charset="0"/>
              </a:rPr>
              <a:t>Яка їх роль у творі Гомера?</a:t>
            </a:r>
            <a:endParaRPr lang="ru-RU" sz="4400" b="1" dirty="0">
              <a:ln w="1905"/>
              <a:solidFill>
                <a:srgbClr val="582A04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Preciosa" pitchFamily="2" charset="0"/>
            </a:endParaRPr>
          </a:p>
        </p:txBody>
      </p:sp>
    </p:spTree>
  </p:cSld>
  <p:clrMapOvr>
    <a:masterClrMapping/>
  </p:clrMapOvr>
  <p:transition>
    <p:wheel spokes="3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8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8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83568" y="404664"/>
            <a:ext cx="7848872" cy="120032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uk-UA" sz="3200" b="1" dirty="0">
                <a:ln w="1905">
                  <a:solidFill>
                    <a:srgbClr val="C00000"/>
                  </a:solidFill>
                </a:ln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PG Isadora Cyr Pro" pitchFamily="2" charset="-52"/>
              </a:rPr>
              <a:t>Українські стежки поеми Гомера </a:t>
            </a:r>
            <a:r>
              <a:rPr lang="uk-UA" sz="3200" b="1" dirty="0" err="1">
                <a:ln w="1905">
                  <a:solidFill>
                    <a:srgbClr val="C00000"/>
                  </a:solidFill>
                </a:ln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PG Isadora Cyr Pro" pitchFamily="2" charset="-52"/>
              </a:rPr>
              <a:t>“Одіссея”</a:t>
            </a:r>
            <a:endParaRPr lang="uk-UA" sz="3200" b="1" dirty="0">
              <a:ln w="1905">
                <a:solidFill>
                  <a:srgbClr val="C00000"/>
                </a:solidFill>
              </a:ln>
              <a:solidFill>
                <a:srgbClr val="C0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PG Isadora Cyr Pro" pitchFamily="2" charset="-52"/>
            </a:endParaRPr>
          </a:p>
          <a:p>
            <a:pPr algn="ctr">
              <a:defRPr/>
            </a:pPr>
            <a:r>
              <a:rPr lang="uk-UA" sz="4000" b="1" dirty="0">
                <a:ln w="1905">
                  <a:solidFill>
                    <a:srgbClr val="C00000"/>
                  </a:solidFill>
                </a:ln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PG Isadora Cyr Pro" pitchFamily="2" charset="-52"/>
              </a:rPr>
              <a:t>Дендропарк </a:t>
            </a:r>
            <a:r>
              <a:rPr lang="uk-UA" sz="4000" b="1" dirty="0" err="1">
                <a:ln w="1905">
                  <a:solidFill>
                    <a:srgbClr val="C00000"/>
                  </a:solidFill>
                </a:ln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PG Isadora Cyr Pro" pitchFamily="2" charset="-52"/>
              </a:rPr>
              <a:t>“Софіївка”</a:t>
            </a:r>
            <a:endParaRPr lang="ru-RU" sz="4000" b="1" dirty="0">
              <a:ln w="1905">
                <a:solidFill>
                  <a:srgbClr val="C00000"/>
                </a:solidFill>
              </a:ln>
              <a:solidFill>
                <a:srgbClr val="C0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PG Isadora Cyr Pro" pitchFamily="2" charset="-52"/>
            </a:endParaRPr>
          </a:p>
        </p:txBody>
      </p:sp>
      <p:sp>
        <p:nvSpPr>
          <p:cNvPr id="4" name="Прямоугольник 3"/>
          <p:cNvSpPr>
            <a:spLocks noChangeArrowheads="1"/>
          </p:cNvSpPr>
          <p:nvPr/>
        </p:nvSpPr>
        <p:spPr bwMode="auto">
          <a:xfrm>
            <a:off x="467544" y="2276872"/>
            <a:ext cx="4824413" cy="3785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 dirty="0">
                <a:ln>
                  <a:solidFill>
                    <a:srgbClr val="582C1C"/>
                  </a:solidFill>
                </a:ln>
                <a:solidFill>
                  <a:srgbClr val="582A04"/>
                </a:solidFill>
                <a:latin typeface="PG Isadora Cyr Pro" pitchFamily="2" charset="-52"/>
              </a:rPr>
              <a:t>За </a:t>
            </a:r>
            <a:r>
              <a:rPr lang="ru-RU" sz="2400" b="1" dirty="0" err="1">
                <a:ln>
                  <a:solidFill>
                    <a:srgbClr val="582C1C"/>
                  </a:solidFill>
                </a:ln>
                <a:solidFill>
                  <a:srgbClr val="582A04"/>
                </a:solidFill>
                <a:latin typeface="PG Isadora Cyr Pro" pitchFamily="2" charset="-52"/>
              </a:rPr>
              <a:t>задумом</a:t>
            </a:r>
            <a:r>
              <a:rPr lang="ru-RU" sz="2400" b="1" dirty="0">
                <a:ln>
                  <a:solidFill>
                    <a:srgbClr val="582C1C"/>
                  </a:solidFill>
                </a:ln>
                <a:solidFill>
                  <a:srgbClr val="582A04"/>
                </a:solidFill>
                <a:latin typeface="PG Isadora Cyr Pro" pitchFamily="2" charset="-52"/>
              </a:rPr>
              <a:t> </a:t>
            </a:r>
            <a:r>
              <a:rPr lang="ru-RU" sz="2400" b="1" dirty="0" err="1">
                <a:ln>
                  <a:solidFill>
                    <a:srgbClr val="582C1C"/>
                  </a:solidFill>
                </a:ln>
                <a:solidFill>
                  <a:srgbClr val="582A04"/>
                </a:solidFill>
                <a:latin typeface="PG Isadora Cyr Pro" pitchFamily="2" charset="-52"/>
              </a:rPr>
              <a:t>творця</a:t>
            </a:r>
            <a:r>
              <a:rPr lang="ru-RU" sz="2400" b="1" dirty="0">
                <a:ln>
                  <a:solidFill>
                    <a:srgbClr val="582C1C"/>
                  </a:solidFill>
                </a:ln>
                <a:solidFill>
                  <a:srgbClr val="582A04"/>
                </a:solidFill>
                <a:latin typeface="PG Isadora Cyr Pro" pitchFamily="2" charset="-52"/>
              </a:rPr>
              <a:t>  парку </a:t>
            </a:r>
            <a:r>
              <a:rPr lang="ru-RU" sz="2400" b="1" dirty="0" err="1">
                <a:ln>
                  <a:solidFill>
                    <a:srgbClr val="582C1C"/>
                  </a:solidFill>
                </a:ln>
                <a:solidFill>
                  <a:srgbClr val="582A04"/>
                </a:solidFill>
                <a:latin typeface="PG Isadora Cyr Pro" pitchFamily="2" charset="-52"/>
              </a:rPr>
              <a:t>С.Потоцького</a:t>
            </a:r>
            <a:r>
              <a:rPr lang="ru-RU" sz="2400" b="1" dirty="0">
                <a:ln>
                  <a:solidFill>
                    <a:srgbClr val="582C1C"/>
                  </a:solidFill>
                </a:ln>
                <a:solidFill>
                  <a:srgbClr val="582A04"/>
                </a:solidFill>
                <a:latin typeface="PG Isadora Cyr Pro" pitchFamily="2" charset="-52"/>
              </a:rPr>
              <a:t>, </a:t>
            </a:r>
            <a:r>
              <a:rPr lang="ru-RU" sz="2400" b="1" dirty="0" err="1">
                <a:ln>
                  <a:solidFill>
                    <a:srgbClr val="582C1C"/>
                  </a:solidFill>
                </a:ln>
                <a:solidFill>
                  <a:srgbClr val="582A04"/>
                </a:solidFill>
                <a:latin typeface="PG Isadora Cyr Pro" pitchFamily="2" charset="-52"/>
              </a:rPr>
              <a:t>він</a:t>
            </a:r>
            <a:r>
              <a:rPr lang="ru-RU" sz="2400" b="1" dirty="0">
                <a:ln>
                  <a:solidFill>
                    <a:srgbClr val="582C1C"/>
                  </a:solidFill>
                </a:ln>
                <a:solidFill>
                  <a:srgbClr val="582A04"/>
                </a:solidFill>
                <a:latin typeface="PG Isadora Cyr Pro" pitchFamily="2" charset="-52"/>
              </a:rPr>
              <a:t> </a:t>
            </a:r>
            <a:r>
              <a:rPr lang="ru-RU" sz="2400" b="1" dirty="0" err="1">
                <a:ln>
                  <a:solidFill>
                    <a:srgbClr val="582C1C"/>
                  </a:solidFill>
                </a:ln>
                <a:solidFill>
                  <a:srgbClr val="582A04"/>
                </a:solidFill>
                <a:latin typeface="PG Isadora Cyr Pro" pitchFamily="2" charset="-52"/>
              </a:rPr>
              <a:t>є</a:t>
            </a:r>
            <a:r>
              <a:rPr lang="ru-RU" sz="2400" b="1" dirty="0">
                <a:ln>
                  <a:solidFill>
                    <a:srgbClr val="582C1C"/>
                  </a:solidFill>
                </a:ln>
                <a:solidFill>
                  <a:srgbClr val="582A04"/>
                </a:solidFill>
                <a:latin typeface="PG Isadora Cyr Pro" pitchFamily="2" charset="-52"/>
              </a:rPr>
              <a:t> </a:t>
            </a:r>
            <a:r>
              <a:rPr lang="ru-RU" sz="2400" b="1" dirty="0" err="1">
                <a:ln>
                  <a:solidFill>
                    <a:srgbClr val="582C1C"/>
                  </a:solidFill>
                </a:ln>
                <a:solidFill>
                  <a:srgbClr val="582A04"/>
                </a:solidFill>
                <a:latin typeface="PG Isadora Cyr Pro" pitchFamily="2" charset="-52"/>
              </a:rPr>
              <a:t>наочною</a:t>
            </a:r>
            <a:r>
              <a:rPr lang="ru-RU" sz="2400" b="1" dirty="0">
                <a:ln>
                  <a:solidFill>
                    <a:srgbClr val="582C1C"/>
                  </a:solidFill>
                </a:ln>
                <a:solidFill>
                  <a:srgbClr val="582A04"/>
                </a:solidFill>
                <a:latin typeface="PG Isadora Cyr Pro" pitchFamily="2" charset="-52"/>
              </a:rPr>
              <a:t> </a:t>
            </a:r>
            <a:r>
              <a:rPr lang="ru-RU" sz="2400" b="1" dirty="0" err="1">
                <a:ln>
                  <a:solidFill>
                    <a:srgbClr val="582C1C"/>
                  </a:solidFill>
                </a:ln>
                <a:solidFill>
                  <a:srgbClr val="582A04"/>
                </a:solidFill>
                <a:latin typeface="PG Isadora Cyr Pro" pitchFamily="2" charset="-52"/>
              </a:rPr>
              <a:t>ілюстрацією</a:t>
            </a:r>
            <a:r>
              <a:rPr lang="ru-RU" sz="2400" b="1" dirty="0">
                <a:ln>
                  <a:solidFill>
                    <a:srgbClr val="582C1C"/>
                  </a:solidFill>
                </a:ln>
                <a:solidFill>
                  <a:srgbClr val="582A04"/>
                </a:solidFill>
                <a:latin typeface="PG Isadora Cyr Pro" pitchFamily="2" charset="-52"/>
              </a:rPr>
              <a:t> до </a:t>
            </a:r>
            <a:r>
              <a:rPr lang="ru-RU" sz="2400" b="1" dirty="0" err="1">
                <a:ln>
                  <a:solidFill>
                    <a:srgbClr val="582C1C"/>
                  </a:solidFill>
                </a:ln>
                <a:solidFill>
                  <a:srgbClr val="582A04"/>
                </a:solidFill>
                <a:latin typeface="PG Isadora Cyr Pro" pitchFamily="2" charset="-52"/>
              </a:rPr>
              <a:t>окремих</a:t>
            </a:r>
            <a:r>
              <a:rPr lang="ru-RU" sz="2400" b="1" dirty="0">
                <a:ln>
                  <a:solidFill>
                    <a:srgbClr val="582C1C"/>
                  </a:solidFill>
                </a:ln>
                <a:solidFill>
                  <a:srgbClr val="582A04"/>
                </a:solidFill>
                <a:latin typeface="PG Isadora Cyr Pro" pitchFamily="2" charset="-52"/>
              </a:rPr>
              <a:t> </a:t>
            </a:r>
            <a:r>
              <a:rPr lang="ru-RU" sz="2400" b="1" dirty="0" err="1">
                <a:ln>
                  <a:solidFill>
                    <a:srgbClr val="582C1C"/>
                  </a:solidFill>
                </a:ln>
                <a:solidFill>
                  <a:srgbClr val="582A04"/>
                </a:solidFill>
                <a:latin typeface="PG Isadora Cyr Pro" pitchFamily="2" charset="-52"/>
              </a:rPr>
              <a:t>частин</a:t>
            </a:r>
            <a:r>
              <a:rPr lang="ru-RU" sz="2400" b="1" dirty="0">
                <a:ln>
                  <a:solidFill>
                    <a:srgbClr val="582C1C"/>
                  </a:solidFill>
                </a:ln>
                <a:solidFill>
                  <a:srgbClr val="582A04"/>
                </a:solidFill>
                <a:latin typeface="PG Isadora Cyr Pro" pitchFamily="2" charset="-52"/>
              </a:rPr>
              <a:t> </a:t>
            </a:r>
            <a:r>
              <a:rPr lang="ru-RU" sz="2400" b="1" dirty="0" err="1">
                <a:ln>
                  <a:solidFill>
                    <a:srgbClr val="582C1C"/>
                  </a:solidFill>
                </a:ln>
                <a:solidFill>
                  <a:srgbClr val="582A04"/>
                </a:solidFill>
                <a:latin typeface="PG Isadora Cyr Pro" pitchFamily="2" charset="-52"/>
              </a:rPr>
              <a:t>легендарних</a:t>
            </a:r>
            <a:r>
              <a:rPr lang="ru-RU" sz="2400" b="1" dirty="0">
                <a:ln>
                  <a:solidFill>
                    <a:srgbClr val="582C1C"/>
                  </a:solidFill>
                </a:ln>
                <a:solidFill>
                  <a:srgbClr val="582A04"/>
                </a:solidFill>
                <a:latin typeface="PG Isadora Cyr Pro" pitchFamily="2" charset="-52"/>
              </a:rPr>
              <a:t> поем Гомера "</a:t>
            </a:r>
            <a:r>
              <a:rPr lang="ru-RU" sz="2400" b="1" dirty="0" err="1">
                <a:ln>
                  <a:solidFill>
                    <a:srgbClr val="582C1C"/>
                  </a:solidFill>
                </a:ln>
                <a:solidFill>
                  <a:srgbClr val="582A04"/>
                </a:solidFill>
                <a:latin typeface="PG Isadora Cyr Pro" pitchFamily="2" charset="-52"/>
              </a:rPr>
              <a:t>Іліада</a:t>
            </a:r>
            <a:r>
              <a:rPr lang="ru-RU" sz="2400" b="1" dirty="0">
                <a:ln>
                  <a:solidFill>
                    <a:srgbClr val="582C1C"/>
                  </a:solidFill>
                </a:ln>
                <a:solidFill>
                  <a:srgbClr val="582A04"/>
                </a:solidFill>
                <a:latin typeface="PG Isadora Cyr Pro" pitchFamily="2" charset="-52"/>
              </a:rPr>
              <a:t>" </a:t>
            </a:r>
            <a:r>
              <a:rPr lang="ru-RU" sz="2400" b="1" dirty="0" err="1">
                <a:ln>
                  <a:solidFill>
                    <a:srgbClr val="582C1C"/>
                  </a:solidFill>
                </a:ln>
                <a:solidFill>
                  <a:srgbClr val="582A04"/>
                </a:solidFill>
                <a:latin typeface="PG Isadora Cyr Pro" pitchFamily="2" charset="-52"/>
              </a:rPr>
              <a:t>й</a:t>
            </a:r>
            <a:r>
              <a:rPr lang="ru-RU" sz="2400" b="1" dirty="0">
                <a:ln>
                  <a:solidFill>
                    <a:srgbClr val="582C1C"/>
                  </a:solidFill>
                </a:ln>
                <a:solidFill>
                  <a:srgbClr val="582A04"/>
                </a:solidFill>
                <a:latin typeface="PG Isadora Cyr Pro" pitchFamily="2" charset="-52"/>
              </a:rPr>
              <a:t> "</a:t>
            </a:r>
            <a:r>
              <a:rPr lang="ru-RU" sz="2400" b="1" dirty="0" err="1">
                <a:ln>
                  <a:solidFill>
                    <a:srgbClr val="582C1C"/>
                  </a:solidFill>
                </a:ln>
                <a:solidFill>
                  <a:srgbClr val="582A04"/>
                </a:solidFill>
                <a:latin typeface="PG Isadora Cyr Pro" pitchFamily="2" charset="-52"/>
              </a:rPr>
              <a:t>Одіссея</a:t>
            </a:r>
            <a:r>
              <a:rPr lang="ru-RU" sz="2400" b="1" dirty="0">
                <a:ln>
                  <a:solidFill>
                    <a:srgbClr val="582C1C"/>
                  </a:solidFill>
                </a:ln>
                <a:solidFill>
                  <a:srgbClr val="582A04"/>
                </a:solidFill>
                <a:latin typeface="PG Isadora Cyr Pro" pitchFamily="2" charset="-52"/>
              </a:rPr>
              <a:t>": тут </a:t>
            </a:r>
            <a:r>
              <a:rPr lang="ru-RU" sz="2400" b="1" dirty="0" err="1">
                <a:ln>
                  <a:solidFill>
                    <a:srgbClr val="582C1C"/>
                  </a:solidFill>
                </a:ln>
                <a:solidFill>
                  <a:srgbClr val="582A04"/>
                </a:solidFill>
                <a:latin typeface="PG Isadora Cyr Pro" pitchFamily="2" charset="-52"/>
              </a:rPr>
              <a:t>можна</a:t>
            </a:r>
            <a:r>
              <a:rPr lang="ru-RU" sz="2400" b="1" dirty="0">
                <a:ln>
                  <a:solidFill>
                    <a:srgbClr val="582C1C"/>
                  </a:solidFill>
                </a:ln>
                <a:solidFill>
                  <a:srgbClr val="582A04"/>
                </a:solidFill>
                <a:latin typeface="PG Isadora Cyr Pro" pitchFamily="2" charset="-52"/>
              </a:rPr>
              <a:t> </a:t>
            </a:r>
            <a:r>
              <a:rPr lang="ru-RU" sz="2400" b="1" dirty="0" err="1">
                <a:ln>
                  <a:solidFill>
                    <a:srgbClr val="582C1C"/>
                  </a:solidFill>
                </a:ln>
                <a:solidFill>
                  <a:srgbClr val="582A04"/>
                </a:solidFill>
                <a:latin typeface="PG Isadora Cyr Pro" pitchFamily="2" charset="-52"/>
              </a:rPr>
              <a:t>зустріти</a:t>
            </a:r>
            <a:r>
              <a:rPr lang="ru-RU" sz="2400" b="1" dirty="0">
                <a:ln>
                  <a:solidFill>
                    <a:srgbClr val="582C1C"/>
                  </a:solidFill>
                </a:ln>
                <a:solidFill>
                  <a:srgbClr val="582A04"/>
                </a:solidFill>
                <a:latin typeface="PG Isadora Cyr Pro" pitchFamily="2" charset="-52"/>
              </a:rPr>
              <a:t> </a:t>
            </a:r>
            <a:r>
              <a:rPr lang="ru-RU" sz="2400" b="1" dirty="0" err="1">
                <a:ln>
                  <a:solidFill>
                    <a:srgbClr val="582C1C"/>
                  </a:solidFill>
                </a:ln>
                <a:solidFill>
                  <a:srgbClr val="582A04"/>
                </a:solidFill>
                <a:latin typeface="PG Isadora Cyr Pro" pitchFamily="2" charset="-52"/>
              </a:rPr>
              <a:t>і</a:t>
            </a:r>
            <a:r>
              <a:rPr lang="ru-RU" sz="2400" b="1" dirty="0">
                <a:ln>
                  <a:solidFill>
                    <a:srgbClr val="582C1C"/>
                  </a:solidFill>
                </a:ln>
                <a:solidFill>
                  <a:srgbClr val="582A04"/>
                </a:solidFill>
                <a:latin typeface="PG Isadora Cyr Pro" pitchFamily="2" charset="-52"/>
              </a:rPr>
              <a:t> грот </a:t>
            </a:r>
            <a:r>
              <a:rPr lang="ru-RU" sz="2400" b="1" dirty="0" err="1">
                <a:ln>
                  <a:solidFill>
                    <a:srgbClr val="582C1C"/>
                  </a:solidFill>
                </a:ln>
                <a:solidFill>
                  <a:srgbClr val="582A04"/>
                </a:solidFill>
                <a:latin typeface="PG Isadora Cyr Pro" pitchFamily="2" charset="-52"/>
              </a:rPr>
              <a:t>Каліпсо</a:t>
            </a:r>
            <a:r>
              <a:rPr lang="ru-RU" sz="2400" b="1" dirty="0">
                <a:ln>
                  <a:solidFill>
                    <a:srgbClr val="582C1C"/>
                  </a:solidFill>
                </a:ln>
                <a:solidFill>
                  <a:srgbClr val="582A04"/>
                </a:solidFill>
                <a:latin typeface="PG Isadora Cyr Pro" pitchFamily="2" charset="-52"/>
              </a:rPr>
              <a:t>, </a:t>
            </a:r>
            <a:r>
              <a:rPr lang="ru-RU" sz="2400" b="1" dirty="0" err="1">
                <a:ln>
                  <a:solidFill>
                    <a:srgbClr val="582C1C"/>
                  </a:solidFill>
                </a:ln>
                <a:solidFill>
                  <a:srgbClr val="582A04"/>
                </a:solidFill>
                <a:latin typeface="PG Isadora Cyr Pro" pitchFamily="2" charset="-52"/>
              </a:rPr>
              <a:t>і</a:t>
            </a:r>
            <a:r>
              <a:rPr lang="ru-RU" sz="2400" b="1" dirty="0">
                <a:ln>
                  <a:solidFill>
                    <a:srgbClr val="582C1C"/>
                  </a:solidFill>
                </a:ln>
                <a:solidFill>
                  <a:srgbClr val="582A04"/>
                </a:solidFill>
                <a:latin typeface="PG Isadora Cyr Pro" pitchFamily="2" charset="-52"/>
              </a:rPr>
              <a:t> </a:t>
            </a:r>
            <a:r>
              <a:rPr lang="ru-RU" sz="2400" b="1" dirty="0" err="1">
                <a:ln>
                  <a:solidFill>
                    <a:srgbClr val="582C1C"/>
                  </a:solidFill>
                </a:ln>
                <a:solidFill>
                  <a:srgbClr val="582A04"/>
                </a:solidFill>
                <a:latin typeface="PG Isadora Cyr Pro" pitchFamily="2" charset="-52"/>
              </a:rPr>
              <a:t>павільйон</a:t>
            </a:r>
            <a:r>
              <a:rPr lang="ru-RU" sz="2400" b="1" dirty="0">
                <a:ln>
                  <a:solidFill>
                    <a:srgbClr val="582C1C"/>
                  </a:solidFill>
                </a:ln>
                <a:solidFill>
                  <a:srgbClr val="582A04"/>
                </a:solidFill>
                <a:latin typeface="PG Isadora Cyr Pro" pitchFamily="2" charset="-52"/>
              </a:rPr>
              <a:t> </a:t>
            </a:r>
            <a:r>
              <a:rPr lang="ru-RU" sz="2400" b="1" dirty="0" err="1">
                <a:ln>
                  <a:solidFill>
                    <a:srgbClr val="582C1C"/>
                  </a:solidFill>
                </a:ln>
                <a:solidFill>
                  <a:srgbClr val="582A04"/>
                </a:solidFill>
                <a:latin typeface="PG Isadora Cyr Pro" pitchFamily="2" charset="-52"/>
              </a:rPr>
              <a:t>Флори</a:t>
            </a:r>
            <a:r>
              <a:rPr lang="ru-RU" sz="2400" b="1" dirty="0">
                <a:ln>
                  <a:solidFill>
                    <a:srgbClr val="582C1C"/>
                  </a:solidFill>
                </a:ln>
                <a:solidFill>
                  <a:srgbClr val="582A04"/>
                </a:solidFill>
                <a:latin typeface="PG Isadora Cyr Pro" pitchFamily="2" charset="-52"/>
              </a:rPr>
              <a:t>, </a:t>
            </a:r>
            <a:r>
              <a:rPr lang="ru-RU" sz="2400" b="1" dirty="0" err="1">
                <a:ln>
                  <a:solidFill>
                    <a:srgbClr val="582C1C"/>
                  </a:solidFill>
                </a:ln>
                <a:solidFill>
                  <a:srgbClr val="582A04"/>
                </a:solidFill>
                <a:latin typeface="PG Isadora Cyr Pro" pitchFamily="2" charset="-52"/>
              </a:rPr>
              <a:t>статуї</a:t>
            </a:r>
            <a:r>
              <a:rPr lang="ru-RU" sz="2400" b="1" dirty="0">
                <a:ln>
                  <a:solidFill>
                    <a:srgbClr val="582C1C"/>
                  </a:solidFill>
                </a:ln>
                <a:solidFill>
                  <a:srgbClr val="582A04"/>
                </a:solidFill>
                <a:latin typeface="PG Isadora Cyr Pro" pitchFamily="2" charset="-52"/>
              </a:rPr>
              <a:t> Гермеса </a:t>
            </a:r>
            <a:r>
              <a:rPr lang="ru-RU" sz="2400" b="1" dirty="0" err="1">
                <a:ln>
                  <a:solidFill>
                    <a:srgbClr val="582C1C"/>
                  </a:solidFill>
                </a:ln>
                <a:solidFill>
                  <a:srgbClr val="582A04"/>
                </a:solidFill>
                <a:latin typeface="PG Isadora Cyr Pro" pitchFamily="2" charset="-52"/>
              </a:rPr>
              <a:t>і</a:t>
            </a:r>
            <a:r>
              <a:rPr lang="ru-RU" sz="2400" b="1" dirty="0">
                <a:ln>
                  <a:solidFill>
                    <a:srgbClr val="582C1C"/>
                  </a:solidFill>
                </a:ln>
                <a:solidFill>
                  <a:srgbClr val="582A04"/>
                </a:solidFill>
                <a:latin typeface="PG Isadora Cyr Pro" pitchFamily="2" charset="-52"/>
              </a:rPr>
              <a:t> </a:t>
            </a:r>
            <a:r>
              <a:rPr lang="ru-RU" sz="2400" b="1" dirty="0" err="1">
                <a:ln>
                  <a:solidFill>
                    <a:srgbClr val="582C1C"/>
                  </a:solidFill>
                </a:ln>
                <a:solidFill>
                  <a:srgbClr val="582A04"/>
                </a:solidFill>
                <a:latin typeface="PG Isadora Cyr Pro" pitchFamily="2" charset="-52"/>
              </a:rPr>
              <a:t>Евріпіда</a:t>
            </a:r>
            <a:r>
              <a:rPr lang="ru-RU" sz="2400" b="1" dirty="0">
                <a:ln>
                  <a:solidFill>
                    <a:srgbClr val="582C1C"/>
                  </a:solidFill>
                </a:ln>
                <a:solidFill>
                  <a:srgbClr val="582A04"/>
                </a:solidFill>
                <a:latin typeface="PG Isadora Cyr Pro" pitchFamily="2" charset="-52"/>
              </a:rPr>
              <a:t>, </a:t>
            </a:r>
            <a:r>
              <a:rPr lang="ru-RU" sz="2400" b="1" dirty="0" err="1">
                <a:ln>
                  <a:solidFill>
                    <a:srgbClr val="582C1C"/>
                  </a:solidFill>
                </a:ln>
                <a:solidFill>
                  <a:srgbClr val="582A04"/>
                </a:solidFill>
                <a:latin typeface="PG Isadora Cyr Pro" pitchFamily="2" charset="-52"/>
              </a:rPr>
              <a:t>гроти</a:t>
            </a:r>
            <a:r>
              <a:rPr lang="ru-RU" sz="2400" b="1" dirty="0">
                <a:ln>
                  <a:solidFill>
                    <a:srgbClr val="582C1C"/>
                  </a:solidFill>
                </a:ln>
                <a:solidFill>
                  <a:srgbClr val="582A04"/>
                </a:solidFill>
                <a:latin typeface="PG Isadora Cyr Pro" pitchFamily="2" charset="-52"/>
              </a:rPr>
              <a:t> </a:t>
            </a:r>
            <a:r>
              <a:rPr lang="ru-RU" sz="2400" b="1" dirty="0" err="1">
                <a:ln>
                  <a:solidFill>
                    <a:srgbClr val="582C1C"/>
                  </a:solidFill>
                </a:ln>
                <a:solidFill>
                  <a:srgbClr val="582A04"/>
                </a:solidFill>
                <a:latin typeface="PG Isadora Cyr Pro" pitchFamily="2" charset="-52"/>
              </a:rPr>
              <a:t>Сцилли</a:t>
            </a:r>
            <a:r>
              <a:rPr lang="ru-RU" sz="2400" b="1" dirty="0">
                <a:ln>
                  <a:solidFill>
                    <a:srgbClr val="582C1C"/>
                  </a:solidFill>
                </a:ln>
                <a:solidFill>
                  <a:srgbClr val="582A04"/>
                </a:solidFill>
                <a:latin typeface="PG Isadora Cyr Pro" pitchFamily="2" charset="-52"/>
              </a:rPr>
              <a:t> </a:t>
            </a:r>
            <a:r>
              <a:rPr lang="ru-RU" sz="2400" b="1" dirty="0" err="1">
                <a:ln>
                  <a:solidFill>
                    <a:srgbClr val="582C1C"/>
                  </a:solidFill>
                </a:ln>
                <a:solidFill>
                  <a:srgbClr val="582A04"/>
                </a:solidFill>
                <a:latin typeface="PG Isadora Cyr Pro" pitchFamily="2" charset="-52"/>
              </a:rPr>
              <a:t>і</a:t>
            </a:r>
            <a:r>
              <a:rPr lang="ru-RU" sz="2400" b="1" dirty="0">
                <a:ln>
                  <a:solidFill>
                    <a:srgbClr val="582C1C"/>
                  </a:solidFill>
                </a:ln>
                <a:solidFill>
                  <a:srgbClr val="582A04"/>
                </a:solidFill>
                <a:latin typeface="PG Isadora Cyr Pro" pitchFamily="2" charset="-52"/>
              </a:rPr>
              <a:t> </a:t>
            </a:r>
            <a:r>
              <a:rPr lang="ru-RU" sz="2400" b="1" dirty="0" err="1">
                <a:ln>
                  <a:solidFill>
                    <a:srgbClr val="582C1C"/>
                  </a:solidFill>
                </a:ln>
                <a:solidFill>
                  <a:srgbClr val="582A04"/>
                </a:solidFill>
                <a:latin typeface="PG Isadora Cyr Pro" pitchFamily="2" charset="-52"/>
              </a:rPr>
              <a:t>Венери</a:t>
            </a:r>
            <a:r>
              <a:rPr lang="ru-RU" sz="2400" b="1" dirty="0">
                <a:ln>
                  <a:solidFill>
                    <a:srgbClr val="582C1C"/>
                  </a:solidFill>
                </a:ln>
                <a:solidFill>
                  <a:srgbClr val="582A04"/>
                </a:solidFill>
                <a:latin typeface="PG Isadora Cyr Pro" pitchFamily="2" charset="-52"/>
              </a:rPr>
              <a:t>, </a:t>
            </a:r>
            <a:r>
              <a:rPr lang="ru-RU" sz="2400" b="1" dirty="0" err="1">
                <a:ln>
                  <a:solidFill>
                    <a:srgbClr val="582C1C"/>
                  </a:solidFill>
                </a:ln>
                <a:solidFill>
                  <a:srgbClr val="582A04"/>
                </a:solidFill>
                <a:latin typeface="PG Isadora Cyr Pro" pitchFamily="2" charset="-52"/>
              </a:rPr>
              <a:t>терасу</a:t>
            </a:r>
            <a:r>
              <a:rPr lang="ru-RU" sz="2400" b="1" dirty="0">
                <a:ln>
                  <a:solidFill>
                    <a:srgbClr val="582C1C"/>
                  </a:solidFill>
                </a:ln>
                <a:solidFill>
                  <a:srgbClr val="582A04"/>
                </a:solidFill>
                <a:latin typeface="PG Isadora Cyr Pro" pitchFamily="2" charset="-52"/>
              </a:rPr>
              <a:t> Муз </a:t>
            </a:r>
            <a:r>
              <a:rPr lang="ru-RU" sz="2400" b="1" dirty="0" err="1">
                <a:ln>
                  <a:solidFill>
                    <a:srgbClr val="582C1C"/>
                  </a:solidFill>
                </a:ln>
                <a:solidFill>
                  <a:srgbClr val="582A04"/>
                </a:solidFill>
                <a:latin typeface="PG Isadora Cyr Pro" pitchFamily="2" charset="-52"/>
              </a:rPr>
              <a:t>і</a:t>
            </a:r>
            <a:r>
              <a:rPr lang="ru-RU" sz="2400" b="1" dirty="0">
                <a:ln>
                  <a:solidFill>
                    <a:srgbClr val="582C1C"/>
                  </a:solidFill>
                </a:ln>
                <a:solidFill>
                  <a:srgbClr val="582A04"/>
                </a:solidFill>
                <a:latin typeface="PG Isadora Cyr Pro" pitchFamily="2" charset="-52"/>
              </a:rPr>
              <a:t> </a:t>
            </a:r>
            <a:r>
              <a:rPr lang="ru-RU" sz="2400" b="1" dirty="0" err="1">
                <a:ln>
                  <a:solidFill>
                    <a:srgbClr val="582C1C"/>
                  </a:solidFill>
                </a:ln>
                <a:solidFill>
                  <a:srgbClr val="582A04"/>
                </a:solidFill>
                <a:latin typeface="PG Isadora Cyr Pro" pitchFamily="2" charset="-52"/>
              </a:rPr>
              <a:t>навіть</a:t>
            </a:r>
            <a:r>
              <a:rPr lang="ru-RU" sz="2400" b="1" dirty="0">
                <a:ln>
                  <a:solidFill>
                    <a:srgbClr val="582C1C"/>
                  </a:solidFill>
                </a:ln>
                <a:solidFill>
                  <a:srgbClr val="582A04"/>
                </a:solidFill>
                <a:latin typeface="PG Isadora Cyr Pro" pitchFamily="2" charset="-52"/>
              </a:rPr>
              <a:t> </a:t>
            </a:r>
            <a:r>
              <a:rPr lang="ru-RU" sz="2400" b="1" dirty="0" err="1">
                <a:ln>
                  <a:solidFill>
                    <a:srgbClr val="582C1C"/>
                  </a:solidFill>
                </a:ln>
                <a:solidFill>
                  <a:srgbClr val="582A04"/>
                </a:solidFill>
                <a:latin typeface="PG Isadora Cyr Pro" pitchFamily="2" charset="-52"/>
              </a:rPr>
              <a:t>річку</a:t>
            </a:r>
            <a:r>
              <a:rPr lang="ru-RU" sz="2400" b="1" dirty="0">
                <a:ln>
                  <a:solidFill>
                    <a:srgbClr val="582C1C"/>
                  </a:solidFill>
                </a:ln>
                <a:solidFill>
                  <a:srgbClr val="582A04"/>
                </a:solidFill>
                <a:latin typeface="PG Isadora Cyr Pro" pitchFamily="2" charset="-52"/>
              </a:rPr>
              <a:t> </a:t>
            </a:r>
            <a:r>
              <a:rPr lang="ru-RU" sz="2400" b="1" dirty="0" err="1">
                <a:ln>
                  <a:solidFill>
                    <a:srgbClr val="582C1C"/>
                  </a:solidFill>
                </a:ln>
                <a:solidFill>
                  <a:srgbClr val="582A04"/>
                </a:solidFill>
                <a:latin typeface="PG Isadora Cyr Pro" pitchFamily="2" charset="-52"/>
              </a:rPr>
              <a:t>підземного</a:t>
            </a:r>
            <a:r>
              <a:rPr lang="ru-RU" sz="2400" b="1" dirty="0">
                <a:ln>
                  <a:solidFill>
                    <a:srgbClr val="582C1C"/>
                  </a:solidFill>
                </a:ln>
                <a:solidFill>
                  <a:srgbClr val="582A04"/>
                </a:solidFill>
                <a:latin typeface="PG Isadora Cyr Pro" pitchFamily="2" charset="-52"/>
              </a:rPr>
              <a:t> царства </a:t>
            </a:r>
            <a:r>
              <a:rPr lang="ru-RU" sz="2400" b="1" dirty="0" err="1">
                <a:ln>
                  <a:solidFill>
                    <a:srgbClr val="582C1C"/>
                  </a:solidFill>
                </a:ln>
                <a:solidFill>
                  <a:srgbClr val="582A04"/>
                </a:solidFill>
                <a:latin typeface="PG Isadora Cyr Pro" pitchFamily="2" charset="-52"/>
              </a:rPr>
              <a:t>Стікс</a:t>
            </a:r>
            <a:r>
              <a:rPr lang="ru-RU" sz="2400" b="1" dirty="0">
                <a:ln>
                  <a:solidFill>
                    <a:srgbClr val="582C1C"/>
                  </a:solidFill>
                </a:ln>
                <a:solidFill>
                  <a:srgbClr val="582A04"/>
                </a:solidFill>
                <a:latin typeface="PG Isadora Cyr Pro" pitchFamily="2" charset="-52"/>
              </a:rPr>
              <a:t>. </a:t>
            </a:r>
          </a:p>
        </p:txBody>
      </p:sp>
      <p:pic>
        <p:nvPicPr>
          <p:cNvPr id="5" name="Picture 2" descr="C:\Documents and Settings\Администратор\Рабочий стол\Sofievka4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92080" y="1916832"/>
            <a:ext cx="3048000" cy="4064000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/>
          </a:sp3d>
        </p:spPr>
      </p:pic>
      <p:sp>
        <p:nvSpPr>
          <p:cNvPr id="6" name="Прямоугольник 5"/>
          <p:cNvSpPr/>
          <p:nvPr/>
        </p:nvSpPr>
        <p:spPr>
          <a:xfrm>
            <a:off x="5148064" y="5949280"/>
            <a:ext cx="3528392" cy="52322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uk-UA" sz="2800" b="1" dirty="0">
                <a:ln w="1905"/>
                <a:solidFill>
                  <a:srgbClr val="582A04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Preciosa" pitchFamily="2" charset="0"/>
              </a:rPr>
              <a:t>Бюст Гомера у Софіївці</a:t>
            </a:r>
            <a:endParaRPr lang="ru-RU" sz="2800" b="1" dirty="0">
              <a:ln w="1905"/>
              <a:solidFill>
                <a:srgbClr val="582A04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Preciosa" pitchFamily="2" charset="0"/>
            </a:endParaRPr>
          </a:p>
        </p:txBody>
      </p:sp>
      <p:pic>
        <p:nvPicPr>
          <p:cNvPr id="5122" name="Picture 2" descr="&amp;Pcy;&amp;ocy;&amp;vcy;’&amp;yacy;&amp;zcy;&amp;acy;&amp;ncy;&amp;iecy; &amp;zcy;&amp;ocy;&amp;bcy;&amp;rcy;&amp;acy;&amp;zhcy;&amp;iecy;&amp;ncy;&amp;ncy;&amp;yacy;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20667127">
            <a:off x="683568" y="1052736"/>
            <a:ext cx="906826" cy="1289394"/>
          </a:xfrm>
          <a:prstGeom prst="rect">
            <a:avLst/>
          </a:prstGeom>
          <a:noFill/>
        </p:spPr>
      </p:pic>
    </p:spTree>
  </p:cSld>
  <p:clrMapOvr>
    <a:masterClrMapping/>
  </p:clrMapOvr>
  <p:transition>
    <p:wheel spokes="3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 descr="C:\Documents and Settings\Администратор\Рабочий стол\21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3" y="548680"/>
            <a:ext cx="4704523" cy="3528392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5" name="Picture 4" descr="C:\Documents and Settings\Администратор\Рабочий стол\224.jpg"/>
          <p:cNvPicPr>
            <a:picLocks noChangeAspect="1" noChangeArrowheads="1"/>
          </p:cNvPicPr>
          <p:nvPr/>
        </p:nvPicPr>
        <p:blipFill>
          <a:blip r:embed="rId4" cstate="print"/>
          <a:srcRect l="13780" r="11811"/>
          <a:stretch>
            <a:fillRect/>
          </a:stretch>
        </p:blipFill>
        <p:spPr bwMode="auto">
          <a:xfrm>
            <a:off x="5220072" y="2276872"/>
            <a:ext cx="3446806" cy="4101920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/>
          </a:sp3d>
        </p:spPr>
      </p:pic>
      <p:sp>
        <p:nvSpPr>
          <p:cNvPr id="6" name="Прямоугольник 5"/>
          <p:cNvSpPr/>
          <p:nvPr/>
        </p:nvSpPr>
        <p:spPr>
          <a:xfrm>
            <a:off x="5004048" y="548680"/>
            <a:ext cx="3456384" cy="120032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3600" b="1" dirty="0" err="1">
                <a:ln w="1905">
                  <a:solidFill>
                    <a:srgbClr val="582C1C"/>
                  </a:solidFill>
                </a:ln>
                <a:solidFill>
                  <a:srgbClr val="582A04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PG Isadora Cyr Pro" pitchFamily="2" charset="-52"/>
              </a:rPr>
              <a:t>Ітака</a:t>
            </a:r>
            <a:r>
              <a:rPr lang="ru-RU" sz="3600" b="1" dirty="0">
                <a:ln w="1905">
                  <a:solidFill>
                    <a:srgbClr val="582C1C"/>
                  </a:solidFill>
                </a:ln>
                <a:solidFill>
                  <a:srgbClr val="582A04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PG Isadora Cyr Pro" pitchFamily="2" charset="-52"/>
              </a:rPr>
              <a:t> у </a:t>
            </a:r>
            <a:r>
              <a:rPr lang="ru-RU" sz="3600" b="1" dirty="0" err="1">
                <a:ln w="1905">
                  <a:solidFill>
                    <a:srgbClr val="582C1C"/>
                  </a:solidFill>
                </a:ln>
                <a:solidFill>
                  <a:srgbClr val="582A04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PG Isadora Cyr Pro" pitchFamily="2" charset="-52"/>
              </a:rPr>
              <a:t>Софіївці</a:t>
            </a:r>
            <a:r>
              <a:rPr lang="ru-RU" sz="3600" b="1" dirty="0">
                <a:ln w="1905">
                  <a:solidFill>
                    <a:srgbClr val="582C1C"/>
                  </a:solidFill>
                </a:ln>
                <a:solidFill>
                  <a:srgbClr val="582A04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PG Isadora Cyr Pro" pitchFamily="2" charset="-52"/>
              </a:rPr>
              <a:t> 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2627784" y="4797152"/>
            <a:ext cx="2584311" cy="156966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400" b="1" dirty="0">
                <a:ln w="1905">
                  <a:solidFill>
                    <a:srgbClr val="582C1C"/>
                  </a:solidFill>
                </a:ln>
                <a:solidFill>
                  <a:srgbClr val="582A04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PG Isadora Cyr Pro" pitchFamily="2" charset="-52"/>
              </a:rPr>
              <a:t>Скульптура </a:t>
            </a:r>
            <a:r>
              <a:rPr lang="ru-RU" sz="2400" b="1" dirty="0" err="1">
                <a:ln w="1905">
                  <a:solidFill>
                    <a:srgbClr val="582C1C"/>
                  </a:solidFill>
                </a:ln>
                <a:solidFill>
                  <a:srgbClr val="582A04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PG Isadora Cyr Pro" pitchFamily="2" charset="-52"/>
              </a:rPr>
              <a:t>Одіссея</a:t>
            </a:r>
            <a:r>
              <a:rPr lang="ru-RU" sz="2400" b="1" dirty="0">
                <a:ln w="1905">
                  <a:solidFill>
                    <a:srgbClr val="582C1C"/>
                  </a:solidFill>
                </a:ln>
                <a:solidFill>
                  <a:srgbClr val="582A04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PG Isadora Cyr Pro" pitchFamily="2" charset="-52"/>
              </a:rPr>
              <a:t> в </a:t>
            </a:r>
            <a:r>
              <a:rPr lang="ru-RU" sz="2400" b="1" dirty="0" err="1">
                <a:ln w="1905">
                  <a:solidFill>
                    <a:srgbClr val="582C1C"/>
                  </a:solidFill>
                </a:ln>
                <a:solidFill>
                  <a:srgbClr val="582A04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PG Isadora Cyr Pro" pitchFamily="2" charset="-52"/>
              </a:rPr>
              <a:t>північній</a:t>
            </a:r>
            <a:r>
              <a:rPr lang="ru-RU" sz="2400" b="1" dirty="0">
                <a:ln w="1905">
                  <a:solidFill>
                    <a:srgbClr val="582C1C"/>
                  </a:solidFill>
                </a:ln>
                <a:solidFill>
                  <a:srgbClr val="582A04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PG Isadora Cyr Pro" pitchFamily="2" charset="-52"/>
              </a:rPr>
              <a:t> </a:t>
            </a:r>
            <a:r>
              <a:rPr lang="ru-RU" sz="2400" b="1" dirty="0" err="1">
                <a:ln w="1905">
                  <a:solidFill>
                    <a:srgbClr val="582C1C"/>
                  </a:solidFill>
                </a:ln>
                <a:solidFill>
                  <a:srgbClr val="582A04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PG Isadora Cyr Pro" pitchFamily="2" charset="-52"/>
              </a:rPr>
              <a:t>частині</a:t>
            </a:r>
            <a:r>
              <a:rPr lang="ru-RU" sz="2400" b="1" dirty="0">
                <a:ln w="1905">
                  <a:solidFill>
                    <a:srgbClr val="582C1C"/>
                  </a:solidFill>
                </a:ln>
                <a:solidFill>
                  <a:srgbClr val="582A04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PG Isadora Cyr Pro" pitchFamily="2" charset="-52"/>
              </a:rPr>
              <a:t> </a:t>
            </a:r>
            <a:r>
              <a:rPr lang="ru-RU" sz="2400" b="1" dirty="0" err="1">
                <a:ln w="1905">
                  <a:solidFill>
                    <a:srgbClr val="582C1C"/>
                  </a:solidFill>
                </a:ln>
                <a:solidFill>
                  <a:srgbClr val="582A04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PG Isadora Cyr Pro" pitchFamily="2" charset="-52"/>
              </a:rPr>
              <a:t>Софіївки</a:t>
            </a:r>
            <a:endParaRPr lang="ru-RU" sz="2400" b="1" dirty="0">
              <a:ln w="1905">
                <a:solidFill>
                  <a:srgbClr val="582C1C"/>
                </a:solidFill>
              </a:ln>
              <a:solidFill>
                <a:srgbClr val="582A04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PG Isadora Cyr Pro" pitchFamily="2" charset="-52"/>
            </a:endParaRPr>
          </a:p>
        </p:txBody>
      </p:sp>
      <p:pic>
        <p:nvPicPr>
          <p:cNvPr id="14339" name="Picture 3" descr="&amp;Rcy;&amp;iecy;&amp;zcy;&amp;ucy;&amp;lcy;&amp;softcy;&amp;tcy;&amp;acy;&amp;tcy; &amp;pcy;&amp;ocy;&amp;shcy;&amp;ucy;&amp;kcy;&amp;ucy; &amp;zcy;&amp;ocy;&amp;bcy;&amp;rcy;&amp;acy;&amp;zhcy;&amp;iecy;&amp;ncy;&amp;softcy; &amp;zcy;&amp;acy; &amp;zcy;&amp;acy;&amp;pcy;&amp;icy;&amp;tcy;&amp;ocy;&amp;mcy; &quot;&amp;ocy;&amp;dcy;&amp;icy;&amp;scy;&amp;scy;&amp;iecy;&amp;jcy; &amp;kcy;&amp;acy;&amp;rcy;&amp;tcy;&amp;icy;&amp;ncy;&amp;kcy;&amp;icy;&quot;"/>
          <p:cNvPicPr>
            <a:picLocks noChangeAspect="1" noChangeArrowheads="1"/>
          </p:cNvPicPr>
          <p:nvPr/>
        </p:nvPicPr>
        <p:blipFill>
          <a:blip r:embed="rId5" cstate="print">
            <a:lum bright="-10000"/>
          </a:blip>
          <a:srcRect/>
          <a:stretch>
            <a:fillRect/>
          </a:stretch>
        </p:blipFill>
        <p:spPr bwMode="auto">
          <a:xfrm>
            <a:off x="0" y="3443731"/>
            <a:ext cx="2895088" cy="3414269"/>
          </a:xfrm>
          <a:prstGeom prst="rect">
            <a:avLst/>
          </a:prstGeom>
          <a:noFill/>
          <a:effectLst>
            <a:softEdge rad="635000"/>
          </a:effectLst>
        </p:spPr>
      </p:pic>
    </p:spTree>
  </p:cSld>
  <p:clrMapOvr>
    <a:masterClrMapping/>
  </p:clrMapOvr>
  <p:transition>
    <p:wheel spokes="3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AutoShape 2" descr="&amp;Pcy;&amp;acy;&amp;rcy;&amp;kcy; &amp;Scy;&amp;ocy;&amp;fcy;&amp;iukcy;&amp;yicy;&amp;vcy;&amp;kcy;&amp;acy;: &amp;Ocy;&amp;scy;&amp;tcy;&amp;rcy;&amp;iukcy;&amp;vcy; &amp;kcy;&amp;ocy;&amp;khcy;&amp;acy;&amp;ncy;&amp;ncy;&amp;yacy;"/>
          <p:cNvSpPr>
            <a:spLocks noChangeAspect="1" noChangeArrowheads="1"/>
          </p:cNvSpPr>
          <p:nvPr/>
        </p:nvSpPr>
        <p:spPr bwMode="auto">
          <a:xfrm>
            <a:off x="155575" y="-2681288"/>
            <a:ext cx="8572500" cy="55911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pic>
        <p:nvPicPr>
          <p:cNvPr id="39939" name="Picture 3" descr="C:\Documents and Settings\Администратор\Рабочий стол\1031447_original-min.jpg"/>
          <p:cNvPicPr>
            <a:picLocks noChangeAspect="1" noChangeArrowheads="1"/>
          </p:cNvPicPr>
          <p:nvPr/>
        </p:nvPicPr>
        <p:blipFill>
          <a:blip r:embed="rId3" cstate="print">
            <a:lum bright="-10000"/>
          </a:blip>
          <a:srcRect/>
          <a:stretch>
            <a:fillRect/>
          </a:stretch>
        </p:blipFill>
        <p:spPr bwMode="auto">
          <a:xfrm>
            <a:off x="1115616" y="476672"/>
            <a:ext cx="6624736" cy="4680520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/>
          </a:sp3d>
        </p:spPr>
      </p:pic>
      <p:sp>
        <p:nvSpPr>
          <p:cNvPr id="13316" name="Прямоугольник 3"/>
          <p:cNvSpPr>
            <a:spLocks noChangeArrowheads="1"/>
          </p:cNvSpPr>
          <p:nvPr/>
        </p:nvSpPr>
        <p:spPr bwMode="auto">
          <a:xfrm>
            <a:off x="395536" y="5157192"/>
            <a:ext cx="8280400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000" b="1" dirty="0" err="1">
                <a:ln>
                  <a:solidFill>
                    <a:srgbClr val="582C1C"/>
                  </a:solidFill>
                </a:ln>
                <a:solidFill>
                  <a:srgbClr val="582C1C"/>
                </a:solidFill>
                <a:latin typeface="PG Isadora Cyr Pro" pitchFamily="2" charset="-52"/>
              </a:rPr>
              <a:t>Найбільш</a:t>
            </a:r>
            <a:r>
              <a:rPr lang="ru-RU" sz="2000" b="1" dirty="0">
                <a:ln>
                  <a:solidFill>
                    <a:srgbClr val="582C1C"/>
                  </a:solidFill>
                </a:ln>
                <a:solidFill>
                  <a:srgbClr val="582C1C"/>
                </a:solidFill>
                <a:latin typeface="PG Isadora Cyr Pro" pitchFamily="2" charset="-52"/>
              </a:rPr>
              <a:t> </a:t>
            </a:r>
            <a:r>
              <a:rPr lang="ru-RU" sz="2000" b="1" dirty="0" err="1">
                <a:ln>
                  <a:solidFill>
                    <a:srgbClr val="582C1C"/>
                  </a:solidFill>
                </a:ln>
                <a:solidFill>
                  <a:srgbClr val="582C1C"/>
                </a:solidFill>
                <a:latin typeface="PG Isadora Cyr Pro" pitchFamily="2" charset="-52"/>
              </a:rPr>
              <a:t>романтичним</a:t>
            </a:r>
            <a:r>
              <a:rPr lang="ru-RU" sz="2000" b="1" dirty="0">
                <a:ln>
                  <a:solidFill>
                    <a:srgbClr val="582C1C"/>
                  </a:solidFill>
                </a:ln>
                <a:solidFill>
                  <a:srgbClr val="582C1C"/>
                </a:solidFill>
                <a:latin typeface="PG Isadora Cyr Pro" pitchFamily="2" charset="-52"/>
              </a:rPr>
              <a:t> закутком парку </a:t>
            </a:r>
            <a:r>
              <a:rPr lang="ru-RU" sz="2000" b="1" dirty="0" err="1">
                <a:ln>
                  <a:solidFill>
                    <a:srgbClr val="582C1C"/>
                  </a:solidFill>
                </a:ln>
                <a:solidFill>
                  <a:srgbClr val="582C1C"/>
                </a:solidFill>
                <a:latin typeface="PG Isadora Cyr Pro" pitchFamily="2" charset="-52"/>
              </a:rPr>
              <a:t>можна</a:t>
            </a:r>
            <a:r>
              <a:rPr lang="ru-RU" sz="2000" b="1" dirty="0">
                <a:ln>
                  <a:solidFill>
                    <a:srgbClr val="582C1C"/>
                  </a:solidFill>
                </a:ln>
                <a:solidFill>
                  <a:srgbClr val="582C1C"/>
                </a:solidFill>
                <a:latin typeface="PG Isadora Cyr Pro" pitchFamily="2" charset="-52"/>
              </a:rPr>
              <a:t> </a:t>
            </a:r>
            <a:r>
              <a:rPr lang="ru-RU" sz="2000" b="1" dirty="0" err="1">
                <a:ln>
                  <a:solidFill>
                    <a:srgbClr val="582C1C"/>
                  </a:solidFill>
                </a:ln>
                <a:solidFill>
                  <a:srgbClr val="582C1C"/>
                </a:solidFill>
                <a:latin typeface="PG Isadora Cyr Pro" pitchFamily="2" charset="-52"/>
              </a:rPr>
              <a:t>назвати</a:t>
            </a:r>
            <a:r>
              <a:rPr lang="ru-RU" sz="2000" b="1" dirty="0">
                <a:ln>
                  <a:solidFill>
                    <a:srgbClr val="582C1C"/>
                  </a:solidFill>
                </a:ln>
                <a:solidFill>
                  <a:srgbClr val="582C1C"/>
                </a:solidFill>
                <a:latin typeface="PG Isadora Cyr Pro" pitchFamily="2" charset="-52"/>
              </a:rPr>
              <a:t> </a:t>
            </a:r>
            <a:r>
              <a:rPr lang="ru-RU" sz="2000" b="1" dirty="0" err="1">
                <a:ln>
                  <a:solidFill>
                    <a:srgbClr val="582C1C"/>
                  </a:solidFill>
                </a:ln>
                <a:solidFill>
                  <a:srgbClr val="582C1C"/>
                </a:solidFill>
                <a:latin typeface="PG Isadora Cyr Pro" pitchFamily="2" charset="-52"/>
              </a:rPr>
              <a:t>затишний</a:t>
            </a:r>
            <a:r>
              <a:rPr lang="ru-RU" sz="2000" b="1" dirty="0">
                <a:ln>
                  <a:solidFill>
                    <a:srgbClr val="582C1C"/>
                  </a:solidFill>
                </a:ln>
                <a:solidFill>
                  <a:srgbClr val="582C1C"/>
                </a:solidFill>
                <a:latin typeface="PG Isadora Cyr Pro" pitchFamily="2" charset="-52"/>
              </a:rPr>
              <a:t> «</a:t>
            </a:r>
            <a:r>
              <a:rPr lang="ru-RU" sz="2000" b="1" dirty="0" err="1">
                <a:ln>
                  <a:solidFill>
                    <a:srgbClr val="582C1C"/>
                  </a:solidFill>
                </a:ln>
                <a:solidFill>
                  <a:srgbClr val="582C1C"/>
                </a:solidFill>
                <a:latin typeface="PG Isadora Cyr Pro" pitchFamily="2" charset="-52"/>
              </a:rPr>
              <a:t>Острів</a:t>
            </a:r>
            <a:r>
              <a:rPr lang="ru-RU" sz="2000" b="1" dirty="0">
                <a:ln>
                  <a:solidFill>
                    <a:srgbClr val="582C1C"/>
                  </a:solidFill>
                </a:ln>
                <a:solidFill>
                  <a:srgbClr val="582C1C"/>
                </a:solidFill>
                <a:latin typeface="PG Isadora Cyr Pro" pitchFamily="2" charset="-52"/>
              </a:rPr>
              <a:t> </a:t>
            </a:r>
            <a:r>
              <a:rPr lang="ru-RU" sz="2000" b="1" dirty="0" err="1">
                <a:ln>
                  <a:solidFill>
                    <a:srgbClr val="582C1C"/>
                  </a:solidFill>
                </a:ln>
                <a:solidFill>
                  <a:srgbClr val="582C1C"/>
                </a:solidFill>
                <a:latin typeface="PG Isadora Cyr Pro" pitchFamily="2" charset="-52"/>
              </a:rPr>
              <a:t>кохання</a:t>
            </a:r>
            <a:r>
              <a:rPr lang="ru-RU" sz="2000" b="1" dirty="0">
                <a:ln>
                  <a:solidFill>
                    <a:srgbClr val="582C1C"/>
                  </a:solidFill>
                </a:ln>
                <a:solidFill>
                  <a:srgbClr val="582C1C"/>
                </a:solidFill>
                <a:latin typeface="PG Isadora Cyr Pro" pitchFamily="2" charset="-52"/>
              </a:rPr>
              <a:t>», </a:t>
            </a:r>
            <a:r>
              <a:rPr lang="ru-RU" sz="2000" b="1" dirty="0" err="1">
                <a:ln>
                  <a:solidFill>
                    <a:srgbClr val="582C1C"/>
                  </a:solidFill>
                </a:ln>
                <a:solidFill>
                  <a:srgbClr val="582C1C"/>
                </a:solidFill>
                <a:latin typeface="PG Isadora Cyr Pro" pitchFamily="2" charset="-52"/>
              </a:rPr>
              <a:t>що</a:t>
            </a:r>
            <a:r>
              <a:rPr lang="ru-RU" sz="2000" b="1" dirty="0">
                <a:ln>
                  <a:solidFill>
                    <a:srgbClr val="582C1C"/>
                  </a:solidFill>
                </a:ln>
                <a:solidFill>
                  <a:srgbClr val="582C1C"/>
                </a:solidFill>
                <a:latin typeface="PG Isadora Cyr Pro" pitchFamily="2" charset="-52"/>
              </a:rPr>
              <a:t> </a:t>
            </a:r>
            <a:r>
              <a:rPr lang="ru-RU" sz="2000" b="1" dirty="0" err="1">
                <a:ln>
                  <a:solidFill>
                    <a:srgbClr val="582C1C"/>
                  </a:solidFill>
                </a:ln>
                <a:solidFill>
                  <a:srgbClr val="582C1C"/>
                </a:solidFill>
                <a:latin typeface="PG Isadora Cyr Pro" pitchFamily="2" charset="-52"/>
              </a:rPr>
              <a:t>розмістився</a:t>
            </a:r>
            <a:r>
              <a:rPr lang="ru-RU" sz="2000" b="1" dirty="0">
                <a:ln>
                  <a:solidFill>
                    <a:srgbClr val="582C1C"/>
                  </a:solidFill>
                </a:ln>
                <a:solidFill>
                  <a:srgbClr val="582C1C"/>
                </a:solidFill>
                <a:latin typeface="PG Isadora Cyr Pro" pitchFamily="2" charset="-52"/>
              </a:rPr>
              <a:t> на </a:t>
            </a:r>
            <a:r>
              <a:rPr lang="ru-RU" sz="2000" b="1" dirty="0" err="1">
                <a:ln>
                  <a:solidFill>
                    <a:srgbClr val="582C1C"/>
                  </a:solidFill>
                </a:ln>
                <a:solidFill>
                  <a:srgbClr val="582C1C"/>
                </a:solidFill>
                <a:latin typeface="PG Isadora Cyr Pro" pitchFamily="2" charset="-52"/>
              </a:rPr>
              <a:t>Верхньому</a:t>
            </a:r>
            <a:r>
              <a:rPr lang="ru-RU" sz="2000" b="1" dirty="0">
                <a:ln>
                  <a:solidFill>
                    <a:srgbClr val="582C1C"/>
                  </a:solidFill>
                </a:ln>
                <a:solidFill>
                  <a:srgbClr val="582C1C"/>
                </a:solidFill>
                <a:latin typeface="PG Isadora Cyr Pro" pitchFamily="2" charset="-52"/>
              </a:rPr>
              <a:t> </a:t>
            </a:r>
            <a:r>
              <a:rPr lang="ru-RU" sz="2000" b="1" dirty="0" err="1">
                <a:ln>
                  <a:solidFill>
                    <a:srgbClr val="582C1C"/>
                  </a:solidFill>
                </a:ln>
                <a:solidFill>
                  <a:srgbClr val="582C1C"/>
                </a:solidFill>
                <a:latin typeface="PG Isadora Cyr Pro" pitchFamily="2" charset="-52"/>
              </a:rPr>
              <a:t>озері</a:t>
            </a:r>
            <a:r>
              <a:rPr lang="ru-RU" sz="2000" b="1" dirty="0">
                <a:ln>
                  <a:solidFill>
                    <a:srgbClr val="582C1C"/>
                  </a:solidFill>
                </a:ln>
                <a:solidFill>
                  <a:srgbClr val="582C1C"/>
                </a:solidFill>
                <a:latin typeface="PG Isadora Cyr Pro" pitchFamily="2" charset="-52"/>
              </a:rPr>
              <a:t>. </a:t>
            </a:r>
            <a:r>
              <a:rPr lang="ru-RU" sz="2000" b="1" dirty="0" err="1">
                <a:ln>
                  <a:solidFill>
                    <a:srgbClr val="582C1C"/>
                  </a:solidFill>
                </a:ln>
                <a:solidFill>
                  <a:srgbClr val="582C1C"/>
                </a:solidFill>
                <a:latin typeface="PG Isadora Cyr Pro" pitchFamily="2" charset="-52"/>
              </a:rPr>
              <a:t>Офіційна</a:t>
            </a:r>
            <a:r>
              <a:rPr lang="ru-RU" sz="2000" b="1" dirty="0">
                <a:ln>
                  <a:solidFill>
                    <a:srgbClr val="582C1C"/>
                  </a:solidFill>
                </a:ln>
                <a:solidFill>
                  <a:srgbClr val="582C1C"/>
                </a:solidFill>
                <a:latin typeface="PG Isadora Cyr Pro" pitchFamily="2" charset="-52"/>
              </a:rPr>
              <a:t> </a:t>
            </a:r>
            <a:r>
              <a:rPr lang="ru-RU" sz="2000" b="1" dirty="0" err="1">
                <a:ln>
                  <a:solidFill>
                    <a:srgbClr val="582C1C"/>
                  </a:solidFill>
                </a:ln>
                <a:solidFill>
                  <a:srgbClr val="582C1C"/>
                </a:solidFill>
                <a:latin typeface="PG Isadora Cyr Pro" pitchFamily="2" charset="-52"/>
              </a:rPr>
              <a:t>назва</a:t>
            </a:r>
            <a:r>
              <a:rPr lang="ru-RU" sz="2000" b="1" dirty="0">
                <a:ln>
                  <a:solidFill>
                    <a:srgbClr val="582C1C"/>
                  </a:solidFill>
                </a:ln>
                <a:solidFill>
                  <a:srgbClr val="582C1C"/>
                </a:solidFill>
                <a:latin typeface="PG Isadora Cyr Pro" pitchFamily="2" charset="-52"/>
              </a:rPr>
              <a:t> острова «</a:t>
            </a:r>
            <a:r>
              <a:rPr lang="ru-RU" sz="2000" b="1" dirty="0" err="1">
                <a:ln>
                  <a:solidFill>
                    <a:srgbClr val="582C1C"/>
                  </a:solidFill>
                </a:ln>
                <a:solidFill>
                  <a:srgbClr val="582C1C"/>
                </a:solidFill>
                <a:latin typeface="PG Isadora Cyr Pro" pitchFamily="2" charset="-52"/>
              </a:rPr>
              <a:t>Анти-Цирцея</a:t>
            </a:r>
            <a:r>
              <a:rPr lang="ru-RU" sz="2000" b="1" dirty="0">
                <a:ln>
                  <a:solidFill>
                    <a:srgbClr val="582C1C"/>
                  </a:solidFill>
                </a:ln>
                <a:solidFill>
                  <a:srgbClr val="582C1C"/>
                </a:solidFill>
                <a:latin typeface="PG Isadora Cyr Pro" pitchFamily="2" charset="-52"/>
              </a:rPr>
              <a:t>». За </a:t>
            </a:r>
            <a:r>
              <a:rPr lang="ru-RU" sz="2000" b="1" dirty="0" err="1">
                <a:ln>
                  <a:solidFill>
                    <a:srgbClr val="582C1C"/>
                  </a:solidFill>
                </a:ln>
                <a:solidFill>
                  <a:srgbClr val="582C1C"/>
                </a:solidFill>
                <a:latin typeface="PG Isadora Cyr Pro" pitchFamily="2" charset="-52"/>
              </a:rPr>
              <a:t>ім</a:t>
            </a:r>
            <a:r>
              <a:rPr lang="en-US" sz="2000" b="1" dirty="0">
                <a:ln>
                  <a:solidFill>
                    <a:srgbClr val="582C1C"/>
                  </a:solidFill>
                </a:ln>
                <a:solidFill>
                  <a:srgbClr val="582C1C"/>
                </a:solidFill>
                <a:latin typeface="PG Isadora Cyr Pro" pitchFamily="2" charset="-52"/>
              </a:rPr>
              <a:t>’</a:t>
            </a:r>
            <a:r>
              <a:rPr lang="ru-RU" sz="2000" b="1" dirty="0">
                <a:ln>
                  <a:solidFill>
                    <a:srgbClr val="582C1C"/>
                  </a:solidFill>
                </a:ln>
                <a:solidFill>
                  <a:srgbClr val="582C1C"/>
                </a:solidFill>
                <a:latin typeface="PG Isadora Cyr Pro" pitchFamily="2" charset="-52"/>
              </a:rPr>
              <a:t>ям </a:t>
            </a:r>
            <a:r>
              <a:rPr lang="ru-RU" sz="2000" b="1" dirty="0" err="1">
                <a:ln>
                  <a:solidFill>
                    <a:srgbClr val="582C1C"/>
                  </a:solidFill>
                </a:ln>
                <a:solidFill>
                  <a:srgbClr val="582C1C"/>
                </a:solidFill>
                <a:latin typeface="PG Isadora Cyr Pro" pitchFamily="2" charset="-52"/>
              </a:rPr>
              <a:t>чаклунки</a:t>
            </a:r>
            <a:r>
              <a:rPr lang="ru-RU" sz="2000" b="1" dirty="0">
                <a:ln>
                  <a:solidFill>
                    <a:srgbClr val="582C1C"/>
                  </a:solidFill>
                </a:ln>
                <a:solidFill>
                  <a:srgbClr val="582C1C"/>
                </a:solidFill>
                <a:latin typeface="PG Isadora Cyr Pro" pitchFamily="2" charset="-52"/>
              </a:rPr>
              <a:t> </a:t>
            </a:r>
            <a:r>
              <a:rPr lang="ru-RU" sz="2000" b="1" dirty="0" err="1">
                <a:ln>
                  <a:solidFill>
                    <a:srgbClr val="582C1C"/>
                  </a:solidFill>
                </a:ln>
                <a:solidFill>
                  <a:srgbClr val="582C1C"/>
                </a:solidFill>
                <a:latin typeface="PG Isadora Cyr Pro" pitchFamily="2" charset="-52"/>
              </a:rPr>
              <a:t>Цирцеї</a:t>
            </a:r>
            <a:r>
              <a:rPr lang="ru-RU" sz="2000" b="1" dirty="0">
                <a:ln>
                  <a:solidFill>
                    <a:srgbClr val="582C1C"/>
                  </a:solidFill>
                </a:ln>
                <a:solidFill>
                  <a:srgbClr val="582C1C"/>
                </a:solidFill>
                <a:latin typeface="PG Isadora Cyr Pro" pitchFamily="2" charset="-52"/>
              </a:rPr>
              <a:t> (</a:t>
            </a:r>
            <a:r>
              <a:rPr lang="ru-RU" sz="2000" b="1" dirty="0" err="1">
                <a:ln>
                  <a:solidFill>
                    <a:srgbClr val="582C1C"/>
                  </a:solidFill>
                </a:ln>
                <a:solidFill>
                  <a:srgbClr val="582C1C"/>
                </a:solidFill>
                <a:latin typeface="PG Isadora Cyr Pro" pitchFamily="2" charset="-52"/>
              </a:rPr>
              <a:t>Кіркеї</a:t>
            </a:r>
            <a:r>
              <a:rPr lang="ru-RU" sz="2000" b="1" dirty="0">
                <a:ln>
                  <a:solidFill>
                    <a:srgbClr val="582C1C"/>
                  </a:solidFill>
                </a:ln>
                <a:solidFill>
                  <a:srgbClr val="582C1C"/>
                </a:solidFill>
                <a:latin typeface="PG Isadora Cyr Pro" pitchFamily="2" charset="-52"/>
              </a:rPr>
              <a:t>), яка </a:t>
            </a:r>
            <a:r>
              <a:rPr lang="ru-RU" sz="2000" b="1" dirty="0" err="1">
                <a:ln>
                  <a:solidFill>
                    <a:srgbClr val="582C1C"/>
                  </a:solidFill>
                </a:ln>
                <a:solidFill>
                  <a:srgbClr val="582C1C"/>
                </a:solidFill>
                <a:latin typeface="PG Isadora Cyr Pro" pitchFamily="2" charset="-52"/>
              </a:rPr>
              <a:t>пертворила</a:t>
            </a:r>
            <a:r>
              <a:rPr lang="ru-RU" sz="2000" b="1" dirty="0">
                <a:ln>
                  <a:solidFill>
                    <a:srgbClr val="582C1C"/>
                  </a:solidFill>
                </a:ln>
                <a:solidFill>
                  <a:srgbClr val="582C1C"/>
                </a:solidFill>
                <a:latin typeface="PG Isadora Cyr Pro" pitchFamily="2" charset="-52"/>
              </a:rPr>
              <a:t> </a:t>
            </a:r>
            <a:r>
              <a:rPr lang="ru-RU" sz="2000" b="1" dirty="0" err="1">
                <a:ln>
                  <a:solidFill>
                    <a:srgbClr val="582C1C"/>
                  </a:solidFill>
                </a:ln>
                <a:solidFill>
                  <a:srgbClr val="582C1C"/>
                </a:solidFill>
                <a:latin typeface="PG Isadora Cyr Pro" pitchFamily="2" charset="-52"/>
              </a:rPr>
              <a:t>супутників</a:t>
            </a:r>
            <a:r>
              <a:rPr lang="ru-RU" sz="2000" b="1" dirty="0">
                <a:ln>
                  <a:solidFill>
                    <a:srgbClr val="582C1C"/>
                  </a:solidFill>
                </a:ln>
                <a:solidFill>
                  <a:srgbClr val="582C1C"/>
                </a:solidFill>
                <a:latin typeface="PG Isadora Cyr Pro" pitchFamily="2" charset="-52"/>
              </a:rPr>
              <a:t> </a:t>
            </a:r>
            <a:r>
              <a:rPr lang="ru-RU" sz="2000" b="1" dirty="0" err="1">
                <a:ln>
                  <a:solidFill>
                    <a:srgbClr val="582C1C"/>
                  </a:solidFill>
                </a:ln>
                <a:solidFill>
                  <a:srgbClr val="582C1C"/>
                </a:solidFill>
                <a:latin typeface="PG Isadora Cyr Pro" pitchFamily="2" charset="-52"/>
              </a:rPr>
              <a:t>Одіссея</a:t>
            </a:r>
            <a:r>
              <a:rPr lang="ru-RU" sz="2000" b="1" dirty="0">
                <a:ln>
                  <a:solidFill>
                    <a:srgbClr val="582C1C"/>
                  </a:solidFill>
                </a:ln>
                <a:solidFill>
                  <a:srgbClr val="582C1C"/>
                </a:solidFill>
                <a:latin typeface="PG Isadora Cyr Pro" pitchFamily="2" charset="-52"/>
              </a:rPr>
              <a:t> на свиней.</a:t>
            </a:r>
          </a:p>
        </p:txBody>
      </p:sp>
    </p:spTree>
  </p:cSld>
  <p:clrMapOvr>
    <a:masterClrMapping/>
  </p:clrMapOvr>
  <p:transition>
    <p:wheel spokes="3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99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4" descr="C:\Documents and Settings\Администратор\Мои документы\Загрузки\92369207_4711681_Odissei_2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91880" y="1772816"/>
            <a:ext cx="1872208" cy="23997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3" descr="C:\Documents and Settings\Администратор\Мои документы\Загрузки\201203120313317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7543" y="1628800"/>
            <a:ext cx="2797511" cy="1512168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/>
          </a:sp3d>
        </p:spPr>
      </p:pic>
      <p:sp>
        <p:nvSpPr>
          <p:cNvPr id="9" name="Прямоугольник 8"/>
          <p:cNvSpPr/>
          <p:nvPr/>
        </p:nvSpPr>
        <p:spPr>
          <a:xfrm>
            <a:off x="1115616" y="2708920"/>
            <a:ext cx="2520280" cy="64633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uk-UA" sz="3600" b="1" dirty="0" smtClean="0">
                <a:ln w="1905">
                  <a:solidFill>
                    <a:srgbClr val="C00000"/>
                  </a:solidFill>
                </a:ln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Preciosa" pitchFamily="2" charset="0"/>
              </a:rPr>
              <a:t>Ітака</a:t>
            </a:r>
            <a:endParaRPr lang="ru-RU" sz="3600" b="1" dirty="0">
              <a:ln w="1905">
                <a:solidFill>
                  <a:srgbClr val="C00000"/>
                </a:solidFill>
              </a:ln>
              <a:solidFill>
                <a:srgbClr val="C0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Preciosa" pitchFamily="2" charset="0"/>
            </a:endParaRPr>
          </a:p>
        </p:txBody>
      </p:sp>
      <p:sp>
        <p:nvSpPr>
          <p:cNvPr id="10" name="Управляющая кнопка: далее 9">
            <a:hlinkClick r:id="" action="ppaction://hlinkshowjump?jump=nextslide" highlightClick="1"/>
          </p:cNvPr>
          <p:cNvSpPr/>
          <p:nvPr/>
        </p:nvSpPr>
        <p:spPr>
          <a:xfrm>
            <a:off x="467544" y="2924944"/>
            <a:ext cx="358775" cy="431800"/>
          </a:xfrm>
          <a:prstGeom prst="actionButtonForwardNex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3092" name="AutoShape 2" descr="&amp;Pcy;&amp;ocy;&amp;vcy;’&amp;yacy;&amp;zcy;&amp;acy;&amp;ncy;&amp;iecy; &amp;zcy;&amp;ocy;&amp;bcy;&amp;rcy;&amp;acy;&amp;zhcy;&amp;iecy;&amp;ncy;&amp;ncy;&amp;yacy;"/>
          <p:cNvSpPr>
            <a:spLocks noChangeAspect="1" noChangeArrowheads="1"/>
          </p:cNvSpPr>
          <p:nvPr/>
        </p:nvSpPr>
        <p:spPr bwMode="auto">
          <a:xfrm>
            <a:off x="155575" y="-1233488"/>
            <a:ext cx="4552950" cy="25717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pic>
        <p:nvPicPr>
          <p:cNvPr id="3093" name="Picture 3" descr="C:\Documents and Settings\Администратор\Мои документы\Загрузки\23439685-heroes-of-the-trojan-war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004048" y="4365104"/>
            <a:ext cx="3383905" cy="1944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3094" name="Picture 5" descr="&amp;Rcy;&amp;iecy;&amp;zcy;&amp;ucy;&amp;lcy;&amp;softcy;&amp;tcy;&amp;acy;&amp;tcy; &amp;pcy;&amp;ocy;&amp;shcy;&amp;ucy;&amp;kcy;&amp;ucy; &amp;zcy;&amp;ocy;&amp;bcy;&amp;rcy;&amp;acy;&amp;zhcy;&amp;iecy;&amp;ncy;&amp;softcy; &amp;zcy;&amp;acy; &amp;zcy;&amp;acy;&amp;pcy;&amp;icy;&amp;tcy;&amp;ocy;&amp;mcy; &quot;&amp;tcy;&amp;rcy;&amp;ocy;&amp;yacy;&amp;ncy;&amp;scy;&amp;softcy;&amp;kcy;&amp;icy;&amp;jcy; &amp;kcy;&amp;iukcy;&amp;ncy;&amp;softcy; &amp;kcy;&amp;acy;&amp;rcy;&amp;tcy;&amp;icy;&amp;ncy;&amp;kcy;&amp;icy;&quot;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11560" y="4221088"/>
            <a:ext cx="2566570" cy="1944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Прямоугольник 15"/>
          <p:cNvSpPr/>
          <p:nvPr/>
        </p:nvSpPr>
        <p:spPr>
          <a:xfrm>
            <a:off x="755576" y="476672"/>
            <a:ext cx="7632848" cy="107721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uk-UA" sz="3200" b="1" dirty="0" smtClean="0">
                <a:ln w="1905">
                  <a:solidFill>
                    <a:srgbClr val="582C1C"/>
                  </a:solidFill>
                </a:ln>
                <a:solidFill>
                  <a:srgbClr val="582C1C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PG Isadora Cyr Pro" pitchFamily="2" charset="-52"/>
              </a:rPr>
              <a:t>Що вам відомо про Одіссея? Скористайтесь підказками!</a:t>
            </a:r>
            <a:endParaRPr lang="ru-RU" sz="3200" b="1" cap="none" spc="0" dirty="0">
              <a:ln w="1905">
                <a:solidFill>
                  <a:srgbClr val="582C1C"/>
                </a:solidFill>
              </a:ln>
              <a:solidFill>
                <a:srgbClr val="582C1C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PG Isadora Cyr Pro" pitchFamily="2" charset="-52"/>
            </a:endParaRPr>
          </a:p>
        </p:txBody>
      </p:sp>
      <p:sp>
        <p:nvSpPr>
          <p:cNvPr id="14338" name="AutoShape 2" descr="&amp;Rcy;&amp;iecy;&amp;zcy;&amp;ucy;&amp;lcy;&amp;softcy;&amp;tcy;&amp;acy;&amp;tcy; &amp;pcy;&amp;ocy;&amp;shcy;&amp;ucy;&amp;kcy;&amp;ucy; &amp;zcy;&amp;ocy;&amp;bcy;&amp;rcy;&amp;acy;&amp;zhcy;&amp;iecy;&amp;ncy;&amp;softcy; &amp;zcy;&amp;acy; &amp;zcy;&amp;acy;&amp;pcy;&amp;icy;&amp;tcy;&amp;ocy;&amp;mcy; &quot;&amp;tcy;&amp;rcy;&amp;ocy;&amp;yacy;&amp;ncy;&amp;scy;&amp;softcy;&amp;kcy;&amp;acy; &amp;vcy;&amp;iukcy;&amp;jcy;&amp;ncy;&amp;acy; &amp;kcy;&amp;acy;&amp;rcy;&amp;tcy;&amp;icy;&amp;ncy;&amp;kcy;&amp;icy;&quot;"/>
          <p:cNvSpPr>
            <a:spLocks noChangeAspect="1" noChangeArrowheads="1"/>
          </p:cNvSpPr>
          <p:nvPr/>
        </p:nvSpPr>
        <p:spPr bwMode="auto">
          <a:xfrm>
            <a:off x="155575" y="-1455738"/>
            <a:ext cx="4552950" cy="303847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4339" name="Picture 3" descr="C:\Documents and Settings\Администратор\Мои документы\Загрузки\illiada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724128" y="1556792"/>
            <a:ext cx="2698192" cy="1800200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/>
          </a:sp3d>
        </p:spPr>
      </p:pic>
      <p:sp>
        <p:nvSpPr>
          <p:cNvPr id="19" name="Прямоугольник 18"/>
          <p:cNvSpPr/>
          <p:nvPr/>
        </p:nvSpPr>
        <p:spPr>
          <a:xfrm>
            <a:off x="5508104" y="3212976"/>
            <a:ext cx="3024337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uk-UA" sz="3600" b="1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Preciosa" pitchFamily="2" charset="0"/>
              </a:rPr>
              <a:t>Троянська війна</a:t>
            </a:r>
            <a:endParaRPr lang="ru-RU" sz="3600" b="1" cap="none" spc="0" dirty="0">
              <a:ln w="1905"/>
              <a:solidFill>
                <a:srgbClr val="C0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Preciosa" pitchFamily="2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 rot="19814308">
            <a:off x="2391323" y="4661631"/>
            <a:ext cx="251062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uk-UA" sz="3200" b="1" dirty="0" err="1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Preciosa" pitchFamily="2" charset="0"/>
              </a:rPr>
              <a:t>“хитромудрий”</a:t>
            </a:r>
            <a:endParaRPr lang="ru-RU" sz="3200" b="1" dirty="0">
              <a:ln w="1905"/>
              <a:solidFill>
                <a:srgbClr val="C0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Preciosa" pitchFamily="2" charset="0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3059832" y="6021288"/>
            <a:ext cx="547260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400" b="1" dirty="0" err="1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Preciosa" pitchFamily="2" charset="0"/>
              </a:rPr>
              <a:t>Найславетніші</a:t>
            </a:r>
            <a:r>
              <a:rPr lang="uk-UA" sz="2400" b="1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Preciosa" pitchFamily="2" charset="0"/>
              </a:rPr>
              <a:t> учасники Троянської війни</a:t>
            </a:r>
            <a:endParaRPr lang="ru-RU" sz="2400" b="1" dirty="0">
              <a:ln w="1905"/>
              <a:solidFill>
                <a:srgbClr val="C0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Preciosa" pitchFamily="2" charset="0"/>
            </a:endParaRPr>
          </a:p>
        </p:txBody>
      </p:sp>
      <p:cxnSp>
        <p:nvCxnSpPr>
          <p:cNvPr id="23" name="Прямая со стрелкой 22"/>
          <p:cNvCxnSpPr/>
          <p:nvPr/>
        </p:nvCxnSpPr>
        <p:spPr>
          <a:xfrm>
            <a:off x="5724128" y="4149080"/>
            <a:ext cx="770384" cy="698376"/>
          </a:xfrm>
          <a:prstGeom prst="straightConnector1">
            <a:avLst/>
          </a:prstGeom>
          <a:ln w="38100">
            <a:solidFill>
              <a:srgbClr val="582A04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Прямоугольник 25"/>
          <p:cNvSpPr/>
          <p:nvPr/>
        </p:nvSpPr>
        <p:spPr>
          <a:xfrm>
            <a:off x="5580112" y="3717032"/>
            <a:ext cx="125617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uk-UA" sz="3200" b="1" dirty="0" smtClean="0">
                <a:ln w="1905">
                  <a:solidFill>
                    <a:srgbClr val="C00000"/>
                  </a:solidFill>
                </a:ln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Preciosa" pitchFamily="2" charset="0"/>
              </a:rPr>
              <a:t>Одіссей</a:t>
            </a:r>
            <a:endParaRPr lang="ru-RU" sz="3200" b="1" dirty="0">
              <a:ln w="1905">
                <a:solidFill>
                  <a:srgbClr val="C00000"/>
                </a:solidFill>
              </a:ln>
              <a:solidFill>
                <a:srgbClr val="C0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Preciosa" pitchFamily="2" charset="0"/>
            </a:endParaRPr>
          </a:p>
        </p:txBody>
      </p:sp>
      <p:sp>
        <p:nvSpPr>
          <p:cNvPr id="27" name="Управляющая кнопка: далее 26">
            <a:hlinkClick r:id="rId8" action="ppaction://hlinksldjump" highlightClick="1"/>
          </p:cNvPr>
          <p:cNvSpPr/>
          <p:nvPr/>
        </p:nvSpPr>
        <p:spPr>
          <a:xfrm>
            <a:off x="467544" y="6021288"/>
            <a:ext cx="504056" cy="360040"/>
          </a:xfrm>
          <a:prstGeom prst="actionButtonForwardNex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>
    <p:wheel spokes="3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43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30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2000"/>
                                        <p:tgtEl>
                                          <p:spTgt spid="30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9" grpId="0"/>
      <p:bldP spid="20" grpId="0"/>
      <p:bldP spid="21" grpId="0"/>
      <p:bldP spid="2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Documents and Settings\Администратор\Мои документы\Загрузки\20130807201627palati_odyssea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32363" y="476250"/>
            <a:ext cx="3736975" cy="3168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2" descr="C:\Documents and Settings\Администратор\Мои документы\Загрузки\itaka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32363" y="3644900"/>
            <a:ext cx="3743325" cy="2808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6322" name="Picture 2" descr="&amp;Rcy;&amp;iecy;&amp;zcy;&amp;ucy;&amp;lcy;&amp;softcy;&amp;tcy;&amp;acy;&amp;tcy; &amp;pcy;&amp;ocy;&amp;shcy;&amp;ucy;&amp;kcy;&amp;ucy; &amp;zcy;&amp;ocy;&amp;bcy;&amp;rcy;&amp;acy;&amp;zhcy;&amp;iecy;&amp;ncy;&amp;softcy; &amp;zcy;&amp;acy; &amp;zcy;&amp;acy;&amp;pcy;&amp;icy;&amp;tcy;&amp;ocy;&amp;mcy; &quot;&amp;pcy;&amp;acy;&amp;mcy;&amp;yacy;&amp;tcy;&amp;ncy;&amp;icy;&amp;kcy; &amp;ocy;&amp;dcy;&amp;icy;&amp;scy;&amp;scy;&amp;iecy;&amp;yucy;&quot;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95288" y="3644900"/>
            <a:ext cx="4537075" cy="2841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395537" y="476672"/>
            <a:ext cx="4536504" cy="95410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uk-UA" sz="2800" b="1" dirty="0">
                <a:ln w="1905">
                  <a:solidFill>
                    <a:srgbClr val="582A04"/>
                  </a:solidFill>
                </a:ln>
                <a:solidFill>
                  <a:srgbClr val="582C1C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PG Isadora Cyr Pro" pitchFamily="2" charset="-52"/>
              </a:rPr>
              <a:t>На батьківщині легендарного Одіссея. Ітака</a:t>
            </a:r>
            <a:endParaRPr lang="ru-RU" sz="2800" b="1" dirty="0">
              <a:ln w="1905">
                <a:solidFill>
                  <a:srgbClr val="582A04"/>
                </a:solidFill>
              </a:ln>
              <a:solidFill>
                <a:srgbClr val="582C1C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PG Isadora Cyr Pro" pitchFamily="2" charset="-52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627784" y="5661248"/>
            <a:ext cx="2232248" cy="792088"/>
          </a:xfrm>
          <a:prstGeom prst="rect">
            <a:avLst/>
          </a:prstGeom>
          <a:solidFill>
            <a:schemeClr val="bg1"/>
          </a:solidFill>
          <a:ln>
            <a:solidFill>
              <a:srgbClr val="582C1C"/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uk-UA" sz="2800" b="1" dirty="0" err="1">
                <a:solidFill>
                  <a:srgbClr val="582C1C"/>
                </a:solidFill>
                <a:latin typeface="Preciosa" pitchFamily="2" charset="0"/>
              </a:rPr>
              <a:t>Пам</a:t>
            </a:r>
            <a:r>
              <a:rPr lang="en-US" sz="2800" b="1" dirty="0">
                <a:solidFill>
                  <a:srgbClr val="582C1C"/>
                </a:solidFill>
                <a:latin typeface="Preciosa" pitchFamily="2" charset="0"/>
              </a:rPr>
              <a:t>’</a:t>
            </a:r>
            <a:r>
              <a:rPr lang="uk-UA" sz="2800" b="1" dirty="0" err="1">
                <a:solidFill>
                  <a:srgbClr val="582C1C"/>
                </a:solidFill>
                <a:latin typeface="Preciosa" pitchFamily="2" charset="0"/>
              </a:rPr>
              <a:t>ятник</a:t>
            </a:r>
            <a:r>
              <a:rPr lang="uk-UA" sz="2800" b="1" dirty="0">
                <a:solidFill>
                  <a:srgbClr val="582C1C"/>
                </a:solidFill>
                <a:latin typeface="Preciosa" pitchFamily="2" charset="0"/>
              </a:rPr>
              <a:t> Одіссею</a:t>
            </a:r>
            <a:endParaRPr lang="ru-RU" sz="2800" b="1" dirty="0">
              <a:solidFill>
                <a:srgbClr val="582C1C"/>
              </a:solidFill>
              <a:latin typeface="Preciosa" pitchFamily="2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932040" y="3212976"/>
            <a:ext cx="2232248" cy="792088"/>
          </a:xfrm>
          <a:prstGeom prst="rect">
            <a:avLst/>
          </a:prstGeom>
          <a:solidFill>
            <a:schemeClr val="bg1"/>
          </a:solidFill>
          <a:ln>
            <a:solidFill>
              <a:srgbClr val="582C1C"/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uk-UA" sz="2800" b="1" dirty="0">
                <a:solidFill>
                  <a:srgbClr val="582C1C"/>
                </a:solidFill>
                <a:latin typeface="Preciosa" pitchFamily="2" charset="0"/>
              </a:rPr>
              <a:t>Залишки палацу Одіссея</a:t>
            </a:r>
            <a:endParaRPr lang="ru-RU" sz="2800" b="1" dirty="0">
              <a:solidFill>
                <a:srgbClr val="582C1C"/>
              </a:solidFill>
              <a:latin typeface="Preciosa" pitchFamily="2" charset="0"/>
            </a:endParaRPr>
          </a:p>
        </p:txBody>
      </p:sp>
      <p:pic>
        <p:nvPicPr>
          <p:cNvPr id="56324" name="Picture 4" descr="&amp;Rcy;&amp;iecy;&amp;zcy;&amp;ucy;&amp;lcy;&amp;softcy;&amp;tcy;&amp;acy;&amp;tcy; &amp;pcy;&amp;ocy;&amp;shcy;&amp;ucy;&amp;kcy;&amp;ucy; &amp;zcy;&amp;ocy;&amp;bcy;&amp;rcy;&amp;acy;&amp;zhcy;&amp;iecy;&amp;ncy;&amp;softcy; &amp;zcy;&amp;acy; &amp;zcy;&amp;acy;&amp;pcy;&amp;icy;&amp;tcy;&amp;ocy;&amp;mcy; &quot;&amp;ocy;&amp;scy;&amp;tcy;&amp;rcy;&amp;ocy;&amp;vcy; &amp;icy;&amp;tcy;&amp;acy;&amp;kcy;&amp;acy; &amp;kcy;&amp;acy;&amp;rcy;&amp;tcy;&amp;acy;&quot;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95536" y="1700808"/>
            <a:ext cx="2285552" cy="1872208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/>
          </a:sp3d>
        </p:spPr>
      </p:pic>
      <p:sp>
        <p:nvSpPr>
          <p:cNvPr id="10" name="Прямоугольник 9"/>
          <p:cNvSpPr/>
          <p:nvPr/>
        </p:nvSpPr>
        <p:spPr>
          <a:xfrm>
            <a:off x="2699792" y="2492896"/>
            <a:ext cx="2232248" cy="792088"/>
          </a:xfrm>
          <a:prstGeom prst="rect">
            <a:avLst/>
          </a:prstGeom>
          <a:solidFill>
            <a:schemeClr val="bg1"/>
          </a:solidFill>
          <a:ln>
            <a:solidFill>
              <a:srgbClr val="582C1C"/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uk-UA" sz="2800" b="1" dirty="0">
                <a:solidFill>
                  <a:srgbClr val="582C1C"/>
                </a:solidFill>
                <a:latin typeface="Preciosa" pitchFamily="2" charset="0"/>
              </a:rPr>
              <a:t>Острів Ітака на карті Греції</a:t>
            </a:r>
            <a:endParaRPr lang="ru-RU" sz="2800" b="1" dirty="0">
              <a:solidFill>
                <a:srgbClr val="582C1C"/>
              </a:solidFill>
              <a:latin typeface="Preciosa" pitchFamily="2" charset="0"/>
            </a:endParaRPr>
          </a:p>
        </p:txBody>
      </p:sp>
      <p:sp>
        <p:nvSpPr>
          <p:cNvPr id="11" name="Управляющая кнопка: назад 10">
            <a:hlinkClick r:id="" action="ppaction://hlinkshowjump?jump=previousslide" highlightClick="1"/>
          </p:cNvPr>
          <p:cNvSpPr/>
          <p:nvPr/>
        </p:nvSpPr>
        <p:spPr>
          <a:xfrm>
            <a:off x="8101013" y="5949950"/>
            <a:ext cx="574675" cy="503238"/>
          </a:xfrm>
          <a:prstGeom prst="actionButtonBackPrevious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</p:spTree>
  </p:cSld>
  <p:clrMapOvr>
    <a:masterClrMapping/>
  </p:clrMapOvr>
  <p:transition>
    <p:wheel spokes="3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563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563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1619672" y="548680"/>
            <a:ext cx="5904656" cy="986408"/>
          </a:xfrm>
          <a:prstGeom prst="roundRect">
            <a:avLst/>
          </a:prstGeom>
          <a:solidFill>
            <a:srgbClr val="947342"/>
          </a:solidFill>
          <a:ln>
            <a:solidFill>
              <a:srgbClr val="947342"/>
            </a:solidFill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1691680" y="332656"/>
            <a:ext cx="5688632" cy="120032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uk-UA" sz="3600" b="1" dirty="0">
                <a:ln w="1905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PG Isadora Cyr Pro" pitchFamily="2" charset="-52"/>
              </a:rPr>
              <a:t>Композиція поеми </a:t>
            </a:r>
            <a:r>
              <a:rPr lang="uk-UA" sz="3600" b="1" dirty="0" err="1">
                <a:ln w="1905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PG Isadora Cyr Pro" pitchFamily="2" charset="-52"/>
              </a:rPr>
              <a:t>“Одіссея”</a:t>
            </a:r>
            <a:endParaRPr lang="ru-RU" sz="3600" b="1" dirty="0">
              <a:ln w="1905">
                <a:solidFill>
                  <a:schemeClr val="bg1"/>
                </a:solidFill>
              </a:ln>
              <a:solidFill>
                <a:schemeClr val="bg1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PG Isadora Cyr Pro" pitchFamily="2" charset="-52"/>
            </a:endParaRPr>
          </a:p>
        </p:txBody>
      </p:sp>
      <p:sp>
        <p:nvSpPr>
          <p:cNvPr id="4" name="Прямоугольник 3">
            <a:hlinkClick r:id="rId3" action="ppaction://hlinksldjump"/>
          </p:cNvPr>
          <p:cNvSpPr/>
          <p:nvPr/>
        </p:nvSpPr>
        <p:spPr>
          <a:xfrm>
            <a:off x="899592" y="1916832"/>
            <a:ext cx="2664296" cy="720080"/>
          </a:xfrm>
          <a:prstGeom prst="rect">
            <a:avLst/>
          </a:prstGeom>
          <a:solidFill>
            <a:srgbClr val="947342"/>
          </a:solidFill>
          <a:ln>
            <a:solidFill>
              <a:srgbClr val="947342"/>
            </a:solidFill>
          </a:ln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5" name="Прямоугольник 4">
            <a:hlinkClick r:id="rId3" action="ppaction://hlinksldjump"/>
          </p:cNvPr>
          <p:cNvSpPr/>
          <p:nvPr/>
        </p:nvSpPr>
        <p:spPr>
          <a:xfrm>
            <a:off x="5580112" y="1844824"/>
            <a:ext cx="2736304" cy="720080"/>
          </a:xfrm>
          <a:prstGeom prst="rect">
            <a:avLst/>
          </a:prstGeom>
          <a:solidFill>
            <a:srgbClr val="947342"/>
          </a:solidFill>
          <a:ln>
            <a:solidFill>
              <a:srgbClr val="947342"/>
            </a:solidFill>
          </a:ln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971600" y="1916832"/>
            <a:ext cx="2520280" cy="64633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uk-UA" sz="3600" b="1" dirty="0">
                <a:ln w="1905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Preciosa" pitchFamily="2" charset="0"/>
              </a:rPr>
              <a:t>24 частини</a:t>
            </a:r>
            <a:endParaRPr lang="ru-RU" sz="3600" b="1" dirty="0">
              <a:ln w="1905">
                <a:solidFill>
                  <a:schemeClr val="bg1"/>
                </a:solidFill>
              </a:ln>
              <a:solidFill>
                <a:schemeClr val="bg1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Preciosa" pitchFamily="2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5724128" y="1916832"/>
            <a:ext cx="2520280" cy="64633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uk-UA" sz="3600" b="1" dirty="0">
                <a:ln w="1905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Preciosa" pitchFamily="2" charset="0"/>
              </a:rPr>
              <a:t>12110 віршів</a:t>
            </a:r>
            <a:endParaRPr lang="ru-RU" sz="3600" b="1" dirty="0">
              <a:ln w="1905">
                <a:solidFill>
                  <a:schemeClr val="bg1"/>
                </a:solidFill>
              </a:ln>
              <a:solidFill>
                <a:schemeClr val="bg1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Preciosa" pitchFamily="2" charset="0"/>
            </a:endParaRPr>
          </a:p>
        </p:txBody>
      </p:sp>
      <p:cxnSp>
        <p:nvCxnSpPr>
          <p:cNvPr id="9" name="Прямая со стрелкой 8"/>
          <p:cNvCxnSpPr/>
          <p:nvPr/>
        </p:nvCxnSpPr>
        <p:spPr>
          <a:xfrm flipH="1">
            <a:off x="2555875" y="1557338"/>
            <a:ext cx="1511300" cy="287337"/>
          </a:xfrm>
          <a:prstGeom prst="straightConnector1">
            <a:avLst/>
          </a:prstGeom>
          <a:ln w="28575">
            <a:solidFill>
              <a:srgbClr val="582C1C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 стрелкой 12"/>
          <p:cNvCxnSpPr/>
          <p:nvPr/>
        </p:nvCxnSpPr>
        <p:spPr>
          <a:xfrm>
            <a:off x="5003800" y="1557338"/>
            <a:ext cx="1368425" cy="287337"/>
          </a:xfrm>
          <a:prstGeom prst="straightConnector1">
            <a:avLst/>
          </a:prstGeom>
          <a:ln w="28575">
            <a:solidFill>
              <a:srgbClr val="582C1C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Прямоугольник 15"/>
          <p:cNvSpPr/>
          <p:nvPr/>
        </p:nvSpPr>
        <p:spPr>
          <a:xfrm>
            <a:off x="3203848" y="2708920"/>
            <a:ext cx="2664296" cy="720080"/>
          </a:xfrm>
          <a:prstGeom prst="rect">
            <a:avLst/>
          </a:prstGeom>
          <a:solidFill>
            <a:srgbClr val="947342"/>
          </a:solidFill>
          <a:ln>
            <a:solidFill>
              <a:srgbClr val="947342"/>
            </a:solidFill>
          </a:ln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7" name="Прямоугольник 16"/>
          <p:cNvSpPr/>
          <p:nvPr/>
        </p:nvSpPr>
        <p:spPr>
          <a:xfrm>
            <a:off x="1547664" y="3789040"/>
            <a:ext cx="5976664" cy="864096"/>
          </a:xfrm>
          <a:prstGeom prst="rect">
            <a:avLst/>
          </a:prstGeom>
          <a:solidFill>
            <a:srgbClr val="947342"/>
          </a:solidFill>
          <a:ln>
            <a:solidFill>
              <a:srgbClr val="947342"/>
            </a:solidFill>
          </a:ln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8" name="Прямоугольник 17"/>
          <p:cNvSpPr/>
          <p:nvPr/>
        </p:nvSpPr>
        <p:spPr>
          <a:xfrm>
            <a:off x="3275856" y="2708920"/>
            <a:ext cx="2520280" cy="64633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uk-UA" sz="3600" b="1" dirty="0">
                <a:ln w="1905">
                  <a:solidFill>
                    <a:srgbClr val="FFC000"/>
                  </a:solidFill>
                </a:ln>
                <a:solidFill>
                  <a:srgbClr val="FFC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Preciosa" pitchFamily="2" charset="0"/>
              </a:rPr>
              <a:t>Зміст поеми</a:t>
            </a:r>
            <a:endParaRPr lang="ru-RU" sz="3600" b="1" dirty="0">
              <a:ln w="1905">
                <a:solidFill>
                  <a:srgbClr val="FFC000"/>
                </a:solidFill>
              </a:ln>
              <a:solidFill>
                <a:srgbClr val="FFC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Preciosa" pitchFamily="2" charset="0"/>
            </a:endParaRPr>
          </a:p>
        </p:txBody>
      </p:sp>
      <p:cxnSp>
        <p:nvCxnSpPr>
          <p:cNvPr id="19" name="Прямая со стрелкой 18"/>
          <p:cNvCxnSpPr/>
          <p:nvPr/>
        </p:nvCxnSpPr>
        <p:spPr>
          <a:xfrm flipH="1">
            <a:off x="3348038" y="3429000"/>
            <a:ext cx="1152525" cy="287338"/>
          </a:xfrm>
          <a:prstGeom prst="straightConnector1">
            <a:avLst/>
          </a:prstGeom>
          <a:ln w="28575">
            <a:solidFill>
              <a:srgbClr val="582C1C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 стрелкой 22"/>
          <p:cNvCxnSpPr/>
          <p:nvPr/>
        </p:nvCxnSpPr>
        <p:spPr>
          <a:xfrm>
            <a:off x="4500563" y="3429000"/>
            <a:ext cx="863600" cy="360363"/>
          </a:xfrm>
          <a:prstGeom prst="straightConnector1">
            <a:avLst/>
          </a:prstGeom>
          <a:ln w="28575">
            <a:solidFill>
              <a:srgbClr val="582C1C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Прямоугольник 27"/>
          <p:cNvSpPr/>
          <p:nvPr/>
        </p:nvSpPr>
        <p:spPr>
          <a:xfrm>
            <a:off x="1547664" y="3717032"/>
            <a:ext cx="5832648" cy="95410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uk-UA" sz="2800" b="1" dirty="0">
                <a:ln w="1905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Preciosa" pitchFamily="2" charset="0"/>
              </a:rPr>
              <a:t>Десятий рік блукань Одіссея і повернення його додому</a:t>
            </a:r>
            <a:endParaRPr lang="ru-RU" sz="2800" b="1" dirty="0">
              <a:ln w="1905">
                <a:solidFill>
                  <a:schemeClr val="bg1"/>
                </a:solidFill>
              </a:ln>
              <a:solidFill>
                <a:schemeClr val="bg1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Preciosa" pitchFamily="2" charset="0"/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3275856" y="4797152"/>
            <a:ext cx="2664296" cy="720080"/>
          </a:xfrm>
          <a:prstGeom prst="rect">
            <a:avLst/>
          </a:prstGeom>
          <a:solidFill>
            <a:srgbClr val="947342"/>
          </a:solidFill>
          <a:ln>
            <a:solidFill>
              <a:srgbClr val="947342"/>
            </a:solidFill>
          </a:ln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32" name="Прямоугольник 31"/>
          <p:cNvSpPr/>
          <p:nvPr/>
        </p:nvSpPr>
        <p:spPr>
          <a:xfrm>
            <a:off x="3347865" y="4797152"/>
            <a:ext cx="2520280" cy="70788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uk-UA" sz="4000" b="1" dirty="0">
                <a:ln w="1905">
                  <a:solidFill>
                    <a:srgbClr val="FFC000"/>
                  </a:solidFill>
                </a:ln>
                <a:solidFill>
                  <a:srgbClr val="FFC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Preciosa" pitchFamily="2" charset="0"/>
              </a:rPr>
              <a:t>Жанр</a:t>
            </a:r>
            <a:endParaRPr lang="ru-RU" sz="4000" b="1" dirty="0">
              <a:ln w="1905">
                <a:solidFill>
                  <a:srgbClr val="FFC000"/>
                </a:solidFill>
              </a:ln>
              <a:solidFill>
                <a:srgbClr val="FFC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Preciosa" pitchFamily="2" charset="0"/>
            </a:endParaRPr>
          </a:p>
        </p:txBody>
      </p:sp>
      <p:sp>
        <p:nvSpPr>
          <p:cNvPr id="33" name="Прямоугольник 32"/>
          <p:cNvSpPr/>
          <p:nvPr/>
        </p:nvSpPr>
        <p:spPr>
          <a:xfrm>
            <a:off x="179512" y="5589240"/>
            <a:ext cx="4608513" cy="64633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uk-UA" sz="3600" b="1" dirty="0">
                <a:ln w="1905"/>
                <a:solidFill>
                  <a:srgbClr val="582C1C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Preciosa" pitchFamily="2" charset="0"/>
              </a:rPr>
              <a:t>Казково - пригодницька</a:t>
            </a:r>
            <a:endParaRPr lang="ru-RU" sz="3600" b="1" dirty="0">
              <a:ln w="1905"/>
              <a:solidFill>
                <a:srgbClr val="582C1C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Preciosa" pitchFamily="2" charset="0"/>
            </a:endParaRPr>
          </a:p>
        </p:txBody>
      </p:sp>
      <p:sp>
        <p:nvSpPr>
          <p:cNvPr id="34" name="Прямоугольник 33"/>
          <p:cNvSpPr/>
          <p:nvPr/>
        </p:nvSpPr>
        <p:spPr>
          <a:xfrm>
            <a:off x="5148064" y="5589240"/>
            <a:ext cx="3472424" cy="64633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uk-UA" sz="3600" b="1" dirty="0">
                <a:ln w="1905"/>
                <a:solidFill>
                  <a:srgbClr val="582C1C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Preciosa" pitchFamily="2" charset="0"/>
              </a:rPr>
              <a:t>Родинно - побутова</a:t>
            </a:r>
            <a:endParaRPr lang="ru-RU" sz="3600" b="1" dirty="0">
              <a:ln w="1905"/>
              <a:solidFill>
                <a:srgbClr val="582C1C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Preciosa" pitchFamily="2" charset="0"/>
            </a:endParaRPr>
          </a:p>
        </p:txBody>
      </p:sp>
      <p:cxnSp>
        <p:nvCxnSpPr>
          <p:cNvPr id="35" name="Прямая со стрелкой 34"/>
          <p:cNvCxnSpPr/>
          <p:nvPr/>
        </p:nvCxnSpPr>
        <p:spPr>
          <a:xfrm flipH="1">
            <a:off x="2987675" y="5516563"/>
            <a:ext cx="1152525" cy="288925"/>
          </a:xfrm>
          <a:prstGeom prst="straightConnector1">
            <a:avLst/>
          </a:prstGeom>
          <a:ln w="28575">
            <a:solidFill>
              <a:srgbClr val="582C1C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Прямая со стрелкой 35"/>
          <p:cNvCxnSpPr/>
          <p:nvPr/>
        </p:nvCxnSpPr>
        <p:spPr>
          <a:xfrm>
            <a:off x="5076825" y="5516563"/>
            <a:ext cx="863600" cy="360362"/>
          </a:xfrm>
          <a:prstGeom prst="straightConnector1">
            <a:avLst/>
          </a:prstGeom>
          <a:ln w="28575">
            <a:solidFill>
              <a:srgbClr val="582C1C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wheel spokes="3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6" grpId="0"/>
      <p:bldP spid="7" grpId="0"/>
      <p:bldP spid="18" grpId="0"/>
      <p:bldP spid="28" grpId="0"/>
      <p:bldP spid="32" grpId="0"/>
      <p:bldP spid="33" grpId="0"/>
      <p:bldP spid="3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Рисунок 1" descr="D:\Документы\Гільовська Л.В\Карта подорожі Одіссея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0825" y="333375"/>
            <a:ext cx="8497888" cy="614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7" name="Picture 3" descr="&amp;Pcy;&amp;ocy;&amp;vcy;’&amp;yacy;&amp;zcy;&amp;acy;&amp;ncy;&amp;iecy; &amp;zcy;&amp;ocy;&amp;bcy;&amp;rcy;&amp;acy;&amp;zhcy;&amp;iecy;&amp;ncy;&amp;ncy;&amp;yacy;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95513" y="5516563"/>
            <a:ext cx="431800" cy="433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8" name="Picture 3" descr="&amp;Pcy;&amp;ocy;&amp;vcy;’&amp;yacy;&amp;zcy;&amp;acy;&amp;ncy;&amp;iecy; &amp;zcy;&amp;ocy;&amp;bcy;&amp;rcy;&amp;acy;&amp;zhcy;&amp;iecy;&amp;ncy;&amp;ncy;&amp;yacy;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55875" y="3933825"/>
            <a:ext cx="431800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9" name="Picture 3" descr="&amp;Pcy;&amp;ocy;&amp;vcy;’&amp;yacy;&amp;zcy;&amp;acy;&amp;ncy;&amp;iecy; &amp;zcy;&amp;ocy;&amp;bcy;&amp;rcy;&amp;acy;&amp;zhcy;&amp;iecy;&amp;ncy;&amp;ncy;&amp;yacy;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987675" y="3789363"/>
            <a:ext cx="431800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0" name="Picture 3" descr="&amp;Pcy;&amp;ocy;&amp;vcy;’&amp;yacy;&amp;zcy;&amp;acy;&amp;ncy;&amp;iecy; &amp;zcy;&amp;ocy;&amp;bcy;&amp;rcy;&amp;acy;&amp;zhcy;&amp;iecy;&amp;ncy;&amp;ncy;&amp;yacy;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700338" y="2636838"/>
            <a:ext cx="431800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1" name="Picture 3" descr="&amp;Pcy;&amp;ocy;&amp;vcy;’&amp;yacy;&amp;zcy;&amp;acy;&amp;ncy;&amp;iecy; &amp;zcy;&amp;ocy;&amp;bcy;&amp;rcy;&amp;acy;&amp;zhcy;&amp;iecy;&amp;ncy;&amp;ncy;&amp;yacy;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908175" y="2492375"/>
            <a:ext cx="431800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2" name="Picture 3" descr="&amp;Pcy;&amp;ocy;&amp;vcy;’&amp;yacy;&amp;zcy;&amp;acy;&amp;ncy;&amp;iecy; &amp;zcy;&amp;ocy;&amp;bcy;&amp;rcy;&amp;acy;&amp;zhcy;&amp;iecy;&amp;ncy;&amp;ncy;&amp;yacy;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59113" y="2852738"/>
            <a:ext cx="433387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3" name="Picture 3" descr="&amp;Pcy;&amp;ocy;&amp;vcy;’&amp;yacy;&amp;zcy;&amp;acy;&amp;ncy;&amp;iecy; &amp;zcy;&amp;ocy;&amp;bcy;&amp;rcy;&amp;acy;&amp;zhcy;&amp;iecy;&amp;ncy;&amp;ncy;&amp;yacy;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492500" y="3860800"/>
            <a:ext cx="431800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4" name="Picture 3" descr="&amp;Pcy;&amp;ocy;&amp;vcy;’&amp;yacy;&amp;zcy;&amp;acy;&amp;ncy;&amp;iecy; &amp;zcy;&amp;ocy;&amp;bcy;&amp;rcy;&amp;acy;&amp;zhcy;&amp;iecy;&amp;ncy;&amp;ncy;&amp;yacy;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348038" y="4797425"/>
            <a:ext cx="431800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5" name="Picture 3" descr="&amp;Pcy;&amp;ocy;&amp;vcy;’&amp;yacy;&amp;zcy;&amp;acy;&amp;ncy;&amp;iecy; &amp;zcy;&amp;ocy;&amp;bcy;&amp;rcy;&amp;acy;&amp;zhcy;&amp;iecy;&amp;ncy;&amp;ncy;&amp;yacy;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59338" y="3716338"/>
            <a:ext cx="433387" cy="433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6" name="Picture 3" descr="&amp;Pcy;&amp;ocy;&amp;vcy;’&amp;yacy;&amp;zcy;&amp;acy;&amp;ncy;&amp;iecy; &amp;zcy;&amp;ocy;&amp;bcy;&amp;rcy;&amp;acy;&amp;zhcy;&amp;iecy;&amp;ncy;&amp;ncy;&amp;yacy;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16688" y="2997200"/>
            <a:ext cx="431800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Прямоугольник 13"/>
          <p:cNvSpPr/>
          <p:nvPr/>
        </p:nvSpPr>
        <p:spPr>
          <a:xfrm>
            <a:off x="6588224" y="2924944"/>
            <a:ext cx="304891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uk-UA" sz="2800" b="1" dirty="0">
                <a:ln w="1905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Preciosa" pitchFamily="2" charset="0"/>
              </a:rPr>
              <a:t>1</a:t>
            </a:r>
            <a:endParaRPr lang="ru-RU" sz="2800" b="1" dirty="0">
              <a:ln w="1905">
                <a:solidFill>
                  <a:schemeClr val="bg1"/>
                </a:solidFill>
              </a:ln>
              <a:solidFill>
                <a:schemeClr val="bg1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Preciosa" pitchFamily="2" charset="0"/>
            </a:endParaRPr>
          </a:p>
        </p:txBody>
      </p:sp>
      <p:sp>
        <p:nvSpPr>
          <p:cNvPr id="15" name="Управляющая кнопка: домой 14">
            <a:hlinkClick r:id="rId5" highlightClick="1"/>
          </p:cNvPr>
          <p:cNvSpPr/>
          <p:nvPr/>
        </p:nvSpPr>
        <p:spPr>
          <a:xfrm>
            <a:off x="8243888" y="6021388"/>
            <a:ext cx="466725" cy="393700"/>
          </a:xfrm>
          <a:prstGeom prst="actionButtonHom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2195736" y="5445224"/>
            <a:ext cx="34496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uk-UA" sz="2800" b="1" dirty="0">
                <a:ln w="1905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Preciosa" pitchFamily="2" charset="0"/>
              </a:rPr>
              <a:t>2</a:t>
            </a:r>
            <a:endParaRPr lang="ru-RU" sz="2800" b="1" dirty="0">
              <a:ln w="1905">
                <a:solidFill>
                  <a:schemeClr val="bg1"/>
                </a:solidFill>
              </a:ln>
              <a:solidFill>
                <a:schemeClr val="bg1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Preciosa" pitchFamily="2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2627784" y="3861048"/>
            <a:ext cx="34657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uk-UA" sz="2800" b="1" dirty="0">
                <a:ln w="1905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Preciosa" pitchFamily="2" charset="0"/>
              </a:rPr>
              <a:t>3</a:t>
            </a:r>
            <a:endParaRPr lang="ru-RU" sz="2800" b="1" dirty="0">
              <a:ln w="1905">
                <a:solidFill>
                  <a:schemeClr val="bg1"/>
                </a:solidFill>
              </a:ln>
              <a:solidFill>
                <a:schemeClr val="bg1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Preciosa" pitchFamily="2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 rot="10330406" flipV="1">
            <a:off x="2804071" y="3691615"/>
            <a:ext cx="72008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uk-UA" sz="2800" b="1" dirty="0">
                <a:ln w="1905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Preciosa" pitchFamily="2" charset="0"/>
              </a:rPr>
              <a:t>4</a:t>
            </a:r>
            <a:endParaRPr lang="ru-RU" sz="2800" b="1" dirty="0">
              <a:ln w="1905">
                <a:solidFill>
                  <a:schemeClr val="bg1"/>
                </a:solidFill>
              </a:ln>
              <a:solidFill>
                <a:schemeClr val="bg1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Preciosa" pitchFamily="2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1907704" y="2420888"/>
            <a:ext cx="34817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uk-UA" sz="2800" b="1" dirty="0">
                <a:ln w="1905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Preciosa" pitchFamily="2" charset="0"/>
              </a:rPr>
              <a:t>5</a:t>
            </a:r>
            <a:endParaRPr lang="ru-RU" sz="2800" b="1" dirty="0">
              <a:ln w="1905">
                <a:solidFill>
                  <a:schemeClr val="bg1"/>
                </a:solidFill>
              </a:ln>
              <a:solidFill>
                <a:schemeClr val="bg1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Preciosa" pitchFamily="2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2771800" y="2564904"/>
            <a:ext cx="34817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uk-UA" sz="2800" b="1" dirty="0">
                <a:ln w="1905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Preciosa" pitchFamily="2" charset="0"/>
              </a:rPr>
              <a:t>6</a:t>
            </a:r>
            <a:endParaRPr lang="ru-RU" sz="2800" b="1" dirty="0">
              <a:ln w="1905">
                <a:solidFill>
                  <a:schemeClr val="bg1"/>
                </a:solidFill>
              </a:ln>
              <a:solidFill>
                <a:schemeClr val="bg1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Preciosa" pitchFamily="2" charset="0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3059832" y="2780928"/>
            <a:ext cx="34657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uk-UA" sz="2800" b="1" dirty="0">
                <a:ln w="1905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Preciosa" pitchFamily="2" charset="0"/>
              </a:rPr>
              <a:t>7</a:t>
            </a:r>
            <a:endParaRPr lang="ru-RU" sz="2800" b="1" dirty="0">
              <a:ln w="1905">
                <a:solidFill>
                  <a:schemeClr val="bg1"/>
                </a:solidFill>
              </a:ln>
              <a:solidFill>
                <a:schemeClr val="bg1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Preciosa" pitchFamily="2" charset="0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3563888" y="3789040"/>
            <a:ext cx="35137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uk-UA" sz="2800" b="1" dirty="0">
                <a:ln w="1905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Preciosa" pitchFamily="2" charset="0"/>
              </a:rPr>
              <a:t>8</a:t>
            </a:r>
            <a:endParaRPr lang="ru-RU" sz="2800" b="1" dirty="0">
              <a:ln w="1905">
                <a:solidFill>
                  <a:schemeClr val="bg1"/>
                </a:solidFill>
              </a:ln>
              <a:solidFill>
                <a:schemeClr val="bg1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Preciosa" pitchFamily="2" charset="0"/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3419872" y="4725144"/>
            <a:ext cx="34977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uk-UA" sz="2800" b="1" dirty="0">
                <a:ln w="1905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Preciosa" pitchFamily="2" charset="0"/>
              </a:rPr>
              <a:t>9</a:t>
            </a:r>
            <a:endParaRPr lang="ru-RU" sz="2800" b="1" dirty="0">
              <a:ln w="1905">
                <a:solidFill>
                  <a:schemeClr val="bg1"/>
                </a:solidFill>
              </a:ln>
              <a:solidFill>
                <a:schemeClr val="bg1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Preciosa" pitchFamily="2" charset="0"/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4788024" y="3645024"/>
            <a:ext cx="50687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uk-UA" sz="2800" b="1" dirty="0">
                <a:ln w="1905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Preciosa" pitchFamily="2" charset="0"/>
              </a:rPr>
              <a:t>10</a:t>
            </a:r>
            <a:endParaRPr lang="ru-RU" sz="2800" b="1" dirty="0">
              <a:ln w="1905">
                <a:solidFill>
                  <a:schemeClr val="bg1"/>
                </a:solidFill>
              </a:ln>
              <a:solidFill>
                <a:schemeClr val="bg1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Preciosa" pitchFamily="2" charset="0"/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4283968" y="6021288"/>
            <a:ext cx="3794720" cy="432048"/>
          </a:xfrm>
          <a:prstGeom prst="rect">
            <a:avLst/>
          </a:prstGeom>
          <a:solidFill>
            <a:schemeClr val="bg2"/>
          </a:solidFill>
          <a:ln>
            <a:solidFill>
              <a:schemeClr val="tx2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uk-UA" sz="2000" b="1" dirty="0">
                <a:solidFill>
                  <a:srgbClr val="0A1EB6"/>
                </a:solidFill>
                <a:latin typeface="Preciosa" pitchFamily="2" charset="0"/>
              </a:rPr>
              <a:t>Інтерактивна карта подорожей</a:t>
            </a:r>
            <a:endParaRPr lang="ru-RU" sz="2000" b="1" dirty="0">
              <a:solidFill>
                <a:srgbClr val="0A1EB6"/>
              </a:solidFill>
              <a:latin typeface="Preciosa" pitchFamily="2" charset="0"/>
            </a:endParaRPr>
          </a:p>
        </p:txBody>
      </p:sp>
      <p:cxnSp>
        <p:nvCxnSpPr>
          <p:cNvPr id="28" name="Прямая со стрелкой 27"/>
          <p:cNvCxnSpPr/>
          <p:nvPr/>
        </p:nvCxnSpPr>
        <p:spPr>
          <a:xfrm>
            <a:off x="7667625" y="6237288"/>
            <a:ext cx="504825" cy="0"/>
          </a:xfrm>
          <a:prstGeom prst="straightConnector1">
            <a:avLst/>
          </a:prstGeom>
          <a:ln w="28575">
            <a:solidFill>
              <a:srgbClr val="0A1EB6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wheel spokes="3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0" name="AutoShape 6" descr="&amp;Rcy;&amp;iecy;&amp;zcy;&amp;ucy;&amp;lcy;&amp;softcy;&amp;tcy;&amp;acy;&amp;tcy; &amp;pcy;&amp;ocy;&amp;shcy;&amp;ucy;&amp;kcy;&amp;ucy; &amp;zcy;&amp;ocy;&amp;bcy;&amp;rcy;&amp;acy;&amp;zhcy;&amp;iecy;&amp;ncy;&amp;softcy; &amp;zcy;&amp;acy; &amp;zcy;&amp;acy;&amp;pcy;&amp;icy;&amp;tcy;&amp;ocy;&amp;mcy; &quot;&amp;scy;&amp;tcy;&amp;acy;&amp;rcy;&amp;icy;&amp;ncy;&amp;ncy;&amp;ycy;&amp;jcy; &amp;scy;&amp;vcy;&amp;icy;&amp;tcy;&amp;ocy;&amp;kcy; &amp;kcy;&amp;acy;&amp;rcy;&amp;tcy;&amp;icy;&amp;ncy;&amp;kcy;&amp;icy;&quot;"/>
          <p:cNvSpPr>
            <a:spLocks noChangeAspect="1" noChangeArrowheads="1"/>
          </p:cNvSpPr>
          <p:nvPr/>
        </p:nvSpPr>
        <p:spPr bwMode="auto">
          <a:xfrm>
            <a:off x="155575" y="-1660525"/>
            <a:ext cx="2600325" cy="34671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31" name="Picture 7" descr="C:\Documents and Settings\Администратор\Мои документы\Загрузки\ea46b8d2044165bc14d46e3da1add417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67544" y="476673"/>
            <a:ext cx="1896896" cy="2304256"/>
          </a:xfrm>
          <a:prstGeom prst="rect">
            <a:avLst/>
          </a:prstGeom>
          <a:noFill/>
        </p:spPr>
      </p:pic>
      <p:sp>
        <p:nvSpPr>
          <p:cNvPr id="13" name="Скругленный прямоугольник 12"/>
          <p:cNvSpPr/>
          <p:nvPr/>
        </p:nvSpPr>
        <p:spPr>
          <a:xfrm>
            <a:off x="4355976" y="548680"/>
            <a:ext cx="4248472" cy="792088"/>
          </a:xfrm>
          <a:prstGeom prst="roundRect">
            <a:avLst/>
          </a:prstGeom>
          <a:solidFill>
            <a:srgbClr val="947342"/>
          </a:solidFill>
          <a:ln>
            <a:solidFill>
              <a:srgbClr val="947342"/>
            </a:solidFill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4532913" y="476672"/>
            <a:ext cx="3639138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uk-UA" sz="2400" b="1" dirty="0" smtClean="0">
                <a:ln w="1905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PG Isadora Cyr Pro" pitchFamily="2" charset="-52"/>
              </a:rPr>
              <a:t>Пісня 9 </a:t>
            </a:r>
          </a:p>
          <a:p>
            <a:pPr algn="ctr">
              <a:defRPr/>
            </a:pPr>
            <a:r>
              <a:rPr lang="uk-UA" sz="2400" b="1" dirty="0" err="1" smtClean="0">
                <a:ln w="1905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PG Isadora Cyr Pro" pitchFamily="2" charset="-52"/>
              </a:rPr>
              <a:t>“Одіссей</a:t>
            </a:r>
            <a:r>
              <a:rPr lang="uk-UA" sz="2400" b="1" dirty="0" smtClean="0">
                <a:ln w="1905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PG Isadora Cyr Pro" pitchFamily="2" charset="-52"/>
              </a:rPr>
              <a:t> і </a:t>
            </a:r>
            <a:r>
              <a:rPr lang="uk-UA" sz="2400" b="1" dirty="0" err="1" smtClean="0">
                <a:ln w="1905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PG Isadora Cyr Pro" pitchFamily="2" charset="-52"/>
              </a:rPr>
              <a:t>кіклоп</a:t>
            </a:r>
            <a:r>
              <a:rPr lang="uk-UA" sz="2400" b="1" dirty="0" smtClean="0">
                <a:ln w="1905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PG Isadora Cyr Pro" pitchFamily="2" charset="-52"/>
              </a:rPr>
              <a:t> </a:t>
            </a:r>
            <a:r>
              <a:rPr lang="uk-UA" sz="2400" b="1" dirty="0" err="1" smtClean="0">
                <a:ln w="1905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PG Isadora Cyr Pro" pitchFamily="2" charset="-52"/>
              </a:rPr>
              <a:t>Поліфем”</a:t>
            </a:r>
            <a:endParaRPr lang="ru-RU" sz="2400" b="1" dirty="0">
              <a:ln w="1905">
                <a:solidFill>
                  <a:schemeClr val="bg1"/>
                </a:solidFill>
              </a:ln>
              <a:solidFill>
                <a:schemeClr val="bg1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PG Isadora Cyr Pro" pitchFamily="2" charset="-52"/>
            </a:endParaRPr>
          </a:p>
        </p:txBody>
      </p:sp>
      <p:pic>
        <p:nvPicPr>
          <p:cNvPr id="15" name="Picture 2" descr="&amp;Rcy;&amp;iecy;&amp;zcy;&amp;ucy;&amp;lcy;&amp;softcy;&amp;tcy;&amp;acy;&amp;tcy; &amp;pcy;&amp;ocy;&amp;shcy;&amp;ucy;&amp;kcy;&amp;ucy; &amp;zcy;&amp;ocy;&amp;bcy;&amp;rcy;&amp;acy;&amp;zhcy;&amp;iecy;&amp;ncy;&amp;softcy; &amp;zcy;&amp;acy; &amp;zcy;&amp;acy;&amp;pcy;&amp;icy;&amp;tcy;&amp;ocy;&amp;mcy; &quot;&amp;gcy;&amp;ocy;&amp;mcy;&amp;iecy;&amp;rcy; &amp;ocy;&amp;dcy;&amp;iukcy;&amp;scy;&amp;scy;&amp;iecy;&amp;yacy; &amp;tscy;&amp;icy;&amp;kcy;&amp;lcy;&amp;ocy;&amp;pcy; &amp;pcy;&amp;ocy;&amp;lcy;&amp;iukcy;&amp;fcy;&amp;iecy;&amp;mcy; &amp;kcy;&amp;acy;&amp;rcy;&amp;tcy;&amp;icy;&amp;ncy;&amp;kcy;&amp;icy;&quot;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3568" y="764704"/>
            <a:ext cx="1440160" cy="1800200"/>
          </a:xfrm>
          <a:prstGeom prst="rect">
            <a:avLst/>
          </a:prstGeom>
          <a:noFill/>
          <a:effectLst>
            <a:softEdge rad="127000"/>
          </a:effectLst>
        </p:spPr>
      </p:pic>
      <p:pic>
        <p:nvPicPr>
          <p:cNvPr id="16" name="Picture 4" descr="&amp;Rcy;&amp;iecy;&amp;zcy;&amp;ucy;&amp;lcy;&amp;softcy;&amp;tcy;&amp;acy;&amp;tcy; &amp;pcy;&amp;ocy;&amp;shcy;&amp;ucy;&amp;kcy;&amp;ucy; &amp;zcy;&amp;ocy;&amp;bcy;&amp;rcy;&amp;acy;&amp;zhcy;&amp;iecy;&amp;ncy;&amp;softcy; &amp;zcy;&amp;acy; &amp;zcy;&amp;acy;&amp;pcy;&amp;icy;&amp;tcy;&amp;ocy;&amp;mcy; &quot;&amp;gcy;&amp;ocy;&amp;mcy;&amp;iecy;&amp;rcy; &amp;ocy;&amp;dcy;&amp;iukcy;&amp;scy;&amp;scy;&amp;iecy;&amp;yacy; &amp;tscy;&amp;icy;&amp;kcy;&amp;lcy;&amp;ocy;&amp;pcy; &amp;pcy;&amp;ocy;&amp;lcy;&amp;iukcy;&amp;fcy;&amp;iecy;&amp;mcy; &amp;kcy;&amp;acy;&amp;rcy;&amp;tcy;&amp;icy;&amp;ncy;&amp;kcy;&amp;icy;&quot;"/>
          <p:cNvPicPr>
            <a:picLocks noChangeAspect="1" noChangeArrowheads="1"/>
          </p:cNvPicPr>
          <p:nvPr/>
        </p:nvPicPr>
        <p:blipFill>
          <a:blip r:embed="rId5" cstate="print"/>
          <a:srcRect l="4776" t="1377" r="5458" b="6884"/>
          <a:stretch>
            <a:fillRect/>
          </a:stretch>
        </p:blipFill>
        <p:spPr bwMode="auto">
          <a:xfrm>
            <a:off x="5724128" y="3429982"/>
            <a:ext cx="2849817" cy="2888671"/>
          </a:xfrm>
          <a:prstGeom prst="rect">
            <a:avLst/>
          </a:prstGeom>
          <a:noFill/>
          <a:ln>
            <a:solidFill>
              <a:schemeClr val="accent4">
                <a:lumMod val="40000"/>
                <a:lumOff val="60000"/>
              </a:schemeClr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</p:pic>
      <p:sp>
        <p:nvSpPr>
          <p:cNvPr id="17" name="Прямоугольник 16"/>
          <p:cNvSpPr/>
          <p:nvPr/>
        </p:nvSpPr>
        <p:spPr>
          <a:xfrm>
            <a:off x="2195736" y="1340768"/>
            <a:ext cx="6552728" cy="163121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uk-UA" sz="2000" b="1" dirty="0" err="1" smtClean="0">
                <a:ln w="1905">
                  <a:solidFill>
                    <a:srgbClr val="0A1EB6"/>
                  </a:solidFill>
                </a:ln>
                <a:solidFill>
                  <a:srgbClr val="0A1EB6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PG Isadora Cyr Pro" pitchFamily="2" charset="-52"/>
              </a:rPr>
              <a:t>Кіклопи</a:t>
            </a:r>
            <a:r>
              <a:rPr lang="uk-UA" sz="2000" b="1" dirty="0" smtClean="0">
                <a:ln w="1905">
                  <a:solidFill>
                    <a:srgbClr val="0A1EB6"/>
                  </a:solidFill>
                </a:ln>
                <a:solidFill>
                  <a:srgbClr val="0A1EB6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PG Isadora Cyr Pro" pitchFamily="2" charset="-52"/>
              </a:rPr>
              <a:t> (циклопи) – у грецькій міфології одноокі велетні, сини </a:t>
            </a:r>
            <a:r>
              <a:rPr lang="uk-UA" sz="2000" b="1" dirty="0" smtClean="0">
                <a:ln w="1905">
                  <a:solidFill>
                    <a:srgbClr val="0A1EB6"/>
                  </a:solidFill>
                </a:ln>
                <a:solidFill>
                  <a:srgbClr val="0A1EB6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PG Isadora Cyr Pro" pitchFamily="2" charset="-52"/>
              </a:rPr>
              <a:t>Урана й </a:t>
            </a:r>
            <a:r>
              <a:rPr lang="uk-UA" sz="2000" b="1" dirty="0" smtClean="0">
                <a:ln w="1905">
                  <a:solidFill>
                    <a:srgbClr val="0A1EB6"/>
                  </a:solidFill>
                </a:ln>
                <a:solidFill>
                  <a:srgbClr val="0A1EB6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PG Isadora Cyr Pro" pitchFamily="2" charset="-52"/>
              </a:rPr>
              <a:t>Геї. </a:t>
            </a:r>
            <a:r>
              <a:rPr lang="uk-UA" sz="2000" b="1" dirty="0" err="1" smtClean="0">
                <a:ln w="1905">
                  <a:solidFill>
                    <a:srgbClr val="0A1EB6"/>
                  </a:solidFill>
                </a:ln>
                <a:solidFill>
                  <a:srgbClr val="0A1EB6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PG Isadora Cyr Pro" pitchFamily="2" charset="-52"/>
              </a:rPr>
              <a:t>Кіклопи</a:t>
            </a:r>
            <a:r>
              <a:rPr lang="uk-UA" sz="2000" b="1" dirty="0" smtClean="0">
                <a:ln w="1905">
                  <a:solidFill>
                    <a:srgbClr val="0A1EB6"/>
                  </a:solidFill>
                </a:ln>
                <a:solidFill>
                  <a:srgbClr val="0A1EB6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PG Isadora Cyr Pro" pitchFamily="2" charset="-52"/>
              </a:rPr>
              <a:t> допомагали </a:t>
            </a:r>
            <a:r>
              <a:rPr lang="uk-UA" sz="2000" b="1" dirty="0" err="1" smtClean="0">
                <a:ln w="1905">
                  <a:solidFill>
                    <a:srgbClr val="0A1EB6"/>
                  </a:solidFill>
                </a:ln>
                <a:solidFill>
                  <a:srgbClr val="0A1EB6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PG Isadora Cyr Pro" pitchFamily="2" charset="-52"/>
              </a:rPr>
              <a:t>Г</a:t>
            </a:r>
            <a:r>
              <a:rPr lang="uk-UA" sz="2000" b="1" dirty="0" err="1" smtClean="0">
                <a:ln w="1905">
                  <a:solidFill>
                    <a:srgbClr val="0A1EB6"/>
                  </a:solidFill>
                </a:ln>
                <a:solidFill>
                  <a:srgbClr val="0A1EB6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PG Isadora Cyr Pro" pitchFamily="2" charset="-52"/>
              </a:rPr>
              <a:t>ефестові</a:t>
            </a:r>
            <a:r>
              <a:rPr lang="uk-UA" sz="2000" b="1" dirty="0" smtClean="0">
                <a:ln w="1905">
                  <a:solidFill>
                    <a:srgbClr val="0A1EB6"/>
                  </a:solidFill>
                </a:ln>
                <a:solidFill>
                  <a:srgbClr val="0A1EB6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PG Isadora Cyr Pro" pitchFamily="2" charset="-52"/>
              </a:rPr>
              <a:t> </a:t>
            </a:r>
            <a:r>
              <a:rPr lang="uk-UA" sz="2000" b="1" dirty="0" smtClean="0">
                <a:ln w="1905">
                  <a:solidFill>
                    <a:srgbClr val="0A1EB6"/>
                  </a:solidFill>
                </a:ln>
                <a:solidFill>
                  <a:srgbClr val="0A1EB6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PG Isadora Cyr Pro" pitchFamily="2" charset="-52"/>
              </a:rPr>
              <a:t>кувати блискавки, розводили худобу</a:t>
            </a:r>
            <a:r>
              <a:rPr lang="uk-UA" sz="2000" b="1" dirty="0" smtClean="0">
                <a:ln w="1905">
                  <a:solidFill>
                    <a:srgbClr val="0A1EB6"/>
                  </a:solidFill>
                </a:ln>
                <a:solidFill>
                  <a:srgbClr val="0A1EB6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PG Isadora Cyr Pro" pitchFamily="2" charset="-52"/>
              </a:rPr>
              <a:t>. За античними міфами, </a:t>
            </a:r>
            <a:r>
              <a:rPr lang="uk-UA" sz="2000" b="1" dirty="0" err="1" smtClean="0">
                <a:ln w="1905">
                  <a:solidFill>
                    <a:srgbClr val="0A1EB6"/>
                  </a:solidFill>
                </a:ln>
                <a:solidFill>
                  <a:srgbClr val="0A1EB6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PG Isadora Cyr Pro" pitchFamily="2" charset="-52"/>
              </a:rPr>
              <a:t>Поліфем</a:t>
            </a:r>
            <a:r>
              <a:rPr lang="uk-UA" sz="2000" b="1" dirty="0" smtClean="0">
                <a:ln w="1905">
                  <a:solidFill>
                    <a:srgbClr val="0A1EB6"/>
                  </a:solidFill>
                </a:ln>
                <a:solidFill>
                  <a:srgbClr val="0A1EB6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PG Isadora Cyr Pro" pitchFamily="2" charset="-52"/>
              </a:rPr>
              <a:t> – син бога моря </a:t>
            </a:r>
            <a:r>
              <a:rPr lang="uk-UA" sz="2000" b="1" dirty="0" err="1" smtClean="0">
                <a:ln w="1905">
                  <a:solidFill>
                    <a:srgbClr val="0A1EB6"/>
                  </a:solidFill>
                </a:ln>
                <a:solidFill>
                  <a:srgbClr val="0A1EB6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PG Isadora Cyr Pro" pitchFamily="2" charset="-52"/>
              </a:rPr>
              <a:t>Посейдона</a:t>
            </a:r>
            <a:r>
              <a:rPr lang="uk-UA" sz="2000" b="1" dirty="0" smtClean="0">
                <a:ln w="1905">
                  <a:solidFill>
                    <a:srgbClr val="0A1EB6"/>
                  </a:solidFill>
                </a:ln>
                <a:solidFill>
                  <a:srgbClr val="0A1EB6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PG Isadora Cyr Pro" pitchFamily="2" charset="-52"/>
              </a:rPr>
              <a:t> і найбільший з </a:t>
            </a:r>
            <a:r>
              <a:rPr lang="uk-UA" sz="2000" b="1" dirty="0" err="1" smtClean="0">
                <a:ln w="1905">
                  <a:solidFill>
                    <a:srgbClr val="0A1EB6"/>
                  </a:solidFill>
                </a:ln>
                <a:solidFill>
                  <a:srgbClr val="0A1EB6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PG Isadora Cyr Pro" pitchFamily="2" charset="-52"/>
              </a:rPr>
              <a:t>кіклопів</a:t>
            </a:r>
            <a:endParaRPr lang="ru-RU" sz="2000" b="1" cap="none" spc="0" dirty="0">
              <a:ln w="1905">
                <a:solidFill>
                  <a:srgbClr val="0A1EB6"/>
                </a:solidFill>
              </a:ln>
              <a:solidFill>
                <a:srgbClr val="0A1EB6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PG Isadora Cyr Pro" pitchFamily="2" charset="-52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467544" y="2996952"/>
            <a:ext cx="5616624" cy="34163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>
              <a:buFont typeface="Wingdings" pitchFamily="2" charset="2"/>
              <a:buChar char="§"/>
            </a:pPr>
            <a:r>
              <a:rPr lang="uk-UA" sz="2400" b="1" dirty="0" smtClean="0">
                <a:ln w="1905">
                  <a:solidFill>
                    <a:srgbClr val="582A04"/>
                  </a:solidFill>
                </a:ln>
                <a:solidFill>
                  <a:srgbClr val="582A04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PG Isadora Cyr Pro" pitchFamily="2" charset="-52"/>
              </a:rPr>
              <a:t>Знайдіть у тексті опис житла </a:t>
            </a:r>
            <a:r>
              <a:rPr lang="uk-UA" sz="2400" b="1" dirty="0" err="1" smtClean="0">
                <a:ln w="1905">
                  <a:solidFill>
                    <a:srgbClr val="582A04"/>
                  </a:solidFill>
                </a:ln>
                <a:solidFill>
                  <a:srgbClr val="582A04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PG Isadora Cyr Pro" pitchFamily="2" charset="-52"/>
              </a:rPr>
              <a:t>кіклопа</a:t>
            </a:r>
            <a:r>
              <a:rPr lang="uk-UA" sz="2400" b="1" dirty="0" smtClean="0">
                <a:ln w="1905">
                  <a:solidFill>
                    <a:srgbClr val="582A04"/>
                  </a:solidFill>
                </a:ln>
                <a:solidFill>
                  <a:srgbClr val="582A04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PG Isadora Cyr Pro" pitchFamily="2" charset="-52"/>
              </a:rPr>
              <a:t>.</a:t>
            </a:r>
          </a:p>
          <a:p>
            <a:pPr>
              <a:buFont typeface="Wingdings" pitchFamily="2" charset="2"/>
              <a:buChar char="§"/>
            </a:pPr>
            <a:r>
              <a:rPr lang="uk-UA" sz="2400" b="1" cap="none" spc="0" dirty="0" smtClean="0">
                <a:ln w="1905">
                  <a:solidFill>
                    <a:srgbClr val="582A04"/>
                  </a:solidFill>
                </a:ln>
                <a:solidFill>
                  <a:srgbClr val="582A04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PG Isadora Cyr Pro" pitchFamily="2" charset="-52"/>
              </a:rPr>
              <a:t>Яким змальовано </a:t>
            </a:r>
            <a:r>
              <a:rPr lang="uk-UA" sz="2400" b="1" cap="none" spc="0" dirty="0" err="1" smtClean="0">
                <a:ln w="1905">
                  <a:solidFill>
                    <a:srgbClr val="582A04"/>
                  </a:solidFill>
                </a:ln>
                <a:solidFill>
                  <a:srgbClr val="582A04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PG Isadora Cyr Pro" pitchFamily="2" charset="-52"/>
              </a:rPr>
              <a:t>Поліфема</a:t>
            </a:r>
            <a:r>
              <a:rPr lang="uk-UA" sz="2400" b="1" cap="none" spc="0" dirty="0" smtClean="0">
                <a:ln w="1905">
                  <a:solidFill>
                    <a:srgbClr val="582A04"/>
                  </a:solidFill>
                </a:ln>
                <a:solidFill>
                  <a:srgbClr val="582A04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PG Isadora Cyr Pro" pitchFamily="2" charset="-52"/>
              </a:rPr>
              <a:t>? Який прийом використовує Гомер для зображення </a:t>
            </a:r>
            <a:r>
              <a:rPr lang="uk-UA" sz="2400" b="1" cap="none" spc="0" dirty="0" err="1" smtClean="0">
                <a:ln w="1905">
                  <a:solidFill>
                    <a:srgbClr val="582A04"/>
                  </a:solidFill>
                </a:ln>
                <a:solidFill>
                  <a:srgbClr val="582A04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PG Isadora Cyr Pro" pitchFamily="2" charset="-52"/>
              </a:rPr>
              <a:t>кіклопа</a:t>
            </a:r>
            <a:r>
              <a:rPr lang="uk-UA" sz="2400" b="1" cap="none" spc="0" dirty="0" smtClean="0">
                <a:ln w="1905">
                  <a:solidFill>
                    <a:srgbClr val="582A04"/>
                  </a:solidFill>
                </a:ln>
                <a:solidFill>
                  <a:srgbClr val="582A04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PG Isadora Cyr Pro" pitchFamily="2" charset="-52"/>
              </a:rPr>
              <a:t>?</a:t>
            </a:r>
          </a:p>
          <a:p>
            <a:pPr>
              <a:buFont typeface="Wingdings" pitchFamily="2" charset="2"/>
              <a:buChar char="§"/>
            </a:pPr>
            <a:r>
              <a:rPr lang="uk-UA" sz="2400" b="1" dirty="0" smtClean="0">
                <a:ln w="1905">
                  <a:solidFill>
                    <a:srgbClr val="582A04"/>
                  </a:solidFill>
                </a:ln>
                <a:solidFill>
                  <a:srgbClr val="582A04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PG Isadora Cyr Pro" pitchFamily="2" charset="-52"/>
              </a:rPr>
              <a:t>Як ви гадаєте, яким господарем був </a:t>
            </a:r>
            <a:r>
              <a:rPr lang="uk-UA" sz="2400" b="1" dirty="0" err="1" smtClean="0">
                <a:ln w="1905">
                  <a:solidFill>
                    <a:srgbClr val="582A04"/>
                  </a:solidFill>
                </a:ln>
                <a:solidFill>
                  <a:srgbClr val="582A04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PG Isadora Cyr Pro" pitchFamily="2" charset="-52"/>
              </a:rPr>
              <a:t>Поліфем</a:t>
            </a:r>
            <a:r>
              <a:rPr lang="uk-UA" sz="2400" b="1" dirty="0" smtClean="0">
                <a:ln w="1905">
                  <a:solidFill>
                    <a:srgbClr val="582A04"/>
                  </a:solidFill>
                </a:ln>
                <a:solidFill>
                  <a:srgbClr val="582A04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PG Isadora Cyr Pro" pitchFamily="2" charset="-52"/>
              </a:rPr>
              <a:t>?</a:t>
            </a:r>
          </a:p>
          <a:p>
            <a:pPr>
              <a:buFont typeface="Wingdings" pitchFamily="2" charset="2"/>
              <a:buChar char="§"/>
            </a:pPr>
            <a:r>
              <a:rPr lang="uk-UA" sz="2400" b="1" cap="none" spc="0" dirty="0" smtClean="0">
                <a:ln w="1905">
                  <a:solidFill>
                    <a:srgbClr val="582A04"/>
                  </a:solidFill>
                </a:ln>
                <a:solidFill>
                  <a:srgbClr val="582A04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PG Isadora Cyr Pro" pitchFamily="2" charset="-52"/>
              </a:rPr>
              <a:t>Опишіть, що побачив Одіссей та його товариші в печері </a:t>
            </a:r>
            <a:r>
              <a:rPr lang="uk-UA" sz="2400" b="1" cap="none" spc="0" dirty="0" err="1" smtClean="0">
                <a:ln w="1905">
                  <a:solidFill>
                    <a:srgbClr val="582A04"/>
                  </a:solidFill>
                </a:ln>
                <a:solidFill>
                  <a:srgbClr val="582A04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PG Isadora Cyr Pro" pitchFamily="2" charset="-52"/>
              </a:rPr>
              <a:t>Поліфема</a:t>
            </a:r>
            <a:r>
              <a:rPr lang="uk-UA" sz="2400" b="1" cap="none" spc="0" dirty="0" smtClean="0">
                <a:ln w="1905">
                  <a:solidFill>
                    <a:srgbClr val="582A04"/>
                  </a:solidFill>
                </a:ln>
                <a:solidFill>
                  <a:srgbClr val="582A04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PG Isadora Cyr Pro" pitchFamily="2" charset="-52"/>
              </a:rPr>
              <a:t>.</a:t>
            </a:r>
            <a:endParaRPr lang="ru-RU" sz="2400" b="1" cap="none" spc="0" dirty="0">
              <a:ln w="1905">
                <a:solidFill>
                  <a:srgbClr val="582A04"/>
                </a:solidFill>
              </a:ln>
              <a:solidFill>
                <a:srgbClr val="582A04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PG Isadora Cyr Pro" pitchFamily="2" charset="-52"/>
            </a:endParaRPr>
          </a:p>
        </p:txBody>
      </p:sp>
    </p:spTree>
  </p:cSld>
  <p:clrMapOvr>
    <a:masterClrMapping/>
  </p:clrMapOvr>
  <p:transition>
    <p:wheel spokes="3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6" descr="&amp;Pcy;&amp;ocy;&amp;vcy;’&amp;yacy;&amp;zcy;&amp;acy;&amp;ncy;&amp;iecy; &amp;zcy;&amp;ocy;&amp;bcy;&amp;rcy;&amp;acy;&amp;zhcy;&amp;iecy;&amp;ncy;&amp;ncy;&amp;yacy;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548680"/>
            <a:ext cx="2105994" cy="2952328"/>
          </a:xfrm>
          <a:prstGeom prst="rect">
            <a:avLst/>
          </a:prstGeom>
          <a:noFill/>
          <a:ln w="28575"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</p:pic>
      <p:sp>
        <p:nvSpPr>
          <p:cNvPr id="4" name="Прямоугольник 3"/>
          <p:cNvSpPr/>
          <p:nvPr/>
        </p:nvSpPr>
        <p:spPr>
          <a:xfrm>
            <a:off x="2771800" y="476672"/>
            <a:ext cx="5904656" cy="304698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>
              <a:buFont typeface="Wingdings" pitchFamily="2" charset="2"/>
              <a:buChar char="§"/>
            </a:pPr>
            <a:r>
              <a:rPr lang="uk-UA" sz="2400" b="1" dirty="0" smtClean="0">
                <a:ln w="1905">
                  <a:solidFill>
                    <a:srgbClr val="582C1C"/>
                  </a:solidFill>
                </a:ln>
                <a:solidFill>
                  <a:srgbClr val="582C1C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PG Isadora Cyr Pro" pitchFamily="2" charset="-52"/>
              </a:rPr>
              <a:t>Як поводять себе в розмові Одіссей і </a:t>
            </a:r>
            <a:r>
              <a:rPr lang="uk-UA" sz="2400" b="1" dirty="0" err="1" smtClean="0">
                <a:ln w="1905">
                  <a:solidFill>
                    <a:srgbClr val="582C1C"/>
                  </a:solidFill>
                </a:ln>
                <a:solidFill>
                  <a:srgbClr val="582C1C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PG Isadora Cyr Pro" pitchFamily="2" charset="-52"/>
              </a:rPr>
              <a:t>Поліфем</a:t>
            </a:r>
            <a:r>
              <a:rPr lang="uk-UA" sz="2400" b="1" dirty="0" smtClean="0">
                <a:ln w="1905">
                  <a:solidFill>
                    <a:srgbClr val="582C1C"/>
                  </a:solidFill>
                </a:ln>
                <a:solidFill>
                  <a:srgbClr val="582C1C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PG Isadora Cyr Pro" pitchFamily="2" charset="-52"/>
              </a:rPr>
              <a:t>?</a:t>
            </a:r>
          </a:p>
          <a:p>
            <a:pPr>
              <a:buFont typeface="Wingdings" pitchFamily="2" charset="2"/>
              <a:buChar char="§"/>
            </a:pPr>
            <a:r>
              <a:rPr lang="uk-UA" sz="2400" b="1" cap="none" spc="0" dirty="0" smtClean="0">
                <a:ln w="1905">
                  <a:solidFill>
                    <a:srgbClr val="582C1C"/>
                  </a:solidFill>
                </a:ln>
                <a:solidFill>
                  <a:srgbClr val="582C1C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PG Isadora Cyr Pro" pitchFamily="2" charset="-52"/>
              </a:rPr>
              <a:t>Чи правильно вчинив Одіссей, збрехавши </a:t>
            </a:r>
            <a:r>
              <a:rPr lang="uk-UA" sz="2400" b="1" cap="none" spc="0" dirty="0" err="1" smtClean="0">
                <a:ln w="1905">
                  <a:solidFill>
                    <a:srgbClr val="582C1C"/>
                  </a:solidFill>
                </a:ln>
                <a:solidFill>
                  <a:srgbClr val="582C1C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PG Isadora Cyr Pro" pitchFamily="2" charset="-52"/>
              </a:rPr>
              <a:t>Поліфемові</a:t>
            </a:r>
            <a:r>
              <a:rPr lang="uk-UA" sz="2400" b="1" cap="none" spc="0" dirty="0" smtClean="0">
                <a:ln w="1905">
                  <a:solidFill>
                    <a:srgbClr val="582C1C"/>
                  </a:solidFill>
                </a:ln>
                <a:solidFill>
                  <a:srgbClr val="582C1C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PG Isadora Cyr Pro" pitchFamily="2" charset="-52"/>
              </a:rPr>
              <a:t>?</a:t>
            </a:r>
          </a:p>
          <a:p>
            <a:pPr>
              <a:buFont typeface="Wingdings" pitchFamily="2" charset="2"/>
              <a:buChar char="§"/>
            </a:pPr>
            <a:r>
              <a:rPr lang="uk-UA" sz="2400" b="1" dirty="0" smtClean="0">
                <a:ln w="1905">
                  <a:solidFill>
                    <a:srgbClr val="582C1C"/>
                  </a:solidFill>
                </a:ln>
                <a:solidFill>
                  <a:srgbClr val="582C1C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PG Isadora Cyr Pro" pitchFamily="2" charset="-52"/>
              </a:rPr>
              <a:t>Як вчинив </a:t>
            </a:r>
            <a:r>
              <a:rPr lang="uk-UA" sz="2400" b="1" dirty="0" err="1" smtClean="0">
                <a:ln w="1905">
                  <a:solidFill>
                    <a:srgbClr val="582C1C"/>
                  </a:solidFill>
                </a:ln>
                <a:solidFill>
                  <a:srgbClr val="582C1C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PG Isadora Cyr Pro" pitchFamily="2" charset="-52"/>
              </a:rPr>
              <a:t>Поліфем</a:t>
            </a:r>
            <a:r>
              <a:rPr lang="uk-UA" sz="2400" b="1" dirty="0" smtClean="0">
                <a:ln w="1905">
                  <a:solidFill>
                    <a:srgbClr val="582C1C"/>
                  </a:solidFill>
                </a:ln>
                <a:solidFill>
                  <a:srgbClr val="582C1C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PG Isadora Cyr Pro" pitchFamily="2" charset="-52"/>
              </a:rPr>
              <a:t>, зрозумівши, що прибулі беззахисні?</a:t>
            </a:r>
          </a:p>
          <a:p>
            <a:pPr>
              <a:buFont typeface="Wingdings" pitchFamily="2" charset="2"/>
              <a:buChar char="§"/>
            </a:pPr>
            <a:r>
              <a:rPr lang="uk-UA" sz="2400" b="1" cap="none" spc="0" dirty="0" smtClean="0">
                <a:ln w="1905">
                  <a:solidFill>
                    <a:srgbClr val="582C1C"/>
                  </a:solidFill>
                </a:ln>
                <a:solidFill>
                  <a:srgbClr val="582C1C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PG Isadora Cyr Pro" pitchFamily="2" charset="-52"/>
              </a:rPr>
              <a:t>З якою метою Гомер змалював страшну сцену вбивства </a:t>
            </a:r>
            <a:r>
              <a:rPr lang="uk-UA" sz="2400" b="1" cap="none" spc="0" dirty="0" err="1" smtClean="0">
                <a:ln w="1905">
                  <a:solidFill>
                    <a:srgbClr val="582C1C"/>
                  </a:solidFill>
                </a:ln>
                <a:solidFill>
                  <a:srgbClr val="582C1C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PG Isadora Cyr Pro" pitchFamily="2" charset="-52"/>
              </a:rPr>
              <a:t>кіклопом</a:t>
            </a:r>
            <a:r>
              <a:rPr lang="uk-UA" sz="2400" b="1" cap="none" spc="0" dirty="0" smtClean="0">
                <a:ln w="1905">
                  <a:solidFill>
                    <a:srgbClr val="582C1C"/>
                  </a:solidFill>
                </a:ln>
                <a:solidFill>
                  <a:srgbClr val="582C1C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PG Isadora Cyr Pro" pitchFamily="2" charset="-52"/>
              </a:rPr>
              <a:t> своїх  гостей?</a:t>
            </a:r>
            <a:endParaRPr lang="ru-RU" sz="2400" b="1" cap="none" spc="0" dirty="0">
              <a:ln w="1905">
                <a:solidFill>
                  <a:srgbClr val="582C1C"/>
                </a:solidFill>
              </a:ln>
              <a:solidFill>
                <a:srgbClr val="582C1C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PG Isadora Cyr Pro" pitchFamily="2" charset="-52"/>
            </a:endParaRPr>
          </a:p>
        </p:txBody>
      </p:sp>
      <p:pic>
        <p:nvPicPr>
          <p:cNvPr id="6" name="Picture 2" descr="&amp;Rcy;&amp;iecy;&amp;zcy;&amp;ucy;&amp;lcy;&amp;softcy;&amp;tcy;&amp;acy;&amp;tcy; &amp;pcy;&amp;ocy;&amp;shcy;&amp;ucy;&amp;kcy;&amp;ucy; &amp;zcy;&amp;ocy;&amp;bcy;&amp;rcy;&amp;acy;&amp;zhcy;&amp;iecy;&amp;ncy;&amp;softcy; &amp;zcy;&amp;acy; &amp;zcy;&amp;acy;&amp;pcy;&amp;icy;&amp;tcy;&amp;ocy;&amp;mcy; &quot;&amp;ocy;&amp;dcy;&amp;iukcy;&amp;scy;&amp;scy;&amp;iecy;&amp;jcy; &amp;iukcy; &amp;pcy;&amp;ocy;&amp;lcy;&amp;iukcy;&amp;fcy;&amp;iecy;&amp;mcy; &amp;iukcy;&amp;lcy;&amp;yucy;&amp;scy;&amp;tcy;&amp;rcy;&amp;acy;&amp;tscy;&amp;iukcy;&amp;yicy;&quot;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804248" y="4509120"/>
            <a:ext cx="1943695" cy="19798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Прямоугольник 6"/>
          <p:cNvSpPr/>
          <p:nvPr/>
        </p:nvSpPr>
        <p:spPr>
          <a:xfrm>
            <a:off x="3491880" y="5805264"/>
            <a:ext cx="4572000" cy="707886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uk-UA" sz="2000" b="1" dirty="0" smtClean="0">
                <a:ln w="1905"/>
                <a:solidFill>
                  <a:srgbClr val="0A1EB6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PG Isadora Cyr Pro" pitchFamily="2" charset="-52"/>
              </a:rPr>
              <a:t>Осліплення </a:t>
            </a:r>
            <a:r>
              <a:rPr lang="uk-UA" sz="2000" b="1" dirty="0" err="1" smtClean="0">
                <a:ln w="1905"/>
                <a:solidFill>
                  <a:srgbClr val="0A1EB6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PG Isadora Cyr Pro" pitchFamily="2" charset="-52"/>
              </a:rPr>
              <a:t>Полфема</a:t>
            </a:r>
            <a:r>
              <a:rPr lang="uk-UA" sz="2000" b="1" dirty="0" smtClean="0">
                <a:ln w="1905"/>
                <a:solidFill>
                  <a:srgbClr val="0A1EB6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PG Isadora Cyr Pro" pitchFamily="2" charset="-52"/>
              </a:rPr>
              <a:t>. </a:t>
            </a:r>
          </a:p>
          <a:p>
            <a:pPr algn="ctr">
              <a:defRPr/>
            </a:pPr>
            <a:r>
              <a:rPr lang="uk-UA" sz="2000" b="1" dirty="0" smtClean="0">
                <a:ln w="1905"/>
                <a:solidFill>
                  <a:srgbClr val="0A1EB6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PG Isadora Cyr Pro" pitchFamily="2" charset="-52"/>
              </a:rPr>
              <a:t>Антична ваза</a:t>
            </a:r>
            <a:endParaRPr lang="ru-RU" sz="2000" b="1" dirty="0">
              <a:ln w="1905"/>
              <a:solidFill>
                <a:srgbClr val="0A1EB6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PG Isadora Cyr Pro" pitchFamily="2" charset="-52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467544" y="4365104"/>
            <a:ext cx="6264696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>
              <a:buFont typeface="Wingdings" pitchFamily="2" charset="2"/>
              <a:buChar char="§"/>
            </a:pPr>
            <a:r>
              <a:rPr lang="uk-UA" sz="2400" b="1" dirty="0" smtClean="0">
                <a:ln w="1905">
                  <a:solidFill>
                    <a:srgbClr val="582A04"/>
                  </a:solidFill>
                </a:ln>
                <a:solidFill>
                  <a:srgbClr val="582C1C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PG Isadora Cyr Pro" pitchFamily="2" charset="-52"/>
              </a:rPr>
              <a:t>Як Одіссей вирішив помститися </a:t>
            </a:r>
            <a:r>
              <a:rPr lang="uk-UA" sz="2400" b="1" dirty="0" err="1" smtClean="0">
                <a:ln w="1905">
                  <a:solidFill>
                    <a:srgbClr val="582A04"/>
                  </a:solidFill>
                </a:ln>
                <a:solidFill>
                  <a:srgbClr val="582C1C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PG Isadora Cyr Pro" pitchFamily="2" charset="-52"/>
              </a:rPr>
              <a:t>Поліфемові</a:t>
            </a:r>
            <a:r>
              <a:rPr lang="uk-UA" sz="2400" b="1" dirty="0" smtClean="0">
                <a:ln w="1905">
                  <a:solidFill>
                    <a:srgbClr val="582A04"/>
                  </a:solidFill>
                </a:ln>
                <a:solidFill>
                  <a:srgbClr val="582C1C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PG Isadora Cyr Pro" pitchFamily="2" charset="-52"/>
              </a:rPr>
              <a:t>?</a:t>
            </a:r>
          </a:p>
          <a:p>
            <a:pPr>
              <a:buFont typeface="Wingdings" pitchFamily="2" charset="2"/>
              <a:buChar char="§"/>
            </a:pPr>
            <a:r>
              <a:rPr lang="uk-UA" sz="2400" b="1" cap="none" spc="0" dirty="0" smtClean="0">
                <a:ln w="1905">
                  <a:solidFill>
                    <a:srgbClr val="582A04"/>
                  </a:solidFill>
                </a:ln>
                <a:solidFill>
                  <a:srgbClr val="582C1C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PG Isadora Cyr Pro" pitchFamily="2" charset="-52"/>
              </a:rPr>
              <a:t>Порівняйте опис цього епізоду в поемі і на малюнкові.</a:t>
            </a:r>
          </a:p>
          <a:p>
            <a:pPr>
              <a:buFont typeface="Wingdings" pitchFamily="2" charset="2"/>
              <a:buChar char="§"/>
            </a:pPr>
            <a:r>
              <a:rPr lang="uk-UA" sz="2400" b="1" dirty="0" err="1" smtClean="0">
                <a:ln w="1905">
                  <a:solidFill>
                    <a:srgbClr val="582A04"/>
                  </a:solidFill>
                </a:ln>
                <a:solidFill>
                  <a:srgbClr val="582C1C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PG Isadora Cyr Pro" pitchFamily="2" charset="-52"/>
              </a:rPr>
              <a:t>Підтвердіть</a:t>
            </a:r>
            <a:r>
              <a:rPr lang="uk-UA" sz="2400" b="1" dirty="0" smtClean="0">
                <a:ln w="1905">
                  <a:solidFill>
                    <a:srgbClr val="582A04"/>
                  </a:solidFill>
                </a:ln>
                <a:solidFill>
                  <a:srgbClr val="582C1C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PG Isadora Cyr Pro" pitchFamily="2" charset="-52"/>
              </a:rPr>
              <a:t> словами з тексту.</a:t>
            </a:r>
            <a:endParaRPr lang="ru-RU" sz="2400" b="1" cap="none" spc="0" dirty="0">
              <a:ln w="1905">
                <a:solidFill>
                  <a:srgbClr val="582A04"/>
                </a:solidFill>
              </a:ln>
              <a:solidFill>
                <a:srgbClr val="582C1C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PG Isadora Cyr Pro" pitchFamily="2" charset="-52"/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3203848" y="3573016"/>
            <a:ext cx="4248472" cy="792088"/>
          </a:xfrm>
          <a:prstGeom prst="roundRect">
            <a:avLst/>
          </a:prstGeom>
          <a:solidFill>
            <a:srgbClr val="947342"/>
          </a:solidFill>
          <a:ln>
            <a:solidFill>
              <a:srgbClr val="947342"/>
            </a:solidFill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uk-UA" sz="2000" b="1" dirty="0" err="1" smtClean="0">
                <a:solidFill>
                  <a:srgbClr val="FFC000"/>
                </a:solidFill>
                <a:latin typeface="PG Isadora Cyr Pro" pitchFamily="2" charset="-52"/>
              </a:rPr>
              <a:t>Кіклоп</a:t>
            </a:r>
            <a:r>
              <a:rPr lang="uk-UA" sz="2000" b="1" dirty="0" smtClean="0">
                <a:solidFill>
                  <a:srgbClr val="FFC000"/>
                </a:solidFill>
                <a:latin typeface="PG Isadora Cyr Pro" pitchFamily="2" charset="-52"/>
              </a:rPr>
              <a:t> – уособлення варварської сили, беззаконня</a:t>
            </a:r>
            <a:endParaRPr lang="ru-RU" sz="2000" b="1" dirty="0">
              <a:solidFill>
                <a:srgbClr val="FFC000"/>
              </a:solidFill>
              <a:latin typeface="PG Isadora Cyr Pro" pitchFamily="2" charset="-52"/>
            </a:endParaRPr>
          </a:p>
        </p:txBody>
      </p:sp>
    </p:spTree>
  </p:cSld>
  <p:clrMapOvr>
    <a:masterClrMapping/>
  </p:clrMapOvr>
  <p:transition>
    <p:wheel spokes="3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9" grpId="0"/>
      <p:bldP spid="1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Documents and Settings\Администратор\Мои документы\Загрузки\12085201171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548680"/>
            <a:ext cx="3168352" cy="25601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6" name="Picture 2" descr="&amp;Rcy;&amp;iecy;&amp;zcy;&amp;ucy;&amp;lcy;&amp;softcy;&amp;tcy;&amp;acy;&amp;tcy; &amp;pcy;&amp;ocy;&amp;shcy;&amp;ucy;&amp;kcy;&amp;ucy; &amp;zcy;&amp;ocy;&amp;bcy;&amp;rcy;&amp;acy;&amp;zhcy;&amp;iecy;&amp;ncy;&amp;softcy; &amp;zcy;&amp;acy; &amp;zcy;&amp;acy;&amp;pcy;&amp;icy;&amp;tcy;&amp;ocy;&amp;mcy; &quot;&amp;gcy;&amp;ocy;&amp;mcy;&amp;iecy;&amp;rcy; &amp;ocy;&amp;dcy;&amp;iukcy;&amp;scy;&amp;scy;&amp;iecy;&amp;yacy; &amp;tscy;&amp;icy;&amp;kcy;&amp;lcy;&amp;ocy;&amp;pcy; &amp;pcy;&amp;ocy;&amp;lcy;&amp;iukcy;&amp;fcy;&amp;iecy;&amp;mcy; &amp;kcy;&amp;acy;&amp;rcy;&amp;tcy;&amp;icy;&amp;ncy;&amp;kcy;&amp;icy;&quot;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5576" y="3501008"/>
            <a:ext cx="2609850" cy="2857500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/>
          </a:sp3d>
        </p:spPr>
      </p:pic>
      <p:sp>
        <p:nvSpPr>
          <p:cNvPr id="7" name="Прямоугольник 6"/>
          <p:cNvSpPr/>
          <p:nvPr/>
        </p:nvSpPr>
        <p:spPr>
          <a:xfrm>
            <a:off x="539552" y="548680"/>
            <a:ext cx="1800200" cy="504056"/>
          </a:xfrm>
          <a:prstGeom prst="rect">
            <a:avLst/>
          </a:prstGeom>
          <a:solidFill>
            <a:schemeClr val="bg1"/>
          </a:solidFill>
          <a:ln>
            <a:solidFill>
              <a:srgbClr val="582C1C"/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uk-UA" sz="1600" b="1" dirty="0" smtClean="0">
                <a:solidFill>
                  <a:srgbClr val="582C1C"/>
                </a:solidFill>
                <a:latin typeface="Preciosa" pitchFamily="2" charset="0"/>
              </a:rPr>
              <a:t>Я.</a:t>
            </a:r>
            <a:r>
              <a:rPr lang="uk-UA" sz="1600" b="1" dirty="0" err="1" smtClean="0">
                <a:solidFill>
                  <a:srgbClr val="582C1C"/>
                </a:solidFill>
                <a:latin typeface="Preciosa" pitchFamily="2" charset="0"/>
              </a:rPr>
              <a:t>Йорданс</a:t>
            </a:r>
            <a:r>
              <a:rPr lang="uk-UA" sz="1600" b="1" dirty="0" smtClean="0">
                <a:solidFill>
                  <a:srgbClr val="582C1C"/>
                </a:solidFill>
                <a:latin typeface="Preciosa" pitchFamily="2" charset="0"/>
              </a:rPr>
              <a:t>. Одіссей в печері </a:t>
            </a:r>
            <a:r>
              <a:rPr lang="uk-UA" sz="1600" b="1" dirty="0" err="1" smtClean="0">
                <a:solidFill>
                  <a:srgbClr val="582C1C"/>
                </a:solidFill>
                <a:latin typeface="Preciosa" pitchFamily="2" charset="0"/>
              </a:rPr>
              <a:t>Поліфема</a:t>
            </a:r>
            <a:endParaRPr lang="ru-RU" sz="1600" b="1" dirty="0">
              <a:solidFill>
                <a:srgbClr val="582C1C"/>
              </a:solidFill>
              <a:latin typeface="Preciosa" pitchFamily="2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779912" y="404664"/>
            <a:ext cx="4824536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>
              <a:buFont typeface="Wingdings" pitchFamily="2" charset="2"/>
              <a:buChar char="§"/>
            </a:pPr>
            <a:r>
              <a:rPr lang="uk-UA" sz="2400" b="1" dirty="0" smtClean="0">
                <a:ln w="1905">
                  <a:solidFill>
                    <a:srgbClr val="582C1C"/>
                  </a:solidFill>
                </a:ln>
                <a:solidFill>
                  <a:srgbClr val="582C1C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PG Isadora Cyr Pro" pitchFamily="2" charset="-52"/>
              </a:rPr>
              <a:t>Як Одіссей та його супутники вибралися з печери?</a:t>
            </a:r>
            <a:endParaRPr lang="ru-RU" sz="2400" b="1" cap="none" spc="0" dirty="0">
              <a:ln w="1905">
                <a:solidFill>
                  <a:srgbClr val="582C1C"/>
                </a:solidFill>
              </a:ln>
              <a:solidFill>
                <a:srgbClr val="582C1C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PG Isadora Cyr Pro" pitchFamily="2" charset="-52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3707904" y="1196752"/>
            <a:ext cx="4752528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uk-UA" sz="2400" b="1" dirty="0" smtClean="0">
                <a:ln w="1905">
                  <a:solidFill>
                    <a:srgbClr val="0A1EB6"/>
                  </a:solidFill>
                </a:ln>
                <a:solidFill>
                  <a:srgbClr val="0A1EB6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PG Isadora Cyr Pro" pitchFamily="2" charset="-52"/>
              </a:rPr>
              <a:t>Які риси характеру притаманні Одіссею?</a:t>
            </a:r>
            <a:endParaRPr lang="ru-RU" sz="2400" b="1" cap="none" spc="0" dirty="0">
              <a:ln w="1905">
                <a:solidFill>
                  <a:srgbClr val="0A1EB6"/>
                </a:solidFill>
              </a:ln>
              <a:solidFill>
                <a:srgbClr val="0A1EB6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PG Isadora Cyr Pro" pitchFamily="2" charset="-52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3851920" y="2060848"/>
            <a:ext cx="2016224" cy="504056"/>
          </a:xfrm>
          <a:prstGeom prst="rect">
            <a:avLst/>
          </a:prstGeom>
          <a:solidFill>
            <a:schemeClr val="bg1"/>
          </a:solidFill>
          <a:ln>
            <a:solidFill>
              <a:srgbClr val="582C1C"/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uk-UA" b="1" dirty="0" smtClean="0">
                <a:ln>
                  <a:solidFill>
                    <a:srgbClr val="0A1EB6"/>
                  </a:solidFill>
                </a:ln>
                <a:solidFill>
                  <a:srgbClr val="0A1EB6"/>
                </a:solidFill>
                <a:latin typeface="PG Isadora Cyr Pro" pitchFamily="2" charset="-52"/>
              </a:rPr>
              <a:t>сміливий</a:t>
            </a:r>
            <a:endParaRPr lang="ru-RU" b="1" dirty="0">
              <a:ln>
                <a:solidFill>
                  <a:srgbClr val="0A1EB6"/>
                </a:solidFill>
              </a:ln>
              <a:solidFill>
                <a:srgbClr val="0A1EB6"/>
              </a:solidFill>
              <a:latin typeface="PG Isadora Cyr Pro" pitchFamily="2" charset="-52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6588224" y="2060848"/>
            <a:ext cx="2016224" cy="504056"/>
          </a:xfrm>
          <a:prstGeom prst="rect">
            <a:avLst/>
          </a:prstGeom>
          <a:solidFill>
            <a:schemeClr val="bg1"/>
          </a:solidFill>
          <a:ln>
            <a:solidFill>
              <a:srgbClr val="582C1C"/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uk-UA" b="1" dirty="0" smtClean="0">
                <a:ln>
                  <a:solidFill>
                    <a:srgbClr val="0A1EB6"/>
                  </a:solidFill>
                </a:ln>
                <a:solidFill>
                  <a:srgbClr val="0A1EB6"/>
                </a:solidFill>
                <a:latin typeface="PG Isadora Cyr Pro" pitchFamily="2" charset="-52"/>
              </a:rPr>
              <a:t>обачливий</a:t>
            </a:r>
            <a:endParaRPr lang="ru-RU" b="1" dirty="0">
              <a:ln>
                <a:solidFill>
                  <a:srgbClr val="0A1EB6"/>
                </a:solidFill>
              </a:ln>
              <a:solidFill>
                <a:srgbClr val="0A1EB6"/>
              </a:solidFill>
              <a:latin typeface="PG Isadora Cyr Pro" pitchFamily="2" charset="-52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3851920" y="2708920"/>
            <a:ext cx="2016224" cy="504056"/>
          </a:xfrm>
          <a:prstGeom prst="rect">
            <a:avLst/>
          </a:prstGeom>
          <a:solidFill>
            <a:schemeClr val="bg1"/>
          </a:solidFill>
          <a:ln>
            <a:solidFill>
              <a:srgbClr val="582C1C"/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uk-UA" b="1" dirty="0" smtClean="0">
                <a:ln>
                  <a:solidFill>
                    <a:srgbClr val="0A1EB6"/>
                  </a:solidFill>
                </a:ln>
                <a:solidFill>
                  <a:srgbClr val="0A1EB6"/>
                </a:solidFill>
                <a:latin typeface="PG Isadora Cyr Pro" pitchFamily="2" charset="-52"/>
              </a:rPr>
              <a:t>кмітливий</a:t>
            </a:r>
            <a:endParaRPr lang="ru-RU" b="1" dirty="0">
              <a:ln>
                <a:solidFill>
                  <a:srgbClr val="0A1EB6"/>
                </a:solidFill>
              </a:ln>
              <a:solidFill>
                <a:srgbClr val="0A1EB6"/>
              </a:solidFill>
              <a:latin typeface="PG Isadora Cyr Pro" pitchFamily="2" charset="-52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6588224" y="2708920"/>
            <a:ext cx="2016224" cy="504056"/>
          </a:xfrm>
          <a:prstGeom prst="rect">
            <a:avLst/>
          </a:prstGeom>
          <a:solidFill>
            <a:schemeClr val="bg1"/>
          </a:solidFill>
          <a:ln>
            <a:solidFill>
              <a:srgbClr val="582C1C"/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uk-UA" b="1" dirty="0" smtClean="0">
                <a:ln>
                  <a:solidFill>
                    <a:srgbClr val="0A1EB6"/>
                  </a:solidFill>
                </a:ln>
                <a:solidFill>
                  <a:srgbClr val="0A1EB6"/>
                </a:solidFill>
                <a:latin typeface="PG Isadora Cyr Pro" pitchFamily="2" charset="-52"/>
              </a:rPr>
              <a:t>жорстокий</a:t>
            </a:r>
            <a:endParaRPr lang="ru-RU" b="1" dirty="0">
              <a:ln>
                <a:solidFill>
                  <a:srgbClr val="0A1EB6"/>
                </a:solidFill>
              </a:ln>
              <a:solidFill>
                <a:srgbClr val="0A1EB6"/>
              </a:solidFill>
              <a:latin typeface="PG Isadora Cyr Pro" pitchFamily="2" charset="-52"/>
            </a:endParaRPr>
          </a:p>
        </p:txBody>
      </p:sp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580112" y="2276872"/>
            <a:ext cx="1152129" cy="10753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Прямоугольник 17"/>
          <p:cNvSpPr/>
          <p:nvPr/>
        </p:nvSpPr>
        <p:spPr>
          <a:xfrm>
            <a:off x="3851920" y="3356992"/>
            <a:ext cx="2016224" cy="504056"/>
          </a:xfrm>
          <a:prstGeom prst="rect">
            <a:avLst/>
          </a:prstGeom>
          <a:solidFill>
            <a:schemeClr val="bg1"/>
          </a:solidFill>
          <a:ln>
            <a:solidFill>
              <a:srgbClr val="582C1C"/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uk-UA" b="1" dirty="0" smtClean="0">
                <a:ln>
                  <a:solidFill>
                    <a:srgbClr val="0A1EB6"/>
                  </a:solidFill>
                </a:ln>
                <a:solidFill>
                  <a:srgbClr val="0A1EB6"/>
                </a:solidFill>
                <a:latin typeface="PG Isadora Cyr Pro" pitchFamily="2" charset="-52"/>
              </a:rPr>
              <a:t>глузливий</a:t>
            </a:r>
            <a:endParaRPr lang="ru-RU" b="1" dirty="0">
              <a:ln>
                <a:solidFill>
                  <a:srgbClr val="0A1EB6"/>
                </a:solidFill>
              </a:ln>
              <a:solidFill>
                <a:srgbClr val="0A1EB6"/>
              </a:solidFill>
              <a:latin typeface="PG Isadora Cyr Pro" pitchFamily="2" charset="-52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6588224" y="3356992"/>
            <a:ext cx="2016224" cy="504056"/>
          </a:xfrm>
          <a:prstGeom prst="rect">
            <a:avLst/>
          </a:prstGeom>
          <a:solidFill>
            <a:schemeClr val="bg1"/>
          </a:solidFill>
          <a:ln>
            <a:solidFill>
              <a:srgbClr val="582C1C"/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uk-UA" b="1" dirty="0" smtClean="0">
                <a:ln>
                  <a:solidFill>
                    <a:srgbClr val="0A1EB6"/>
                  </a:solidFill>
                </a:ln>
                <a:solidFill>
                  <a:srgbClr val="0A1EB6"/>
                </a:solidFill>
                <a:latin typeface="PG Isadora Cyr Pro" pitchFamily="2" charset="-52"/>
              </a:rPr>
              <a:t>рішучий</a:t>
            </a:r>
            <a:endParaRPr lang="ru-RU" b="1" dirty="0">
              <a:ln>
                <a:solidFill>
                  <a:srgbClr val="0A1EB6"/>
                </a:solidFill>
              </a:ln>
              <a:solidFill>
                <a:srgbClr val="0A1EB6"/>
              </a:solidFill>
              <a:latin typeface="PG Isadora Cyr Pro" pitchFamily="2" charset="-52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3851920" y="4005064"/>
            <a:ext cx="2016224" cy="504056"/>
          </a:xfrm>
          <a:prstGeom prst="rect">
            <a:avLst/>
          </a:prstGeom>
          <a:solidFill>
            <a:schemeClr val="bg1"/>
          </a:solidFill>
          <a:ln>
            <a:solidFill>
              <a:srgbClr val="582C1C"/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uk-UA" b="1" dirty="0" smtClean="0">
                <a:ln>
                  <a:solidFill>
                    <a:srgbClr val="0A1EB6"/>
                  </a:solidFill>
                </a:ln>
                <a:solidFill>
                  <a:srgbClr val="0A1EB6"/>
                </a:solidFill>
                <a:latin typeface="PG Isadora Cyr Pro" pitchFamily="2" charset="-52"/>
              </a:rPr>
              <a:t>запальний</a:t>
            </a:r>
            <a:endParaRPr lang="ru-RU" b="1" dirty="0">
              <a:ln>
                <a:solidFill>
                  <a:srgbClr val="0A1EB6"/>
                </a:solidFill>
              </a:ln>
              <a:solidFill>
                <a:srgbClr val="0A1EB6"/>
              </a:solidFill>
              <a:latin typeface="PG Isadora Cyr Pro" pitchFamily="2" charset="-52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6588224" y="4005064"/>
            <a:ext cx="2016224" cy="504056"/>
          </a:xfrm>
          <a:prstGeom prst="rect">
            <a:avLst/>
          </a:prstGeom>
          <a:solidFill>
            <a:schemeClr val="bg1"/>
          </a:solidFill>
          <a:ln>
            <a:solidFill>
              <a:srgbClr val="582C1C"/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uk-UA" b="1" dirty="0" smtClean="0">
                <a:ln>
                  <a:solidFill>
                    <a:srgbClr val="0A1EB6"/>
                  </a:solidFill>
                </a:ln>
                <a:solidFill>
                  <a:srgbClr val="0A1EB6"/>
                </a:solidFill>
                <a:latin typeface="PG Isadora Cyr Pro" pitchFamily="2" charset="-52"/>
              </a:rPr>
              <a:t>підступний</a:t>
            </a:r>
            <a:endParaRPr lang="ru-RU" b="1" dirty="0">
              <a:ln>
                <a:solidFill>
                  <a:srgbClr val="0A1EB6"/>
                </a:solidFill>
              </a:ln>
              <a:solidFill>
                <a:srgbClr val="0A1EB6"/>
              </a:solidFill>
              <a:latin typeface="PG Isadora Cyr Pro" pitchFamily="2" charset="-52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6516216" y="4653136"/>
            <a:ext cx="2016224" cy="504056"/>
          </a:xfrm>
          <a:prstGeom prst="rect">
            <a:avLst/>
          </a:prstGeom>
          <a:solidFill>
            <a:schemeClr val="bg1"/>
          </a:solidFill>
          <a:ln>
            <a:solidFill>
              <a:srgbClr val="582C1C"/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uk-UA" b="1" dirty="0" smtClean="0">
                <a:ln>
                  <a:solidFill>
                    <a:srgbClr val="0A1EB6"/>
                  </a:solidFill>
                </a:ln>
                <a:solidFill>
                  <a:srgbClr val="0A1EB6"/>
                </a:solidFill>
                <a:latin typeface="PG Isadora Cyr Pro" pitchFamily="2" charset="-52"/>
              </a:rPr>
              <a:t>б</a:t>
            </a:r>
            <a:r>
              <a:rPr lang="uk-UA" b="1" dirty="0" smtClean="0">
                <a:ln>
                  <a:solidFill>
                    <a:srgbClr val="0A1EB6"/>
                  </a:solidFill>
                </a:ln>
                <a:solidFill>
                  <a:srgbClr val="0A1EB6"/>
                </a:solidFill>
                <a:latin typeface="PG Isadora Cyr Pro" pitchFamily="2" charset="-52"/>
              </a:rPr>
              <a:t>езжальний до ворога</a:t>
            </a:r>
            <a:endParaRPr lang="ru-RU" b="1" dirty="0">
              <a:ln>
                <a:solidFill>
                  <a:srgbClr val="0A1EB6"/>
                </a:solidFill>
              </a:ln>
              <a:solidFill>
                <a:srgbClr val="0A1EB6"/>
              </a:solidFill>
              <a:latin typeface="PG Isadora Cyr Pro" pitchFamily="2" charset="-52"/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3851920" y="4653136"/>
            <a:ext cx="2016224" cy="504056"/>
          </a:xfrm>
          <a:prstGeom prst="rect">
            <a:avLst/>
          </a:prstGeom>
          <a:solidFill>
            <a:schemeClr val="bg1"/>
          </a:solidFill>
          <a:ln>
            <a:solidFill>
              <a:srgbClr val="582C1C"/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uk-UA" b="1" dirty="0" smtClean="0">
                <a:ln>
                  <a:solidFill>
                    <a:srgbClr val="0A1EB6"/>
                  </a:solidFill>
                </a:ln>
                <a:solidFill>
                  <a:srgbClr val="0A1EB6"/>
                </a:solidFill>
                <a:latin typeface="PG Isadora Cyr Pro" pitchFamily="2" charset="-52"/>
              </a:rPr>
              <a:t>розумний</a:t>
            </a:r>
            <a:endParaRPr lang="ru-RU" b="1" dirty="0">
              <a:ln>
                <a:solidFill>
                  <a:srgbClr val="0A1EB6"/>
                </a:solidFill>
              </a:ln>
              <a:solidFill>
                <a:srgbClr val="0A1EB6"/>
              </a:solidFill>
              <a:latin typeface="PG Isadora Cyr Pro" pitchFamily="2" charset="-52"/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3491880" y="5157192"/>
            <a:ext cx="5256584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>
              <a:buFont typeface="Wingdings" pitchFamily="2" charset="2"/>
              <a:buChar char="§"/>
            </a:pPr>
            <a:r>
              <a:rPr lang="uk-UA" sz="2400" b="1" dirty="0" smtClean="0">
                <a:ln w="1905">
                  <a:solidFill>
                    <a:srgbClr val="582C1C"/>
                  </a:solidFill>
                </a:ln>
                <a:solidFill>
                  <a:srgbClr val="582C1C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PG Isadora Cyr Pro" pitchFamily="2" charset="-52"/>
              </a:rPr>
              <a:t>Чи однозначний образ Одіссея?</a:t>
            </a:r>
          </a:p>
          <a:p>
            <a:pPr>
              <a:buFont typeface="Wingdings" pitchFamily="2" charset="2"/>
              <a:buChar char="§"/>
            </a:pPr>
            <a:r>
              <a:rPr lang="uk-UA" sz="2400" b="1" cap="none" spc="0" dirty="0" smtClean="0">
                <a:ln w="1905">
                  <a:solidFill>
                    <a:srgbClr val="582C1C"/>
                  </a:solidFill>
                </a:ln>
                <a:solidFill>
                  <a:srgbClr val="582C1C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PG Isadora Cyr Pro" pitchFamily="2" charset="-52"/>
              </a:rPr>
              <a:t>Які риси в образі  героя уславлює Гомер?</a:t>
            </a:r>
            <a:endParaRPr lang="ru-RU" sz="2400" b="1" cap="none" spc="0" dirty="0">
              <a:ln w="1905">
                <a:solidFill>
                  <a:srgbClr val="582C1C"/>
                </a:solidFill>
              </a:ln>
              <a:solidFill>
                <a:srgbClr val="582C1C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PG Isadora Cyr Pro" pitchFamily="2" charset="-52"/>
            </a:endParaRPr>
          </a:p>
        </p:txBody>
      </p:sp>
    </p:spTree>
  </p:cSld>
  <p:clrMapOvr>
    <a:masterClrMapping/>
  </p:clrMapOvr>
  <p:transition>
    <p:wheel spokes="3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2" grpId="0"/>
      <p:bldP spid="13" grpId="0" animBg="1"/>
      <p:bldP spid="14" grpId="0" animBg="1"/>
      <p:bldP spid="15" grpId="0" animBg="1"/>
      <p:bldP spid="16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Прямоугольник 1"/>
          <p:cNvSpPr>
            <a:spLocks noChangeArrowheads="1"/>
          </p:cNvSpPr>
          <p:nvPr/>
        </p:nvSpPr>
        <p:spPr bwMode="auto">
          <a:xfrm>
            <a:off x="611188" y="5445125"/>
            <a:ext cx="7993062" cy="8925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 b="1" dirty="0">
                <a:solidFill>
                  <a:srgbClr val="582C1C"/>
                </a:solidFill>
                <a:latin typeface="Preciosa" pitchFamily="2" charset="0"/>
              </a:rPr>
              <a:t>    </a:t>
            </a:r>
            <a:r>
              <a:rPr lang="ru-RU" sz="2400" b="1" dirty="0" err="1">
                <a:ln>
                  <a:solidFill>
                    <a:srgbClr val="582C1C"/>
                  </a:solidFill>
                </a:ln>
                <a:solidFill>
                  <a:srgbClr val="582A04"/>
                </a:solidFill>
                <a:latin typeface="PG Isadora Cyr Pro" pitchFamily="2" charset="-52"/>
              </a:rPr>
              <a:t>Чи</a:t>
            </a:r>
            <a:r>
              <a:rPr lang="ru-RU" sz="2400" b="1" dirty="0">
                <a:ln>
                  <a:solidFill>
                    <a:srgbClr val="582C1C"/>
                  </a:solidFill>
                </a:ln>
                <a:solidFill>
                  <a:srgbClr val="582A04"/>
                </a:solidFill>
                <a:latin typeface="PG Isadora Cyr Pro" pitchFamily="2" charset="-52"/>
              </a:rPr>
              <a:t> </a:t>
            </a:r>
            <a:r>
              <a:rPr lang="ru-RU" sz="2400" b="1" dirty="0" err="1">
                <a:ln>
                  <a:solidFill>
                    <a:srgbClr val="582C1C"/>
                  </a:solidFill>
                </a:ln>
                <a:solidFill>
                  <a:srgbClr val="582A04"/>
                </a:solidFill>
                <a:latin typeface="PG Isadora Cyr Pro" pitchFamily="2" charset="-52"/>
              </a:rPr>
              <a:t>вдалося</a:t>
            </a:r>
            <a:r>
              <a:rPr lang="ru-RU" sz="2400" b="1" dirty="0">
                <a:ln>
                  <a:solidFill>
                    <a:srgbClr val="582C1C"/>
                  </a:solidFill>
                </a:ln>
                <a:solidFill>
                  <a:srgbClr val="582A04"/>
                </a:solidFill>
                <a:latin typeface="PG Isadora Cyr Pro" pitchFamily="2" charset="-52"/>
              </a:rPr>
              <a:t> художнику </a:t>
            </a:r>
            <a:r>
              <a:rPr lang="ru-RU" sz="2400" b="1" dirty="0" err="1">
                <a:ln>
                  <a:solidFill>
                    <a:srgbClr val="582C1C"/>
                  </a:solidFill>
                </a:ln>
                <a:solidFill>
                  <a:srgbClr val="582A04"/>
                </a:solidFill>
                <a:latin typeface="PG Isadora Cyr Pro" pitchFamily="2" charset="-52"/>
              </a:rPr>
              <a:t>передати</a:t>
            </a:r>
            <a:r>
              <a:rPr lang="ru-RU" sz="2400" b="1" dirty="0">
                <a:ln>
                  <a:solidFill>
                    <a:srgbClr val="582C1C"/>
                  </a:solidFill>
                </a:ln>
                <a:solidFill>
                  <a:srgbClr val="582A04"/>
                </a:solidFill>
                <a:latin typeface="PG Isadora Cyr Pro" pitchFamily="2" charset="-52"/>
              </a:rPr>
              <a:t> весь </a:t>
            </a:r>
            <a:r>
              <a:rPr lang="ru-RU" sz="2400" b="1" dirty="0" err="1">
                <a:ln>
                  <a:solidFill>
                    <a:srgbClr val="582C1C"/>
                  </a:solidFill>
                </a:ln>
                <a:solidFill>
                  <a:srgbClr val="582A04"/>
                </a:solidFill>
                <a:latin typeface="PG Isadora Cyr Pro" pitchFamily="2" charset="-52"/>
              </a:rPr>
              <a:t>жах</a:t>
            </a:r>
            <a:r>
              <a:rPr lang="ru-RU" sz="2400" b="1" dirty="0">
                <a:ln>
                  <a:solidFill>
                    <a:srgbClr val="582C1C"/>
                  </a:solidFill>
                </a:ln>
                <a:solidFill>
                  <a:srgbClr val="582A04"/>
                </a:solidFill>
                <a:latin typeface="PG Isadora Cyr Pro" pitchFamily="2" charset="-52"/>
              </a:rPr>
              <a:t> </a:t>
            </a:r>
            <a:r>
              <a:rPr lang="ru-RU" sz="2400" b="1" dirty="0" err="1">
                <a:ln>
                  <a:solidFill>
                    <a:srgbClr val="582C1C"/>
                  </a:solidFill>
                </a:ln>
                <a:solidFill>
                  <a:srgbClr val="582A04"/>
                </a:solidFill>
                <a:latin typeface="PG Isadora Cyr Pro" pitchFamily="2" charset="-52"/>
              </a:rPr>
              <a:t>ситуації</a:t>
            </a:r>
            <a:r>
              <a:rPr lang="ru-RU" sz="2400" b="1" dirty="0">
                <a:ln>
                  <a:solidFill>
                    <a:srgbClr val="582C1C"/>
                  </a:solidFill>
                </a:ln>
                <a:solidFill>
                  <a:srgbClr val="582A04"/>
                </a:solidFill>
                <a:latin typeface="PG Isadora Cyr Pro" pitchFamily="2" charset="-52"/>
              </a:rPr>
              <a:t>, у </a:t>
            </a:r>
            <a:r>
              <a:rPr lang="ru-RU" sz="2400" b="1" dirty="0" err="1">
                <a:ln>
                  <a:solidFill>
                    <a:srgbClr val="582C1C"/>
                  </a:solidFill>
                </a:ln>
                <a:solidFill>
                  <a:srgbClr val="582A04"/>
                </a:solidFill>
                <a:latin typeface="PG Isadora Cyr Pro" pitchFamily="2" charset="-52"/>
              </a:rPr>
              <a:t>якій</a:t>
            </a:r>
            <a:r>
              <a:rPr lang="ru-RU" sz="2400" b="1" dirty="0">
                <a:ln>
                  <a:solidFill>
                    <a:srgbClr val="582C1C"/>
                  </a:solidFill>
                </a:ln>
                <a:solidFill>
                  <a:srgbClr val="582A04"/>
                </a:solidFill>
                <a:latin typeface="PG Isadora Cyr Pro" pitchFamily="2" charset="-52"/>
              </a:rPr>
              <a:t> </a:t>
            </a:r>
            <a:r>
              <a:rPr lang="ru-RU" sz="2400" b="1" dirty="0" err="1">
                <a:ln>
                  <a:solidFill>
                    <a:srgbClr val="582C1C"/>
                  </a:solidFill>
                </a:ln>
                <a:solidFill>
                  <a:srgbClr val="582A04"/>
                </a:solidFill>
                <a:latin typeface="PG Isadora Cyr Pro" pitchFamily="2" charset="-52"/>
              </a:rPr>
              <a:t>опинились</a:t>
            </a:r>
            <a:r>
              <a:rPr lang="ru-RU" sz="2400" b="1" dirty="0">
                <a:ln>
                  <a:solidFill>
                    <a:srgbClr val="582C1C"/>
                  </a:solidFill>
                </a:ln>
                <a:solidFill>
                  <a:srgbClr val="582A04"/>
                </a:solidFill>
                <a:latin typeface="PG Isadora Cyr Pro" pitchFamily="2" charset="-52"/>
              </a:rPr>
              <a:t> </a:t>
            </a:r>
            <a:r>
              <a:rPr lang="ru-RU" sz="2400" b="1" dirty="0" err="1">
                <a:ln>
                  <a:solidFill>
                    <a:srgbClr val="582C1C"/>
                  </a:solidFill>
                </a:ln>
                <a:solidFill>
                  <a:srgbClr val="582A04"/>
                </a:solidFill>
                <a:latin typeface="PG Isadora Cyr Pro" pitchFamily="2" charset="-52"/>
              </a:rPr>
              <a:t>Одіссей</a:t>
            </a:r>
            <a:r>
              <a:rPr lang="ru-RU" sz="2400" b="1" dirty="0">
                <a:ln>
                  <a:solidFill>
                    <a:srgbClr val="582C1C"/>
                  </a:solidFill>
                </a:ln>
                <a:solidFill>
                  <a:srgbClr val="582A04"/>
                </a:solidFill>
                <a:latin typeface="PG Isadora Cyr Pro" pitchFamily="2" charset="-52"/>
              </a:rPr>
              <a:t> та </a:t>
            </a:r>
            <a:r>
              <a:rPr lang="ru-RU" sz="2400" b="1" dirty="0" err="1">
                <a:ln>
                  <a:solidFill>
                    <a:srgbClr val="582C1C"/>
                  </a:solidFill>
                </a:ln>
                <a:solidFill>
                  <a:srgbClr val="582A04"/>
                </a:solidFill>
                <a:latin typeface="PG Isadora Cyr Pro" pitchFamily="2" charset="-52"/>
              </a:rPr>
              <a:t>його</a:t>
            </a:r>
            <a:r>
              <a:rPr lang="ru-RU" sz="2400" b="1" dirty="0">
                <a:ln>
                  <a:solidFill>
                    <a:srgbClr val="582C1C"/>
                  </a:solidFill>
                </a:ln>
                <a:solidFill>
                  <a:srgbClr val="582A04"/>
                </a:solidFill>
                <a:latin typeface="PG Isadora Cyr Pro" pitchFamily="2" charset="-52"/>
              </a:rPr>
              <a:t> </a:t>
            </a:r>
            <a:r>
              <a:rPr lang="ru-RU" sz="2400" b="1" dirty="0" err="1">
                <a:ln>
                  <a:solidFill>
                    <a:srgbClr val="582C1C"/>
                  </a:solidFill>
                </a:ln>
                <a:solidFill>
                  <a:srgbClr val="582A04"/>
                </a:solidFill>
                <a:latin typeface="PG Isadora Cyr Pro" pitchFamily="2" charset="-52"/>
              </a:rPr>
              <a:t>супутники</a:t>
            </a:r>
            <a:r>
              <a:rPr lang="ru-RU" sz="2400" b="1" dirty="0">
                <a:ln>
                  <a:solidFill>
                    <a:srgbClr val="582C1C"/>
                  </a:solidFill>
                </a:ln>
                <a:solidFill>
                  <a:srgbClr val="582A04"/>
                </a:solidFill>
                <a:latin typeface="PG Isadora Cyr Pro" pitchFamily="2" charset="-52"/>
              </a:rPr>
              <a:t>?</a:t>
            </a:r>
          </a:p>
        </p:txBody>
      </p:sp>
      <p:pic>
        <p:nvPicPr>
          <p:cNvPr id="2" name="Picture 2" descr="C:\Documents and Settings\Администратор\Мои документы\Загрузки\1280px-Arnold_Böcklin_-_Odysseus_and_Polyphemu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404664"/>
            <a:ext cx="8352928" cy="4577878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w="165100" prst="coolSlant"/>
          </a:sp3d>
        </p:spPr>
      </p:pic>
      <p:sp>
        <p:nvSpPr>
          <p:cNvPr id="4" name="Прямоугольник 3"/>
          <p:cNvSpPr/>
          <p:nvPr/>
        </p:nvSpPr>
        <p:spPr>
          <a:xfrm>
            <a:off x="467544" y="4797152"/>
            <a:ext cx="3384376" cy="72008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uk-UA" sz="2400" b="1" dirty="0">
                <a:solidFill>
                  <a:srgbClr val="582A04"/>
                </a:solidFill>
                <a:latin typeface="Preciosa" pitchFamily="2" charset="0"/>
              </a:rPr>
              <a:t>А.</a:t>
            </a:r>
            <a:r>
              <a:rPr lang="uk-UA" sz="2400" b="1" dirty="0" err="1">
                <a:solidFill>
                  <a:srgbClr val="582A04"/>
                </a:solidFill>
                <a:latin typeface="Preciosa" pitchFamily="2" charset="0"/>
              </a:rPr>
              <a:t>Беклін</a:t>
            </a:r>
            <a:r>
              <a:rPr lang="uk-UA" sz="2400" b="1" dirty="0">
                <a:solidFill>
                  <a:srgbClr val="582A04"/>
                </a:solidFill>
                <a:latin typeface="Preciosa" pitchFamily="2" charset="0"/>
              </a:rPr>
              <a:t>. Одіссей і </a:t>
            </a:r>
            <a:r>
              <a:rPr lang="uk-UA" sz="2400" b="1" dirty="0" err="1">
                <a:solidFill>
                  <a:srgbClr val="582A04"/>
                </a:solidFill>
                <a:latin typeface="Preciosa" pitchFamily="2" charset="0"/>
              </a:rPr>
              <a:t>Поліфем</a:t>
            </a:r>
            <a:r>
              <a:rPr lang="uk-UA" sz="2400" b="1" dirty="0">
                <a:solidFill>
                  <a:srgbClr val="582A04"/>
                </a:solidFill>
                <a:latin typeface="Preciosa" pitchFamily="2" charset="0"/>
              </a:rPr>
              <a:t>. 1896</a:t>
            </a:r>
            <a:endParaRPr lang="ru-RU" sz="2400" b="1" dirty="0">
              <a:solidFill>
                <a:srgbClr val="582A04"/>
              </a:solidFill>
              <a:latin typeface="Preciosa" pitchFamily="2" charset="0"/>
            </a:endParaRPr>
          </a:p>
        </p:txBody>
      </p:sp>
    </p:spTree>
  </p:cSld>
  <p:clrMapOvr>
    <a:masterClrMapping/>
  </p:clrMapOvr>
  <p:transition>
    <p:wheel spokes="3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8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2040</TotalTime>
  <Words>481</Words>
  <Application>Microsoft Office PowerPoint</Application>
  <PresentationFormat>Экран (4:3)</PresentationFormat>
  <Paragraphs>81</Paragraphs>
  <Slides>13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20" baseType="lpstr">
      <vt:lpstr>Arial</vt:lpstr>
      <vt:lpstr>Arnold BocklinC</vt:lpstr>
      <vt:lpstr>PG Isadora Cyr Pro</vt:lpstr>
      <vt:lpstr>Preciosa</vt:lpstr>
      <vt:lpstr>Calibri</vt:lpstr>
      <vt:lpstr>Wingdings</vt:lpstr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User</cp:lastModifiedBy>
  <cp:revision>550</cp:revision>
  <dcterms:created xsi:type="dcterms:W3CDTF">2011-06-12T15:53:38Z</dcterms:created>
  <dcterms:modified xsi:type="dcterms:W3CDTF">2018-07-20T14:39:55Z</dcterms:modified>
</cp:coreProperties>
</file>