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2442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91435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406740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17018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8662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44334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73423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130543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397637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8E77F8C-9689-4D65-8D6D-52D60105D4A9}" type="datetimeFigureOut">
              <a:rPr lang="ru-RU" smtClean="0"/>
              <a:pPr/>
              <a:t>22.12.2022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199452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E77F8C-9689-4D65-8D6D-52D60105D4A9}" type="datetimeFigureOut">
              <a:rPr lang="ru-RU" smtClean="0"/>
              <a:pPr/>
              <a:t>22.12.2022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80832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E77F8C-9689-4D65-8D6D-52D60105D4A9}" type="datetimeFigureOut">
              <a:rPr lang="ru-RU" smtClean="0"/>
              <a:pPr/>
              <a:t>22.12.2022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5DFE54-DB8B-493A-A436-E39AF439C141}"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27463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563666"/>
          </a:xfrm>
        </p:spPr>
        <p:txBody>
          <a:bodyPr>
            <a:normAutofit fontScale="90000"/>
          </a:bodyPr>
          <a:lstStyle/>
          <a:p>
            <a:pPr algn="ctr"/>
            <a:r>
              <a:rPr lang="uk-UA" sz="4000" dirty="0" smtClean="0">
                <a:solidFill>
                  <a:schemeClr val="accent1">
                    <a:lumMod val="75000"/>
                  </a:schemeClr>
                </a:solidFill>
                <a:latin typeface="Arial Black" panose="020B0A04020102020204" pitchFamily="34" charset="0"/>
              </a:rPr>
              <a:t>Навчальна дисципліна </a:t>
            </a:r>
            <a:br>
              <a:rPr lang="uk-UA" sz="4000" dirty="0" smtClean="0">
                <a:solidFill>
                  <a:schemeClr val="accent1">
                    <a:lumMod val="75000"/>
                  </a:schemeClr>
                </a:solidFill>
                <a:latin typeface="Arial Black" panose="020B0A04020102020204" pitchFamily="34" charset="0"/>
              </a:rPr>
            </a:br>
            <a:r>
              <a:rPr lang="uk-UA" sz="4000" dirty="0" smtClean="0">
                <a:solidFill>
                  <a:schemeClr val="accent1">
                    <a:lumMod val="75000"/>
                  </a:schemeClr>
                </a:solidFill>
                <a:latin typeface="Arial Black" panose="020B0A04020102020204" pitchFamily="34" charset="0"/>
              </a:rPr>
              <a:t>«Права людини та верховенство права»</a:t>
            </a: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Тема 1 «</a:t>
            </a:r>
            <a:r>
              <a:rPr lang="uk-UA" sz="4000" b="1" dirty="0">
                <a:latin typeface="Arial Black" panose="020B0A04020102020204" pitchFamily="34" charset="0"/>
              </a:rPr>
              <a:t>Природне право як основа виникнення прав людини. Покоління прав людини.</a:t>
            </a:r>
            <a:r>
              <a:rPr lang="uk-UA" sz="4000" dirty="0" smtClean="0">
                <a:latin typeface="Arial Black" panose="020B0A04020102020204" pitchFamily="34" charset="0"/>
              </a:rPr>
              <a:t>»</a:t>
            </a:r>
            <a:endParaRPr lang="ru-RU" sz="4000" dirty="0">
              <a:latin typeface="Arial Black" panose="020B0A04020102020204" pitchFamily="34" charset="0"/>
            </a:endParaRPr>
          </a:p>
        </p:txBody>
      </p:sp>
      <p:sp>
        <p:nvSpPr>
          <p:cNvPr id="3" name="Подзаголовок 2"/>
          <p:cNvSpPr>
            <a:spLocks noGrp="1"/>
          </p:cNvSpPr>
          <p:nvPr>
            <p:ph type="subTitle" idx="1"/>
          </p:nvPr>
        </p:nvSpPr>
        <p:spPr>
          <a:xfrm>
            <a:off x="1097280" y="4705003"/>
            <a:ext cx="10058400" cy="1143000"/>
          </a:xfrm>
        </p:spPr>
        <p:txBody>
          <a:bodyPr>
            <a:normAutofit fontScale="92500" lnSpcReduction="20000"/>
          </a:bodyPr>
          <a:lstStyle/>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Викладач:</a:t>
            </a:r>
          </a:p>
          <a:p>
            <a:pPr algn="r">
              <a:spcBef>
                <a:spcPts val="0"/>
              </a:spcBef>
              <a:spcAft>
                <a:spcPts val="0"/>
              </a:spcAft>
              <a:defRPr/>
            </a:pPr>
            <a:r>
              <a:rPr lang="uk-UA" dirty="0" err="1">
                <a:solidFill>
                  <a:schemeClr val="tx1"/>
                </a:solidFill>
                <a:latin typeface="Arial" panose="020B0604020202020204" pitchFamily="34" charset="0"/>
                <a:cs typeface="Arial" panose="020B0604020202020204" pitchFamily="34" charset="0"/>
              </a:rPr>
              <a:t>К.ю.н</a:t>
            </a:r>
            <a:r>
              <a:rPr lang="uk-UA" dirty="0">
                <a:solidFill>
                  <a:schemeClr val="tx1"/>
                </a:solidFill>
                <a:latin typeface="Arial" panose="020B0604020202020204" pitchFamily="34" charset="0"/>
                <a:cs typeface="Arial" panose="020B0604020202020204" pitchFamily="34" charset="0"/>
              </a:rPr>
              <a:t>., доцент, доцент кафедри галузевого права та загально-правових дисциплін</a:t>
            </a:r>
          </a:p>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Орловська </a:t>
            </a:r>
            <a:r>
              <a:rPr lang="uk-UA" dirty="0" smtClean="0">
                <a:solidFill>
                  <a:schemeClr val="tx1"/>
                </a:solidFill>
                <a:latin typeface="Arial" panose="020B0604020202020204" pitchFamily="34" charset="0"/>
                <a:cs typeface="Arial" panose="020B0604020202020204" pitchFamily="34" charset="0"/>
              </a:rPr>
              <a:t>Ірина</a:t>
            </a:r>
            <a:endParaRPr lang="en-US" dirty="0">
              <a:solidFill>
                <a:schemeClr val="tx1"/>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BEBA8EAE-BF5A-486C-A8C5-ECC9F3942E4B}">
                <a14:imgProps xmlns:a14="http://schemas.microsoft.com/office/drawing/2010/main" xmlns="">
                  <a14:imgLayer r:embed="rId3">
                    <a14:imgEffect>
                      <a14:backgroundRemoval t="0" b="99429" l="0" r="100000"/>
                    </a14:imgEffect>
                  </a14:imgLayer>
                </a14:imgProps>
              </a:ext>
              <a:ext uri="{28A0092B-C50C-407E-A947-70E740481C1C}">
                <a14:useLocalDpi xmlns:a14="http://schemas.microsoft.com/office/drawing/2010/main" xmlns="" val="0"/>
              </a:ext>
            </a:extLst>
          </a:blip>
          <a:stretch>
            <a:fillRect/>
          </a:stretch>
        </p:blipFill>
        <p:spPr>
          <a:xfrm>
            <a:off x="10079066" y="138690"/>
            <a:ext cx="2000250" cy="1666875"/>
          </a:xfrm>
          <a:prstGeom prst="rect">
            <a:avLst/>
          </a:prstGeom>
        </p:spPr>
      </p:pic>
    </p:spTree>
    <p:extLst>
      <p:ext uri="{BB962C8B-B14F-4D97-AF65-F5344CB8AC3E}">
        <p14:creationId xmlns:p14="http://schemas.microsoft.com/office/powerpoint/2010/main" xmlns="" val="232933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chemeClr val="accent1">
                    <a:lumMod val="75000"/>
                  </a:schemeClr>
                </a:solidFill>
                <a:latin typeface="Arial Black" pitchFamily="34" charset="0"/>
              </a:rPr>
              <a:t>Класифікація обов’язків людини</a:t>
            </a:r>
            <a:r>
              <a:rPr lang="uk-UA" b="1" dirty="0" smtClean="0">
                <a:solidFill>
                  <a:schemeClr val="accent1">
                    <a:lumMod val="75000"/>
                  </a:schemeClr>
                </a:solidFill>
                <a:latin typeface="Arial Black" pitchFamily="34" charset="0"/>
              </a:rPr>
              <a:t>:</a:t>
            </a:r>
            <a:endParaRPr lang="uk-UA" dirty="0">
              <a:solidFill>
                <a:schemeClr val="accent1">
                  <a:lumMod val="75000"/>
                </a:schemeClr>
              </a:solidFill>
              <a:latin typeface="Arial Black" pitchFamily="34" charset="0"/>
            </a:endParaRPr>
          </a:p>
        </p:txBody>
      </p:sp>
      <p:graphicFrame>
        <p:nvGraphicFramePr>
          <p:cNvPr id="4" name="Содержимое 3"/>
          <p:cNvGraphicFramePr>
            <a:graphicFrameLocks noGrp="1"/>
          </p:cNvGraphicFramePr>
          <p:nvPr>
            <p:ph idx="1"/>
          </p:nvPr>
        </p:nvGraphicFramePr>
        <p:xfrm>
          <a:off x="1096963" y="1846261"/>
          <a:ext cx="10295562" cy="3655128"/>
        </p:xfrm>
        <a:graphic>
          <a:graphicData uri="http://schemas.openxmlformats.org/drawingml/2006/table">
            <a:tbl>
              <a:tblPr firstRow="1" bandRow="1">
                <a:tableStyleId>{5C22544A-7EE6-4342-B048-85BDC9FD1C3A}</a:tableStyleId>
              </a:tblPr>
              <a:tblGrid>
                <a:gridCol w="2140912"/>
                <a:gridCol w="8154650"/>
              </a:tblGrid>
              <a:tr h="1077794">
                <a:tc>
                  <a:txBody>
                    <a:bodyPr/>
                    <a:lstStyle/>
                    <a:p>
                      <a:pPr algn="just">
                        <a:lnSpc>
                          <a:spcPct val="115000"/>
                        </a:lnSpc>
                        <a:spcAft>
                          <a:spcPts val="0"/>
                        </a:spcAft>
                      </a:pPr>
                      <a:r>
                        <a:rPr lang="uk-UA" sz="2000" b="1" kern="50" dirty="0">
                          <a:solidFill>
                            <a:schemeClr val="tx1"/>
                          </a:solidFill>
                          <a:latin typeface="Arial" pitchFamily="34" charset="0"/>
                          <a:ea typeface="Times New Roman"/>
                          <a:cs typeface="Arial" pitchFamily="34" charset="0"/>
                        </a:rPr>
                        <a:t>Особисті (громадянські)</a:t>
                      </a:r>
                      <a:endParaRPr lang="uk-UA" sz="2000" kern="50" dirty="0">
                        <a:solidFill>
                          <a:schemeClr val="tx1"/>
                        </a:solidFill>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uk-UA" sz="2000" b="0" kern="50" dirty="0">
                          <a:solidFill>
                            <a:schemeClr val="tx1"/>
                          </a:solidFill>
                          <a:latin typeface="Arial" pitchFamily="34" charset="0"/>
                          <a:ea typeface="Times New Roman"/>
                          <a:cs typeface="Arial" pitchFamily="34" charset="0"/>
                        </a:rPr>
                        <a:t>можна поділити на фізичні (наприклад, утримувати неповнолітніх дітей) і духовні (наприклад, шанувати честь, гідність, національні почуття людини)</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r h="718529">
                <a:tc>
                  <a:txBody>
                    <a:bodyPr/>
                    <a:lstStyle/>
                    <a:p>
                      <a:pPr algn="just">
                        <a:lnSpc>
                          <a:spcPct val="115000"/>
                        </a:lnSpc>
                        <a:spcAft>
                          <a:spcPts val="0"/>
                        </a:spcAft>
                      </a:pPr>
                      <a:r>
                        <a:rPr lang="uk-UA" sz="2000" b="1" kern="50">
                          <a:latin typeface="Arial" pitchFamily="34" charset="0"/>
                          <a:ea typeface="Times New Roman"/>
                          <a:cs typeface="Arial" pitchFamily="34" charset="0"/>
                        </a:rPr>
                        <a:t>Економічні</a:t>
                      </a:r>
                      <a:endParaRPr lang="uk-UA" sz="2000" kern="5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2000" kern="50" dirty="0">
                          <a:latin typeface="Arial" pitchFamily="34" charset="0"/>
                          <a:ea typeface="Times New Roman"/>
                          <a:cs typeface="Arial" pitchFamily="34" charset="0"/>
                        </a:rPr>
                        <a:t>обов’язок віддавати частину свого прибутку у вигляді податку на суспільні потреби та ін.</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092">
                <a:tc>
                  <a:txBody>
                    <a:bodyPr/>
                    <a:lstStyle/>
                    <a:p>
                      <a:pPr algn="just">
                        <a:lnSpc>
                          <a:spcPct val="115000"/>
                        </a:lnSpc>
                        <a:spcAft>
                          <a:spcPts val="0"/>
                        </a:spcAft>
                      </a:pPr>
                      <a:r>
                        <a:rPr lang="uk-UA" sz="2000" b="1" kern="50">
                          <a:latin typeface="Arial" pitchFamily="34" charset="0"/>
                          <a:ea typeface="Times New Roman"/>
                          <a:cs typeface="Arial" pitchFamily="34" charset="0"/>
                        </a:rPr>
                        <a:t>Політичні</a:t>
                      </a:r>
                      <a:endParaRPr lang="uk-UA" sz="2000" kern="5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2000" kern="50" dirty="0">
                          <a:latin typeface="Arial" pitchFamily="34" charset="0"/>
                          <a:ea typeface="Times New Roman"/>
                          <a:cs typeface="Arial" pitchFamily="34" charset="0"/>
                        </a:rPr>
                        <a:t>додержуватися конституції і законів, захищати батьківщину та ін.</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092">
                <a:tc>
                  <a:txBody>
                    <a:bodyPr/>
                    <a:lstStyle/>
                    <a:p>
                      <a:pPr algn="just">
                        <a:lnSpc>
                          <a:spcPct val="115000"/>
                        </a:lnSpc>
                        <a:spcAft>
                          <a:spcPts val="0"/>
                        </a:spcAft>
                      </a:pPr>
                      <a:r>
                        <a:rPr lang="uk-UA" sz="2000" b="1" kern="50">
                          <a:latin typeface="Arial" pitchFamily="34" charset="0"/>
                          <a:ea typeface="Times New Roman"/>
                          <a:cs typeface="Arial" pitchFamily="34" charset="0"/>
                        </a:rPr>
                        <a:t>Соціальні</a:t>
                      </a:r>
                      <a:endParaRPr lang="uk-UA" sz="2000" kern="5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2000" kern="50" dirty="0">
                          <a:latin typeface="Arial" pitchFamily="34" charset="0"/>
                          <a:ea typeface="Times New Roman"/>
                          <a:cs typeface="Arial" pitchFamily="34" charset="0"/>
                        </a:rPr>
                        <a:t>обов’язок працювати та ін.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092">
                <a:tc>
                  <a:txBody>
                    <a:bodyPr/>
                    <a:lstStyle/>
                    <a:p>
                      <a:pPr algn="just">
                        <a:lnSpc>
                          <a:spcPct val="115000"/>
                        </a:lnSpc>
                        <a:spcAft>
                          <a:spcPts val="0"/>
                        </a:spcAft>
                      </a:pPr>
                      <a:r>
                        <a:rPr lang="uk-UA" sz="2000" b="1" kern="50">
                          <a:latin typeface="Arial" pitchFamily="34" charset="0"/>
                          <a:ea typeface="Times New Roman"/>
                          <a:cs typeface="Arial" pitchFamily="34" charset="0"/>
                        </a:rPr>
                        <a:t>Культурні</a:t>
                      </a:r>
                      <a:endParaRPr lang="uk-UA" sz="2000" kern="5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2000" kern="50" dirty="0">
                          <a:latin typeface="Arial" pitchFamily="34" charset="0"/>
                          <a:ea typeface="Times New Roman"/>
                          <a:cs typeface="Arial" pitchFamily="34" charset="0"/>
                        </a:rPr>
                        <a:t>дбайливо ставитися до пам’ятників історії культури людства та ін.</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8529">
                <a:tc>
                  <a:txBody>
                    <a:bodyPr/>
                    <a:lstStyle/>
                    <a:p>
                      <a:pPr algn="just">
                        <a:lnSpc>
                          <a:spcPct val="115000"/>
                        </a:lnSpc>
                        <a:spcAft>
                          <a:spcPts val="0"/>
                        </a:spcAft>
                      </a:pPr>
                      <a:r>
                        <a:rPr lang="uk-UA" sz="2000" b="1" kern="50" dirty="0">
                          <a:latin typeface="Arial" pitchFamily="34" charset="0"/>
                          <a:ea typeface="Times New Roman"/>
                          <a:cs typeface="Arial" pitchFamily="34" charset="0"/>
                        </a:rPr>
                        <a:t>Екологічні</a:t>
                      </a:r>
                      <a:endParaRPr lang="uk-UA" sz="2000" kern="50" dirty="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just">
                        <a:lnSpc>
                          <a:spcPct val="115000"/>
                        </a:lnSpc>
                        <a:spcAft>
                          <a:spcPts val="0"/>
                        </a:spcAft>
                      </a:pPr>
                      <a:r>
                        <a:rPr lang="uk-UA" sz="2000" kern="50" dirty="0">
                          <a:latin typeface="Arial" pitchFamily="34" charset="0"/>
                          <a:ea typeface="Times New Roman"/>
                          <a:cs typeface="Arial" pitchFamily="34" charset="0"/>
                        </a:rPr>
                        <a:t>берегти природу; компенсувати збитки, заподіяні забрудненням та іншим негативним впливом на навколишнє природне середовище.</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12610"/>
          </a:xfrm>
        </p:spPr>
        <p:txBody>
          <a:bodyPr/>
          <a:lstStyle/>
          <a:p>
            <a:pPr algn="ctr"/>
            <a:r>
              <a:rPr lang="uk-UA" dirty="0" smtClean="0">
                <a:solidFill>
                  <a:schemeClr val="accent2"/>
                </a:solidFill>
                <a:latin typeface="Arial Black" pitchFamily="34" charset="0"/>
              </a:rPr>
              <a:t>Висновки по темі 1:</a:t>
            </a:r>
            <a:endParaRPr lang="uk-UA" dirty="0">
              <a:solidFill>
                <a:schemeClr val="accent2"/>
              </a:solidFill>
              <a:latin typeface="Arial Black" pitchFamily="34" charset="0"/>
            </a:endParaRPr>
          </a:p>
        </p:txBody>
      </p:sp>
      <p:sp>
        <p:nvSpPr>
          <p:cNvPr id="3" name="Содержимое 2"/>
          <p:cNvSpPr>
            <a:spLocks noGrp="1"/>
          </p:cNvSpPr>
          <p:nvPr>
            <p:ph idx="1"/>
          </p:nvPr>
        </p:nvSpPr>
        <p:spPr>
          <a:xfrm>
            <a:off x="884419" y="1845734"/>
            <a:ext cx="10553075" cy="4330214"/>
          </a:xfrm>
        </p:spPr>
        <p:txBody>
          <a:bodyPr>
            <a:normAutofit lnSpcReduction="10000"/>
          </a:bodyPr>
          <a:lstStyle/>
          <a:p>
            <a:pPr marL="547688" indent="-457200" algn="just">
              <a:spcBef>
                <a:spcPts val="600"/>
              </a:spcBef>
              <a:buFont typeface="+mj-lt"/>
              <a:buAutoNum type="arabicPeriod"/>
            </a:pPr>
            <a:r>
              <a:rPr lang="uk-UA" dirty="0" smtClean="0">
                <a:latin typeface="Arial" pitchFamily="34" charset="0"/>
                <a:cs typeface="Arial" pitchFamily="34" charset="0"/>
              </a:rPr>
              <a:t>Права людини формувалися протягом усіх етапів розвитку історії людства</a:t>
            </a:r>
          </a:p>
          <a:p>
            <a:pPr marL="547688" indent="-457200" algn="just">
              <a:spcBef>
                <a:spcPts val="600"/>
              </a:spcBef>
              <a:buFont typeface="+mj-lt"/>
              <a:buAutoNum type="arabicPeriod"/>
            </a:pPr>
            <a:r>
              <a:rPr lang="uk-UA" b="1" dirty="0" smtClean="0">
                <a:latin typeface="Arial" pitchFamily="34" charset="0"/>
                <a:cs typeface="Arial" pitchFamily="34" charset="0"/>
              </a:rPr>
              <a:t>Основні права людини </a:t>
            </a:r>
            <a:r>
              <a:rPr lang="uk-UA" dirty="0" smtClean="0">
                <a:latin typeface="Arial" pitchFamily="34" charset="0"/>
                <a:cs typeface="Arial" pitchFamily="34" charset="0"/>
              </a:rPr>
              <a:t>— гарантована законом міра свободи (можливості) особи, яка відповідно до досягнутого рівня еволюції людства в змозі забезпечити її існування і розвиток та закріплена у вигляді міжнародного стандарту як загальна і рівна для усіх </a:t>
            </a:r>
            <a:r>
              <a:rPr lang="uk-UA" dirty="0" smtClean="0">
                <a:latin typeface="Arial" pitchFamily="34" charset="0"/>
                <a:cs typeface="Arial" pitchFamily="34" charset="0"/>
              </a:rPr>
              <a:t>людей</a:t>
            </a:r>
            <a:r>
              <a:rPr lang="uk-UA" dirty="0" smtClean="0">
                <a:latin typeface="Arial" pitchFamily="34" charset="0"/>
                <a:cs typeface="Arial" pitchFamily="34" charset="0"/>
              </a:rPr>
              <a:t> </a:t>
            </a:r>
            <a:r>
              <a:rPr lang="uk-UA" dirty="0" smtClean="0">
                <a:latin typeface="Arial" pitchFamily="34" charset="0"/>
                <a:cs typeface="Arial" pitchFamily="34" charset="0"/>
              </a:rPr>
              <a:t>(Скакун О.Ф.)</a:t>
            </a:r>
          </a:p>
          <a:p>
            <a:pPr marL="547688" indent="-457200" algn="just">
              <a:spcBef>
                <a:spcPts val="600"/>
              </a:spcBef>
              <a:buFont typeface="+mj-lt"/>
              <a:buAutoNum type="arabicPeriod"/>
            </a:pPr>
            <a:r>
              <a:rPr lang="uk-UA" u="sng" dirty="0" smtClean="0">
                <a:latin typeface="Arial" pitchFamily="34" charset="0"/>
                <a:cs typeface="Arial" pitchFamily="34" charset="0"/>
              </a:rPr>
              <a:t>Сформувалося чотири покоління прав людини</a:t>
            </a:r>
            <a:r>
              <a:rPr lang="uk-UA" dirty="0" smtClean="0">
                <a:latin typeface="Arial" pitchFamily="34" charset="0"/>
                <a:cs typeface="Arial" pitchFamily="34" charset="0"/>
              </a:rPr>
              <a:t>:</a:t>
            </a:r>
          </a:p>
          <a:p>
            <a:pPr marL="809625" indent="-360363" algn="just">
              <a:spcBef>
                <a:spcPts val="600"/>
              </a:spcBef>
              <a:buFont typeface="Wingdings" pitchFamily="2" charset="2"/>
              <a:buChar char="§"/>
            </a:pPr>
            <a:r>
              <a:rPr lang="uk-UA" dirty="0" smtClean="0">
                <a:latin typeface="Arial" pitchFamily="34" charset="0"/>
                <a:cs typeface="Arial" pitchFamily="34" charset="0"/>
              </a:rPr>
              <a:t>Перше покоління </a:t>
            </a:r>
            <a:r>
              <a:rPr lang="uk-UA" dirty="0" smtClean="0">
                <a:latin typeface="Arial" pitchFamily="34" charset="0"/>
                <a:cs typeface="Arial" pitchFamily="34" charset="0"/>
              </a:rPr>
              <a:t>- невідчужувані </a:t>
            </a:r>
            <a:r>
              <a:rPr lang="uk-UA" dirty="0" smtClean="0">
                <a:latin typeface="Arial" pitchFamily="34" charset="0"/>
                <a:cs typeface="Arial" pitchFamily="34" charset="0"/>
              </a:rPr>
              <a:t>особисті (громадянські) та політичні </a:t>
            </a:r>
            <a:r>
              <a:rPr lang="uk-UA" dirty="0" smtClean="0">
                <a:latin typeface="Arial" pitchFamily="34" charset="0"/>
                <a:cs typeface="Arial" pitchFamily="34" charset="0"/>
              </a:rPr>
              <a:t>права</a:t>
            </a:r>
            <a:endParaRPr lang="uk-UA" dirty="0" smtClean="0">
              <a:latin typeface="Arial" pitchFamily="34" charset="0"/>
              <a:cs typeface="Arial" pitchFamily="34" charset="0"/>
            </a:endParaRPr>
          </a:p>
          <a:p>
            <a:pPr marL="809625" indent="-360363" algn="just">
              <a:spcBef>
                <a:spcPts val="600"/>
              </a:spcBef>
              <a:buFont typeface="Wingdings" pitchFamily="2" charset="2"/>
              <a:buChar char="§"/>
            </a:pPr>
            <a:r>
              <a:rPr lang="uk-UA" dirty="0" smtClean="0">
                <a:latin typeface="Arial" pitchFamily="34" charset="0"/>
                <a:cs typeface="Arial" pitchFamily="34" charset="0"/>
              </a:rPr>
              <a:t>Друге покоління </a:t>
            </a:r>
            <a:r>
              <a:rPr lang="uk-UA" dirty="0" smtClean="0">
                <a:latin typeface="Arial" pitchFamily="34" charset="0"/>
                <a:cs typeface="Arial" pitchFamily="34" charset="0"/>
              </a:rPr>
              <a:t>- соціально-економічні </a:t>
            </a:r>
            <a:r>
              <a:rPr lang="uk-UA" dirty="0" smtClean="0">
                <a:latin typeface="Arial" pitchFamily="34" charset="0"/>
                <a:cs typeface="Arial" pitchFamily="34" charset="0"/>
              </a:rPr>
              <a:t>та культурні </a:t>
            </a:r>
            <a:r>
              <a:rPr lang="uk-UA" dirty="0" smtClean="0">
                <a:latin typeface="Arial" pitchFamily="34" charset="0"/>
                <a:cs typeface="Arial" pitchFamily="34" charset="0"/>
              </a:rPr>
              <a:t>права</a:t>
            </a:r>
            <a:endParaRPr lang="uk-UA" dirty="0" smtClean="0">
              <a:latin typeface="Arial" pitchFamily="34" charset="0"/>
              <a:cs typeface="Arial" pitchFamily="34" charset="0"/>
            </a:endParaRPr>
          </a:p>
          <a:p>
            <a:pPr marL="809625" indent="-360363" algn="just">
              <a:spcBef>
                <a:spcPts val="600"/>
              </a:spcBef>
              <a:buFont typeface="Wingdings" pitchFamily="2" charset="2"/>
              <a:buChar char="§"/>
            </a:pPr>
            <a:r>
              <a:rPr lang="uk-UA" dirty="0" smtClean="0">
                <a:latin typeface="Arial" pitchFamily="34" charset="0"/>
                <a:cs typeface="Arial" pitchFamily="34" charset="0"/>
              </a:rPr>
              <a:t>Третє покоління </a:t>
            </a:r>
            <a:r>
              <a:rPr lang="uk-UA" dirty="0" smtClean="0">
                <a:latin typeface="Arial" pitchFamily="34" charset="0"/>
                <a:cs typeface="Arial" pitchFamily="34" charset="0"/>
              </a:rPr>
              <a:t>- солідарні </a:t>
            </a:r>
            <a:r>
              <a:rPr lang="uk-UA" dirty="0" smtClean="0">
                <a:latin typeface="Arial" pitchFamily="34" charset="0"/>
                <a:cs typeface="Arial" pitchFamily="34" charset="0"/>
              </a:rPr>
              <a:t>(колективні) </a:t>
            </a:r>
            <a:r>
              <a:rPr lang="uk-UA" dirty="0" smtClean="0">
                <a:latin typeface="Arial" pitchFamily="34" charset="0"/>
                <a:cs typeface="Arial" pitchFamily="34" charset="0"/>
              </a:rPr>
              <a:t>права</a:t>
            </a:r>
            <a:endParaRPr lang="uk-UA" dirty="0" smtClean="0">
              <a:latin typeface="Arial" pitchFamily="34" charset="0"/>
              <a:cs typeface="Arial" pitchFamily="34" charset="0"/>
            </a:endParaRPr>
          </a:p>
          <a:p>
            <a:pPr marL="809625" indent="-360363" algn="just">
              <a:spcBef>
                <a:spcPts val="600"/>
              </a:spcBef>
              <a:buFont typeface="Wingdings" pitchFamily="2" charset="2"/>
              <a:buChar char="§"/>
            </a:pPr>
            <a:r>
              <a:rPr lang="uk-UA" dirty="0" smtClean="0">
                <a:latin typeface="Arial" pitchFamily="34" charset="0"/>
                <a:cs typeface="Arial" pitchFamily="34" charset="0"/>
              </a:rPr>
              <a:t>Четверте </a:t>
            </a:r>
            <a:r>
              <a:rPr lang="uk-UA" dirty="0" smtClean="0">
                <a:latin typeface="Arial" pitchFamily="34" charset="0"/>
                <a:cs typeface="Arial" pitchFamily="34" charset="0"/>
              </a:rPr>
              <a:t>покоління</a:t>
            </a:r>
          </a:p>
          <a:p>
            <a:pPr marL="547688" indent="-457200" algn="just">
              <a:spcBef>
                <a:spcPts val="600"/>
              </a:spcBef>
              <a:buNone/>
            </a:pPr>
            <a:r>
              <a:rPr lang="uk-UA" b="1" dirty="0" smtClean="0">
                <a:solidFill>
                  <a:schemeClr val="accent2">
                    <a:lumMod val="60000"/>
                    <a:lumOff val="40000"/>
                  </a:schemeClr>
                </a:solidFill>
                <a:latin typeface="Arial" pitchFamily="34" charset="0"/>
                <a:cs typeface="Arial" pitchFamily="34" charset="0"/>
              </a:rPr>
              <a:t>4.   </a:t>
            </a:r>
            <a:r>
              <a:rPr lang="uk-UA" b="1" dirty="0" smtClean="0">
                <a:latin typeface="Arial" pitchFamily="34" charset="0"/>
                <a:cs typeface="Arial" pitchFamily="34" charset="0"/>
              </a:rPr>
              <a:t>Права </a:t>
            </a:r>
            <a:r>
              <a:rPr lang="uk-UA" b="1" dirty="0" smtClean="0">
                <a:latin typeface="Arial" pitchFamily="34" charset="0"/>
                <a:cs typeface="Arial" pitchFamily="34" charset="0"/>
              </a:rPr>
              <a:t>людини і права громадянина</a:t>
            </a:r>
            <a:r>
              <a:rPr lang="uk-UA" dirty="0" smtClean="0">
                <a:latin typeface="Arial" pitchFamily="34" charset="0"/>
                <a:cs typeface="Arial" pitchFamily="34" charset="0"/>
              </a:rPr>
              <a:t> – близькі поняття, в ідеалі повинні збігатися, оскільки здійснення прав людини визначається головним чином забезпеченістю з боку держави.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7304" y="4467069"/>
            <a:ext cx="7647981" cy="1662409"/>
          </a:xfrm>
        </p:spPr>
        <p:txBody>
          <a:bodyPr>
            <a:noAutofit/>
          </a:bodyPr>
          <a:lstStyle/>
          <a:p>
            <a:pPr algn="r">
              <a:spcBef>
                <a:spcPts val="0"/>
              </a:spcBef>
              <a:defRPr/>
            </a:pPr>
            <a:r>
              <a:rPr lang="uk-UA" sz="2400" dirty="0" smtClean="0">
                <a:solidFill>
                  <a:schemeClr val="tx1"/>
                </a:solidFill>
                <a:latin typeface="Arial" pitchFamily="34" charset="0"/>
                <a:cs typeface="Arial" pitchFamily="34" charset="0"/>
              </a:rPr>
              <a:t>Викладач:</a:t>
            </a:r>
            <a:br>
              <a:rPr lang="uk-UA" sz="2400" dirty="0" smtClean="0">
                <a:solidFill>
                  <a:schemeClr val="tx1"/>
                </a:solidFill>
                <a:latin typeface="Arial" pitchFamily="34" charset="0"/>
                <a:cs typeface="Arial" pitchFamily="34" charset="0"/>
              </a:rPr>
            </a:br>
            <a:r>
              <a:rPr lang="uk-UA" sz="2400" dirty="0" err="1" smtClean="0">
                <a:solidFill>
                  <a:schemeClr val="tx1"/>
                </a:solidFill>
                <a:latin typeface="Arial" pitchFamily="34" charset="0"/>
                <a:cs typeface="Arial" pitchFamily="34" charset="0"/>
              </a:rPr>
              <a:t>К.ю.н</a:t>
            </a:r>
            <a:r>
              <a:rPr lang="uk-UA" sz="2400" dirty="0" smtClean="0">
                <a:solidFill>
                  <a:schemeClr val="tx1"/>
                </a:solidFill>
                <a:latin typeface="Arial" pitchFamily="34" charset="0"/>
                <a:cs typeface="Arial" pitchFamily="34" charset="0"/>
              </a:rPr>
              <a:t>., доцент, </a:t>
            </a:r>
            <a:r>
              <a:rPr lang="uk-UA" sz="2400" dirty="0" err="1" smtClean="0">
                <a:solidFill>
                  <a:schemeClr val="tx1"/>
                </a:solidFill>
                <a:latin typeface="Arial" pitchFamily="34" charset="0"/>
                <a:cs typeface="Arial" pitchFamily="34" charset="0"/>
              </a:rPr>
              <a:t>доцент</a:t>
            </a:r>
            <a:r>
              <a:rPr lang="uk-UA" sz="2400" dirty="0" smtClean="0">
                <a:solidFill>
                  <a:schemeClr val="tx1"/>
                </a:solidFill>
                <a:latin typeface="Arial" pitchFamily="34" charset="0"/>
                <a:cs typeface="Arial" pitchFamily="34" charset="0"/>
              </a:rPr>
              <a:t> кафедри галузевого права </a:t>
            </a:r>
            <a:r>
              <a:rPr lang="uk-UA" sz="2400" dirty="0" smtClean="0">
                <a:solidFill>
                  <a:schemeClr val="tx1"/>
                </a:solidFill>
                <a:latin typeface="Arial" pitchFamily="34" charset="0"/>
                <a:cs typeface="Arial" pitchFamily="34" charset="0"/>
              </a:rPr>
              <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та </a:t>
            </a:r>
            <a:r>
              <a:rPr lang="uk-UA" sz="2400" dirty="0" smtClean="0">
                <a:solidFill>
                  <a:schemeClr val="tx1"/>
                </a:solidFill>
                <a:latin typeface="Arial" pitchFamily="34" charset="0"/>
                <a:cs typeface="Arial" pitchFamily="34" charset="0"/>
              </a:rPr>
              <a:t>загально-правових дисциплін</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Орловська Ірина</a:t>
            </a:r>
            <a:r>
              <a:rPr lang="en-US" sz="2400" dirty="0" smtClean="0">
                <a:solidFill>
                  <a:schemeClr val="tx1"/>
                </a:solidFill>
                <a:latin typeface="Arial" pitchFamily="34" charset="0"/>
                <a:cs typeface="Arial" pitchFamily="34" charset="0"/>
              </a:rPr>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Orlovska27-09@ukr.net</a:t>
            </a:r>
            <a:endParaRPr lang="uk-UA" sz="2400" dirty="0">
              <a:solidFill>
                <a:schemeClr val="tx1"/>
              </a:solidFill>
              <a:latin typeface="Arial" pitchFamily="34" charset="0"/>
              <a:cs typeface="Arial" pitchFamily="34" charset="0"/>
            </a:endParaRPr>
          </a:p>
        </p:txBody>
      </p:sp>
      <p:sp>
        <p:nvSpPr>
          <p:cNvPr id="3" name="Содержимое 2"/>
          <p:cNvSpPr>
            <a:spLocks noGrp="1"/>
          </p:cNvSpPr>
          <p:nvPr>
            <p:ph idx="1"/>
          </p:nvPr>
        </p:nvSpPr>
        <p:spPr>
          <a:xfrm>
            <a:off x="2326474" y="1845735"/>
            <a:ext cx="7147310" cy="1646974"/>
          </a:xfrm>
        </p:spPr>
        <p:txBody>
          <a:bodyPr>
            <a:normAutofit/>
          </a:bodyPr>
          <a:lstStyle/>
          <a:p>
            <a:r>
              <a:rPr lang="uk-UA"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rPr>
              <a:t>Дякую за увагу!</a:t>
            </a:r>
            <a:endPar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60306"/>
          </a:xfrm>
        </p:spPr>
        <p:txBody>
          <a:bodyPr/>
          <a:lstStyle/>
          <a:p>
            <a:pPr algn="ctr"/>
            <a:r>
              <a:rPr lang="uk-UA" smtClean="0">
                <a:solidFill>
                  <a:schemeClr val="accent1">
                    <a:lumMod val="75000"/>
                  </a:schemeClr>
                </a:solidFill>
                <a:latin typeface="Arial Black" panose="020B0A04020102020204" pitchFamily="34" charset="0"/>
              </a:rPr>
              <a:t>План заняття</a:t>
            </a:r>
            <a:endParaRPr lang="ru-RU">
              <a:solidFill>
                <a:schemeClr val="accent1">
                  <a:lumMod val="75000"/>
                </a:schemeClr>
              </a:solidFill>
              <a:latin typeface="Arial Black" panose="020B0A04020102020204" pitchFamily="34" charset="0"/>
            </a:endParaRPr>
          </a:p>
        </p:txBody>
      </p:sp>
      <p:sp>
        <p:nvSpPr>
          <p:cNvPr id="3" name="Объект 2"/>
          <p:cNvSpPr>
            <a:spLocks noGrp="1"/>
          </p:cNvSpPr>
          <p:nvPr>
            <p:ph idx="1"/>
          </p:nvPr>
        </p:nvSpPr>
        <p:spPr>
          <a:xfrm>
            <a:off x="1097280" y="1948872"/>
            <a:ext cx="10058400" cy="3920221"/>
          </a:xfrm>
        </p:spPr>
        <p:txBody>
          <a:bodyPr>
            <a:normAutofit/>
          </a:bodyPr>
          <a:lstStyle/>
          <a:p>
            <a:r>
              <a:rPr lang="uk-UA" sz="2800" dirty="0">
                <a:latin typeface="Arial" panose="020B0604020202020204" pitchFamily="34" charset="0"/>
                <a:cs typeface="Arial" panose="020B0604020202020204" pitchFamily="34" charset="0"/>
              </a:rPr>
              <a:t>1. Права людини в історії людства. Еволюція уявлень про права людини в історії людства.</a:t>
            </a:r>
            <a:endParaRPr lang="ru-RU" sz="2800" dirty="0">
              <a:latin typeface="Arial" panose="020B0604020202020204" pitchFamily="34" charset="0"/>
              <a:cs typeface="Arial" panose="020B0604020202020204" pitchFamily="34" charset="0"/>
            </a:endParaRPr>
          </a:p>
          <a:p>
            <a:r>
              <a:rPr lang="uk-UA" sz="2800" dirty="0">
                <a:latin typeface="Arial" panose="020B0604020202020204" pitchFamily="34" charset="0"/>
                <a:cs typeface="Arial" panose="020B0604020202020204" pitchFamily="34" charset="0"/>
              </a:rPr>
              <a:t>2. Поняття прав і свобод людини. Покоління прав людини.</a:t>
            </a:r>
            <a:endParaRPr lang="ru-RU" sz="2800" dirty="0">
              <a:latin typeface="Arial" panose="020B0604020202020204" pitchFamily="34" charset="0"/>
              <a:cs typeface="Arial" panose="020B0604020202020204" pitchFamily="34" charset="0"/>
            </a:endParaRPr>
          </a:p>
          <a:p>
            <a:r>
              <a:rPr lang="uk-UA" sz="2800" dirty="0">
                <a:latin typeface="Arial" panose="020B0604020202020204" pitchFamily="34" charset="0"/>
                <a:cs typeface="Arial" panose="020B0604020202020204" pitchFamily="34" charset="0"/>
              </a:rPr>
              <a:t>3. Права та відповідальність людини і громадянина. Відповідальність держави перед людиною. Дотримання прав і відповідальність</a:t>
            </a:r>
            <a:r>
              <a:rPr lang="uk-UA"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577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dirty="0" smtClean="0">
                <a:solidFill>
                  <a:schemeClr val="accent1">
                    <a:lumMod val="75000"/>
                  </a:schemeClr>
                </a:solidFill>
                <a:latin typeface="Arial Black" pitchFamily="34" charset="0"/>
                <a:cs typeface="Arial" panose="020B0604020202020204" pitchFamily="34" charset="0"/>
              </a:rPr>
              <a:t>1. Права людини в історії людства. Еволюція уявлень про права людини в історії людства</a:t>
            </a:r>
            <a:r>
              <a:rPr lang="uk-UA" sz="3600" dirty="0" smtClean="0">
                <a:solidFill>
                  <a:schemeClr val="accent1">
                    <a:lumMod val="75000"/>
                  </a:schemeClr>
                </a:solidFill>
                <a:latin typeface="Arial Black" pitchFamily="34" charset="0"/>
                <a:cs typeface="Arial" panose="020B0604020202020204" pitchFamily="34" charset="0"/>
              </a:rPr>
              <a:t>.</a:t>
            </a:r>
            <a:endParaRPr lang="uk-UA" sz="3600" dirty="0">
              <a:solidFill>
                <a:schemeClr val="accent1">
                  <a:lumMod val="75000"/>
                </a:schemeClr>
              </a:solidFill>
              <a:latin typeface="Arial Black" pitchFamily="34" charset="0"/>
            </a:endParaRPr>
          </a:p>
        </p:txBody>
      </p:sp>
      <p:sp>
        <p:nvSpPr>
          <p:cNvPr id="3" name="Содержимое 2"/>
          <p:cNvSpPr>
            <a:spLocks noGrp="1"/>
          </p:cNvSpPr>
          <p:nvPr>
            <p:ph idx="1"/>
          </p:nvPr>
        </p:nvSpPr>
        <p:spPr/>
        <p:txBody>
          <a:bodyPr>
            <a:normAutofit/>
          </a:bodyPr>
          <a:lstStyle/>
          <a:p>
            <a:r>
              <a:rPr lang="uk-UA" sz="2800" b="1" dirty="0" smtClean="0">
                <a:latin typeface="Arial" pitchFamily="34" charset="0"/>
                <a:cs typeface="Arial" pitchFamily="34" charset="0"/>
              </a:rPr>
              <a:t>Етапи розвитку прав людини в історії людства:</a:t>
            </a:r>
          </a:p>
          <a:p>
            <a:pPr>
              <a:buFont typeface="Wingdings" pitchFamily="2" charset="2"/>
              <a:buChar char="Ø"/>
            </a:pPr>
            <a:r>
              <a:rPr lang="uk-UA" sz="2800" dirty="0" smtClean="0">
                <a:latin typeface="Arial" pitchFamily="34" charset="0"/>
                <a:cs typeface="Arial" pitchFamily="34" charset="0"/>
              </a:rPr>
              <a:t>Найдавніші </a:t>
            </a:r>
            <a:r>
              <a:rPr lang="uk-UA" sz="2800" dirty="0" smtClean="0">
                <a:latin typeface="Arial" pitchFamily="34" charset="0"/>
                <a:cs typeface="Arial" pitchFamily="34" charset="0"/>
              </a:rPr>
              <a:t>часи</a:t>
            </a:r>
          </a:p>
          <a:p>
            <a:pPr>
              <a:buFont typeface="Wingdings" pitchFamily="2" charset="2"/>
              <a:buChar char="Ø"/>
            </a:pPr>
            <a:r>
              <a:rPr lang="uk-UA" sz="2800" dirty="0" smtClean="0">
                <a:latin typeface="Arial" pitchFamily="34" charset="0"/>
                <a:cs typeface="Arial" pitchFamily="34" charset="0"/>
              </a:rPr>
              <a:t>Стародавній </a:t>
            </a:r>
            <a:r>
              <a:rPr lang="uk-UA" sz="2800" dirty="0" smtClean="0">
                <a:latin typeface="Arial" pitchFamily="34" charset="0"/>
                <a:cs typeface="Arial" pitchFamily="34" charset="0"/>
              </a:rPr>
              <a:t>час</a:t>
            </a:r>
          </a:p>
          <a:p>
            <a:pPr>
              <a:buFont typeface="Wingdings" pitchFamily="2" charset="2"/>
              <a:buChar char="Ø"/>
            </a:pPr>
            <a:r>
              <a:rPr lang="uk-UA" sz="2800" dirty="0" smtClean="0">
                <a:latin typeface="Arial" pitchFamily="34" charset="0"/>
                <a:cs typeface="Arial" pitchFamily="34" charset="0"/>
              </a:rPr>
              <a:t>Середньовіччя (V ст. — </a:t>
            </a:r>
            <a:r>
              <a:rPr lang="uk-UA" sz="2800" dirty="0" err="1" smtClean="0">
                <a:latin typeface="Arial" pitchFamily="34" charset="0"/>
                <a:cs typeface="Arial" pitchFamily="34" charset="0"/>
              </a:rPr>
              <a:t>XVст</a:t>
            </a:r>
            <a:r>
              <a:rPr lang="uk-UA" sz="2800" dirty="0" smtClean="0">
                <a:latin typeface="Arial" pitchFamily="34" charset="0"/>
                <a:cs typeface="Arial" pitchFamily="34" charset="0"/>
              </a:rPr>
              <a:t>.)</a:t>
            </a:r>
          </a:p>
          <a:p>
            <a:pPr>
              <a:buFont typeface="Wingdings" pitchFamily="2" charset="2"/>
              <a:buChar char="Ø"/>
            </a:pPr>
            <a:r>
              <a:rPr lang="uk-UA" sz="2800" dirty="0" smtClean="0">
                <a:latin typeface="Arial" pitchFamily="34" charset="0"/>
                <a:cs typeface="Arial" pitchFamily="34" charset="0"/>
              </a:rPr>
              <a:t>Новий час (кін. XV ст. — кін. XVIII ст</a:t>
            </a:r>
            <a:r>
              <a:rPr lang="uk-UA" sz="2800" dirty="0" smtClean="0">
                <a:latin typeface="Arial" pitchFamily="34" charset="0"/>
                <a:cs typeface="Arial" pitchFamily="34" charset="0"/>
              </a:rPr>
              <a:t>.)</a:t>
            </a:r>
          </a:p>
          <a:p>
            <a:pPr>
              <a:buFont typeface="Wingdings" pitchFamily="2" charset="2"/>
              <a:buChar char="Ø"/>
            </a:pPr>
            <a:r>
              <a:rPr lang="uk-UA" sz="2800" dirty="0" smtClean="0">
                <a:latin typeface="Arial" pitchFamily="34" charset="0"/>
                <a:cs typeface="Arial" pitchFamily="34" charset="0"/>
              </a:rPr>
              <a:t>Новітній час (кін. XVIII ст. — сьогодення)</a:t>
            </a:r>
            <a:endParaRPr lang="uk-UA"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b="1" dirty="0" smtClean="0">
                <a:solidFill>
                  <a:schemeClr val="accent1">
                    <a:lumMod val="75000"/>
                  </a:schemeClr>
                </a:solidFill>
                <a:latin typeface="Arial Black" pitchFamily="34" charset="0"/>
              </a:rPr>
              <a:t>Концепції прав людини поділяються на:</a:t>
            </a:r>
            <a:endParaRPr lang="uk-UA" dirty="0">
              <a:solidFill>
                <a:schemeClr val="accent1">
                  <a:lumMod val="75000"/>
                </a:schemeClr>
              </a:solidFill>
              <a:latin typeface="Arial Black" pitchFamily="34" charset="0"/>
            </a:endParaRPr>
          </a:p>
        </p:txBody>
      </p:sp>
      <p:sp>
        <p:nvSpPr>
          <p:cNvPr id="5" name="Содержимое 4"/>
          <p:cNvSpPr>
            <a:spLocks noGrp="1"/>
          </p:cNvSpPr>
          <p:nvPr>
            <p:ph sz="half" idx="1"/>
          </p:nvPr>
        </p:nvSpPr>
        <p:spPr/>
        <p:txBody>
          <a:bodyPr>
            <a:normAutofit/>
          </a:bodyPr>
          <a:lstStyle/>
          <a:p>
            <a:pPr algn="just"/>
            <a:r>
              <a:rPr lang="uk-UA" sz="2800" b="1" dirty="0" smtClean="0">
                <a:latin typeface="Arial" pitchFamily="34" charset="0"/>
                <a:cs typeface="Arial" pitchFamily="34" charset="0"/>
              </a:rPr>
              <a:t>невід’ємні і невідчужувані </a:t>
            </a:r>
            <a:r>
              <a:rPr lang="uk-UA" sz="2800" b="1" dirty="0" smtClean="0">
                <a:latin typeface="Arial" pitchFamily="34" charset="0"/>
                <a:cs typeface="Arial" pitchFamily="34" charset="0"/>
              </a:rPr>
              <a:t>права </a:t>
            </a:r>
            <a:r>
              <a:rPr lang="uk-UA" sz="2800" dirty="0" smtClean="0">
                <a:latin typeface="Arial" pitchFamily="34" charset="0"/>
                <a:cs typeface="Arial" pitchFamily="34" charset="0"/>
              </a:rPr>
              <a:t>належать людині тому, що вона людина. Це моральні, або природні права, які випливають з самої людської природи кожного індивіда, і призначення їхнє у тому, щоб підтримувати в людині почуття власної гідності.</a:t>
            </a:r>
            <a:endParaRPr lang="uk-UA" sz="2800" dirty="0">
              <a:latin typeface="Arial" pitchFamily="34" charset="0"/>
              <a:cs typeface="Arial" pitchFamily="34" charset="0"/>
            </a:endParaRPr>
          </a:p>
        </p:txBody>
      </p:sp>
      <p:sp>
        <p:nvSpPr>
          <p:cNvPr id="6" name="Содержимое 5"/>
          <p:cNvSpPr>
            <a:spLocks noGrp="1"/>
          </p:cNvSpPr>
          <p:nvPr>
            <p:ph sz="half" idx="2"/>
          </p:nvPr>
        </p:nvSpPr>
        <p:spPr/>
        <p:txBody>
          <a:bodyPr>
            <a:normAutofit/>
          </a:bodyPr>
          <a:lstStyle/>
          <a:p>
            <a:pPr algn="just"/>
            <a:r>
              <a:rPr lang="uk-UA" sz="2800" b="1" dirty="0" smtClean="0">
                <a:latin typeface="Arial" pitchFamily="34" charset="0"/>
                <a:cs typeface="Arial" pitchFamily="34" charset="0"/>
              </a:rPr>
              <a:t>юридичні </a:t>
            </a:r>
            <a:r>
              <a:rPr lang="uk-UA" sz="2800" b="1" dirty="0" smtClean="0">
                <a:latin typeface="Arial" pitchFamily="34" charset="0"/>
                <a:cs typeface="Arial" pitchFamily="34" charset="0"/>
              </a:rPr>
              <a:t>права </a:t>
            </a:r>
            <a:r>
              <a:rPr lang="uk-UA" sz="2800" dirty="0" smtClean="0">
                <a:latin typeface="Arial" pitchFamily="34" charset="0"/>
                <a:cs typeface="Arial" pitchFamily="34" charset="0"/>
              </a:rPr>
              <a:t>встановлюються відповідно до нормотворчих процесів, які відбуваються як на національному, так і на міжнародному рівні.</a:t>
            </a:r>
            <a:endParaRPr lang="uk-UA" sz="2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smtClean="0">
                <a:solidFill>
                  <a:schemeClr val="accent1">
                    <a:lumMod val="75000"/>
                  </a:schemeClr>
                </a:solidFill>
                <a:latin typeface="Arial Black" pitchFamily="34" charset="0"/>
                <a:cs typeface="Arial" panose="020B0604020202020204" pitchFamily="34" charset="0"/>
              </a:rPr>
              <a:t>2. Поняття прав і свобод людини. Покоління прав людини</a:t>
            </a:r>
            <a:r>
              <a:rPr lang="uk-UA" sz="4000" dirty="0" smtClean="0">
                <a:solidFill>
                  <a:schemeClr val="accent1">
                    <a:lumMod val="75000"/>
                  </a:schemeClr>
                </a:solidFill>
                <a:latin typeface="Arial Black" pitchFamily="34" charset="0"/>
                <a:cs typeface="Arial" panose="020B0604020202020204" pitchFamily="34" charset="0"/>
              </a:rPr>
              <a:t>.</a:t>
            </a:r>
            <a:endParaRPr lang="uk-UA" sz="4000" dirty="0">
              <a:solidFill>
                <a:schemeClr val="accent1">
                  <a:lumMod val="75000"/>
                </a:schemeClr>
              </a:solidFill>
              <a:latin typeface="Arial Black" pitchFamily="34" charset="0"/>
            </a:endParaRPr>
          </a:p>
        </p:txBody>
      </p:sp>
      <p:graphicFrame>
        <p:nvGraphicFramePr>
          <p:cNvPr id="6" name="Содержимое 5"/>
          <p:cNvGraphicFramePr>
            <a:graphicFrameLocks noGrp="1"/>
          </p:cNvGraphicFramePr>
          <p:nvPr>
            <p:ph idx="1"/>
          </p:nvPr>
        </p:nvGraphicFramePr>
        <p:xfrm>
          <a:off x="1096962" y="1846263"/>
          <a:ext cx="10430473" cy="4354752"/>
        </p:xfrm>
        <a:graphic>
          <a:graphicData uri="http://schemas.openxmlformats.org/drawingml/2006/table">
            <a:tbl>
              <a:tblPr firstRow="1" bandRow="1">
                <a:tableStyleId>{5C22544A-7EE6-4342-B048-85BDC9FD1C3A}</a:tableStyleId>
              </a:tblPr>
              <a:tblGrid>
                <a:gridCol w="2841894"/>
                <a:gridCol w="7588579"/>
              </a:tblGrid>
              <a:tr h="63508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chemeClr val="lt1"/>
                          </a:solidFill>
                          <a:latin typeface="Arial" pitchFamily="34" charset="0"/>
                          <a:ea typeface="+mn-ea"/>
                          <a:cs typeface="Arial" pitchFamily="34" charset="0"/>
                        </a:rPr>
                        <a:t>Класифікація підходів до визначення правового статусу людини і громадянина </a:t>
                      </a:r>
                    </a:p>
                    <a:p>
                      <a:pPr marL="0" marR="0" indent="0" algn="ctr" defTabSz="914400" rtl="0" eaLnBrk="1" fontAlgn="auto" latinLnBrk="0" hangingPunct="1">
                        <a:lnSpc>
                          <a:spcPct val="100000"/>
                        </a:lnSpc>
                        <a:spcBef>
                          <a:spcPts val="0"/>
                        </a:spcBef>
                        <a:spcAft>
                          <a:spcPts val="0"/>
                        </a:spcAft>
                        <a:buClrTx/>
                        <a:buSzTx/>
                        <a:buFontTx/>
                        <a:buNone/>
                        <a:tabLst/>
                        <a:defRPr/>
                      </a:pPr>
                      <a:r>
                        <a:rPr lang="uk-UA" sz="1600" b="1" kern="1200" dirty="0" smtClean="0">
                          <a:solidFill>
                            <a:schemeClr val="lt1"/>
                          </a:solidFill>
                          <a:latin typeface="Arial" pitchFamily="34" charset="0"/>
                          <a:ea typeface="+mn-ea"/>
                          <a:cs typeface="Arial" pitchFamily="34" charset="0"/>
                        </a:rPr>
                        <a:t>(за М. С. </a:t>
                      </a:r>
                      <a:r>
                        <a:rPr lang="uk-UA" sz="1600" b="1" kern="1200" dirty="0" err="1" smtClean="0">
                          <a:solidFill>
                            <a:schemeClr val="lt1"/>
                          </a:solidFill>
                          <a:latin typeface="Arial" pitchFamily="34" charset="0"/>
                          <a:ea typeface="+mn-ea"/>
                          <a:cs typeface="Arial" pitchFamily="34" charset="0"/>
                        </a:rPr>
                        <a:t>Кельман</a:t>
                      </a:r>
                      <a:r>
                        <a:rPr lang="uk-UA" sz="1600" b="1" kern="1200" dirty="0" smtClean="0">
                          <a:solidFill>
                            <a:schemeClr val="lt1"/>
                          </a:solidFill>
                          <a:latin typeface="Arial" pitchFamily="34" charset="0"/>
                          <a:ea typeface="+mn-ea"/>
                          <a:cs typeface="Arial" pitchFamily="34" charset="0"/>
                        </a:rPr>
                        <a:t>, О. Г. </a:t>
                      </a:r>
                      <a:r>
                        <a:rPr lang="uk-UA" sz="1600" b="1" kern="1200" dirty="0" err="1" smtClean="0">
                          <a:solidFill>
                            <a:schemeClr val="lt1"/>
                          </a:solidFill>
                          <a:latin typeface="Arial" pitchFamily="34" charset="0"/>
                          <a:ea typeface="+mn-ea"/>
                          <a:cs typeface="Arial" pitchFamily="34" charset="0"/>
                        </a:rPr>
                        <a:t>Мурашин</a:t>
                      </a:r>
                      <a:r>
                        <a:rPr lang="uk-UA" sz="1600" b="1" kern="1200" dirty="0" smtClean="0">
                          <a:solidFill>
                            <a:schemeClr val="lt1"/>
                          </a:solidFill>
                          <a:latin typeface="Arial" pitchFamily="34" charset="0"/>
                          <a:ea typeface="+mn-ea"/>
                          <a:cs typeface="Arial" pitchFamily="34" charset="0"/>
                        </a:rPr>
                        <a:t>):</a:t>
                      </a:r>
                    </a:p>
                  </a:txBody>
                  <a:tcPr/>
                </a:tc>
                <a:tc hMerge="1">
                  <a:txBody>
                    <a:bodyPr/>
                    <a:lstStyle/>
                    <a:p>
                      <a:endParaRPr lang="uk-UA" dirty="0"/>
                    </a:p>
                  </a:txBody>
                  <a:tcPr/>
                </a:tc>
              </a:tr>
              <a:tr h="635088">
                <a:tc>
                  <a:txBody>
                    <a:bodyPr/>
                    <a:lstStyle/>
                    <a:p>
                      <a:pPr algn="just">
                        <a:lnSpc>
                          <a:spcPct val="115000"/>
                        </a:lnSpc>
                        <a:spcAft>
                          <a:spcPts val="0"/>
                        </a:spcAft>
                      </a:pPr>
                      <a:r>
                        <a:rPr lang="uk-UA" sz="1600" b="1" kern="50" dirty="0">
                          <a:latin typeface="Arial" pitchFamily="34" charset="0"/>
                          <a:ea typeface="Times New Roman"/>
                          <a:cs typeface="Arial" pitchFamily="34" charset="0"/>
                        </a:rPr>
                        <a:t>Колективний підхід</a:t>
                      </a:r>
                      <a:endParaRPr lang="uk-UA" sz="1600" kern="50" dirty="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50" dirty="0">
                          <a:latin typeface="Arial" pitchFamily="34" charset="0"/>
                          <a:ea typeface="Times New Roman"/>
                          <a:cs typeface="Arial" pitchFamily="34" charset="0"/>
                        </a:rPr>
                        <a:t>надає пріоритет не особистості, а колективу (суспільству, класам, об’єднанням); при такому підході головними є соціально-економічні права, при чому розрізняються права громадян (людей) та права трудящих.</a:t>
                      </a:r>
                    </a:p>
                  </a:txBody>
                  <a:tcPr marL="68580" marR="68580" marT="0" marB="0"/>
                </a:tc>
              </a:tr>
              <a:tr h="635088">
                <a:tc>
                  <a:txBody>
                    <a:bodyPr/>
                    <a:lstStyle/>
                    <a:p>
                      <a:pPr algn="just">
                        <a:lnSpc>
                          <a:spcPct val="115000"/>
                        </a:lnSpc>
                        <a:spcAft>
                          <a:spcPts val="0"/>
                        </a:spcAft>
                      </a:pPr>
                      <a:r>
                        <a:rPr lang="uk-UA" sz="1600" b="1" kern="50">
                          <a:latin typeface="Arial" pitchFamily="34" charset="0"/>
                          <a:ea typeface="Times New Roman"/>
                          <a:cs typeface="Arial" pitchFamily="34" charset="0"/>
                        </a:rPr>
                        <a:t>Мусульманський підхід</a:t>
                      </a:r>
                      <a:endParaRPr lang="uk-UA" sz="1600" kern="5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50" dirty="0">
                          <a:latin typeface="Arial" pitchFamily="34" charset="0"/>
                          <a:ea typeface="Times New Roman"/>
                          <a:cs typeface="Arial" pitchFamily="34" charset="0"/>
                        </a:rPr>
                        <a:t>статус особи визначається шаріатом; людина тут не має права розпоряджатися собою на власний розсуд, а її дії мають підпорядковуватися волі Аллаха; акцент робиться не на правах, а на обов’язках особи перед Аллахом та громадою правовірних мусульман.</a:t>
                      </a:r>
                    </a:p>
                  </a:txBody>
                  <a:tcPr marL="68580" marR="68580" marT="0" marB="0"/>
                </a:tc>
              </a:tr>
              <a:tr h="635088">
                <a:tc>
                  <a:txBody>
                    <a:bodyPr/>
                    <a:lstStyle/>
                    <a:p>
                      <a:pPr algn="just">
                        <a:lnSpc>
                          <a:spcPct val="115000"/>
                        </a:lnSpc>
                        <a:spcAft>
                          <a:spcPts val="0"/>
                        </a:spcAft>
                      </a:pPr>
                      <a:r>
                        <a:rPr lang="uk-UA" sz="1600" b="1" kern="50">
                          <a:latin typeface="Arial" pitchFamily="34" charset="0"/>
                          <a:ea typeface="Times New Roman"/>
                          <a:cs typeface="Arial" pitchFamily="34" charset="0"/>
                        </a:rPr>
                        <a:t>Племінний підхід</a:t>
                      </a:r>
                      <a:endParaRPr lang="uk-UA" sz="1600" kern="5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50" dirty="0">
                          <a:latin typeface="Arial" pitchFamily="34" charset="0"/>
                          <a:ea typeface="Times New Roman"/>
                          <a:cs typeface="Arial" pitchFamily="34" charset="0"/>
                        </a:rPr>
                        <a:t>у країнах Тропічної Африки, де основним джерелом права є звичаєве права; </a:t>
                      </a:r>
                      <a:r>
                        <a:rPr lang="uk-UA" sz="1600" kern="50" dirty="0" err="1">
                          <a:latin typeface="Arial" pitchFamily="34" charset="0"/>
                          <a:ea typeface="Times New Roman"/>
                          <a:cs typeface="Arial" pitchFamily="34" charset="0"/>
                        </a:rPr>
                        <a:t>права</a:t>
                      </a:r>
                      <a:r>
                        <a:rPr lang="uk-UA" sz="1600" kern="50" dirty="0">
                          <a:latin typeface="Arial" pitchFamily="34" charset="0"/>
                          <a:ea typeface="Times New Roman"/>
                          <a:cs typeface="Arial" pitchFamily="34" charset="0"/>
                        </a:rPr>
                        <a:t> людини тут не реалізуються окремо від племені.</a:t>
                      </a:r>
                    </a:p>
                  </a:txBody>
                  <a:tcPr marL="68580" marR="68580" marT="0" marB="0"/>
                </a:tc>
              </a:tr>
              <a:tr h="635088">
                <a:tc>
                  <a:txBody>
                    <a:bodyPr/>
                    <a:lstStyle/>
                    <a:p>
                      <a:pPr algn="just">
                        <a:lnSpc>
                          <a:spcPct val="115000"/>
                        </a:lnSpc>
                        <a:spcAft>
                          <a:spcPts val="0"/>
                        </a:spcAft>
                      </a:pPr>
                      <a:r>
                        <a:rPr lang="uk-UA" sz="1600" b="1" kern="50">
                          <a:latin typeface="Arial" pitchFamily="34" charset="0"/>
                          <a:ea typeface="Times New Roman"/>
                          <a:cs typeface="Arial" pitchFamily="34" charset="0"/>
                        </a:rPr>
                        <a:t>Ліберальний підхід </a:t>
                      </a:r>
                      <a:endParaRPr lang="uk-UA" sz="1600" kern="5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50" dirty="0">
                          <a:latin typeface="Arial" pitchFamily="34" charset="0"/>
                          <a:ea typeface="Times New Roman"/>
                          <a:cs typeface="Arial" pitchFamily="34" charset="0"/>
                        </a:rPr>
                        <a:t>кожна людина від моменту народження наділена природою невід’ємними правами, обмеження яких допустиме лише у зв’язку зі забезпеченням охорони суспільного ладу, правопорядку, прав і свобод інших громадян, запобігання насильству тощо.</a:t>
                      </a: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286603"/>
            <a:ext cx="10058400" cy="1138785"/>
          </a:xfrm>
        </p:spPr>
        <p:txBody>
          <a:bodyPr/>
          <a:lstStyle/>
          <a:p>
            <a:pPr algn="ctr"/>
            <a:r>
              <a:rPr lang="uk-UA" b="1" dirty="0" smtClean="0">
                <a:solidFill>
                  <a:schemeClr val="accent1">
                    <a:lumMod val="75000"/>
                  </a:schemeClr>
                </a:solidFill>
                <a:latin typeface="Arial Black" pitchFamily="34" charset="0"/>
              </a:rPr>
              <a:t>Права та свободи людини</a:t>
            </a:r>
            <a:r>
              <a:rPr lang="uk-UA" b="1" dirty="0" smtClean="0">
                <a:solidFill>
                  <a:schemeClr val="accent1">
                    <a:lumMod val="75000"/>
                  </a:schemeClr>
                </a:solidFill>
                <a:latin typeface="Arial Black" pitchFamily="34" charset="0"/>
              </a:rPr>
              <a:t>:</a:t>
            </a:r>
            <a:endParaRPr lang="uk-UA" dirty="0">
              <a:solidFill>
                <a:schemeClr val="accent1">
                  <a:lumMod val="75000"/>
                </a:schemeClr>
              </a:solidFill>
              <a:latin typeface="Arial Black" pitchFamily="34" charset="0"/>
            </a:endParaRPr>
          </a:p>
        </p:txBody>
      </p:sp>
      <p:sp>
        <p:nvSpPr>
          <p:cNvPr id="5" name="Содержимое 4"/>
          <p:cNvSpPr>
            <a:spLocks noGrp="1"/>
          </p:cNvSpPr>
          <p:nvPr>
            <p:ph sz="half" idx="1"/>
          </p:nvPr>
        </p:nvSpPr>
        <p:spPr>
          <a:xfrm>
            <a:off x="1097280" y="1845734"/>
            <a:ext cx="4479061" cy="4023359"/>
          </a:xfrm>
        </p:spPr>
        <p:txBody>
          <a:bodyPr>
            <a:normAutofit/>
          </a:bodyPr>
          <a:lstStyle/>
          <a:p>
            <a:pPr algn="just"/>
            <a:r>
              <a:rPr lang="uk-UA" sz="2400" b="1" dirty="0" smtClean="0">
                <a:latin typeface="Arial" pitchFamily="34" charset="0"/>
                <a:cs typeface="Arial" pitchFamily="34" charset="0"/>
              </a:rPr>
              <a:t>Права людини</a:t>
            </a:r>
            <a:r>
              <a:rPr lang="uk-UA" sz="2400" dirty="0" smtClean="0">
                <a:latin typeface="Arial" pitchFamily="34" charset="0"/>
                <a:cs typeface="Arial" pitchFamily="34" charset="0"/>
              </a:rPr>
              <a:t> — це можливості людини існувати й розвиватися як особистість, задовольняти свої потреби, здебільшого закріплені законодавством.</a:t>
            </a:r>
          </a:p>
          <a:p>
            <a:pPr algn="just"/>
            <a:r>
              <a:rPr lang="uk-UA" sz="2400" dirty="0" smtClean="0">
                <a:latin typeface="Arial" pitchFamily="34" charset="0"/>
                <a:cs typeface="Arial" pitchFamily="34" charset="0"/>
              </a:rPr>
              <a:t>Права людини держава повинна забезпечити певними механізмами, юридичними процедурами.</a:t>
            </a:r>
            <a:endParaRPr lang="uk-UA" sz="2400" dirty="0">
              <a:latin typeface="Arial" pitchFamily="34" charset="0"/>
              <a:cs typeface="Arial" pitchFamily="34" charset="0"/>
            </a:endParaRPr>
          </a:p>
        </p:txBody>
      </p:sp>
      <p:sp>
        <p:nvSpPr>
          <p:cNvPr id="6" name="Содержимое 5"/>
          <p:cNvSpPr>
            <a:spLocks noGrp="1"/>
          </p:cNvSpPr>
          <p:nvPr>
            <p:ph sz="half" idx="2"/>
          </p:nvPr>
        </p:nvSpPr>
        <p:spPr>
          <a:xfrm>
            <a:off x="5786203" y="1845734"/>
            <a:ext cx="5651292" cy="4210291"/>
          </a:xfrm>
        </p:spPr>
        <p:txBody>
          <a:bodyPr>
            <a:noAutofit/>
          </a:bodyPr>
          <a:lstStyle/>
          <a:p>
            <a:pPr algn="just"/>
            <a:r>
              <a:rPr lang="uk-UA" sz="2400" b="1" dirty="0" smtClean="0">
                <a:latin typeface="Arial" pitchFamily="34" charset="0"/>
                <a:cs typeface="Arial" pitchFamily="34" charset="0"/>
              </a:rPr>
              <a:t>Свобода людини</a:t>
            </a:r>
            <a:r>
              <a:rPr lang="uk-UA" sz="2400" dirty="0" smtClean="0">
                <a:latin typeface="Arial" pitchFamily="34" charset="0"/>
                <a:cs typeface="Arial" pitchFamily="34" charset="0"/>
              </a:rPr>
              <a:t> -  можливість власного вибору, можливість діяти за власною волею та відповідно до власних інтересів і потреб, незалежно від впливу зовнішніх чинників є природною ознакою, закладена у людську сутність </a:t>
            </a:r>
            <a:r>
              <a:rPr lang="uk-UA" sz="2400" dirty="0" err="1" smtClean="0">
                <a:latin typeface="Arial" pitchFamily="34" charset="0"/>
                <a:cs typeface="Arial" pitchFamily="34" charset="0"/>
              </a:rPr>
              <a:t>еволюційно</a:t>
            </a:r>
            <a:r>
              <a:rPr lang="uk-UA" sz="2400" dirty="0" smtClean="0">
                <a:latin typeface="Arial" pitchFamily="34" charset="0"/>
                <a:cs typeface="Arial" pitchFamily="34" charset="0"/>
              </a:rPr>
              <a:t>.</a:t>
            </a:r>
          </a:p>
          <a:p>
            <a:pPr algn="just"/>
            <a:r>
              <a:rPr lang="uk-UA" sz="2400" dirty="0" smtClean="0">
                <a:latin typeface="Arial" pitchFamily="34" charset="0"/>
                <a:cs typeface="Arial" pitchFamily="34" charset="0"/>
              </a:rPr>
              <a:t>Свободи людина може реалізувати, здійснити без будь-якого втручання держави та її органів. Держава повинна лише забезпечити охорону, непорушність і захист цих свобод.</a:t>
            </a:r>
            <a:endParaRPr lang="uk-UA"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97280" y="286603"/>
            <a:ext cx="10058400" cy="1031209"/>
          </a:xfrm>
        </p:spPr>
        <p:txBody>
          <a:bodyPr/>
          <a:lstStyle/>
          <a:p>
            <a:pPr algn="ctr"/>
            <a:r>
              <a:rPr lang="uk-UA" b="1" dirty="0" smtClean="0">
                <a:solidFill>
                  <a:schemeClr val="accent1">
                    <a:lumMod val="75000"/>
                  </a:schemeClr>
                </a:solidFill>
                <a:latin typeface="Arial Black" pitchFamily="34" charset="0"/>
              </a:rPr>
              <a:t>Покоління прав людини:</a:t>
            </a:r>
            <a:endParaRPr lang="uk-UA" dirty="0">
              <a:solidFill>
                <a:schemeClr val="accent1">
                  <a:lumMod val="75000"/>
                </a:schemeClr>
              </a:solidFill>
              <a:latin typeface="Arial Black" pitchFamily="34" charset="0"/>
            </a:endParaRPr>
          </a:p>
        </p:txBody>
      </p:sp>
      <p:sp>
        <p:nvSpPr>
          <p:cNvPr id="6" name="Содержимое 5"/>
          <p:cNvSpPr>
            <a:spLocks noGrp="1"/>
          </p:cNvSpPr>
          <p:nvPr>
            <p:ph idx="1"/>
          </p:nvPr>
        </p:nvSpPr>
        <p:spPr>
          <a:xfrm>
            <a:off x="1097280" y="2038662"/>
            <a:ext cx="10058400" cy="3627620"/>
          </a:xfrm>
        </p:spPr>
        <p:txBody>
          <a:bodyPr>
            <a:normAutofit/>
          </a:bodyPr>
          <a:lstStyle/>
          <a:p>
            <a:pPr marL="179388" indent="-179388">
              <a:buFont typeface="Wingdings" pitchFamily="2" charset="2"/>
              <a:buChar char="Ø"/>
            </a:pPr>
            <a:r>
              <a:rPr lang="uk-UA" sz="2400" b="1" dirty="0" smtClean="0">
                <a:latin typeface="Arial" pitchFamily="34" charset="0"/>
                <a:cs typeface="Arial" pitchFamily="34" charset="0"/>
              </a:rPr>
              <a:t>Перше покоління прав людини (невідчужувані особисті (громадянські) та політичні права</a:t>
            </a:r>
            <a:r>
              <a:rPr lang="uk-UA" sz="2400" b="1" dirty="0" smtClean="0">
                <a:latin typeface="Arial" pitchFamily="34" charset="0"/>
                <a:cs typeface="Arial" pitchFamily="34" charset="0"/>
              </a:rPr>
              <a:t>)</a:t>
            </a:r>
          </a:p>
          <a:p>
            <a:pPr marL="269875" indent="-269875">
              <a:buFont typeface="Wingdings" pitchFamily="2" charset="2"/>
              <a:buChar char="Ø"/>
            </a:pPr>
            <a:r>
              <a:rPr lang="uk-UA" sz="2400" b="1" dirty="0" smtClean="0">
                <a:latin typeface="Arial" pitchFamily="34" charset="0"/>
                <a:cs typeface="Arial" pitchFamily="34" charset="0"/>
              </a:rPr>
              <a:t>Друге покоління прав людини (соціально-економічні та культурні права</a:t>
            </a:r>
            <a:r>
              <a:rPr lang="uk-UA" sz="2400" b="1" dirty="0" smtClean="0">
                <a:latin typeface="Arial" pitchFamily="34" charset="0"/>
                <a:cs typeface="Arial" pitchFamily="34" charset="0"/>
              </a:rPr>
              <a:t>)</a:t>
            </a:r>
          </a:p>
          <a:p>
            <a:pPr>
              <a:buFont typeface="Wingdings" pitchFamily="2" charset="2"/>
              <a:buChar char="Ø"/>
            </a:pPr>
            <a:r>
              <a:rPr lang="uk-UA" sz="2400" b="1" dirty="0" smtClean="0">
                <a:latin typeface="Arial" pitchFamily="34" charset="0"/>
                <a:cs typeface="Arial" pitchFamily="34" charset="0"/>
              </a:rPr>
              <a:t>Третє покоління прав людини (солідарні (колективні) права</a:t>
            </a:r>
            <a:r>
              <a:rPr lang="uk-UA" sz="2400" b="1" dirty="0" smtClean="0">
                <a:latin typeface="Arial" pitchFamily="34" charset="0"/>
                <a:cs typeface="Arial" pitchFamily="34" charset="0"/>
              </a:rPr>
              <a:t>).</a:t>
            </a:r>
          </a:p>
          <a:p>
            <a:pPr>
              <a:buFont typeface="Wingdings" pitchFamily="2" charset="2"/>
              <a:buChar char="Ø"/>
            </a:pPr>
            <a:r>
              <a:rPr lang="uk-UA" sz="2400" b="1" dirty="0" smtClean="0">
                <a:latin typeface="Arial" pitchFamily="34" charset="0"/>
                <a:cs typeface="Arial" pitchFamily="34" charset="0"/>
              </a:rPr>
              <a:t>Четверте покоління прав людини</a:t>
            </a:r>
            <a:endParaRPr lang="uk-UA"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9548" y="286603"/>
            <a:ext cx="10882859" cy="1482236"/>
          </a:xfrm>
        </p:spPr>
        <p:txBody>
          <a:bodyPr>
            <a:noAutofit/>
          </a:bodyPr>
          <a:lstStyle/>
          <a:p>
            <a:pPr algn="ctr"/>
            <a:r>
              <a:rPr lang="uk-UA" sz="3200" dirty="0" smtClean="0">
                <a:solidFill>
                  <a:schemeClr val="accent1">
                    <a:lumMod val="75000"/>
                  </a:schemeClr>
                </a:solidFill>
                <a:latin typeface="Arial Black" pitchFamily="34" charset="0"/>
                <a:cs typeface="Arial" panose="020B0604020202020204" pitchFamily="34" charset="0"/>
              </a:rPr>
              <a:t>3. Права та відповідальність людини і громадянина. Відповідальність держави перед людиною. Дотримання прав і відповідальність</a:t>
            </a:r>
            <a:r>
              <a:rPr lang="uk-UA" sz="3200" dirty="0" smtClean="0">
                <a:solidFill>
                  <a:schemeClr val="accent1">
                    <a:lumMod val="75000"/>
                  </a:schemeClr>
                </a:solidFill>
                <a:latin typeface="Arial Black" pitchFamily="34" charset="0"/>
                <a:cs typeface="Arial" panose="020B0604020202020204" pitchFamily="34" charset="0"/>
              </a:rPr>
              <a:t>.</a:t>
            </a:r>
            <a:endParaRPr lang="uk-UA" sz="3200" dirty="0">
              <a:solidFill>
                <a:schemeClr val="accent1">
                  <a:lumMod val="75000"/>
                </a:schemeClr>
              </a:solidFill>
              <a:latin typeface="Arial Black" pitchFamily="34" charset="0"/>
            </a:endParaRPr>
          </a:p>
        </p:txBody>
      </p:sp>
      <p:sp>
        <p:nvSpPr>
          <p:cNvPr id="3" name="Содержимое 2"/>
          <p:cNvSpPr>
            <a:spLocks noGrp="1"/>
          </p:cNvSpPr>
          <p:nvPr>
            <p:ph idx="1"/>
          </p:nvPr>
        </p:nvSpPr>
        <p:spPr/>
        <p:txBody>
          <a:bodyPr anchor="ctr">
            <a:normAutofit/>
          </a:bodyPr>
          <a:lstStyle/>
          <a:p>
            <a:pPr algn="ctr"/>
            <a:r>
              <a:rPr lang="uk-UA" sz="6600" b="1" u="sng" dirty="0" smtClean="0">
                <a:latin typeface="Arial" pitchFamily="34" charset="0"/>
                <a:cs typeface="Arial" pitchFamily="34" charset="0"/>
              </a:rPr>
              <a:t>Людина і громадянин</a:t>
            </a:r>
            <a:endParaRPr lang="uk-UA" sz="6600" b="1" u="sng"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smtClean="0">
                <a:solidFill>
                  <a:schemeClr val="accent1">
                    <a:lumMod val="75000"/>
                  </a:schemeClr>
                </a:solidFill>
                <a:latin typeface="Arial Black" pitchFamily="34" charset="0"/>
              </a:rPr>
              <a:t>Відповідальність держави перед людиною</a:t>
            </a:r>
            <a:r>
              <a:rPr lang="uk-UA" b="1" dirty="0" smtClean="0">
                <a:solidFill>
                  <a:schemeClr val="accent1">
                    <a:lumMod val="75000"/>
                  </a:schemeClr>
                </a:solidFill>
                <a:latin typeface="Arial Black" pitchFamily="34" charset="0"/>
              </a:rPr>
              <a:t>:</a:t>
            </a:r>
            <a:endParaRPr lang="uk-UA" dirty="0">
              <a:solidFill>
                <a:schemeClr val="accent1">
                  <a:lumMod val="75000"/>
                </a:schemeClr>
              </a:solidFill>
              <a:latin typeface="Arial Black" pitchFamily="34" charset="0"/>
            </a:endParaRPr>
          </a:p>
        </p:txBody>
      </p:sp>
      <p:graphicFrame>
        <p:nvGraphicFramePr>
          <p:cNvPr id="4" name="Содержимое 3"/>
          <p:cNvGraphicFramePr>
            <a:graphicFrameLocks noGrp="1"/>
          </p:cNvGraphicFramePr>
          <p:nvPr>
            <p:ph idx="1"/>
          </p:nvPr>
        </p:nvGraphicFramePr>
        <p:xfrm>
          <a:off x="1096963" y="1846263"/>
          <a:ext cx="10058400" cy="4214478"/>
        </p:xfrm>
        <a:graphic>
          <a:graphicData uri="http://schemas.openxmlformats.org/drawingml/2006/table">
            <a:tbl>
              <a:tblPr firstRow="1" bandRow="1">
                <a:tableStyleId>{5C22544A-7EE6-4342-B048-85BDC9FD1C3A}</a:tableStyleId>
              </a:tblPr>
              <a:tblGrid>
                <a:gridCol w="3340566"/>
                <a:gridCol w="6717834"/>
              </a:tblGrid>
              <a:tr h="768840">
                <a:tc>
                  <a:txBody>
                    <a:bodyPr/>
                    <a:lstStyle/>
                    <a:p>
                      <a:pPr algn="just">
                        <a:lnSpc>
                          <a:spcPct val="115000"/>
                        </a:lnSpc>
                        <a:spcAft>
                          <a:spcPts val="0"/>
                        </a:spcAft>
                      </a:pPr>
                      <a:r>
                        <a:rPr lang="uk-UA" sz="2000" b="1" kern="50" dirty="0">
                          <a:solidFill>
                            <a:schemeClr val="tx1"/>
                          </a:solidFill>
                          <a:latin typeface="Arial" pitchFamily="34" charset="0"/>
                          <a:ea typeface="Times New Roman"/>
                          <a:cs typeface="Arial" pitchFamily="34" charset="0"/>
                        </a:rPr>
                        <a:t>Загальна декларація прав людини</a:t>
                      </a:r>
                      <a:endParaRPr lang="uk-UA" sz="2000" kern="50" dirty="0">
                        <a:solidFill>
                          <a:schemeClr val="tx1"/>
                        </a:solidFill>
                        <a:latin typeface="Arial" pitchFamily="34" charset="0"/>
                        <a:ea typeface="Times New Roman"/>
                        <a:cs typeface="Arial" pitchFamily="34" charset="0"/>
                      </a:endParaRPr>
                    </a:p>
                    <a:p>
                      <a:pPr algn="just">
                        <a:lnSpc>
                          <a:spcPct val="115000"/>
                        </a:lnSpc>
                        <a:spcAft>
                          <a:spcPts val="0"/>
                        </a:spcAft>
                      </a:pPr>
                      <a:r>
                        <a:rPr lang="uk-UA" sz="2000" b="1" kern="50" dirty="0">
                          <a:solidFill>
                            <a:schemeClr val="tx1"/>
                          </a:solidFill>
                          <a:latin typeface="Arial" pitchFamily="34" charset="0"/>
                          <a:ea typeface="Times New Roman"/>
                          <a:cs typeface="Arial" pitchFamily="34" charset="0"/>
                        </a:rPr>
                        <a:t>(п. 1 ст. 29)</a:t>
                      </a:r>
                      <a:endParaRPr lang="uk-UA" sz="2000" kern="50" dirty="0">
                        <a:solidFill>
                          <a:schemeClr val="tx1"/>
                        </a:solidFill>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indent="202565" algn="just">
                        <a:lnSpc>
                          <a:spcPct val="115000"/>
                        </a:lnSpc>
                        <a:spcAft>
                          <a:spcPts val="0"/>
                        </a:spcAft>
                      </a:pPr>
                      <a:r>
                        <a:rPr lang="uk-UA" sz="2000" kern="50" dirty="0">
                          <a:solidFill>
                            <a:schemeClr val="tx1"/>
                          </a:solidFill>
                          <a:latin typeface="Arial" pitchFamily="34" charset="0"/>
                          <a:ea typeface="Times New Roman"/>
                          <a:cs typeface="Arial" pitchFamily="34" charset="0"/>
                        </a:rPr>
                        <a:t>Кожна людина має обов’язки перед суспільством, у котрому лише й є можливим вільний і повний розвиток її особистості</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r h="768840">
                <a:tc>
                  <a:txBody>
                    <a:bodyPr/>
                    <a:lstStyle/>
                    <a:p>
                      <a:pPr algn="just">
                        <a:lnSpc>
                          <a:spcPct val="115000"/>
                        </a:lnSpc>
                        <a:spcAft>
                          <a:spcPts val="0"/>
                        </a:spcAft>
                      </a:pPr>
                      <a:r>
                        <a:rPr lang="uk-UA" sz="2000" b="1" kern="50" dirty="0">
                          <a:latin typeface="Arial" pitchFamily="34" charset="0"/>
                          <a:ea typeface="Times New Roman"/>
                          <a:cs typeface="Arial" pitchFamily="34" charset="0"/>
                        </a:rPr>
                        <a:t>Конституції України </a:t>
                      </a:r>
                      <a:endParaRPr lang="uk-UA" sz="2000" b="1" kern="50" dirty="0" smtClean="0">
                        <a:latin typeface="Arial" pitchFamily="34" charset="0"/>
                        <a:ea typeface="Times New Roman"/>
                        <a:cs typeface="Arial" pitchFamily="34" charset="0"/>
                      </a:endParaRPr>
                    </a:p>
                    <a:p>
                      <a:pPr algn="just">
                        <a:lnSpc>
                          <a:spcPct val="115000"/>
                        </a:lnSpc>
                        <a:spcAft>
                          <a:spcPts val="0"/>
                        </a:spcAft>
                      </a:pPr>
                      <a:r>
                        <a:rPr lang="uk-UA" sz="2000" b="1" kern="50" dirty="0" smtClean="0">
                          <a:latin typeface="Arial" pitchFamily="34" charset="0"/>
                          <a:ea typeface="Times New Roman"/>
                          <a:cs typeface="Arial" pitchFamily="34" charset="0"/>
                        </a:rPr>
                        <a:t>(</a:t>
                      </a:r>
                      <a:r>
                        <a:rPr lang="uk-UA" sz="2000" b="1" kern="50" dirty="0">
                          <a:latin typeface="Arial" pitchFamily="34" charset="0"/>
                          <a:ea typeface="Times New Roman"/>
                          <a:cs typeface="Arial" pitchFamily="34" charset="0"/>
                        </a:rPr>
                        <a:t>ст. 3)</a:t>
                      </a:r>
                      <a:endParaRPr lang="uk-UA" sz="2000" kern="50" dirty="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2565" algn="just">
                        <a:lnSpc>
                          <a:spcPct val="115000"/>
                        </a:lnSpc>
                        <a:spcAft>
                          <a:spcPts val="0"/>
                        </a:spcAft>
                      </a:pPr>
                      <a:r>
                        <a:rPr lang="uk-UA" sz="2000" kern="50" dirty="0">
                          <a:latin typeface="Arial" pitchFamily="34" charset="0"/>
                          <a:ea typeface="Times New Roman"/>
                          <a:cs typeface="Arial" pitchFamily="34" charset="0"/>
                        </a:rPr>
                        <a:t>Держава відповідає перед людиною за свою діяльність</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8840">
                <a:tc>
                  <a:txBody>
                    <a:bodyPr/>
                    <a:lstStyle/>
                    <a:p>
                      <a:pPr algn="just">
                        <a:lnSpc>
                          <a:spcPct val="115000"/>
                        </a:lnSpc>
                        <a:spcAft>
                          <a:spcPts val="0"/>
                        </a:spcAft>
                      </a:pPr>
                      <a:r>
                        <a:rPr lang="uk-UA" sz="2000" b="1" kern="50" dirty="0">
                          <a:latin typeface="Arial" pitchFamily="34" charset="0"/>
                          <a:ea typeface="Times New Roman"/>
                          <a:cs typeface="Arial" pitchFamily="34" charset="0"/>
                        </a:rPr>
                        <a:t>Конституції України </a:t>
                      </a:r>
                      <a:endParaRPr lang="uk-UA" sz="2000" b="1" kern="50" dirty="0" smtClean="0">
                        <a:latin typeface="Arial" pitchFamily="34" charset="0"/>
                        <a:ea typeface="Times New Roman"/>
                        <a:cs typeface="Arial" pitchFamily="34" charset="0"/>
                      </a:endParaRPr>
                    </a:p>
                    <a:p>
                      <a:pPr algn="just">
                        <a:lnSpc>
                          <a:spcPct val="115000"/>
                        </a:lnSpc>
                        <a:spcAft>
                          <a:spcPts val="0"/>
                        </a:spcAft>
                      </a:pPr>
                      <a:r>
                        <a:rPr lang="uk-UA" sz="2000" b="1" kern="50" dirty="0" smtClean="0">
                          <a:latin typeface="Arial" pitchFamily="34" charset="0"/>
                          <a:ea typeface="Times New Roman"/>
                          <a:cs typeface="Arial" pitchFamily="34" charset="0"/>
                        </a:rPr>
                        <a:t>(</a:t>
                      </a:r>
                      <a:r>
                        <a:rPr lang="uk-UA" sz="2000" b="1" kern="50" dirty="0">
                          <a:latin typeface="Arial" pitchFamily="34" charset="0"/>
                          <a:ea typeface="Times New Roman"/>
                          <a:cs typeface="Arial" pitchFamily="34" charset="0"/>
                        </a:rPr>
                        <a:t>ст. 56)</a:t>
                      </a:r>
                      <a:endParaRPr lang="uk-UA" sz="2000" kern="50" dirty="0">
                        <a:latin typeface="Arial" pitchFamily="34" charset="0"/>
                        <a:ea typeface="Times New Roman"/>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indent="202565" algn="just">
                        <a:lnSpc>
                          <a:spcPct val="115000"/>
                        </a:lnSpc>
                        <a:spcAft>
                          <a:spcPts val="0"/>
                        </a:spcAft>
                      </a:pPr>
                      <a:r>
                        <a:rPr lang="uk-UA" sz="2000" kern="50" dirty="0">
                          <a:latin typeface="Arial" pitchFamily="34" charset="0"/>
                          <a:ea typeface="Times New Roman"/>
                          <a:cs typeface="Arial" pitchFamily="34" charset="0"/>
                        </a:rPr>
                        <a:t>Кожен має право на відшкодування за рахунок держави чи органів місцевого самоврядування матеріальної та моральної шкоди, завданої незаконними рішеннями, діями чи бездіяльністю органів державної влади, органів місцевого самоврядування, їхніх посадових та службових осіб при здійсненні ними своїх повноважень</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102</TotalTime>
  <Words>852</Words>
  <Application>Microsoft Office PowerPoint</Application>
  <PresentationFormat>Произвольный</PresentationFormat>
  <Paragraphs>75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Ретро</vt:lpstr>
      <vt:lpstr>Навчальна дисципліна  «Права людини та верховенство права»  Тема 1 «Природне право як основа виникнення прав людини. Покоління прав людини.»</vt:lpstr>
      <vt:lpstr>План заняття</vt:lpstr>
      <vt:lpstr>1. Права людини в історії людства. Еволюція уявлень про права людини в історії людства.</vt:lpstr>
      <vt:lpstr>Концепції прав людини поділяються на:</vt:lpstr>
      <vt:lpstr>2. Поняття прав і свобод людини. Покоління прав людини.</vt:lpstr>
      <vt:lpstr>Права та свободи людини:</vt:lpstr>
      <vt:lpstr>Покоління прав людини:</vt:lpstr>
      <vt:lpstr>3. Права та відповідальність людини і громадянина. Відповідальність держави перед людиною. Дотримання прав і відповідальність.</vt:lpstr>
      <vt:lpstr>Відповідальність держави перед людиною:</vt:lpstr>
      <vt:lpstr>Класифікація обов’язків людини:</vt:lpstr>
      <vt:lpstr>Висновки по темі 1:</vt:lpstr>
      <vt:lpstr>Викладач: К.ю.н., доцент, доцент кафедри галузевого права  та загально-правових дисциплін Орловська Ірина Orlovska27-09@ukr.net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«Права людини та верховенство права»  Тема 1 «Природне право як основа виникнення прав людини. Покоління прав людини.»</dc:title>
  <dc:creator>Iryna</dc:creator>
  <cp:lastModifiedBy>Social dialog</cp:lastModifiedBy>
  <cp:revision>18</cp:revision>
  <dcterms:created xsi:type="dcterms:W3CDTF">2022-12-21T20:22:07Z</dcterms:created>
  <dcterms:modified xsi:type="dcterms:W3CDTF">2022-12-22T11:29:27Z</dcterms:modified>
</cp:coreProperties>
</file>