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E3346D-91F3-4354-9D5A-D1A49D98A3D1}" type="datetimeFigureOut">
              <a:rPr lang="uk-UA" smtClean="0"/>
              <a:t>18.03.2024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899574-2316-4220-9340-DF697D1821D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013176"/>
            <a:ext cx="5637010" cy="882119"/>
          </a:xfrm>
        </p:spPr>
        <p:txBody>
          <a:bodyPr>
            <a:normAutofit/>
          </a:bodyPr>
          <a:lstStyle/>
          <a:p>
            <a:r>
              <a:rPr lang="uk-UA" sz="1800" dirty="0" err="1" smtClean="0"/>
              <a:t>Ст.викл</a:t>
            </a:r>
            <a:r>
              <a:rPr lang="uk-UA" sz="1800" dirty="0" smtClean="0"/>
              <a:t>. </a:t>
            </a:r>
            <a:r>
              <a:rPr lang="uk-UA" sz="1800" dirty="0" err="1" smtClean="0"/>
              <a:t>Вронська</a:t>
            </a:r>
            <a:r>
              <a:rPr lang="uk-UA" sz="1800" dirty="0" smtClean="0"/>
              <a:t> В.М.</a:t>
            </a:r>
            <a:endParaRPr lang="uk-UA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2204864"/>
            <a:ext cx="7175351" cy="3600400"/>
          </a:xfrm>
        </p:spPr>
        <p:txBody>
          <a:bodyPr/>
          <a:lstStyle/>
          <a:p>
            <a:r>
              <a:rPr lang="uk-UA" dirty="0" smtClean="0"/>
              <a:t>Особистість у власній повсякденності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7489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836712"/>
            <a:ext cx="6512511" cy="4752528"/>
          </a:xfrm>
        </p:spPr>
        <p:txBody>
          <a:bodyPr/>
          <a:lstStyle/>
          <a:p>
            <a:pPr algn="l"/>
            <a:r>
              <a:rPr lang="uk-UA" dirty="0" smtClean="0"/>
              <a:t>Групи</a:t>
            </a:r>
            <a:r>
              <a:rPr lang="uk-UA" sz="1600" dirty="0" smtClean="0"/>
              <a:t>,</a:t>
            </a:r>
            <a:br>
              <a:rPr lang="uk-UA" sz="1600" dirty="0" smtClean="0"/>
            </a:br>
            <a:r>
              <a:rPr lang="uk-UA" sz="1600" dirty="0" smtClean="0"/>
              <a:t> що стосуються даної проблематики</a:t>
            </a:r>
            <a:br>
              <a:rPr lang="uk-UA" sz="1600" dirty="0" smtClean="0"/>
            </a:br>
            <a:r>
              <a:rPr lang="uk-UA" sz="1000" dirty="0"/>
              <a:t>При всіх відмінностях у підходах до повсякденності, в вітчизняній і</a:t>
            </a:r>
            <a:br>
              <a:rPr lang="uk-UA" sz="1000" dirty="0"/>
            </a:br>
            <a:r>
              <a:rPr lang="uk-UA" sz="1000" dirty="0"/>
              <a:t>зарубіжній науці виділяють наступні групи, що стосуються даної</a:t>
            </a:r>
            <a:br>
              <a:rPr lang="uk-UA" sz="1000" dirty="0"/>
            </a:br>
            <a:r>
              <a:rPr lang="uk-UA" sz="1000" dirty="0"/>
              <a:t>проблематики: </a:t>
            </a:r>
            <a:r>
              <a:rPr lang="uk-UA" sz="1000" dirty="0" smtClean="0"/>
              <a:t/>
            </a:r>
            <a:br>
              <a:rPr lang="uk-UA" sz="1000" dirty="0" smtClean="0"/>
            </a:br>
            <a:r>
              <a:rPr lang="uk-UA" sz="1000" dirty="0" smtClean="0"/>
              <a:t>1</a:t>
            </a:r>
            <a:r>
              <a:rPr lang="uk-UA" sz="1000" dirty="0"/>
              <a:t>) </a:t>
            </a:r>
            <a:r>
              <a:rPr lang="uk-UA" sz="1000" dirty="0" err="1"/>
              <a:t>макро-</a:t>
            </a:r>
            <a:r>
              <a:rPr lang="uk-UA" sz="1000" dirty="0"/>
              <a:t> і мікросередовище (природа, країна, місто / село,</a:t>
            </a:r>
            <a:br>
              <a:rPr lang="uk-UA" sz="1000" dirty="0"/>
            </a:br>
            <a:r>
              <a:rPr lang="uk-UA" sz="1000" dirty="0"/>
              <a:t>помешкання); </a:t>
            </a:r>
            <a:r>
              <a:rPr lang="uk-UA" sz="1000" dirty="0" smtClean="0"/>
              <a:t/>
            </a:r>
            <a:br>
              <a:rPr lang="uk-UA" sz="1000" dirty="0" smtClean="0"/>
            </a:br>
            <a:r>
              <a:rPr lang="uk-UA" sz="1000" dirty="0" smtClean="0"/>
              <a:t>2</a:t>
            </a:r>
            <a:r>
              <a:rPr lang="uk-UA" sz="1000" dirty="0"/>
              <a:t>) людське тіло і турботи про його біологічні і</a:t>
            </a:r>
            <a:br>
              <a:rPr lang="uk-UA" sz="1000" dirty="0"/>
            </a:br>
            <a:r>
              <a:rPr lang="uk-UA" sz="1000" dirty="0"/>
              <a:t>соціокультурні функції, серед них ключовими умовно можна виділити</a:t>
            </a:r>
            <a:br>
              <a:rPr lang="uk-UA" sz="1000" dirty="0"/>
            </a:br>
            <a:r>
              <a:rPr lang="uk-UA" sz="1000" dirty="0"/>
              <a:t>особистісно-визначальні і соціально-значимі моменти в житті людини</a:t>
            </a:r>
            <a:br>
              <a:rPr lang="uk-UA" sz="1000" dirty="0"/>
            </a:br>
            <a:r>
              <a:rPr lang="uk-UA" sz="1000" dirty="0"/>
              <a:t>(народження, створення сім’ї, її розвиток, сімейні стосунки, смерть,</a:t>
            </a:r>
            <a:br>
              <a:rPr lang="uk-UA" sz="1000" dirty="0"/>
            </a:br>
            <a:r>
              <a:rPr lang="uk-UA" sz="1000" dirty="0"/>
              <a:t>міжособистісні відносини в різних мікросоціальних групах (територіальних, професійних, конфесійних тощо); </a:t>
            </a:r>
            <a:r>
              <a:rPr lang="uk-UA" sz="1000" dirty="0" smtClean="0"/>
              <a:t/>
            </a:r>
            <a:br>
              <a:rPr lang="uk-UA" sz="1000" dirty="0" smtClean="0"/>
            </a:br>
            <a:r>
              <a:rPr lang="uk-UA" sz="1000" dirty="0" smtClean="0"/>
              <a:t>3</a:t>
            </a:r>
            <a:r>
              <a:rPr lang="uk-UA" sz="1000" dirty="0"/>
              <a:t>) дозвілля (ігри, розваги,</a:t>
            </a:r>
            <a:br>
              <a:rPr lang="uk-UA" sz="1000" dirty="0"/>
            </a:br>
            <a:r>
              <a:rPr lang="uk-UA" sz="1000" dirty="0"/>
              <a:t>громадські і </a:t>
            </a:r>
            <a:r>
              <a:rPr lang="uk-UA" sz="1000" dirty="0" smtClean="0"/>
              <a:t/>
            </a:r>
            <a:br>
              <a:rPr lang="uk-UA" sz="1000" dirty="0" smtClean="0"/>
            </a:br>
            <a:r>
              <a:rPr lang="uk-UA" sz="1000" dirty="0" smtClean="0"/>
              <a:t>сімейні </a:t>
            </a:r>
            <a:r>
              <a:rPr lang="uk-UA" sz="1000" dirty="0"/>
              <a:t>свята і обряди) </a:t>
            </a:r>
            <a:r>
              <a:rPr lang="uk-UA" sz="1000" dirty="0" smtClean="0"/>
              <a:t>тощо.</a:t>
            </a: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229682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-218152"/>
            <a:ext cx="4572000" cy="72943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Усталена, нормативна повсякденність у переломні чи кризові часи набуває ознак екстраординарності й екстремальності. Характер повсякденності залежить від історично опанованого людиною простору, рівня її</a:t>
            </a:r>
          </a:p>
          <a:p>
            <a:r>
              <a:rPr lang="uk-UA" dirty="0" smtClean="0"/>
              <a:t>потреб і можливостей; він визначається культурними обмеженнями певної</a:t>
            </a:r>
          </a:p>
          <a:p>
            <a:r>
              <a:rPr lang="uk-UA" dirty="0" smtClean="0"/>
              <a:t>соціальної верстви, культурними практиками тієї чи іншої епохи.</a:t>
            </a:r>
          </a:p>
          <a:p>
            <a:r>
              <a:rPr lang="uk-UA" dirty="0" smtClean="0"/>
              <a:t>Звернення істориків до відтворення повсякденного життя не є модою</a:t>
            </a:r>
          </a:p>
          <a:p>
            <a:r>
              <a:rPr lang="uk-UA" dirty="0" smtClean="0"/>
              <a:t>чи виявом "популяризації" історії. Проблематика повсякденності для них</a:t>
            </a:r>
          </a:p>
          <a:p>
            <a:r>
              <a:rPr lang="uk-UA" dirty="0" smtClean="0"/>
              <a:t>постала через неповноту і недостатність існуючих відтворень минулого у</a:t>
            </a:r>
          </a:p>
          <a:p>
            <a:r>
              <a:rPr lang="uk-UA" dirty="0" smtClean="0"/>
              <a:t>варіантах </a:t>
            </a:r>
            <a:r>
              <a:rPr lang="uk-UA" dirty="0" err="1" smtClean="0"/>
              <a:t>інституційованої</a:t>
            </a:r>
            <a:r>
              <a:rPr lang="uk-UA" dirty="0" smtClean="0"/>
              <a:t> чи </a:t>
            </a:r>
            <a:r>
              <a:rPr lang="uk-UA" dirty="0" err="1" smtClean="0"/>
              <a:t>подієвої</a:t>
            </a:r>
            <a:r>
              <a:rPr lang="uk-UA" dirty="0" smtClean="0"/>
              <a:t> історії. За висловом Н. </a:t>
            </a:r>
            <a:r>
              <a:rPr lang="uk-UA" dirty="0" err="1" smtClean="0"/>
              <a:t>Еліаса</a:t>
            </a:r>
            <a:r>
              <a:rPr lang="uk-UA" dirty="0" smtClean="0"/>
              <a:t>,</a:t>
            </a:r>
          </a:p>
          <a:p>
            <a:r>
              <a:rPr lang="uk-UA" dirty="0" smtClean="0"/>
              <a:t>історія повсякденності набуває сенсу тільки тоді, коли виникає</a:t>
            </a:r>
          </a:p>
          <a:p>
            <a:r>
              <a:rPr lang="uk-UA" dirty="0" smtClean="0"/>
              <a:t>"супротивник", у бік якого і спрямоване вістря повсякденності. Вона</a:t>
            </a:r>
          </a:p>
          <a:p>
            <a:r>
              <a:rPr lang="uk-UA" dirty="0" smtClean="0"/>
              <a:t>народилась як реакція на певний стан соціальної історії, як прагнення</a:t>
            </a:r>
          </a:p>
          <a:p>
            <a:r>
              <a:rPr lang="uk-UA" dirty="0" smtClean="0"/>
              <a:t>переосмислити деякі її концепції, завдання і методи.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950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Безпосереднім поштовхом підвищеної</a:t>
            </a:r>
          </a:p>
          <a:p>
            <a:r>
              <a:rPr lang="uk-UA" dirty="0" smtClean="0"/>
              <a:t>цікавості до історії повсякденності стало руйнування віри в суспільний</a:t>
            </a:r>
          </a:p>
          <a:p>
            <a:r>
              <a:rPr lang="uk-UA" dirty="0" smtClean="0"/>
              <a:t>прогрес, що загострило увагу дослідників до буденного життя "маленької</a:t>
            </a:r>
          </a:p>
          <a:p>
            <a:r>
              <a:rPr lang="uk-UA" dirty="0" smtClean="0"/>
              <a:t>особи", причому до людини не тільки не успішної, але й "ображеної і</a:t>
            </a:r>
          </a:p>
          <a:p>
            <a:r>
              <a:rPr lang="uk-UA" dirty="0" smtClean="0"/>
              <a:t>знедоленої"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5938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Нині в системі знань про минуле існує напрям, представники якого сполучають елементи матеріальної і духовної культури, вивчаючи житло, одяг, сім’ю, дозвілля, харчування, народження, смерть. Це історія маленьких життєвих світів, своєрідна альтернатива дослідженням, зосередженим на глобальних</a:t>
            </a:r>
          </a:p>
          <a:p>
            <a:r>
              <a:rPr lang="uk-UA" dirty="0" smtClean="0"/>
              <a:t>політичних подіях, суспільних структурах і процесах. Це не безладне нагромадження локальних побутових картинок. Це напрям, зосереджений</a:t>
            </a:r>
          </a:p>
          <a:p>
            <a:r>
              <a:rPr lang="uk-UA" dirty="0" smtClean="0"/>
              <a:t>на виявленні об’єктивних культурно-психологічних характеристик зовні</a:t>
            </a:r>
          </a:p>
          <a:p>
            <a:r>
              <a:rPr lang="uk-UA" dirty="0" smtClean="0"/>
              <a:t>буденних сторін людського життя. Ментальні установки особи, її</a:t>
            </a:r>
          </a:p>
          <a:p>
            <a:r>
              <a:rPr lang="uk-UA" dirty="0" smtClean="0"/>
              <a:t>поведінкові стереотипи значною мірою складаються під впливом</a:t>
            </a:r>
          </a:p>
          <a:p>
            <a:r>
              <a:rPr lang="uk-UA" dirty="0" smtClean="0"/>
              <a:t>повсякденності. У вітчизняній історіографії системну мотивацію постановки проблеми історії повсякденності вперше здійснив О. Удод.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2984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Історія повсякденності акцентує свою увагу не на </a:t>
            </a:r>
            <a:r>
              <a:rPr lang="uk-UA" dirty="0" err="1" smtClean="0"/>
              <a:t>інституційноподієвій</a:t>
            </a:r>
            <a:r>
              <a:rPr lang="uk-UA" dirty="0" smtClean="0"/>
              <a:t> історії, а на її локальній (у часі і просторі) конкретиці, її об’єктом</a:t>
            </a:r>
          </a:p>
          <a:p>
            <a:r>
              <a:rPr lang="uk-UA" dirty="0" smtClean="0"/>
              <a:t>є подробиці чи навіть так звані дрібниці життя. Її прерогативою є</a:t>
            </a:r>
          </a:p>
          <a:p>
            <a:r>
              <a:rPr lang="uk-UA" dirty="0" smtClean="0"/>
              <a:t>фактографія і конечна конкретика. Видається, що той пласт реальності, що</a:t>
            </a:r>
          </a:p>
          <a:p>
            <a:r>
              <a:rPr lang="uk-UA" dirty="0" smtClean="0"/>
              <a:t>відображається поняттям "повсякденність", цілком належить до</a:t>
            </a:r>
          </a:p>
          <a:p>
            <a:r>
              <a:rPr lang="uk-UA" dirty="0" smtClean="0"/>
              <a:t>"</a:t>
            </a:r>
            <a:r>
              <a:rPr lang="uk-UA" dirty="0" err="1" smtClean="0"/>
              <a:t>мікроісторії</a:t>
            </a:r>
            <a:r>
              <a:rPr lang="uk-UA" dirty="0" smtClean="0"/>
              <a:t>", оскільки йдеться — поруч з іншими аспектами — про</a:t>
            </a:r>
          </a:p>
          <a:p>
            <a:r>
              <a:rPr lang="uk-UA" dirty="0" smtClean="0"/>
              <a:t>найдрібніші прояви життя людей. Таке зарахування історії повсякденності</a:t>
            </a:r>
          </a:p>
          <a:p>
            <a:r>
              <a:rPr lang="uk-UA" dirty="0" smtClean="0"/>
              <a:t>до "</a:t>
            </a:r>
            <a:r>
              <a:rPr lang="uk-UA" dirty="0" err="1" smtClean="0"/>
              <a:t>мікрорівня</a:t>
            </a:r>
            <a:r>
              <a:rPr lang="uk-UA" dirty="0" smtClean="0"/>
              <a:t>" історії є логічним і правомірним, оскільки справді її</a:t>
            </a:r>
          </a:p>
          <a:p>
            <a:r>
              <a:rPr lang="uk-UA" dirty="0" smtClean="0"/>
              <a:t>об’єктами традиційно є не глобальні історичні процеси і явища, а "малі" їх</a:t>
            </a:r>
          </a:p>
          <a:p>
            <a:r>
              <a:rPr lang="uk-UA" dirty="0" smtClean="0"/>
              <a:t>прояви. Серед методів історичного дослідження історія повсякденності</a:t>
            </a:r>
          </a:p>
          <a:p>
            <a:r>
              <a:rPr lang="uk-UA" dirty="0" smtClean="0"/>
              <a:t>послуговується передусім </a:t>
            </a:r>
            <a:r>
              <a:rPr lang="uk-UA" dirty="0" err="1" smtClean="0"/>
              <a:t>наративом</a:t>
            </a:r>
            <a:r>
              <a:rPr lang="uk-UA" dirty="0" smtClean="0"/>
              <a:t>, а не узагальненням й</a:t>
            </a:r>
          </a:p>
          <a:p>
            <a:r>
              <a:rPr lang="uk-UA" dirty="0" smtClean="0"/>
              <a:t>аналітичністю. Втім такий погляд є не зовсім точним.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420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-79653"/>
            <a:ext cx="4572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Разом з тим, хоча повсякденність — це переважно сфера "</a:t>
            </a:r>
            <a:r>
              <a:rPr lang="uk-UA" dirty="0" err="1" smtClean="0"/>
              <a:t>мікрорівня</a:t>
            </a:r>
            <a:r>
              <a:rPr lang="uk-UA" dirty="0" smtClean="0"/>
              <a:t>"</a:t>
            </a:r>
          </a:p>
          <a:p>
            <a:r>
              <a:rPr lang="uk-UA" dirty="0" smtClean="0"/>
              <a:t>історії, вона ним не обмежена, тому предметне вивчення повсякденного</a:t>
            </a:r>
          </a:p>
          <a:p>
            <a:r>
              <a:rPr lang="uk-UA" dirty="0" smtClean="0"/>
              <a:t>життя суспільства — це лише один з можливих "ракурсів" його аналізу,</a:t>
            </a:r>
          </a:p>
          <a:p>
            <a:r>
              <a:rPr lang="uk-UA" dirty="0" smtClean="0"/>
              <a:t>важливий і необхідний для отримання цілісного уявлення про минуле, але</a:t>
            </a:r>
          </a:p>
          <a:p>
            <a:r>
              <a:rPr lang="uk-UA" dirty="0" smtClean="0"/>
              <a:t>не єдиний і жодною мірою не визначальний. Вивчення повсякденних</a:t>
            </a:r>
          </a:p>
          <a:p>
            <a:r>
              <a:rPr lang="uk-UA" dirty="0" smtClean="0"/>
              <a:t>суспільних реалій дозволяє подолати умоглядні схеми </a:t>
            </a:r>
            <a:r>
              <a:rPr lang="uk-UA" dirty="0" err="1" smtClean="0"/>
              <a:t>інституціоналізованої</a:t>
            </a:r>
            <a:r>
              <a:rPr lang="uk-UA" dirty="0" smtClean="0"/>
              <a:t> і </a:t>
            </a:r>
            <a:r>
              <a:rPr lang="uk-UA" dirty="0" err="1" smtClean="0"/>
              <a:t>макро-подієвої</a:t>
            </a:r>
            <a:r>
              <a:rPr lang="uk-UA" dirty="0" smtClean="0"/>
              <a:t> історії. Виокремлення сфери повсякденності</a:t>
            </a:r>
          </a:p>
          <a:p>
            <a:r>
              <a:rPr lang="uk-UA" dirty="0" smtClean="0"/>
              <a:t>дозволяє історикам сполучити у один предмет дослідження такі розрізнені</a:t>
            </a:r>
          </a:p>
          <a:p>
            <a:r>
              <a:rPr lang="uk-UA" dirty="0" smtClean="0"/>
              <a:t>сторони життєдіяльності як побут, відпочинок, праця, дозвілля тощо. Хоча</a:t>
            </a:r>
          </a:p>
          <a:p>
            <a:r>
              <a:rPr lang="uk-UA" dirty="0" smtClean="0"/>
              <a:t>історик повсякденності тяжіє до відтворення минулого у всій його повноті</a:t>
            </a:r>
          </a:p>
          <a:p>
            <a:r>
              <a:rPr lang="uk-UA" dirty="0" smtClean="0"/>
              <a:t>і конкретиці, це не означає, що задля історичної правдивості дослідник</a:t>
            </a:r>
          </a:p>
          <a:p>
            <a:r>
              <a:rPr lang="uk-UA" dirty="0" smtClean="0"/>
              <a:t>має розщеплювати минувшину на дрібні й точні деталі і фрагменти.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7960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П</a:t>
            </a:r>
            <a:r>
              <a:rPr lang="uk-UA" dirty="0" smtClean="0"/>
              <a:t>овсякденна історія сучасними</a:t>
            </a:r>
          </a:p>
          <a:p>
            <a:r>
              <a:rPr lang="uk-UA" dirty="0" smtClean="0"/>
              <a:t>дослідниками прочитується у двох площинах, які умовно можна назвати</a:t>
            </a:r>
          </a:p>
          <a:p>
            <a:r>
              <a:rPr lang="uk-UA" dirty="0" smtClean="0"/>
              <a:t>"</a:t>
            </a:r>
            <a:r>
              <a:rPr lang="uk-UA" b="1" dirty="0" smtClean="0"/>
              <a:t>технологією життя</a:t>
            </a:r>
            <a:r>
              <a:rPr lang="uk-UA" dirty="0" smtClean="0"/>
              <a:t>" або "рівнем життя" (інструментарій і способи забезпечення сфери повсякденних потреб: що їсти й одягти, де жити, чим</a:t>
            </a:r>
          </a:p>
          <a:p>
            <a:r>
              <a:rPr lang="uk-UA" dirty="0" smtClean="0"/>
              <a:t>пересуватись, чим послуговуватись у праці, навчанні і дозвіллі, як дбати</a:t>
            </a:r>
          </a:p>
          <a:p>
            <a:r>
              <a:rPr lang="uk-UA" dirty="0" smtClean="0"/>
              <a:t>про здоров’я), та "</a:t>
            </a:r>
            <a:r>
              <a:rPr lang="uk-UA" b="1" dirty="0" smtClean="0"/>
              <a:t>аксіологією життя</a:t>
            </a:r>
            <a:r>
              <a:rPr lang="uk-UA" dirty="0" smtClean="0"/>
              <a:t>" або "стилем життя" (</a:t>
            </a:r>
            <a:r>
              <a:rPr lang="uk-UA" dirty="0" err="1" smtClean="0"/>
              <a:t>сенсовосмислове</a:t>
            </a:r>
            <a:r>
              <a:rPr lang="uk-UA" dirty="0" smtClean="0"/>
              <a:t> наповнення, система життєвих орієнтирів: як і заради чого</a:t>
            </a:r>
          </a:p>
          <a:p>
            <a:r>
              <a:rPr lang="uk-UA" dirty="0" smtClean="0"/>
              <a:t>жити — цінності, мораль, звички, пріоритети, смаки).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6682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48680"/>
            <a:ext cx="6512511" cy="4966488"/>
          </a:xfrm>
        </p:spPr>
        <p:txBody>
          <a:bodyPr/>
          <a:lstStyle/>
          <a:p>
            <a:pPr algn="l"/>
            <a:r>
              <a:rPr lang="uk-UA" dirty="0"/>
              <a:t>Класична тріада </a:t>
            </a:r>
            <a:r>
              <a:rPr lang="uk-UA" dirty="0" smtClean="0"/>
              <a:t>повсякденності</a:t>
            </a:r>
            <a:br>
              <a:rPr lang="uk-UA" dirty="0" smtClean="0"/>
            </a:b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житло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матеріальний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5666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413338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матеріально-речовій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повсякденності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endParaRPr lang="ru-RU" dirty="0" smtClean="0"/>
          </a:p>
          <a:p>
            <a:r>
              <a:rPr lang="ru-RU" dirty="0" smtClean="0"/>
              <a:t>три </a:t>
            </a:r>
            <a:r>
              <a:rPr lang="ru-RU" dirty="0" err="1" smtClean="0"/>
              <a:t>види</a:t>
            </a:r>
            <a:r>
              <a:rPr lang="ru-RU" dirty="0" smtClean="0"/>
              <a:t> простору,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: </a:t>
            </a:r>
            <a:r>
              <a:rPr lang="ru-RU" dirty="0" err="1" smtClean="0"/>
              <a:t>фізичний</a:t>
            </a:r>
            <a:r>
              <a:rPr lang="ru-RU" dirty="0" smtClean="0"/>
              <a:t>, </a:t>
            </a:r>
            <a:r>
              <a:rPr lang="ru-RU" dirty="0" err="1" smtClean="0"/>
              <a:t>перцептуальний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 err="1" smtClean="0"/>
              <a:t>доступний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безпосередньому</a:t>
            </a:r>
            <a:r>
              <a:rPr lang="ru-RU" dirty="0" smtClean="0"/>
              <a:t> </a:t>
            </a:r>
            <a:r>
              <a:rPr lang="ru-RU" dirty="0" err="1" smtClean="0"/>
              <a:t>сприйняттю</a:t>
            </a:r>
            <a:r>
              <a:rPr lang="ru-RU" dirty="0" smtClean="0"/>
              <a:t>) і </a:t>
            </a:r>
            <a:r>
              <a:rPr lang="ru-RU" dirty="0" err="1" smtClean="0"/>
              <a:t>концептуальний</a:t>
            </a:r>
            <a:r>
              <a:rPr lang="ru-RU" dirty="0" smtClean="0"/>
              <a:t> (</a:t>
            </a:r>
            <a:r>
              <a:rPr lang="ru-RU" dirty="0" err="1" smtClean="0"/>
              <a:t>історикокультурний</a:t>
            </a:r>
            <a:r>
              <a:rPr lang="ru-RU" dirty="0" smtClean="0"/>
              <a:t>). </a:t>
            </a:r>
            <a:r>
              <a:rPr lang="ru-RU" dirty="0" err="1" smtClean="0"/>
              <a:t>Знаходячись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матеріально-речового</a:t>
            </a:r>
            <a:endParaRPr lang="ru-RU" dirty="0" smtClean="0"/>
          </a:p>
          <a:p>
            <a:r>
              <a:rPr lang="ru-RU" dirty="0" err="1" smtClean="0"/>
              <a:t>оточення</a:t>
            </a:r>
            <a:r>
              <a:rPr lang="ru-RU" dirty="0" smtClean="0"/>
              <a:t> конкретного часу, </a:t>
            </a:r>
            <a:r>
              <a:rPr lang="ru-RU" dirty="0" err="1" smtClean="0"/>
              <a:t>людина</a:t>
            </a:r>
            <a:r>
              <a:rPr lang="ru-RU" dirty="0" smtClean="0"/>
              <a:t>, разом з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endParaRPr lang="ru-RU" dirty="0" smtClean="0"/>
          </a:p>
          <a:p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вносячи</a:t>
            </a:r>
            <a:r>
              <a:rPr lang="ru-RU" dirty="0" smtClean="0"/>
              <a:t> у </a:t>
            </a:r>
            <a:r>
              <a:rPr lang="ru-RU" dirty="0" err="1" smtClean="0"/>
              <a:t>повсякденність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інновації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endParaRPr lang="ru-RU" dirty="0" smtClean="0"/>
          </a:p>
          <a:p>
            <a:r>
              <a:rPr lang="ru-RU" dirty="0" err="1" smtClean="0"/>
              <a:t>об’єктивуючись</a:t>
            </a:r>
            <a:r>
              <a:rPr lang="ru-RU" dirty="0" smtClean="0"/>
              <a:t> у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створених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об’єктах</a:t>
            </a:r>
            <a:r>
              <a:rPr lang="ru-RU" dirty="0" smtClean="0"/>
              <a:t>, в свою </a:t>
            </a:r>
            <a:r>
              <a:rPr lang="ru-RU" dirty="0" err="1" smtClean="0"/>
              <a:t>чергу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виникненню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 і </a:t>
            </a:r>
            <a:r>
              <a:rPr lang="ru-RU" dirty="0" err="1" smtClean="0"/>
              <a:t>стосунків</a:t>
            </a:r>
            <a:r>
              <a:rPr lang="ru-RU" dirty="0" smtClean="0"/>
              <a:t>. "Створена</a:t>
            </a:r>
          </a:p>
          <a:p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реальність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— </a:t>
            </a:r>
            <a:r>
              <a:rPr lang="ru-RU" dirty="0" err="1" smtClean="0"/>
              <a:t>відзначала</a:t>
            </a:r>
            <a:endParaRPr lang="ru-RU" dirty="0" smtClean="0"/>
          </a:p>
          <a:p>
            <a:r>
              <a:rPr lang="ru-RU" dirty="0" smtClean="0"/>
              <a:t>Н. Козлова. — Вона </a:t>
            </a:r>
            <a:r>
              <a:rPr lang="ru-RU" dirty="0" err="1" smtClean="0"/>
              <a:t>диктує</a:t>
            </a:r>
            <a:r>
              <a:rPr lang="ru-RU" dirty="0" smtClean="0"/>
              <a:t> людям, </a:t>
            </a:r>
            <a:r>
              <a:rPr lang="ru-RU" dirty="0" err="1" smtClean="0"/>
              <a:t>представленим</a:t>
            </a:r>
            <a:r>
              <a:rPr lang="ru-RU" dirty="0" smtClean="0"/>
              <a:t> </a:t>
            </a:r>
            <a:r>
              <a:rPr lang="ru-RU" dirty="0" err="1" smtClean="0"/>
              <a:t>наступними</a:t>
            </a:r>
            <a:endParaRPr lang="ru-RU" dirty="0" smtClean="0"/>
          </a:p>
          <a:p>
            <a:r>
              <a:rPr lang="ru-RU" dirty="0" err="1" smtClean="0"/>
              <a:t>поколіннями</a:t>
            </a:r>
            <a:r>
              <a:rPr lang="ru-RU" dirty="0" smtClean="0"/>
              <a:t>, </a:t>
            </a:r>
            <a:r>
              <a:rPr lang="ru-RU" dirty="0" err="1" smtClean="0"/>
              <a:t>свої</a:t>
            </a:r>
            <a:r>
              <a:rPr lang="ru-RU" dirty="0" smtClean="0"/>
              <a:t> правила. </a:t>
            </a:r>
            <a:r>
              <a:rPr lang="ru-RU" dirty="0" err="1" smtClean="0"/>
              <a:t>Складається</a:t>
            </a:r>
            <a:r>
              <a:rPr lang="ru-RU" dirty="0" smtClean="0"/>
              <a:t> нова </a:t>
            </a:r>
            <a:r>
              <a:rPr lang="ru-RU" dirty="0" err="1" smtClean="0"/>
              <a:t>тілесність</a:t>
            </a:r>
            <a:r>
              <a:rPr lang="ru-RU" dirty="0" smtClean="0"/>
              <a:t> і нова</a:t>
            </a:r>
          </a:p>
          <a:p>
            <a:r>
              <a:rPr lang="ru-RU" dirty="0" err="1" smtClean="0"/>
              <a:t>ментальність</a:t>
            </a:r>
            <a:r>
              <a:rPr lang="ru-RU" dirty="0" smtClean="0"/>
              <a:t>,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у </a:t>
            </a:r>
            <a:r>
              <a:rPr lang="ru-RU" dirty="0" err="1" smtClean="0"/>
              <a:t>масовому</a:t>
            </a:r>
            <a:r>
              <a:rPr lang="ru-RU" dirty="0" smtClean="0"/>
              <a:t> </a:t>
            </a:r>
            <a:r>
              <a:rPr lang="ru-RU" dirty="0" err="1" smtClean="0"/>
              <a:t>масштабі</a:t>
            </a:r>
            <a:r>
              <a:rPr lang="ru-RU" dirty="0" smtClean="0"/>
              <a:t>«.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3283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512511" cy="4529440"/>
          </a:xfrm>
        </p:spPr>
        <p:txBody>
          <a:bodyPr/>
          <a:lstStyle/>
          <a:p>
            <a:pPr algn="l"/>
            <a:r>
              <a:rPr lang="uk-UA" dirty="0" smtClean="0"/>
              <a:t>Висновок</a:t>
            </a:r>
            <a:br>
              <a:rPr lang="uk-UA" dirty="0" smtClean="0"/>
            </a:br>
            <a:r>
              <a:rPr lang="ru-RU" dirty="0" err="1"/>
              <a:t>Структури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повсякденності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каркас, </a:t>
            </a:r>
            <a:r>
              <a:rPr lang="ru-RU" dirty="0" err="1"/>
              <a:t>стрижень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092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План.</a:t>
            </a:r>
          </a:p>
          <a:p>
            <a:r>
              <a:rPr lang="ru-RU" dirty="0" smtClean="0"/>
              <a:t>1.Природа </a:t>
            </a:r>
            <a:r>
              <a:rPr lang="ru-RU" dirty="0" err="1" smtClean="0"/>
              <a:t>повсякденності</a:t>
            </a:r>
            <a:r>
              <a:rPr lang="ru-RU" dirty="0" smtClean="0"/>
              <a:t> як </a:t>
            </a:r>
            <a:r>
              <a:rPr lang="ru-RU" dirty="0" err="1" smtClean="0"/>
              <a:t>особистісного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2.Практики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і </a:t>
            </a:r>
            <a:r>
              <a:rPr lang="ru-RU" dirty="0" err="1" smtClean="0"/>
              <a:t>колективного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Буденний</a:t>
            </a:r>
            <a:r>
              <a:rPr lang="ru-RU" dirty="0" smtClean="0"/>
              <a:t> дискурс і </a:t>
            </a:r>
            <a:r>
              <a:rPr lang="ru-RU" dirty="0" err="1" smtClean="0"/>
              <a:t>сюжети</a:t>
            </a:r>
            <a:r>
              <a:rPr lang="ru-RU" dirty="0" smtClean="0"/>
              <a:t> </a:t>
            </a:r>
            <a:r>
              <a:rPr lang="ru-RU" dirty="0" err="1" smtClean="0"/>
              <a:t>повсякденності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4.</a:t>
            </a:r>
            <a:r>
              <a:rPr lang="ru-RU" dirty="0" smtClean="0"/>
              <a:t>Способи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повсякденного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2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188640"/>
            <a:ext cx="6512511" cy="4536504"/>
          </a:xfrm>
        </p:spPr>
        <p:txBody>
          <a:bodyPr/>
          <a:lstStyle/>
          <a:p>
            <a:pPr algn="l"/>
            <a:r>
              <a:rPr lang="uk-UA" dirty="0" smtClean="0"/>
              <a:t>Глосарій:</a:t>
            </a:r>
            <a:br>
              <a:rPr lang="uk-UA" dirty="0" smtClean="0"/>
            </a:br>
            <a:r>
              <a:rPr lang="ru-RU" sz="1600" dirty="0"/>
              <a:t>С. </a:t>
            </a:r>
            <a:r>
              <a:rPr lang="ru-RU" sz="1600" dirty="0" err="1"/>
              <a:t>Караванський</a:t>
            </a:r>
            <a:r>
              <a:rPr lang="ru-RU" sz="1600" dirty="0"/>
              <a:t> у </a:t>
            </a:r>
            <a:r>
              <a:rPr lang="ru-RU" sz="1600" dirty="0" err="1"/>
              <a:t>своєму</a:t>
            </a:r>
            <a:r>
              <a:rPr lang="ru-RU" sz="1600" dirty="0"/>
              <a:t> "Практичному словнику </a:t>
            </a:r>
            <a:r>
              <a:rPr lang="ru-RU" sz="1600" dirty="0" err="1"/>
              <a:t>синонімів</a:t>
            </a:r>
            <a:r>
              <a:rPr lang="ru-RU" sz="1600" dirty="0"/>
              <a:t> </a:t>
            </a:r>
            <a:r>
              <a:rPr lang="ru-RU" sz="1600" dirty="0" err="1"/>
              <a:t>української</a:t>
            </a:r>
            <a:r>
              <a:rPr lang="ru-RU" sz="1600" dirty="0"/>
              <a:t> </a:t>
            </a:r>
            <a:r>
              <a:rPr lang="ru-RU" sz="1600" dirty="0" err="1"/>
              <a:t>мови</a:t>
            </a:r>
            <a:r>
              <a:rPr lang="ru-RU" sz="1600" dirty="0"/>
              <a:t>" до слова "</a:t>
            </a:r>
            <a:r>
              <a:rPr lang="ru-RU" sz="1600" dirty="0" err="1"/>
              <a:t>повсякденний</a:t>
            </a:r>
            <a:r>
              <a:rPr lang="ru-RU" sz="1600" dirty="0"/>
              <a:t>" </a:t>
            </a:r>
            <a:r>
              <a:rPr lang="ru-RU" sz="1600" dirty="0" err="1"/>
              <a:t>пропонує</a:t>
            </a:r>
            <a:r>
              <a:rPr lang="ru-RU" sz="1600" dirty="0"/>
              <a:t> </a:t>
            </a:r>
            <a:r>
              <a:rPr lang="ru-RU" sz="1600" dirty="0" err="1"/>
              <a:t>синонім</a:t>
            </a:r>
            <a:r>
              <a:rPr lang="ru-RU" sz="1600" dirty="0"/>
              <a:t> "</a:t>
            </a:r>
            <a:r>
              <a:rPr lang="ru-RU" sz="1600" dirty="0" err="1"/>
              <a:t>щоденний</a:t>
            </a:r>
            <a:r>
              <a:rPr lang="ru-RU" sz="1600" dirty="0"/>
              <a:t>" і</a:t>
            </a:r>
            <a:br>
              <a:rPr lang="ru-RU" sz="1600" dirty="0"/>
            </a:br>
            <a:r>
              <a:rPr lang="ru-RU" sz="1600" dirty="0" err="1"/>
              <a:t>вважає</a:t>
            </a:r>
            <a:r>
              <a:rPr lang="ru-RU" sz="1600" dirty="0"/>
              <a:t> </a:t>
            </a:r>
            <a:r>
              <a:rPr lang="ru-RU" sz="1600" dirty="0" err="1"/>
              <a:t>доцільним</a:t>
            </a:r>
            <a:r>
              <a:rPr lang="ru-RU" sz="1600" dirty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вживання</a:t>
            </a:r>
            <a:r>
              <a:rPr lang="ru-RU" sz="1600" dirty="0"/>
              <a:t>: (</a:t>
            </a:r>
            <a:r>
              <a:rPr lang="ru-RU" sz="1600" dirty="0" err="1"/>
              <a:t>одяг</a:t>
            </a:r>
            <a:r>
              <a:rPr lang="ru-RU" sz="1600" dirty="0"/>
              <a:t>) </a:t>
            </a:r>
            <a:r>
              <a:rPr lang="ru-RU" sz="1600" dirty="0" err="1"/>
              <a:t>буденний</a:t>
            </a:r>
            <a:r>
              <a:rPr lang="ru-RU" sz="1600" dirty="0"/>
              <a:t>, </a:t>
            </a:r>
            <a:r>
              <a:rPr lang="ru-RU" sz="1600" dirty="0" err="1"/>
              <a:t>звичайний</a:t>
            </a:r>
            <a:r>
              <a:rPr lang="ru-RU" sz="1600" dirty="0"/>
              <a:t>; (</a:t>
            </a:r>
            <a:r>
              <a:rPr lang="ru-RU" sz="1600" dirty="0" err="1"/>
              <a:t>клопіт</a:t>
            </a:r>
            <a:r>
              <a:rPr lang="ru-RU" sz="1600" dirty="0"/>
              <a:t>)</a:t>
            </a:r>
            <a:br>
              <a:rPr lang="ru-RU" sz="1600" dirty="0"/>
            </a:br>
            <a:r>
              <a:rPr lang="ru-RU" sz="1600" dirty="0" err="1"/>
              <a:t>злободенний</a:t>
            </a:r>
            <a:r>
              <a:rPr lang="ru-RU" sz="1600" dirty="0"/>
              <a:t>, </a:t>
            </a:r>
            <a:r>
              <a:rPr lang="ru-RU" sz="1600" dirty="0" err="1"/>
              <a:t>побутовий</a:t>
            </a:r>
            <a:r>
              <a:rPr lang="ru-RU" sz="1600" dirty="0"/>
              <a:t>; (догляд) </a:t>
            </a:r>
            <a:r>
              <a:rPr lang="ru-RU" sz="1600" dirty="0" err="1"/>
              <a:t>постійний</a:t>
            </a:r>
            <a:r>
              <a:rPr lang="ru-RU" sz="1600" dirty="0"/>
              <a:t>, </a:t>
            </a:r>
            <a:r>
              <a:rPr lang="ru-RU" sz="1600" dirty="0" err="1" smtClean="0"/>
              <a:t>повсякчасний</a:t>
            </a:r>
            <a:r>
              <a:rPr lang="ru-RU" sz="1600" dirty="0" smtClean="0"/>
              <a:t>. </a:t>
            </a:r>
            <a:r>
              <a:rPr lang="ru-RU" sz="1600" dirty="0" err="1"/>
              <a:t>Припустиме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err="1"/>
              <a:t>вживання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"</a:t>
            </a:r>
            <a:r>
              <a:rPr lang="ru-RU" sz="1600" dirty="0" err="1"/>
              <a:t>побутовий</a:t>
            </a:r>
            <a:r>
              <a:rPr lang="ru-RU" sz="1600" dirty="0"/>
              <a:t>" (потреби). До слова "</a:t>
            </a:r>
            <a:r>
              <a:rPr lang="ru-RU" sz="1600" dirty="0" err="1"/>
              <a:t>щодня</a:t>
            </a:r>
            <a:r>
              <a:rPr lang="ru-RU" sz="1600" dirty="0"/>
              <a:t>" </a:t>
            </a:r>
            <a:r>
              <a:rPr lang="ru-RU" sz="1600" dirty="0" err="1"/>
              <a:t>упорядник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err="1"/>
              <a:t>запропонував</a:t>
            </a:r>
            <a:r>
              <a:rPr lang="ru-RU" sz="1600" dirty="0"/>
              <a:t> як </a:t>
            </a:r>
            <a:r>
              <a:rPr lang="ru-RU" sz="1600" dirty="0" err="1"/>
              <a:t>синоніми</a:t>
            </a:r>
            <a:r>
              <a:rPr lang="ru-RU" sz="1600" dirty="0"/>
              <a:t> слова "</a:t>
            </a:r>
            <a:r>
              <a:rPr lang="ru-RU" sz="1600" dirty="0" err="1"/>
              <a:t>щоденно</a:t>
            </a:r>
            <a:r>
              <a:rPr lang="ru-RU" sz="1600" dirty="0"/>
              <a:t>", "</a:t>
            </a:r>
            <a:r>
              <a:rPr lang="ru-RU" sz="1600" dirty="0" err="1"/>
              <a:t>щоднини</a:t>
            </a:r>
            <a:r>
              <a:rPr lang="ru-RU" sz="1600" dirty="0"/>
              <a:t>", "кожного дня",</a:t>
            </a:r>
            <a:br>
              <a:rPr lang="ru-RU" sz="1600" dirty="0"/>
            </a:br>
            <a:r>
              <a:rPr lang="ru-RU" sz="1600" dirty="0"/>
              <a:t>"</a:t>
            </a:r>
            <a:r>
              <a:rPr lang="ru-RU" sz="1600" dirty="0" err="1"/>
              <a:t>щодень</a:t>
            </a:r>
            <a:r>
              <a:rPr lang="ru-RU" sz="1600" dirty="0"/>
              <a:t>", а </a:t>
            </a:r>
            <a:r>
              <a:rPr lang="ru-RU" sz="1600" dirty="0" err="1"/>
              <a:t>також</a:t>
            </a:r>
            <a:r>
              <a:rPr lang="ru-RU" sz="1600" dirty="0"/>
              <a:t> "день-у-день" </a:t>
            </a:r>
            <a:r>
              <a:rPr lang="ru-RU" sz="1600" dirty="0" err="1"/>
              <a:t>або</a:t>
            </a:r>
            <a:r>
              <a:rPr lang="ru-RU" sz="1600" dirty="0"/>
              <a:t> "день-при-</a:t>
            </a:r>
            <a:r>
              <a:rPr lang="ru-RU" sz="1600" dirty="0" err="1"/>
              <a:t>дні</a:t>
            </a:r>
            <a:r>
              <a:rPr lang="ru-RU" sz="1600" dirty="0"/>
              <a:t>", "день-денно".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98521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12845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Особистість не існує поза межами своїх думок, переконань, слів, подекуди</a:t>
            </a:r>
          </a:p>
          <a:p>
            <a:r>
              <a:rPr lang="uk-UA" dirty="0" smtClean="0"/>
              <a:t>навіть несвідомих </a:t>
            </a:r>
            <a:r>
              <a:rPr lang="uk-UA" dirty="0" err="1" smtClean="0"/>
              <a:t>спрямованостей</a:t>
            </a:r>
            <a:r>
              <a:rPr lang="uk-UA" dirty="0" smtClean="0"/>
              <a:t>, власного способу життя в цілому, які,</a:t>
            </a:r>
          </a:p>
          <a:p>
            <a:r>
              <a:rPr lang="uk-UA" dirty="0" smtClean="0"/>
              <a:t>зустрічаючись з умовами часу, соціокультурного простору, створюють</a:t>
            </a:r>
          </a:p>
          <a:p>
            <a:r>
              <a:rPr lang="uk-UA" dirty="0" smtClean="0"/>
              <a:t>неповторний світ </a:t>
            </a:r>
            <a:r>
              <a:rPr lang="uk-UA" dirty="0" err="1" smtClean="0"/>
              <a:t>імовірностей</a:t>
            </a:r>
            <a:r>
              <a:rPr lang="uk-UA" smtClean="0"/>
              <a:t>, варіантів розвитку. </a:t>
            </a:r>
          </a:p>
          <a:p>
            <a:r>
              <a:rPr lang="uk-UA" smtClean="0"/>
              <a:t>Повсякденність </a:t>
            </a:r>
            <a:r>
              <a:rPr lang="uk-UA" dirty="0" smtClean="0"/>
              <a:t>не потребує від людини розв’язування "гамлетівських"</a:t>
            </a:r>
          </a:p>
          <a:p>
            <a:r>
              <a:rPr lang="uk-UA" dirty="0" smtClean="0"/>
              <a:t>питань, не змушує її до зосередження на раціональному усвідомленні</a:t>
            </a:r>
          </a:p>
          <a:p>
            <a:r>
              <a:rPr lang="uk-UA" dirty="0" smtClean="0"/>
              <a:t>своїх дій та вчинків, вона не вимагає суворого контролю емоцій і</a:t>
            </a:r>
          </a:p>
          <a:p>
            <a:r>
              <a:rPr lang="uk-UA" dirty="0" smtClean="0"/>
              <a:t>почувань, розмислу над їх проявами. Повсякденність — це наче іманентна</a:t>
            </a:r>
          </a:p>
          <a:p>
            <a:r>
              <a:rPr lang="uk-UA" dirty="0" smtClean="0"/>
              <a:t>даність, в яку людина занурена і сприймає її як очевидність у всьому</a:t>
            </a:r>
          </a:p>
          <a:p>
            <a:r>
              <a:rPr lang="uk-UA" dirty="0" smtClean="0"/>
              <a:t>розмаїтті і неподільній сукупності. Як резюмує Н. Козлова, "повсякденні</a:t>
            </a:r>
          </a:p>
          <a:p>
            <a:r>
              <a:rPr lang="uk-UA" dirty="0" smtClean="0"/>
              <a:t>практики ніколи не виступають у формі проектів, програм, доктрин</a:t>
            </a:r>
          </a:p>
          <a:p>
            <a:r>
              <a:rPr lang="uk-UA" dirty="0" smtClean="0"/>
              <a:t>соціальних змін. Повсякденні практики не втілюються в жодному</a:t>
            </a:r>
          </a:p>
          <a:p>
            <a:r>
              <a:rPr lang="uk-UA" dirty="0" smtClean="0"/>
              <a:t>офіційному інституті, вони утворюють своєрідні "вільні зони", захищені</a:t>
            </a:r>
          </a:p>
          <a:p>
            <a:r>
              <a:rPr lang="uk-UA" dirty="0" smtClean="0"/>
              <a:t>або такі, що захищаються від тиску соціальних явищ«.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154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Серед аспектів повсякдення історики розглядають приватне життя</a:t>
            </a:r>
          </a:p>
          <a:p>
            <a:r>
              <a:rPr lang="uk-UA" dirty="0" smtClean="0"/>
              <a:t>людей, дозвілля, домашній побут і побутування соціальних груп, сімейні і</a:t>
            </a:r>
          </a:p>
          <a:p>
            <a:r>
              <a:rPr lang="uk-UA" dirty="0" smtClean="0"/>
              <a:t>трудові відносини, історію матеріального і культурного середовища, де</a:t>
            </a:r>
          </a:p>
          <a:p>
            <a:r>
              <a:rPr lang="uk-UA" dirty="0" smtClean="0"/>
              <a:t>відбувається задоволення потреб. Це сфера історії, яку безпосередньо</a:t>
            </a:r>
          </a:p>
          <a:p>
            <a:r>
              <a:rPr lang="uk-UA" dirty="0" smtClean="0"/>
              <a:t>переживають всі і кожен, повсякчас і щомиті.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770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Головним призначенням повсякденності, на думку вітчизняного культуролога Я. </a:t>
            </a:r>
            <a:r>
              <a:rPr lang="uk-UA" dirty="0" err="1" smtClean="0"/>
              <a:t>Куденко</a:t>
            </a:r>
            <a:r>
              <a:rPr lang="uk-UA" dirty="0" smtClean="0"/>
              <a:t>, є турбота про збереження органічного тіла людини і</a:t>
            </a:r>
          </a:p>
          <a:p>
            <a:r>
              <a:rPr lang="uk-UA" dirty="0" smtClean="0"/>
              <a:t>створення йому фізичного і психологічного комфорту, що визначає</a:t>
            </a:r>
          </a:p>
          <a:p>
            <a:r>
              <a:rPr lang="uk-UA" dirty="0" smtClean="0"/>
              <a:t>утилітарно-прагматичний характер даного феномена. Таким чином,</a:t>
            </a:r>
          </a:p>
          <a:p>
            <a:r>
              <a:rPr lang="uk-UA" dirty="0" smtClean="0"/>
              <a:t>повсякденність — це сфера діяльності, що визначається основним</a:t>
            </a:r>
          </a:p>
          <a:p>
            <a:r>
              <a:rPr lang="uk-UA" dirty="0" smtClean="0"/>
              <a:t>смислом і спрямованістю на "проживання життя"</a:t>
            </a:r>
          </a:p>
          <a:p>
            <a:r>
              <a:rPr lang="uk-UA" dirty="0" smtClean="0"/>
              <a:t>Дослідниця</a:t>
            </a:r>
          </a:p>
          <a:p>
            <a:r>
              <a:rPr lang="uk-UA" dirty="0" smtClean="0"/>
              <a:t>В. </a:t>
            </a:r>
            <a:r>
              <a:rPr lang="uk-UA" dirty="0" err="1" smtClean="0"/>
              <a:t>Антипіна</a:t>
            </a:r>
            <a:r>
              <a:rPr lang="uk-UA" dirty="0" smtClean="0"/>
              <a:t> теж розглядає повсякденність як комплекс прагматичних</a:t>
            </a:r>
          </a:p>
          <a:p>
            <a:r>
              <a:rPr lang="uk-UA" dirty="0" smtClean="0"/>
              <a:t>зусиль індивіда, спрямованих на задоволення біологічних, соціальних і</a:t>
            </a:r>
          </a:p>
          <a:p>
            <a:r>
              <a:rPr lang="uk-UA" dirty="0" smtClean="0"/>
              <a:t>духовних потреб і зміну зовнішніх умов існування людини.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421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5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У повсякденності людина стикається з явищами,</a:t>
            </a:r>
          </a:p>
          <a:p>
            <a:r>
              <a:rPr lang="uk-UA" dirty="0" smtClean="0"/>
              <a:t>процесами, подіями, справами, котрі відбуваються щодня і повторюються</a:t>
            </a:r>
          </a:p>
          <a:p>
            <a:r>
              <a:rPr lang="uk-UA" dirty="0" smtClean="0"/>
              <a:t>з дня на день ("щодня одне й те саме"). Це онтологічна сторона</a:t>
            </a:r>
          </a:p>
          <a:p>
            <a:r>
              <a:rPr lang="uk-UA" dirty="0" smtClean="0"/>
              <a:t>повсякденності. Інша — суб’єктивна, психологічна і аксіологічна її</a:t>
            </a:r>
          </a:p>
          <a:p>
            <a:r>
              <a:rPr lang="uk-UA" dirty="0" smtClean="0"/>
              <a:t>сторона фіксує емоційну реакцію на це повторення та його оцінку. Для</a:t>
            </a:r>
          </a:p>
          <a:p>
            <a:r>
              <a:rPr lang="uk-UA" dirty="0" smtClean="0"/>
              <a:t>історика повсякденності важливі обидві: перша необхідна для цілісного</a:t>
            </a:r>
          </a:p>
          <a:p>
            <a:r>
              <a:rPr lang="uk-UA" dirty="0" smtClean="0"/>
              <a:t>уявлення умов протікання щоденного існування людини, друга — для</a:t>
            </a:r>
          </a:p>
          <a:p>
            <a:r>
              <a:rPr lang="uk-UA" dirty="0" smtClean="0"/>
              <a:t>з’ясування її почування. Філософи пропонують виокремити два плани</a:t>
            </a:r>
          </a:p>
          <a:p>
            <a:r>
              <a:rPr lang="uk-UA" dirty="0" smtClean="0"/>
              <a:t>використання поняття "повсякденність" як категорії з певним смислом.</a:t>
            </a:r>
          </a:p>
          <a:p>
            <a:r>
              <a:rPr lang="uk-UA" dirty="0" smtClean="0"/>
              <a:t>Перший пов'язаний зі спрямуванням уваги на "змістові" обставини</a:t>
            </a:r>
          </a:p>
          <a:p>
            <a:r>
              <a:rPr lang="uk-UA" dirty="0" smtClean="0"/>
              <a:t>спільного життя людей, їх взаємодію, що усвідомлюються ними як</a:t>
            </a:r>
          </a:p>
          <a:p>
            <a:r>
              <a:rPr lang="uk-UA" dirty="0" smtClean="0"/>
              <a:t>природний стан, як власна, приватна сфера життя, сфера буднів пересічної</a:t>
            </a:r>
          </a:p>
          <a:p>
            <a:r>
              <a:rPr lang="uk-UA" dirty="0" smtClean="0"/>
              <a:t>людини.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721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-633650"/>
            <a:ext cx="4572000" cy="812530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Другий план значень стосується методичної "самоорганізації"</a:t>
            </a:r>
          </a:p>
          <a:p>
            <a:r>
              <a:rPr lang="uk-UA" dirty="0" smtClean="0"/>
              <a:t>реальності, способів, процедур, за допомогою яких осмислюється і</a:t>
            </a:r>
          </a:p>
          <a:p>
            <a:r>
              <a:rPr lang="uk-UA" dirty="0" smtClean="0"/>
              <a:t>демонструється поведінка, пояснюється собі та іншим, виражається у</a:t>
            </a:r>
          </a:p>
          <a:p>
            <a:r>
              <a:rPr lang="uk-UA" dirty="0" smtClean="0"/>
              <a:t>придатних формах. Іншими словами, це аспекти спілкування і "спільного</a:t>
            </a:r>
          </a:p>
          <a:p>
            <a:r>
              <a:rPr lang="uk-UA" dirty="0" smtClean="0"/>
              <a:t>проживання" повсякденного життя, в яких зафіксовані обов’язкові</a:t>
            </a:r>
          </a:p>
          <a:p>
            <a:r>
              <a:rPr lang="uk-UA" dirty="0" smtClean="0"/>
              <a:t>символічні способи розуміння себе та інших.</a:t>
            </a:r>
          </a:p>
          <a:p>
            <a:r>
              <a:rPr lang="uk-UA" dirty="0" smtClean="0"/>
              <a:t>Вони реконструюються, і,</a:t>
            </a:r>
          </a:p>
          <a:p>
            <a:r>
              <a:rPr lang="uk-UA" dirty="0" smtClean="0"/>
              <a:t>що суттєво, фіксуються у процесі життя. Важливо підкреслити, що</a:t>
            </a:r>
          </a:p>
          <a:p>
            <a:r>
              <a:rPr lang="uk-UA" dirty="0" smtClean="0"/>
              <a:t>повсякденність не може виникнути й існувати без людини. З одного боку,</a:t>
            </a:r>
          </a:p>
          <a:p>
            <a:r>
              <a:rPr lang="uk-UA" dirty="0" smtClean="0"/>
              <a:t>людина перебуває в матеріальному світі, серед реальних, незалежних від</a:t>
            </a:r>
          </a:p>
          <a:p>
            <a:r>
              <a:rPr lang="uk-UA" dirty="0" smtClean="0"/>
              <a:t>неї існуючих речей і предметів, а з іншого — створює "світ повсякденності", формує його, сприймаючи і </a:t>
            </a:r>
            <a:r>
              <a:rPr lang="uk-UA" dirty="0" err="1" smtClean="0"/>
              <a:t>рефлексуючи</a:t>
            </a:r>
            <a:r>
              <a:rPr lang="uk-UA" dirty="0" smtClean="0"/>
              <a:t> його просторовий і</a:t>
            </a:r>
          </a:p>
          <a:p>
            <a:r>
              <a:rPr lang="uk-UA" dirty="0" smtClean="0"/>
              <a:t>часовий аспекти. Характеристики повсякденності не є константними, </a:t>
            </a:r>
            <a:r>
              <a:rPr lang="uk-UA" dirty="0" err="1" smtClean="0"/>
              <a:t>вонивідносні</a:t>
            </a:r>
            <a:r>
              <a:rPr lang="uk-UA" dirty="0" smtClean="0"/>
              <a:t> і динамічні; структура і механізми людської свідомості обумовлені і детерміновані конкретно-історичною обстановкою.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332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Повсякденність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таким чином, не є </a:t>
            </a:r>
            <a:r>
              <a:rPr lang="ru-RU" dirty="0" err="1" smtClean="0"/>
              <a:t>пасивним</a:t>
            </a:r>
            <a:r>
              <a:rPr lang="ru-RU" dirty="0" smtClean="0"/>
              <a:t>, раз і </a:t>
            </a:r>
            <a:r>
              <a:rPr lang="ru-RU" dirty="0" err="1" smtClean="0"/>
              <a:t>назавжди</a:t>
            </a:r>
            <a:r>
              <a:rPr lang="ru-RU" dirty="0" smtClean="0"/>
              <a:t> </a:t>
            </a:r>
            <a:r>
              <a:rPr lang="ru-RU" dirty="0" err="1" smtClean="0"/>
              <a:t>заданим</a:t>
            </a:r>
            <a:r>
              <a:rPr lang="ru-RU" dirty="0" smtClean="0"/>
              <a:t> </a:t>
            </a:r>
            <a:r>
              <a:rPr lang="ru-RU" dirty="0" err="1" smtClean="0"/>
              <a:t>середовищем</a:t>
            </a:r>
            <a:r>
              <a:rPr lang="ru-RU" dirty="0" smtClean="0"/>
              <a:t>, вона</a:t>
            </a:r>
          </a:p>
          <a:p>
            <a:r>
              <a:rPr lang="ru-RU" dirty="0" smtClean="0"/>
              <a:t>конструктивна і креативна. "Людина у будь-</a:t>
            </a:r>
            <a:r>
              <a:rPr lang="ru-RU" dirty="0" err="1" smtClean="0"/>
              <a:t>який</a:t>
            </a:r>
            <a:r>
              <a:rPr lang="ru-RU" dirty="0" smtClean="0"/>
              <a:t> момент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повсякденного</a:t>
            </a:r>
            <a:endParaRPr lang="ru-RU" dirty="0" smtClean="0"/>
          </a:p>
          <a:p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біографічно</a:t>
            </a:r>
            <a:r>
              <a:rPr lang="ru-RU" dirty="0" smtClean="0"/>
              <a:t> </a:t>
            </a:r>
            <a:r>
              <a:rPr lang="ru-RU" dirty="0" err="1" smtClean="0"/>
              <a:t>детермінованій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у </a:t>
            </a:r>
            <a:r>
              <a:rPr lang="ru-RU" dirty="0" err="1" smtClean="0"/>
              <a:t>визначеному</a:t>
            </a:r>
            <a:r>
              <a:rPr lang="ru-RU" dirty="0" smtClean="0"/>
              <a:t> нею самою </a:t>
            </a:r>
            <a:r>
              <a:rPr lang="ru-RU" dirty="0" err="1" smtClean="0"/>
              <a:t>фізичному</a:t>
            </a:r>
            <a:r>
              <a:rPr lang="ru-RU" dirty="0" smtClean="0"/>
              <a:t> і </a:t>
            </a:r>
            <a:r>
              <a:rPr lang="ru-RU" dirty="0" err="1" smtClean="0"/>
              <a:t>соціокультурному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 У такому</a:t>
            </a:r>
          </a:p>
          <a:p>
            <a:r>
              <a:rPr lang="ru-RU" dirty="0" err="1" smtClean="0"/>
              <a:t>середовищі</a:t>
            </a:r>
            <a:r>
              <a:rPr lang="ru-RU" dirty="0" smtClean="0"/>
              <a:t> вона </a:t>
            </a:r>
            <a:r>
              <a:rPr lang="ru-RU" dirty="0" err="1" smtClean="0"/>
              <a:t>має</a:t>
            </a:r>
            <a:r>
              <a:rPr lang="ru-RU" dirty="0" smtClean="0"/>
              <a:t> свою </a:t>
            </a:r>
            <a:r>
              <a:rPr lang="ru-RU" dirty="0" err="1" smtClean="0"/>
              <a:t>позицію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позиція</a:t>
            </a:r>
            <a:r>
              <a:rPr lang="ru-RU" dirty="0" smtClean="0"/>
              <a:t> у </a:t>
            </a:r>
            <a:r>
              <a:rPr lang="ru-RU" dirty="0" err="1" smtClean="0"/>
              <a:t>фізичному</a:t>
            </a:r>
            <a:endParaRPr lang="ru-RU" dirty="0" smtClean="0"/>
          </a:p>
          <a:p>
            <a:r>
              <a:rPr lang="ru-RU" dirty="0" err="1" smtClean="0"/>
              <a:t>просторі</a:t>
            </a:r>
            <a:r>
              <a:rPr lang="ru-RU" dirty="0" smtClean="0"/>
              <a:t> і </a:t>
            </a:r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часі</a:t>
            </a:r>
            <a:r>
              <a:rPr lang="ru-RU" dirty="0" smtClean="0"/>
              <a:t>, не </a:t>
            </a:r>
            <a:r>
              <a:rPr lang="ru-RU" dirty="0" err="1" smtClean="0"/>
              <a:t>тільки</a:t>
            </a:r>
            <a:r>
              <a:rPr lang="ru-RU" dirty="0" smtClean="0"/>
              <a:t> статус і роль в межах </a:t>
            </a:r>
            <a:r>
              <a:rPr lang="ru-RU" dirty="0" err="1" smtClean="0"/>
              <a:t>соціальної</a:t>
            </a:r>
            <a:endParaRPr lang="ru-RU" dirty="0" smtClean="0"/>
          </a:p>
          <a:p>
            <a:r>
              <a:rPr lang="ru-RU" dirty="0" err="1" smtClean="0"/>
              <a:t>системи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і моральна й </a:t>
            </a:r>
            <a:r>
              <a:rPr lang="ru-RU" dirty="0" err="1" smtClean="0"/>
              <a:t>ідеологічна</a:t>
            </a:r>
            <a:r>
              <a:rPr lang="ru-RU" dirty="0" smtClean="0"/>
              <a:t> </a:t>
            </a:r>
            <a:r>
              <a:rPr lang="ru-RU" dirty="0" err="1" smtClean="0"/>
              <a:t>позиція</a:t>
            </a:r>
            <a:r>
              <a:rPr lang="ru-RU" dirty="0" smtClean="0"/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239186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</TotalTime>
  <Words>1422</Words>
  <Application>Microsoft Office PowerPoint</Application>
  <PresentationFormat>Экран (4:3)</PresentationFormat>
  <Paragraphs>132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Особистість у власній повсякденності</vt:lpstr>
      <vt:lpstr>Презентация PowerPoint</vt:lpstr>
      <vt:lpstr>Глосарій: С. Караванський у своєму "Практичному словнику синонімів української мови" до слова "повсякденний" пропонує синонім "щоденний" і вважає доцільним такі вживання: (одяг) буденний, звичайний; (клопіт) злободенний, побутовий; (догляд) постійний, повсякчасний. Припустиме вживання також "побутовий" (потреби). До слова "щодня" упорядник запропонував як синоніми слова "щоденно", "щоднини", "кожного дня", "щодень", а також "день-у-день" або "день-при-дні", "день-денно".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Групи,  що стосуються даної проблематики При всіх відмінностях у підходах до повсякденності, в вітчизняній і зарубіжній науці виділяють наступні групи, що стосуються даної проблематики:  1) макро- і мікросередовище (природа, країна, місто / село, помешкання);  2) людське тіло і турботи про його біологічні і соціокультурні функції, серед них ключовими умовно можна виділити особистісно-визначальні і соціально-значимі моменти в житті людини (народження, створення сім’ї, її розвиток, сімейні стосунки, смерть, міжособистісні відносини в різних мікросоціальних групах (територіальних, професійних, конфесійних тощо);  3) дозвілля (ігри, розваги, громадські і  сімейні свята і обряди) тощо.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Класична тріада повсякденності Відносять харчування, одяг, житло, що становлять її матеріальний бік. </vt:lpstr>
      <vt:lpstr>Презентация PowerPoint</vt:lpstr>
      <vt:lpstr>Висновок Структури повсякденності становлять каркас, стрижень людського буття.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Особистість у власній повсякденності</dc:title>
  <dc:creator>Слава Україні!</dc:creator>
  <cp:lastModifiedBy>Слава Україні!</cp:lastModifiedBy>
  <cp:revision>4</cp:revision>
  <dcterms:created xsi:type="dcterms:W3CDTF">2024-03-18T13:42:46Z</dcterms:created>
  <dcterms:modified xsi:type="dcterms:W3CDTF">2024-03-18T14:15:17Z</dcterms:modified>
</cp:coreProperties>
</file>