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9" r:id="rId4"/>
    <p:sldId id="270" r:id="rId5"/>
    <p:sldId id="259" r:id="rId6"/>
    <p:sldId id="271" r:id="rId7"/>
    <p:sldId id="273" r:id="rId8"/>
    <p:sldId id="272" r:id="rId9"/>
    <p:sldId id="261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750839-4602-44A7-A428-8EFC34D2E05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467B4B5-747E-4A83-8A7E-DF3AC5B2D28A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Характеристика</a:t>
          </a:r>
          <a:r>
            <a:rPr lang="uk-UA" dirty="0" smtClean="0">
              <a:solidFill>
                <a:schemeClr val="bg1"/>
              </a:solidFill>
            </a:rPr>
            <a:t>  </a:t>
          </a:r>
          <a:endParaRPr lang="uk-UA" dirty="0">
            <a:solidFill>
              <a:schemeClr val="bg1"/>
            </a:solidFill>
          </a:endParaRPr>
        </a:p>
      </dgm:t>
    </dgm:pt>
    <dgm:pt modelId="{B2FFA306-9049-41E0-A0DE-1CD2AE5A160D}" type="parTrans" cxnId="{10D94E9A-9EA0-4D11-BD1D-8B123DA0FD5C}">
      <dgm:prSet/>
      <dgm:spPr/>
      <dgm:t>
        <a:bodyPr/>
        <a:lstStyle/>
        <a:p>
          <a:endParaRPr lang="uk-UA"/>
        </a:p>
      </dgm:t>
    </dgm:pt>
    <dgm:pt modelId="{9A93EA7D-58F5-465A-B445-F7200073C466}" type="sibTrans" cxnId="{10D94E9A-9EA0-4D11-BD1D-8B123DA0FD5C}">
      <dgm:prSet/>
      <dgm:spPr/>
      <dgm:t>
        <a:bodyPr/>
        <a:lstStyle/>
        <a:p>
          <a:endParaRPr lang="uk-UA"/>
        </a:p>
      </dgm:t>
    </dgm:pt>
    <dgm:pt modelId="{9CA7DBD7-BC0B-4174-B5B9-87FEB8BADCA4}">
      <dgm:prSet custT="1"/>
      <dgm:spPr/>
      <dgm:t>
        <a:bodyPr/>
        <a:lstStyle/>
        <a:p>
          <a:pPr algn="l"/>
          <a:endParaRPr lang="uk-UA" sz="2000" b="1" dirty="0">
            <a:latin typeface="Times New Roman" pitchFamily="18" charset="0"/>
            <a:cs typeface="Times New Roman" pitchFamily="18" charset="0"/>
          </a:endParaRPr>
        </a:p>
      </dgm:t>
    </dgm:pt>
    <dgm:pt modelId="{C73FDB1E-7391-472E-9BD3-9A4F51A0885A}" type="parTrans" cxnId="{69F8A034-05CF-4C37-BC87-6EEBAFC4AC73}">
      <dgm:prSet/>
      <dgm:spPr/>
      <dgm:t>
        <a:bodyPr/>
        <a:lstStyle/>
        <a:p>
          <a:endParaRPr lang="uk-UA"/>
        </a:p>
      </dgm:t>
    </dgm:pt>
    <dgm:pt modelId="{231F701A-8EBD-4702-92A0-0DECE79FBCBD}" type="sibTrans" cxnId="{69F8A034-05CF-4C37-BC87-6EEBAFC4AC73}">
      <dgm:prSet/>
      <dgm:spPr/>
      <dgm:t>
        <a:bodyPr/>
        <a:lstStyle/>
        <a:p>
          <a:endParaRPr lang="uk-UA"/>
        </a:p>
      </dgm:t>
    </dgm:pt>
    <dgm:pt modelId="{747E581C-D903-4D14-B13C-568EB877753B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документ,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який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подають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 посаду,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влаштування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нову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відповідальну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роботу,подання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здобуття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стипендії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гранту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E3B1C341-6CE6-48D8-B46E-0B4459E53E90}" type="parTrans" cxnId="{63B1E986-672F-4DAB-ACC7-24C370CC1149}">
      <dgm:prSet/>
      <dgm:spPr/>
      <dgm:t>
        <a:bodyPr/>
        <a:lstStyle/>
        <a:p>
          <a:endParaRPr lang="uk-UA"/>
        </a:p>
      </dgm:t>
    </dgm:pt>
    <dgm:pt modelId="{AF4ED6B6-AEE9-42F5-AD7F-982E1ED78D9A}" type="sibTrans" cxnId="{63B1E986-672F-4DAB-ACC7-24C370CC1149}">
      <dgm:prSet/>
      <dgm:spPr/>
      <dgm:t>
        <a:bodyPr/>
        <a:lstStyle/>
        <a:p>
          <a:endParaRPr lang="uk-UA"/>
        </a:p>
      </dgm:t>
    </dgm:pt>
    <dgm:pt modelId="{47714ACA-9E2A-4728-BD9F-B334EDA4E157}">
      <dgm:prSet phldrT="[Текст]"/>
      <dgm:spPr/>
      <dgm:t>
        <a:bodyPr/>
        <a:lstStyle/>
        <a:p>
          <a:r>
            <a:rPr lang="uk-UA" b="1" dirty="0" smtClean="0">
              <a:solidFill>
                <a:schemeClr val="bg1"/>
              </a:solidFill>
            </a:rPr>
            <a:t>Рекомендаційний</a:t>
          </a:r>
          <a:r>
            <a:rPr lang="uk-UA" b="1" baseline="0" dirty="0" smtClean="0">
              <a:solidFill>
                <a:schemeClr val="bg1"/>
              </a:solidFill>
            </a:rPr>
            <a:t> лист</a:t>
          </a:r>
          <a:endParaRPr lang="uk-UA" b="1" dirty="0">
            <a:solidFill>
              <a:schemeClr val="bg1"/>
            </a:solidFill>
          </a:endParaRPr>
        </a:p>
      </dgm:t>
    </dgm:pt>
    <dgm:pt modelId="{14928F1C-F2AF-4252-A334-6D1CCDA4A3D8}" type="sibTrans" cxnId="{B1AD896A-2952-49C1-814B-955206780E85}">
      <dgm:prSet/>
      <dgm:spPr/>
      <dgm:t>
        <a:bodyPr/>
        <a:lstStyle/>
        <a:p>
          <a:endParaRPr lang="uk-UA"/>
        </a:p>
      </dgm:t>
    </dgm:pt>
    <dgm:pt modelId="{A810C1A5-87B8-46FE-88A9-83E913F30E45}" type="parTrans" cxnId="{B1AD896A-2952-49C1-814B-955206780E85}">
      <dgm:prSet/>
      <dgm:spPr/>
      <dgm:t>
        <a:bodyPr/>
        <a:lstStyle/>
        <a:p>
          <a:endParaRPr lang="uk-UA"/>
        </a:p>
      </dgm:t>
    </dgm:pt>
    <dgm:pt modelId="{8F02E719-DF1A-472C-B930-9820F4828EB7}">
      <dgm:prSet custT="1"/>
      <dgm:spPr/>
      <dgm:t>
        <a:bodyPr/>
        <a:lstStyle/>
        <a:p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документ, у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якому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офіційній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формі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висловлено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громадську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думку про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працівника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оцінено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ділові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моральні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якості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її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складають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вимогу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особи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письмовий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запит </a:t>
          </a:r>
          <a:r>
            <a:rPr lang="ru-RU" sz="20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іншої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установи.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8BC9D4-18B1-4298-BACA-34B0D1CE53EF}" type="parTrans" cxnId="{F02AF0B3-0B6E-4B3D-9335-EE5C5B8FA6D0}">
      <dgm:prSet/>
      <dgm:spPr/>
      <dgm:t>
        <a:bodyPr/>
        <a:lstStyle/>
        <a:p>
          <a:endParaRPr lang="uk-UA"/>
        </a:p>
      </dgm:t>
    </dgm:pt>
    <dgm:pt modelId="{F9224EBC-4DC0-4ACC-A4EE-DE18E8BEE566}" type="sibTrans" cxnId="{F02AF0B3-0B6E-4B3D-9335-EE5C5B8FA6D0}">
      <dgm:prSet/>
      <dgm:spPr/>
      <dgm:t>
        <a:bodyPr/>
        <a:lstStyle/>
        <a:p>
          <a:endParaRPr lang="uk-UA"/>
        </a:p>
      </dgm:t>
    </dgm:pt>
    <dgm:pt modelId="{10FB4359-E892-4976-910E-1539E9F63D16}">
      <dgm:prSet custT="1"/>
      <dgm:spPr/>
      <dgm:t>
        <a:bodyPr/>
        <a:lstStyle/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B8FEA8-2352-4732-B3E8-AD158D0B1EE2}" type="parTrans" cxnId="{DDAC73A0-07F1-4DA3-AD74-E7CA4CA34BFA}">
      <dgm:prSet/>
      <dgm:spPr/>
      <dgm:t>
        <a:bodyPr/>
        <a:lstStyle/>
        <a:p>
          <a:endParaRPr lang="uk-UA"/>
        </a:p>
      </dgm:t>
    </dgm:pt>
    <dgm:pt modelId="{5E8B9714-A4B6-47D0-ACE5-CCFCF85DB64B}" type="sibTrans" cxnId="{DDAC73A0-07F1-4DA3-AD74-E7CA4CA34BFA}">
      <dgm:prSet/>
      <dgm:spPr/>
      <dgm:t>
        <a:bodyPr/>
        <a:lstStyle/>
        <a:p>
          <a:endParaRPr lang="uk-UA"/>
        </a:p>
      </dgm:t>
    </dgm:pt>
    <dgm:pt modelId="{01DE031C-F9DA-437A-A16B-D5DCD7BA0509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ВІДМІНУ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характеристики,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рекомендація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обов'язково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подається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місця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зацікавленою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рекомендації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сама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людина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ж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установа</a:t>
          </a:r>
          <a:r>
            <a: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171450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C568F2CC-DEFB-4294-8960-011F2CD3C034}" type="parTrans" cxnId="{F0B82761-6047-424F-89AD-090701C9DC27}">
      <dgm:prSet/>
      <dgm:spPr/>
    </dgm:pt>
    <dgm:pt modelId="{DDBC6764-8DC4-43F6-A35C-DF8F67323C00}" type="sibTrans" cxnId="{F0B82761-6047-424F-89AD-090701C9DC27}">
      <dgm:prSet/>
      <dgm:spPr/>
    </dgm:pt>
    <dgm:pt modelId="{8202C097-1652-4A1B-A276-9E7569E096E8}" type="pres">
      <dgm:prSet presAssocID="{B0750839-4602-44A7-A428-8EFC34D2E05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A4FC8C65-5C92-41A4-953D-9EF71F95543F}" type="pres">
      <dgm:prSet presAssocID="{3467B4B5-747E-4A83-8A7E-DF3AC5B2D28A}" presName="linNode" presStyleCnt="0"/>
      <dgm:spPr/>
    </dgm:pt>
    <dgm:pt modelId="{484D6A72-9E99-4EAF-B35E-00BE374B1994}" type="pres">
      <dgm:prSet presAssocID="{3467B4B5-747E-4A83-8A7E-DF3AC5B2D28A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5937D54-87C5-4D1F-ADD5-081F9EA068FE}" type="pres">
      <dgm:prSet presAssocID="{3467B4B5-747E-4A83-8A7E-DF3AC5B2D28A}" presName="childShp" presStyleLbl="bgAccFollowNode1" presStyleIdx="0" presStyleCnt="2" custScaleY="14466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4DFE69-60B0-4EDF-8DD5-6499C934B5BC}" type="pres">
      <dgm:prSet presAssocID="{9A93EA7D-58F5-465A-B445-F7200073C466}" presName="spacing" presStyleCnt="0"/>
      <dgm:spPr/>
    </dgm:pt>
    <dgm:pt modelId="{BBA67518-7FFC-441C-8B42-339673871CE3}" type="pres">
      <dgm:prSet presAssocID="{47714ACA-9E2A-4728-BD9F-B334EDA4E157}" presName="linNode" presStyleCnt="0"/>
      <dgm:spPr/>
    </dgm:pt>
    <dgm:pt modelId="{8279AF87-0A40-41E9-B6D8-B09F125C9DBE}" type="pres">
      <dgm:prSet presAssocID="{47714ACA-9E2A-4728-BD9F-B334EDA4E157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A0879EB-2A43-47F2-A018-860D31E4D338}" type="pres">
      <dgm:prSet presAssocID="{47714ACA-9E2A-4728-BD9F-B334EDA4E157}" presName="childShp" presStyleLbl="bgAccFollowNode1" presStyleIdx="1" presStyleCnt="2" custScaleY="11954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0FB46D0-B314-4B29-8E99-8B32533DF560}" type="presOf" srcId="{9CA7DBD7-BC0B-4174-B5B9-87FEB8BADCA4}" destId="{F5937D54-87C5-4D1F-ADD5-081F9EA068FE}" srcOrd="0" destOrd="0" presId="urn:microsoft.com/office/officeart/2005/8/layout/vList6"/>
    <dgm:cxn modelId="{70E2BF4C-BFD9-46E3-AB6C-3AB80298789F}" type="presOf" srcId="{3467B4B5-747E-4A83-8A7E-DF3AC5B2D28A}" destId="{484D6A72-9E99-4EAF-B35E-00BE374B1994}" srcOrd="0" destOrd="0" presId="urn:microsoft.com/office/officeart/2005/8/layout/vList6"/>
    <dgm:cxn modelId="{10D94E9A-9EA0-4D11-BD1D-8B123DA0FD5C}" srcId="{B0750839-4602-44A7-A428-8EFC34D2E05C}" destId="{3467B4B5-747E-4A83-8A7E-DF3AC5B2D28A}" srcOrd="0" destOrd="0" parTransId="{B2FFA306-9049-41E0-A0DE-1CD2AE5A160D}" sibTransId="{9A93EA7D-58F5-465A-B445-F7200073C466}"/>
    <dgm:cxn modelId="{B1AD896A-2952-49C1-814B-955206780E85}" srcId="{B0750839-4602-44A7-A428-8EFC34D2E05C}" destId="{47714ACA-9E2A-4728-BD9F-B334EDA4E157}" srcOrd="1" destOrd="0" parTransId="{A810C1A5-87B8-46FE-88A9-83E913F30E45}" sibTransId="{14928F1C-F2AF-4252-A334-6D1CCDA4A3D8}"/>
    <dgm:cxn modelId="{F02AF0B3-0B6E-4B3D-9335-EE5C5B8FA6D0}" srcId="{3467B4B5-747E-4A83-8A7E-DF3AC5B2D28A}" destId="{8F02E719-DF1A-472C-B930-9820F4828EB7}" srcOrd="1" destOrd="0" parTransId="{328BC9D4-18B1-4298-BACA-34B0D1CE53EF}" sibTransId="{F9224EBC-4DC0-4ACC-A4EE-DE18E8BEE566}"/>
    <dgm:cxn modelId="{DDAC73A0-07F1-4DA3-AD74-E7CA4CA34BFA}" srcId="{47714ACA-9E2A-4728-BD9F-B334EDA4E157}" destId="{10FB4359-E892-4976-910E-1539E9F63D16}" srcOrd="2" destOrd="0" parTransId="{50B8FEA8-2352-4732-B3E8-AD158D0B1EE2}" sibTransId="{5E8B9714-A4B6-47D0-ACE5-CCFCF85DB64B}"/>
    <dgm:cxn modelId="{69F8A034-05CF-4C37-BC87-6EEBAFC4AC73}" srcId="{3467B4B5-747E-4A83-8A7E-DF3AC5B2D28A}" destId="{9CA7DBD7-BC0B-4174-B5B9-87FEB8BADCA4}" srcOrd="0" destOrd="0" parTransId="{C73FDB1E-7391-472E-9BD3-9A4F51A0885A}" sibTransId="{231F701A-8EBD-4702-92A0-0DECE79FBCBD}"/>
    <dgm:cxn modelId="{EBCAF0E8-850C-4FD2-AC41-E58BFF0B271F}" type="presOf" srcId="{B0750839-4602-44A7-A428-8EFC34D2E05C}" destId="{8202C097-1652-4A1B-A276-9E7569E096E8}" srcOrd="0" destOrd="0" presId="urn:microsoft.com/office/officeart/2005/8/layout/vList6"/>
    <dgm:cxn modelId="{63B1E986-672F-4DAB-ACC7-24C370CC1149}" srcId="{47714ACA-9E2A-4728-BD9F-B334EDA4E157}" destId="{747E581C-D903-4D14-B13C-568EB877753B}" srcOrd="0" destOrd="0" parTransId="{E3B1C341-6CE6-48D8-B46E-0B4459E53E90}" sibTransId="{AF4ED6B6-AEE9-42F5-AD7F-982E1ED78D9A}"/>
    <dgm:cxn modelId="{825BBC24-DE95-4E73-AA1A-CECAE3D5E65E}" type="presOf" srcId="{10FB4359-E892-4976-910E-1539E9F63D16}" destId="{1A0879EB-2A43-47F2-A018-860D31E4D338}" srcOrd="0" destOrd="2" presId="urn:microsoft.com/office/officeart/2005/8/layout/vList6"/>
    <dgm:cxn modelId="{EA119F55-4DF4-4E6F-9D04-8E237F6DE8C6}" type="presOf" srcId="{747E581C-D903-4D14-B13C-568EB877753B}" destId="{1A0879EB-2A43-47F2-A018-860D31E4D338}" srcOrd="0" destOrd="0" presId="urn:microsoft.com/office/officeart/2005/8/layout/vList6"/>
    <dgm:cxn modelId="{C34F2F80-3A81-4A4B-94BB-0217BAD74A9E}" type="presOf" srcId="{8F02E719-DF1A-472C-B930-9820F4828EB7}" destId="{F5937D54-87C5-4D1F-ADD5-081F9EA068FE}" srcOrd="0" destOrd="1" presId="urn:microsoft.com/office/officeart/2005/8/layout/vList6"/>
    <dgm:cxn modelId="{F0B82761-6047-424F-89AD-090701C9DC27}" srcId="{47714ACA-9E2A-4728-BD9F-B334EDA4E157}" destId="{01DE031C-F9DA-437A-A16B-D5DCD7BA0509}" srcOrd="1" destOrd="0" parTransId="{C568F2CC-DEFB-4294-8960-011F2CD3C034}" sibTransId="{DDBC6764-8DC4-43F6-A35C-DF8F67323C00}"/>
    <dgm:cxn modelId="{0C97DD93-831D-4F3D-A6C7-6887A64B83E5}" type="presOf" srcId="{47714ACA-9E2A-4728-BD9F-B334EDA4E157}" destId="{8279AF87-0A40-41E9-B6D8-B09F125C9DBE}" srcOrd="0" destOrd="0" presId="urn:microsoft.com/office/officeart/2005/8/layout/vList6"/>
    <dgm:cxn modelId="{38F979A6-9BD3-4D41-94E3-F3A253F81145}" type="presOf" srcId="{01DE031C-F9DA-437A-A16B-D5DCD7BA0509}" destId="{1A0879EB-2A43-47F2-A018-860D31E4D338}" srcOrd="0" destOrd="1" presId="urn:microsoft.com/office/officeart/2005/8/layout/vList6"/>
    <dgm:cxn modelId="{FD5D4B24-76D7-41A5-8402-BD878D026D6B}" type="presParOf" srcId="{8202C097-1652-4A1B-A276-9E7569E096E8}" destId="{A4FC8C65-5C92-41A4-953D-9EF71F95543F}" srcOrd="0" destOrd="0" presId="urn:microsoft.com/office/officeart/2005/8/layout/vList6"/>
    <dgm:cxn modelId="{8BF70EA4-C23B-46A8-8BC5-EC77B24213F3}" type="presParOf" srcId="{A4FC8C65-5C92-41A4-953D-9EF71F95543F}" destId="{484D6A72-9E99-4EAF-B35E-00BE374B1994}" srcOrd="0" destOrd="0" presId="urn:microsoft.com/office/officeart/2005/8/layout/vList6"/>
    <dgm:cxn modelId="{EF8C5461-2449-4829-B434-96305028FEE9}" type="presParOf" srcId="{A4FC8C65-5C92-41A4-953D-9EF71F95543F}" destId="{F5937D54-87C5-4D1F-ADD5-081F9EA068FE}" srcOrd="1" destOrd="0" presId="urn:microsoft.com/office/officeart/2005/8/layout/vList6"/>
    <dgm:cxn modelId="{01EDF95D-09A3-44AB-B325-4C7F2FC5720E}" type="presParOf" srcId="{8202C097-1652-4A1B-A276-9E7569E096E8}" destId="{9C4DFE69-60B0-4EDF-8DD5-6499C934B5BC}" srcOrd="1" destOrd="0" presId="urn:microsoft.com/office/officeart/2005/8/layout/vList6"/>
    <dgm:cxn modelId="{893AEB2D-AE1A-4E5B-8F9F-07EB4E264732}" type="presParOf" srcId="{8202C097-1652-4A1B-A276-9E7569E096E8}" destId="{BBA67518-7FFC-441C-8B42-339673871CE3}" srcOrd="2" destOrd="0" presId="urn:microsoft.com/office/officeart/2005/8/layout/vList6"/>
    <dgm:cxn modelId="{B9EC30D0-A6D5-4781-892C-5A14241628A2}" type="presParOf" srcId="{BBA67518-7FFC-441C-8B42-339673871CE3}" destId="{8279AF87-0A40-41E9-B6D8-B09F125C9DBE}" srcOrd="0" destOrd="0" presId="urn:microsoft.com/office/officeart/2005/8/layout/vList6"/>
    <dgm:cxn modelId="{755BA483-0C35-46F1-873A-9491F1B6B054}" type="presParOf" srcId="{BBA67518-7FFC-441C-8B42-339673871CE3}" destId="{1A0879EB-2A43-47F2-A018-860D31E4D33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937D54-87C5-4D1F-ADD5-081F9EA068FE}">
      <dsp:nvSpPr>
        <dsp:cNvPr id="0" name=""/>
        <dsp:cNvSpPr/>
      </dsp:nvSpPr>
      <dsp:spPr>
        <a:xfrm>
          <a:off x="3429253" y="3353"/>
          <a:ext cx="5131334" cy="295963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000" b="1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документ, у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якому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офіційній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формі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висловлено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громадську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думку про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працівника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оцінено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його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ділові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та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моральні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якості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її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складають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вимогу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особи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письмовий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запит </a:t>
          </a:r>
          <a:r>
            <a:rPr lang="ru-RU" sz="20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іншої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установи.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9253" y="373308"/>
        <a:ext cx="4021470" cy="2219728"/>
      </dsp:txXfrm>
    </dsp:sp>
    <dsp:sp modelId="{484D6A72-9E99-4EAF-B35E-00BE374B1994}">
      <dsp:nvSpPr>
        <dsp:cNvPr id="0" name=""/>
        <dsp:cNvSpPr/>
      </dsp:nvSpPr>
      <dsp:spPr>
        <a:xfrm>
          <a:off x="8364" y="460223"/>
          <a:ext cx="3420889" cy="204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chemeClr val="bg1"/>
              </a:solidFill>
            </a:rPr>
            <a:t>Характеристика</a:t>
          </a:r>
          <a:r>
            <a:rPr lang="uk-UA" sz="2500" kern="1200" dirty="0" smtClean="0">
              <a:solidFill>
                <a:schemeClr val="bg1"/>
              </a:solidFill>
            </a:rPr>
            <a:t>  </a:t>
          </a:r>
          <a:endParaRPr lang="uk-UA" sz="2500" kern="1200" dirty="0">
            <a:solidFill>
              <a:schemeClr val="bg1"/>
            </a:solidFill>
          </a:endParaRPr>
        </a:p>
      </dsp:txBody>
      <dsp:txXfrm>
        <a:off x="108237" y="560096"/>
        <a:ext cx="3221143" cy="1846153"/>
      </dsp:txXfrm>
    </dsp:sp>
    <dsp:sp modelId="{1A0879EB-2A43-47F2-A018-860D31E4D338}">
      <dsp:nvSpPr>
        <dsp:cNvPr id="0" name=""/>
        <dsp:cNvSpPr/>
      </dsp:nvSpPr>
      <dsp:spPr>
        <a:xfrm>
          <a:off x="3428417" y="3167582"/>
          <a:ext cx="5136350" cy="244568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це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документ,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який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подають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у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ситуації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клопотання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 посаду,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влаштування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нову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відповідальну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роботу,подання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на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здобуття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стипендії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гранту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тощо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endParaRPr lang="uk-UA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ВІДМІНУ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від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характеристики,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рекомендація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не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обов'язково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подається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з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місця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роботи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зацікавленою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рекомендації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може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бути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сама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людина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або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ж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організація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чи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установа</a:t>
          </a:r>
          <a:r>
            <a:rPr lang="ru-RU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uk-UA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8417" y="3473293"/>
        <a:ext cx="4219217" cy="1834266"/>
      </dsp:txXfrm>
    </dsp:sp>
    <dsp:sp modelId="{8279AF87-0A40-41E9-B6D8-B09F125C9DBE}">
      <dsp:nvSpPr>
        <dsp:cNvPr id="0" name=""/>
        <dsp:cNvSpPr/>
      </dsp:nvSpPr>
      <dsp:spPr>
        <a:xfrm>
          <a:off x="4184" y="3367476"/>
          <a:ext cx="3424233" cy="20458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500" b="1" kern="1200" dirty="0" smtClean="0">
              <a:solidFill>
                <a:schemeClr val="bg1"/>
              </a:solidFill>
            </a:rPr>
            <a:t>Рекомендаційний</a:t>
          </a:r>
          <a:r>
            <a:rPr lang="uk-UA" sz="2500" b="1" kern="1200" baseline="0" dirty="0" smtClean="0">
              <a:solidFill>
                <a:schemeClr val="bg1"/>
              </a:solidFill>
            </a:rPr>
            <a:t> лист</a:t>
          </a:r>
          <a:endParaRPr lang="uk-UA" sz="2500" b="1" kern="1200" dirty="0">
            <a:solidFill>
              <a:schemeClr val="bg1"/>
            </a:solidFill>
          </a:endParaRPr>
        </a:p>
      </dsp:txBody>
      <dsp:txXfrm>
        <a:off x="104057" y="3467349"/>
        <a:ext cx="3224487" cy="18461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4"/>
            <a:ext cx="5917679" cy="2554758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00385" y="1828799"/>
            <a:ext cx="990599" cy="228659"/>
          </a:xfrm>
        </p:spPr>
        <p:txBody>
          <a:bodyPr anchor="t" anchorCtr="0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236209" y="3264406"/>
            <a:ext cx="3859795" cy="22866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uk-UA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5279" y="292609"/>
            <a:ext cx="628813" cy="767687"/>
          </a:xfrm>
        </p:spPr>
        <p:txBody>
          <a:bodyPr/>
          <a:lstStyle>
            <a:lvl1pPr>
              <a:defRPr sz="2800" b="0" i="0" baseline="0">
                <a:latin typeface="+mj-lt"/>
              </a:defRPr>
            </a:lvl1pPr>
          </a:lstStyle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5657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562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Rectangle 13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0"/>
            <a:ext cx="6422004" cy="1653117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509006"/>
            <a:ext cx="6422003" cy="2515873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8" name="Rectangle 1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20007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36" name="Freeform 35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0" name="TextBox 9"/>
          <p:cNvSpPr txBox="1"/>
          <p:nvPr/>
        </p:nvSpPr>
        <p:spPr>
          <a:xfrm>
            <a:off x="644721" y="654263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27454" y="2900539"/>
            <a:ext cx="5389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9" y="914401"/>
            <a:ext cx="6160385" cy="2894878"/>
          </a:xfrm>
        </p:spPr>
        <p:txBody>
          <a:bodyPr/>
          <a:lstStyle>
            <a:lvl1pPr>
              <a:defRPr sz="36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87279" y="3814473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43" name="Rectangle 4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9727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11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399"/>
            <a:ext cx="6422004" cy="209550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159399"/>
            <a:ext cx="6422004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Rectangle 1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45358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84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8884" y="2489199"/>
            <a:ext cx="231098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8884" y="3147164"/>
            <a:ext cx="2310988" cy="287771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1" y="2489201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4"/>
            <a:ext cx="232675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0"/>
            <a:ext cx="2313740" cy="65796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0" y="3147162"/>
            <a:ext cx="2313739" cy="288836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6640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36973"/>
            <a:ext cx="6423592" cy="699992"/>
          </a:xfrm>
        </p:spPr>
        <p:txBody>
          <a:bodyPr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39" y="4188546"/>
            <a:ext cx="2314064" cy="649011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21261" y="2489200"/>
            <a:ext cx="2012937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8" y="4837558"/>
            <a:ext cx="2309280" cy="118732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7" y="4188546"/>
            <a:ext cx="233090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489200"/>
            <a:ext cx="2025182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7" y="4846509"/>
            <a:ext cx="2330904" cy="1178372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4184814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5" y="2489200"/>
            <a:ext cx="2018839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0" y="4846510"/>
            <a:ext cx="2299492" cy="118902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39094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1" y="2489200"/>
            <a:ext cx="6343201" cy="3530600"/>
          </a:xfrm>
        </p:spPr>
        <p:txBody>
          <a:bodyPr vert="eaVert" anchor="t" anchorCtr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9009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119474" cy="4571999"/>
          </a:xfrm>
        </p:spPr>
        <p:txBody>
          <a:bodyPr vert="eaVert" anchor="b" anchorCtr="0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8235" y="1447799"/>
            <a:ext cx="4435439" cy="4571999"/>
          </a:xfrm>
        </p:spPr>
        <p:txBody>
          <a:bodyPr vert="eaVert" anchor="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315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5767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Rectangle 6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7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3" name="Rectangle 12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812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8256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1" y="3248490"/>
            <a:ext cx="3636978" cy="2771311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79" cy="2771312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433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935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3724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97437"/>
            <a:ext cx="2712589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52881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086844"/>
            <a:ext cx="2712590" cy="292541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400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362190"/>
            <a:ext cx="2987087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1591" y="3088562"/>
            <a:ext cx="3001938" cy="2448637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5282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08"/>
            <a:ext cx="9144000" cy="6860308"/>
            <a:chOff x="0" y="-2308"/>
            <a:chExt cx="9144000" cy="6860308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9144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rcRect/>
              <a:stretch>
                <a:fillRect l="-16667" r="-16667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7000"/>
                  </a:schemeClr>
                </a:gs>
                <a:gs pos="69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4618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65092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879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6879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8000"/>
                  </a:schemeClr>
                </a:gs>
                <a:gs pos="72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13"/>
            <p:cNvSpPr/>
            <p:nvPr/>
          </p:nvSpPr>
          <p:spPr bwMode="gray">
            <a:xfrm>
              <a:off x="485023" y="1854142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-2308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3564" y="925605"/>
            <a:ext cx="6346078" cy="7113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2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71444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8F578517-D55B-4D1B-B770-1F39BBFFD701}" type="datetimeFigureOut">
              <a:rPr lang="uk-UA" smtClean="0"/>
              <a:pPr/>
              <a:t>27.02.2023</a:t>
            </a:fld>
            <a:endParaRPr lang="uk-UA"/>
          </a:p>
        </p:txBody>
      </p:sp>
      <p:sp>
        <p:nvSpPr>
          <p:cNvPr id="17" name="Rectangle 1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E94CD78-301E-4EC0-A6F2-4154B869516D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348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772400" cy="4104456"/>
          </a:xfrm>
        </p:spPr>
        <p:txBody>
          <a:bodyPr>
            <a:noAutofit/>
          </a:bodyPr>
          <a:lstStyle/>
          <a:p>
            <a:pPr algn="ctr"/>
            <a:r>
              <a:rPr lang="uk-UA" sz="5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Кадрово</a:t>
            </a:r>
            <a:r>
              <a:rPr lang="uk-UA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-контрактні документи:</a:t>
            </a:r>
            <a:br>
              <a:rPr lang="uk-UA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ХАРАКТЕРИСТИКА,</a:t>
            </a:r>
            <a:br>
              <a:rPr lang="uk-UA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5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РЕКОМЕНДАЦІЙНИЙ ЛИСТ</a:t>
            </a:r>
            <a:endParaRPr lang="uk-UA" sz="5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653136"/>
            <a:ext cx="4680520" cy="1728192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02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6653584"/>
              </p:ext>
            </p:extLst>
          </p:nvPr>
        </p:nvGraphicFramePr>
        <p:xfrm>
          <a:off x="467544" y="764704"/>
          <a:ext cx="8568952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6521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980728"/>
            <a:ext cx="6336704" cy="1368152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РЕКВІЗИТИ ХАРАКТЕРИСТИКИ</a:t>
            </a:r>
            <a:endParaRPr lang="uk-U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971600" y="2539484"/>
            <a:ext cx="54726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uk-UA" sz="3600" b="1" dirty="0" smtClean="0">
                <a:latin typeface="Times New Roman" panose="02020603050405020304" pitchFamily="18" charset="0"/>
              </a:rPr>
              <a:t>Назва виду документа.</a:t>
            </a:r>
          </a:p>
          <a:p>
            <a:pPr marL="342900" indent="-342900">
              <a:buAutoNum type="arabicPeriod"/>
            </a:pPr>
            <a:r>
              <a:rPr lang="uk-UA" sz="3600" b="1" dirty="0" smtClean="0">
                <a:latin typeface="Times New Roman" panose="02020603050405020304" pitchFamily="18" charset="0"/>
              </a:rPr>
              <a:t>Текст.</a:t>
            </a:r>
          </a:p>
          <a:p>
            <a:pPr marL="342900" indent="-342900">
              <a:buAutoNum type="arabicPeriod"/>
            </a:pPr>
            <a:r>
              <a:rPr lang="uk-UA" sz="3600" b="1" dirty="0" smtClean="0">
                <a:latin typeface="Times New Roman" panose="02020603050405020304" pitchFamily="18" charset="0"/>
              </a:rPr>
              <a:t>Дата.</a:t>
            </a:r>
          </a:p>
          <a:p>
            <a:pPr marL="342900" indent="-342900">
              <a:buAutoNum type="arabicPeriod"/>
            </a:pPr>
            <a:r>
              <a:rPr lang="uk-UA" sz="3600" b="1" dirty="0" smtClean="0">
                <a:latin typeface="Times New Roman" panose="02020603050405020304" pitchFamily="18" charset="0"/>
              </a:rPr>
              <a:t>Підпис.</a:t>
            </a:r>
          </a:p>
          <a:p>
            <a:pPr marL="342900" indent="-342900">
              <a:buAutoNum type="arabicPeriod"/>
            </a:pPr>
            <a:r>
              <a:rPr lang="uk-UA" sz="3600" b="1" dirty="0" smtClean="0">
                <a:latin typeface="Times New Roman" panose="02020603050405020304" pitchFamily="18" charset="0"/>
              </a:rPr>
              <a:t>Печатка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67419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Особливості тексту характеристики</a:t>
            </a:r>
            <a:endParaRPr lang="uk-UA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251520" y="2420888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uk-UA" dirty="0" smtClean="0">
                <a:latin typeface="Times New Roman" panose="02020603050405020304" pitchFamily="18" charset="0"/>
              </a:rPr>
              <a:t>Анкетні </a:t>
            </a:r>
            <a:r>
              <a:rPr lang="uk-UA" dirty="0">
                <a:latin typeface="Times New Roman" panose="02020603050405020304" pitchFamily="18" charset="0"/>
              </a:rPr>
              <a:t>відомості особи, якій видається характеристика</a:t>
            </a:r>
            <a:r>
              <a:rPr lang="uk-UA" dirty="0"/>
              <a:t/>
            </a:r>
            <a:br>
              <a:rPr lang="uk-UA" dirty="0"/>
            </a:br>
            <a:r>
              <a:rPr lang="uk-UA" dirty="0">
                <a:latin typeface="Times New Roman" panose="02020603050405020304" pitchFamily="18" charset="0"/>
              </a:rPr>
              <a:t>(прізвище, ім'я, по батькові у родовому відмінку без </a:t>
            </a:r>
            <a:r>
              <a:rPr lang="uk-UA" dirty="0" smtClean="0">
                <a:latin typeface="Times New Roman" panose="02020603050405020304" pitchFamily="18" charset="0"/>
              </a:rPr>
              <a:t>прийменника </a:t>
            </a:r>
            <a:r>
              <a:rPr lang="uk-UA" dirty="0">
                <a:latin typeface="Times New Roman" panose="02020603050405020304" pitchFamily="18" charset="0"/>
              </a:rPr>
              <a:t>на, посада, вчений ступінь і наукове звання, </a:t>
            </a:r>
            <a:r>
              <a:rPr lang="uk-UA" dirty="0" err="1" smtClean="0">
                <a:latin typeface="Times New Roman" panose="02020603050405020304" pitchFamily="18" charset="0"/>
              </a:rPr>
              <a:t>рікнародження</a:t>
            </a:r>
            <a:r>
              <a:rPr lang="uk-UA" dirty="0">
                <a:latin typeface="Times New Roman" panose="02020603050405020304" pitchFamily="18" charset="0"/>
              </a:rPr>
              <a:t>, освіта).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                                                   </a:t>
            </a:r>
            <a:r>
              <a:rPr lang="uk-UA" dirty="0" smtClean="0">
                <a:latin typeface="Times New Roman" panose="02020603050405020304" pitchFamily="18" charset="0"/>
              </a:rPr>
              <a:t>Жулинського Миколи Васильовича,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                                                   </a:t>
            </a:r>
            <a:r>
              <a:rPr lang="uk-UA" dirty="0" smtClean="0">
                <a:latin typeface="Times New Roman" panose="02020603050405020304" pitchFamily="18" charset="0"/>
              </a:rPr>
              <a:t>завідувача </a:t>
            </a:r>
            <a:r>
              <a:rPr lang="uk-UA" dirty="0">
                <a:latin typeface="Times New Roman" panose="02020603050405020304" pitchFamily="18" charset="0"/>
              </a:rPr>
              <a:t>кафедри </a:t>
            </a:r>
            <a:r>
              <a:rPr lang="uk-UA" dirty="0" smtClean="0">
                <a:latin typeface="Times New Roman" panose="02020603050405020304" pitchFamily="18" charset="0"/>
              </a:rPr>
              <a:t>психології,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                                                   </a:t>
            </a:r>
            <a:r>
              <a:rPr lang="uk-UA" dirty="0" smtClean="0">
                <a:latin typeface="Times New Roman" panose="02020603050405020304" pitchFamily="18" charset="0"/>
              </a:rPr>
              <a:t>доктора </a:t>
            </a:r>
            <a:r>
              <a:rPr lang="uk-UA" dirty="0">
                <a:latin typeface="Times New Roman" panose="02020603050405020304" pitchFamily="18" charset="0"/>
              </a:rPr>
              <a:t>історичних наук, професора,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                                                   </a:t>
            </a:r>
            <a:r>
              <a:rPr lang="uk-UA" dirty="0" smtClean="0">
                <a:latin typeface="Times New Roman" panose="02020603050405020304" pitchFamily="18" charset="0"/>
              </a:rPr>
              <a:t>1965 </a:t>
            </a:r>
            <a:r>
              <a:rPr lang="uk-UA" dirty="0">
                <a:latin typeface="Times New Roman" panose="02020603050405020304" pitchFamily="18" charset="0"/>
              </a:rPr>
              <a:t>року народження, освіта </a:t>
            </a:r>
            <a:r>
              <a:rPr lang="uk-UA" dirty="0" smtClean="0">
                <a:latin typeface="Times New Roman" panose="02020603050405020304" pitchFamily="18" charset="0"/>
              </a:rPr>
              <a:t>вища</a:t>
            </a:r>
          </a:p>
          <a:p>
            <a:pPr marL="342900" indent="-342900">
              <a:buAutoNum type="arabicParenR"/>
            </a:pPr>
            <a:endParaRPr lang="uk-UA" dirty="0">
              <a:latin typeface="Times New Roman" panose="02020603050405020304" pitchFamily="18" charset="0"/>
            </a:endParaRPr>
          </a:p>
          <a:p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                                                         </a:t>
            </a:r>
            <a:r>
              <a:rPr lang="uk-UA" dirty="0" err="1" smtClean="0">
                <a:latin typeface="Times New Roman" panose="02020603050405020304" pitchFamily="18" charset="0"/>
              </a:rPr>
              <a:t>Палійчук</a:t>
            </a:r>
            <a:r>
              <a:rPr lang="uk-UA" dirty="0" smtClean="0">
                <a:latin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</a:rPr>
              <a:t>Марії Василівни,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                                                         </a:t>
            </a:r>
            <a:r>
              <a:rPr lang="uk-UA" dirty="0" smtClean="0">
                <a:latin typeface="Times New Roman" panose="02020603050405020304" pitchFamily="18" charset="0"/>
              </a:rPr>
              <a:t>студентки </a:t>
            </a:r>
            <a:r>
              <a:rPr lang="uk-UA" dirty="0">
                <a:latin typeface="Times New Roman" panose="02020603050405020304" pitchFamily="18" charset="0"/>
              </a:rPr>
              <a:t>З курсу Інституту</a:t>
            </a: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                                                                       </a:t>
            </a:r>
            <a:r>
              <a:rPr lang="uk-UA" dirty="0" smtClean="0">
                <a:latin typeface="Times New Roman" panose="02020603050405020304" pitchFamily="18" charset="0"/>
              </a:rPr>
              <a:t>соціальних технологій Університету</a:t>
            </a:r>
          </a:p>
          <a:p>
            <a:r>
              <a:rPr lang="uk-UA" dirty="0" smtClean="0">
                <a:latin typeface="Times New Roman" panose="02020603050405020304" pitchFamily="18" charset="0"/>
              </a:rPr>
              <a:t>                                                                                  «Україна», 2003 </a:t>
            </a:r>
            <a:r>
              <a:rPr lang="uk-UA" dirty="0">
                <a:latin typeface="Times New Roman" panose="02020603050405020304" pitchFamily="18" charset="0"/>
              </a:rPr>
              <a:t>року народження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948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739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Особливості тексту характеристики</a:t>
            </a:r>
            <a:endParaRPr lang="uk-UA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457200" y="2669779"/>
            <a:ext cx="8229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</a:rPr>
              <a:t>Власне текст, який містить оцінку трудової діяльності </a:t>
            </a:r>
            <a:r>
              <a:rPr lang="uk-UA" sz="2400" b="1" dirty="0" smtClean="0">
                <a:latin typeface="Times New Roman" panose="02020603050405020304" pitchFamily="18" charset="0"/>
              </a:rPr>
              <a:t>працівника </a:t>
            </a:r>
            <a:r>
              <a:rPr lang="uk-UA" sz="2400" b="1" dirty="0">
                <a:latin typeface="Times New Roman" panose="02020603050405020304" pitchFamily="18" charset="0"/>
              </a:rPr>
              <a:t>(з якого часу працює в цій установі, на якій посаді</a:t>
            </a:r>
            <a:r>
              <a:rPr lang="uk-UA" sz="2400" b="1" dirty="0" smtClean="0">
                <a:latin typeface="Times New Roman" panose="02020603050405020304" pitchFamily="18" charset="0"/>
              </a:rPr>
              <a:t>),ставлення </a:t>
            </a:r>
            <a:r>
              <a:rPr lang="uk-UA" sz="2400" b="1" dirty="0">
                <a:latin typeface="Times New Roman" panose="02020603050405020304" pitchFamily="18" charset="0"/>
              </a:rPr>
              <a:t>до службових обов'язків та трудової </a:t>
            </a:r>
            <a:r>
              <a:rPr lang="uk-UA" sz="2400" b="1" dirty="0" smtClean="0">
                <a:latin typeface="Times New Roman" panose="02020603050405020304" pitchFamily="18" charset="0"/>
              </a:rPr>
              <a:t>дисципліни</a:t>
            </a:r>
            <a:r>
              <a:rPr lang="uk-UA" sz="2400" b="1" dirty="0" smtClean="0"/>
              <a:t> </a:t>
            </a:r>
            <a:r>
              <a:rPr lang="uk-UA" sz="2400" b="1" dirty="0" smtClean="0">
                <a:latin typeface="Times New Roman" panose="02020603050405020304" pitchFamily="18" charset="0"/>
              </a:rPr>
              <a:t>(вказують </a:t>
            </a:r>
            <a:r>
              <a:rPr lang="uk-UA" sz="2400" b="1" dirty="0">
                <a:latin typeface="Times New Roman" panose="02020603050405020304" pitchFamily="18" charset="0"/>
              </a:rPr>
              <a:t>найбільш значущі досягнення, рівень </a:t>
            </a:r>
            <a:r>
              <a:rPr lang="uk-UA" sz="2400" b="1" dirty="0" smtClean="0">
                <a:latin typeface="Times New Roman" panose="02020603050405020304" pitchFamily="18" charset="0"/>
              </a:rPr>
              <a:t>професійної</a:t>
            </a:r>
            <a:r>
              <a:rPr lang="uk-UA" sz="2400" b="1" dirty="0" smtClean="0"/>
              <a:t> </a:t>
            </a:r>
            <a:r>
              <a:rPr lang="uk-UA" sz="2400" b="1" dirty="0" smtClean="0">
                <a:latin typeface="Times New Roman" panose="02020603050405020304" pitchFamily="18" charset="0"/>
              </a:rPr>
              <a:t>компетентності</a:t>
            </a:r>
            <a:r>
              <a:rPr lang="uk-UA" sz="2400" b="1" dirty="0">
                <a:latin typeface="Times New Roman" panose="02020603050405020304" pitchFamily="18" charset="0"/>
              </a:rPr>
              <a:t>), моральних якостей (риси характеру, </a:t>
            </a:r>
            <a:r>
              <a:rPr lang="uk-UA" sz="2400" b="1" dirty="0" smtClean="0">
                <a:latin typeface="Times New Roman" panose="02020603050405020304" pitchFamily="18" charset="0"/>
              </a:rPr>
              <a:t>ставлення </a:t>
            </a:r>
            <a:r>
              <a:rPr lang="uk-UA" sz="2400" b="1" dirty="0">
                <a:latin typeface="Times New Roman" panose="02020603050405020304" pitchFamily="18" charset="0"/>
              </a:rPr>
              <a:t>до інших членів колективу</a:t>
            </a:r>
            <a:r>
              <a:rPr lang="uk-UA" sz="2400" b="1" dirty="0" smtClean="0">
                <a:latin typeface="Times New Roman" panose="02020603050405020304" pitchFamily="18" charset="0"/>
              </a:rPr>
              <a:t>).</a:t>
            </a:r>
            <a:endParaRPr lang="uk-UA" sz="2400" b="1" dirty="0" smtClean="0"/>
          </a:p>
          <a:p>
            <a:endParaRPr lang="uk-UA" sz="2400" b="1" dirty="0">
              <a:latin typeface="Times New Roman" panose="02020603050405020304" pitchFamily="18" charset="0"/>
            </a:endParaRPr>
          </a:p>
          <a:p>
            <a:r>
              <a:rPr lang="uk-UA" sz="2400" b="1" dirty="0" smtClean="0">
                <a:latin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</a:rPr>
              <a:t>Висновок; призначення характеристики (за потреби).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9936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91772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ХТО СКЛАДАЄ</a:t>
            </a:r>
            <a: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half" idx="2"/>
          </p:nvPr>
        </p:nvSpPr>
        <p:spPr>
          <a:xfrm>
            <a:off x="539553" y="2996952"/>
            <a:ext cx="8424936" cy="302792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55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55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uk-UA" sz="7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uk-UA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Характеристики </a:t>
            </a:r>
            <a:r>
              <a:rPr lang="uk-UA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рядових працівників складають керівники структурних підрозділів, </a:t>
            </a:r>
            <a:r>
              <a:rPr lang="uk-UA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наприклад:</a:t>
            </a: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uk-UA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керівники </a:t>
            </a:r>
            <a:r>
              <a:rPr lang="uk-UA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відділів,</a:t>
            </a:r>
            <a:endParaRPr lang="uk-UA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uk-UA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секторів,</a:t>
            </a:r>
            <a:r>
              <a:rPr lang="uk-UA" sz="7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підрозділів</a:t>
            </a:r>
            <a:r>
              <a:rPr lang="uk-UA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endParaRPr lang="uk-UA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uk-UA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Керівник підприємства або його заступники готують характеристики на керівників структурних підрозділів.</a:t>
            </a:r>
            <a:endParaRPr lang="uk-UA" sz="72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uk-UA" sz="7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</a:t>
            </a:r>
            <a:r>
              <a:rPr lang="uk-UA" sz="72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які підписують характеристику, несуть відповідальність за достовірність інформації, що міститься в </a:t>
            </a:r>
            <a:r>
              <a:rPr lang="uk-UA" sz="7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</a:t>
            </a:r>
            <a:r>
              <a:rPr lang="uk-UA" sz="72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Характеристику допустимо </a:t>
            </a:r>
            <a:r>
              <a:rPr lang="uk-UA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написати </a:t>
            </a:r>
            <a:r>
              <a:rPr lang="uk-UA" sz="7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7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стандартному аркуші паперу формату А4.</a:t>
            </a:r>
            <a:endParaRPr lang="uk-UA" sz="7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7615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6440" y="1052736"/>
            <a:ext cx="7665999" cy="711359"/>
          </a:xfrm>
        </p:spPr>
        <p:txBody>
          <a:bodyPr/>
          <a:lstStyle/>
          <a:p>
            <a:r>
              <a:rPr lang="uk-UA" dirty="0" smtClean="0"/>
              <a:t>                        Зразок характеристики з </a:t>
            </a:r>
            <a:r>
              <a:rPr lang="uk-UA" dirty="0" smtClean="0"/>
              <a:t>місця роботи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66441" y="1916832"/>
            <a:ext cx="7810015" cy="4752528"/>
          </a:xfrm>
        </p:spPr>
        <p:txBody>
          <a:bodyPr>
            <a:noAutofit/>
          </a:bodyPr>
          <a:lstStyle/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ХАРАКТЕРИСТИКА</a:t>
            </a:r>
            <a:b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Кулич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Наталії Ігорівни,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доцента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 журналістики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Національного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педагогічного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університету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імені М.П. Драгоманова,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1975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року народження, освіта вища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Кулич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Наталія Ігорівна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працює на посаді доцента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 журналістики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листопада 2003 року.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своїй практиці викладання застосовує традиційні та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новітні методики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дозволяють досягти ефективних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 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вивченні основ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літературного редагування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 виконання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службових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обов'язків ставиться сумлінно. Має високий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фаховий рівень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виявляє творчу активність у створенні науково-методичних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розробок. Показує приклад наполегливості, конструктивного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підходу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справи. Доброзичлива, щира, відповідальний,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компетентний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викладач. Критична в оцінці своїх вчинків і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вимоглива до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студентів.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Характеристику видано для подання в науковий відділ.</a:t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25.05.2022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Інституту 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філології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Висоцька</a:t>
            </a:r>
            <a:endParaRPr lang="uk-UA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52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Зразок характеристики студента з місця практики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866441" y="1844824"/>
            <a:ext cx="7665999" cy="4174976"/>
          </a:xfrm>
        </p:spPr>
        <p:txBody>
          <a:bodyPr>
            <a:normAutofit fontScale="25000" lnSpcReduction="20000"/>
          </a:bodyPr>
          <a:lstStyle/>
          <a:p>
            <a:pPr marR="69215" algn="ctr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ХАРАКТЕРИСТИКА</a:t>
            </a:r>
            <a:endParaRPr lang="uk-UA" sz="4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9215" algn="ctr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uk-UA" sz="4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6425" marR="69215" indent="448945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 результатами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проходження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6425" marR="69215" indent="448945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практики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6425" marR="69215" indent="448945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студентки Коваленко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Юлії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46425" marR="69215" indent="448945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Вікторівни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ТОВ «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Надія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»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marR="69215" indent="448945" algn="ctr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marR="69215" indent="448945" algn="ctr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marR="69215" indent="448945" algn="just">
              <a:lnSpc>
                <a:spcPct val="107000"/>
              </a:lnSpc>
              <a:spcBef>
                <a:spcPts val="470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Коваленко       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Ірина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Вікторівна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пройшла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навчальну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практику в ТОВ «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Надія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»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із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24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.05.2022 по</a:t>
            </a:r>
            <a:r>
              <a:rPr lang="ru-RU" sz="4900" b="1" spc="-4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24.06.2022.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marR="67945" indent="448945" algn="just">
              <a:lnSpc>
                <a:spcPct val="107000"/>
              </a:lnSpc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період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практики Коваленко І. В. </a:t>
            </a:r>
            <a:r>
              <a:rPr lang="ru-RU" sz="4900" b="1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була</a:t>
            </a:r>
            <a:r>
              <a:rPr lang="ru-RU" sz="49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прийнята</a:t>
            </a:r>
            <a:r>
              <a:rPr lang="ru-RU" sz="49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вакантну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посаду референта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загального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відділу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41350">
              <a:lnSpc>
                <a:spcPts val="1260"/>
              </a:lnSpc>
              <a:spcBef>
                <a:spcPts val="5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 час практики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затверджену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програму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виконала</a:t>
            </a:r>
            <a:r>
              <a:rPr lang="ru-RU" sz="49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повністю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Звіт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складений</a:t>
            </a:r>
            <a:r>
              <a:rPr lang="ru-RU" sz="49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детально і 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якісно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marR="64770" indent="448945" algn="just">
              <a:lnSpc>
                <a:spcPct val="107000"/>
              </a:lnSpc>
            </a:pP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Під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час практики Коваленко І. В.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опанувала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зміни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в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профільному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законодавстві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що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відбулися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у 2018-2022 роках,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набула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практичного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досвіду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зі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складання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та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оформлення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організаційно-розпорядчих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документів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організації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документообігу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брала участь у </a:t>
            </a:r>
            <a:r>
              <a:rPr lang="ru-RU" sz="4900" b="1" dirty="0" err="1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розробці</a:t>
            </a:r>
            <a:r>
              <a:rPr lang="ru-RU" sz="49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Інструкції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з кадрового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діловодства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ТОВ «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Надія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».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 marR="68580" indent="448945" algn="just">
              <a:lnSpc>
                <a:spcPct val="107000"/>
              </a:lnSpc>
              <a:spcBef>
                <a:spcPts val="5"/>
              </a:spcBef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Коваленко І. В.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продемонструвала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високі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здібності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до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навчання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навички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самостійної</a:t>
            </a:r>
            <a:r>
              <a:rPr lang="ru-RU" sz="4900" b="1" spc="-2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>
              <a:lnSpc>
                <a:spcPts val="1260"/>
              </a:lnSpc>
            </a:pP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Керівник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практики,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1770">
              <a:lnSpc>
                <a:spcPts val="1260"/>
              </a:lnSpc>
              <a:tabLst>
                <a:tab pos="3072130" algn="l"/>
                <a:tab pos="4962525" algn="l"/>
              </a:tabLst>
            </a:pP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начальник</a:t>
            </a:r>
            <a:r>
              <a:rPr lang="ru-RU" sz="4900" b="1" spc="-25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загального</a:t>
            </a:r>
            <a:r>
              <a:rPr lang="ru-RU" sz="4900" b="1" spc="-3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відділу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	</a:t>
            </a:r>
            <a:r>
              <a:rPr lang="ru-RU" sz="4900" b="1" i="1" dirty="0" err="1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Підпис</a:t>
            </a:r>
            <a:r>
              <a:rPr lang="ru-RU" sz="4900" b="1" i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С. В.</a:t>
            </a:r>
            <a:r>
              <a:rPr lang="ru-RU" sz="4900" b="1" spc="-10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49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ПРОКОПЕНКО</a:t>
            </a:r>
            <a:endParaRPr lang="uk-UA" sz="49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7000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6336704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>
                <a:solidFill>
                  <a:schemeClr val="tx1"/>
                </a:solidFill>
              </a:rPr>
              <a:t/>
            </a:r>
            <a:br>
              <a:rPr lang="uk-UA" sz="4000" dirty="0" smtClean="0">
                <a:solidFill>
                  <a:schemeClr val="tx1"/>
                </a:solidFill>
              </a:rPr>
            </a:b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Виконати завдання до практичної роботи № 11</a:t>
            </a:r>
            <a:r>
              <a:rPr lang="uk-UA" sz="4000" dirty="0" smtClean="0"/>
              <a:t/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8111" y="548680"/>
            <a:ext cx="6455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Домашнє завдання:</a:t>
            </a:r>
            <a:endParaRPr lang="uk-UA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102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Зал засідань">
  <a:themeElements>
    <a:clrScheme name="Зал засідань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Зал засідань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Зал засідань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tint val="100000"/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668</TotalTime>
  <Words>241</Words>
  <Application>Microsoft Office PowerPoint</Application>
  <PresentationFormat>Екран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Зал засідань</vt:lpstr>
      <vt:lpstr>Кадрово-контрактні документи: ХАРАКТЕРИСТИКА, РЕКОМЕНДАЦІЙНИЙ ЛИСТ</vt:lpstr>
      <vt:lpstr>Презентація PowerPoint</vt:lpstr>
      <vt:lpstr>РЕКВІЗИТИ ХАРАКТЕРИСТИКИ</vt:lpstr>
      <vt:lpstr>Особливості тексту характеристики</vt:lpstr>
      <vt:lpstr>Особливості тексту характеристики</vt:lpstr>
      <vt:lpstr>ХТО СКЛАДАЄ </vt:lpstr>
      <vt:lpstr>                        Зразок характеристики з місця роботи</vt:lpstr>
      <vt:lpstr>Зразок характеристики студента з місця практики</vt:lpstr>
      <vt:lpstr>   Виконати завдання до практичної роботи № 11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Katrin</dc:creator>
  <cp:lastModifiedBy>user</cp:lastModifiedBy>
  <cp:revision>39</cp:revision>
  <dcterms:created xsi:type="dcterms:W3CDTF">2013-06-19T19:11:03Z</dcterms:created>
  <dcterms:modified xsi:type="dcterms:W3CDTF">2023-02-27T20:06:30Z</dcterms:modified>
</cp:coreProperties>
</file>