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500042"/>
            <a:ext cx="7772400" cy="3148964"/>
          </a:xfrm>
        </p:spPr>
        <p:txBody>
          <a:bodyPr>
            <a:normAutofit/>
          </a:bodyPr>
          <a:lstStyle/>
          <a:p>
            <a:pPr algn="ctr"/>
            <a:r>
              <a:rPr lang="uk-UA" sz="2700" dirty="0" smtClean="0"/>
              <a:t>Лекція 4. Основні види навчальних занять при викладанні соціальної роботи. </a:t>
            </a:r>
            <a:br>
              <a:rPr lang="uk-UA" sz="2700" dirty="0" smtClean="0"/>
            </a:br>
            <a:r>
              <a:rPr lang="uk-UA" sz="2700" dirty="0" smtClean="0"/>
              <a:t>Методика проведення навчального заняття</a:t>
            </a:r>
            <a:r>
              <a:rPr lang="uk-UA" dirty="0" smtClean="0"/>
              <a:t>.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Навчальна дисципліна </a:t>
            </a:r>
          </a:p>
          <a:p>
            <a:r>
              <a:rPr lang="uk-UA" dirty="0" smtClean="0"/>
              <a:t>«Методика викладання соціальної роботи»</a:t>
            </a:r>
          </a:p>
          <a:p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Методика СЗ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b="1" dirty="0" smtClean="0"/>
              <a:t>			Семінар-дискусія з теми </a:t>
            </a:r>
          </a:p>
          <a:p>
            <a:pPr>
              <a:buNone/>
            </a:pPr>
            <a:r>
              <a:rPr lang="uk-UA" b="1" dirty="0" smtClean="0"/>
              <a:t>		«Актуальні методи соціальної роботи».</a:t>
            </a:r>
            <a:endParaRPr lang="uk-UA" dirty="0" smtClean="0"/>
          </a:p>
          <a:p>
            <a:pPr>
              <a:buNone/>
            </a:pPr>
            <a:r>
              <a:rPr lang="uk-UA" b="1" i="1" dirty="0" smtClean="0"/>
              <a:t>	Питання до дискусії</a:t>
            </a:r>
            <a:endParaRPr lang="uk-UA" dirty="0" smtClean="0"/>
          </a:p>
          <a:p>
            <a:pPr lvl="0"/>
            <a:r>
              <a:rPr lang="uk-UA" dirty="0" smtClean="0"/>
              <a:t>Особливості командної соціальної роботи: </a:t>
            </a:r>
            <a:r>
              <a:rPr lang="uk-UA" dirty="0" err="1" smtClean="0"/>
              <a:t>мультидисциплінарний</a:t>
            </a:r>
            <a:r>
              <a:rPr lang="uk-UA" dirty="0" smtClean="0"/>
              <a:t> та міждисциплінарний підхід, питання ефективності.</a:t>
            </a:r>
          </a:p>
          <a:p>
            <a:pPr lvl="0"/>
            <a:r>
              <a:rPr lang="uk-UA" dirty="0" smtClean="0"/>
              <a:t>Добровільна соціальна робота на сучасному етапі: правові та адміністративні аспекти. </a:t>
            </a:r>
          </a:p>
          <a:p>
            <a:pPr lvl="0"/>
            <a:r>
              <a:rPr lang="uk-UA" dirty="0" smtClean="0"/>
              <a:t>Адаптація методу </a:t>
            </a:r>
            <a:r>
              <a:rPr lang="uk-UA" dirty="0" err="1" smtClean="0"/>
              <a:t>супервізії</a:t>
            </a:r>
            <a:r>
              <a:rPr lang="uk-UA" dirty="0" smtClean="0"/>
              <a:t> в соціальній роботі до вітчизняних умов.</a:t>
            </a:r>
          </a:p>
          <a:p>
            <a:pPr lvl="0"/>
            <a:r>
              <a:rPr lang="uk-UA" dirty="0" smtClean="0"/>
              <a:t>Європейський досвід соціальної роботи на місцевому рівні. Порівняння з вітчизняним.</a:t>
            </a:r>
          </a:p>
          <a:p>
            <a:pPr lvl="0"/>
            <a:r>
              <a:rPr lang="uk-UA" dirty="0" smtClean="0"/>
              <a:t>Можливості методу </a:t>
            </a:r>
            <a:r>
              <a:rPr lang="uk-UA" dirty="0" err="1" smtClean="0"/>
              <a:t>фостерінгу</a:t>
            </a:r>
            <a:r>
              <a:rPr lang="uk-UA" dirty="0" smtClean="0"/>
              <a:t> на терені української системи соціальної роботи.</a:t>
            </a:r>
          </a:p>
          <a:p>
            <a:pPr lvl="0"/>
            <a:r>
              <a:rPr lang="uk-UA" dirty="0" smtClean="0"/>
              <a:t>Використання досвіду проведення самокерованої групової роботи для активізації соціальної активності громадян.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Методика СЗ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uk-UA" sz="3600" b="1" dirty="0" smtClean="0"/>
              <a:t>		План проведення семінарського заняття</a:t>
            </a:r>
            <a:endParaRPr lang="uk-UA" sz="3600" dirty="0" smtClean="0"/>
          </a:p>
          <a:p>
            <a:pPr lvl="0"/>
            <a:r>
              <a:rPr lang="uk-UA" sz="3600" i="1" dirty="0" smtClean="0"/>
              <a:t>Організаційна частина</a:t>
            </a:r>
            <a:r>
              <a:rPr lang="uk-UA" sz="3600" dirty="0" smtClean="0"/>
              <a:t>: привітання, повідомлення теми заняття, визначення мети і завдань заняття.</a:t>
            </a:r>
          </a:p>
          <a:p>
            <a:pPr lvl="0"/>
            <a:endParaRPr lang="uk-UA" sz="3600" i="1" dirty="0" smtClean="0"/>
          </a:p>
          <a:p>
            <a:pPr lvl="0"/>
            <a:r>
              <a:rPr lang="uk-UA" sz="3600" i="1" dirty="0" smtClean="0"/>
              <a:t>Основна частина</a:t>
            </a:r>
            <a:r>
              <a:rPr lang="uk-UA" sz="3600" dirty="0" smtClean="0"/>
              <a:t>: проведення дискусії на основі конспектів навчальної і наукової літератури з тематики семінару.</a:t>
            </a:r>
          </a:p>
          <a:p>
            <a:pPr>
              <a:buNone/>
            </a:pPr>
            <a:r>
              <a:rPr lang="uk-UA" sz="3600" i="1" dirty="0" smtClean="0"/>
              <a:t>			Методи навчання і контролю знань:</a:t>
            </a:r>
            <a:endParaRPr lang="uk-UA" sz="3600" dirty="0" smtClean="0"/>
          </a:p>
          <a:p>
            <a:r>
              <a:rPr lang="uk-UA" sz="3600" dirty="0" smtClean="0"/>
              <a:t>вербальні: усні – монолог, діалог, дискусія;</a:t>
            </a:r>
          </a:p>
          <a:p>
            <a:r>
              <a:rPr lang="uk-UA" sz="3600" dirty="0" smtClean="0"/>
              <a:t>наочні – підготовлені студентами для теоретичного та практичного доведення правильності своєї думки схеми;</a:t>
            </a:r>
          </a:p>
          <a:p>
            <a:r>
              <a:rPr lang="uk-UA" sz="3600" dirty="0" smtClean="0"/>
              <a:t>активізації навчально-пізнавальної діяльності: дискусія;</a:t>
            </a:r>
          </a:p>
          <a:p>
            <a:r>
              <a:rPr lang="uk-UA" sz="3600" dirty="0" smtClean="0"/>
              <a:t>контролю та самоконтролю: метод запитань і перевірки якості конспектів і творчого завдання;</a:t>
            </a:r>
          </a:p>
          <a:p>
            <a:r>
              <a:rPr lang="uk-UA" sz="3600" dirty="0" smtClean="0"/>
              <a:t>метод педагогічного спостереження.</a:t>
            </a:r>
          </a:p>
          <a:p>
            <a:pPr lvl="0"/>
            <a:endParaRPr lang="uk-UA" sz="3600" i="1" dirty="0" smtClean="0"/>
          </a:p>
          <a:p>
            <a:pPr lvl="0"/>
            <a:r>
              <a:rPr lang="uk-UA" sz="3600" i="1" dirty="0" err="1" smtClean="0"/>
              <a:t>Завершуюча</a:t>
            </a:r>
            <a:r>
              <a:rPr lang="uk-UA" sz="3600" i="1" dirty="0" smtClean="0"/>
              <a:t> частина</a:t>
            </a:r>
            <a:r>
              <a:rPr lang="uk-UA" sz="3600" dirty="0" smtClean="0"/>
              <a:t>: резюме, підведення підсумків заняття.</a:t>
            </a:r>
          </a:p>
          <a:p>
            <a:pPr>
              <a:buNone/>
            </a:pPr>
            <a:r>
              <a:rPr lang="uk-UA" sz="3600" dirty="0" smtClean="0"/>
              <a:t> 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Методика СЗ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b="1" dirty="0" smtClean="0"/>
              <a:t>	Мета семінарського заняття: </a:t>
            </a:r>
            <a:r>
              <a:rPr lang="uk-UA" dirty="0" smtClean="0"/>
              <a:t>активізація інтелектуального потенціалу студентів у ході вивчення теми.</a:t>
            </a:r>
          </a:p>
          <a:p>
            <a:pPr>
              <a:buNone/>
            </a:pPr>
            <a:r>
              <a:rPr lang="uk-UA" b="1" i="1" dirty="0" smtClean="0"/>
              <a:t>			Методичні завдання:</a:t>
            </a:r>
            <a:endParaRPr lang="uk-UA" dirty="0" smtClean="0"/>
          </a:p>
          <a:p>
            <a:pPr>
              <a:buNone/>
            </a:pPr>
            <a:r>
              <a:rPr lang="uk-UA" b="1" dirty="0" smtClean="0"/>
              <a:t>	Навчити:</a:t>
            </a:r>
            <a:endParaRPr lang="uk-UA" dirty="0" smtClean="0"/>
          </a:p>
          <a:p>
            <a:pPr lvl="0"/>
            <a:r>
              <a:rPr lang="uk-UA" dirty="0" smtClean="0"/>
              <a:t>аналізувати та ефективно використовувати літературні джерела;</a:t>
            </a:r>
          </a:p>
          <a:p>
            <a:pPr lvl="0"/>
            <a:r>
              <a:rPr lang="uk-UA" dirty="0" smtClean="0"/>
              <a:t>формулювати та висловлювати власну думку;</a:t>
            </a:r>
          </a:p>
          <a:p>
            <a:pPr lvl="0"/>
            <a:r>
              <a:rPr lang="uk-UA" dirty="0" smtClean="0"/>
              <a:t>концентрувати увагу, орієнтуватися в інформаційних потоках;</a:t>
            </a:r>
          </a:p>
          <a:p>
            <a:pPr lvl="0"/>
            <a:r>
              <a:rPr lang="uk-UA" dirty="0" smtClean="0"/>
              <a:t>вміти застосовувати набуті знання на практиці;</a:t>
            </a:r>
          </a:p>
          <a:p>
            <a:pPr lvl="0"/>
            <a:r>
              <a:rPr lang="uk-UA" dirty="0" smtClean="0"/>
              <a:t>ефективно взаємодіяти у групі, виявляти комунікативні здібності;</a:t>
            </a:r>
          </a:p>
          <a:p>
            <a:pPr lvl="0"/>
            <a:r>
              <a:rPr lang="uk-UA" dirty="0" smtClean="0"/>
              <a:t>культурі ведення діалогу.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Методика СЗ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b="1" dirty="0" smtClean="0"/>
              <a:t>	Сформувати:</a:t>
            </a:r>
            <a:endParaRPr lang="uk-UA" dirty="0" smtClean="0"/>
          </a:p>
          <a:p>
            <a:r>
              <a:rPr lang="uk-UA" dirty="0" smtClean="0"/>
              <a:t>комунікативні уміння і навички;</a:t>
            </a:r>
          </a:p>
          <a:p>
            <a:r>
              <a:rPr lang="uk-UA" dirty="0" smtClean="0"/>
              <a:t>відповідальність та автономність у розв’язанні навчальних та професійних задач.</a:t>
            </a:r>
          </a:p>
          <a:p>
            <a:pPr>
              <a:buNone/>
            </a:pPr>
            <a:r>
              <a:rPr lang="uk-UA" b="1" dirty="0" smtClean="0"/>
              <a:t>	Виявити:</a:t>
            </a:r>
            <a:endParaRPr lang="uk-UA" dirty="0" smtClean="0"/>
          </a:p>
          <a:p>
            <a:pPr lvl="0"/>
            <a:r>
              <a:rPr lang="uk-UA" dirty="0" smtClean="0"/>
              <a:t>рівень підготовки до заняття;</a:t>
            </a:r>
          </a:p>
          <a:p>
            <a:pPr lvl="0"/>
            <a:r>
              <a:rPr lang="uk-UA" dirty="0" smtClean="0"/>
              <a:t>здатність до ефективної взаємодії у групі;</a:t>
            </a:r>
          </a:p>
          <a:p>
            <a:pPr lvl="0"/>
            <a:r>
              <a:rPr lang="uk-UA" dirty="0" smtClean="0"/>
              <a:t>професійні пріоритети студентів;</a:t>
            </a:r>
          </a:p>
          <a:p>
            <a:pPr lvl="0"/>
            <a:r>
              <a:rPr lang="uk-UA" dirty="0" smtClean="0"/>
              <a:t>вміння використовувати набуті знання та літературні джерела;</a:t>
            </a:r>
          </a:p>
          <a:p>
            <a:pPr lvl="0"/>
            <a:r>
              <a:rPr lang="uk-UA" dirty="0" smtClean="0"/>
              <a:t>здатність до аналізу та узагальнення інформації;</a:t>
            </a:r>
          </a:p>
          <a:p>
            <a:pPr lvl="0"/>
            <a:r>
              <a:rPr lang="uk-UA" dirty="0" smtClean="0"/>
              <a:t>реалізацію системи умінь для вирішення типових задач діяльності.</a:t>
            </a:r>
          </a:p>
          <a:p>
            <a:pPr>
              <a:buNone/>
            </a:pPr>
            <a:r>
              <a:rPr lang="uk-UA" b="1" dirty="0" smtClean="0"/>
              <a:t> 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Університет </a:t>
            </a:r>
            <a:r>
              <a:rPr lang="uk-UA" dirty="0" err="1" smtClean="0"/>
              <a:t>“Україна”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i="1" dirty="0" smtClean="0">
                <a:solidFill>
                  <a:schemeClr val="accent5"/>
                </a:solidFill>
              </a:rPr>
              <a:t>Іванова Ірина Борисівна</a:t>
            </a:r>
          </a:p>
          <a:p>
            <a:pPr>
              <a:buNone/>
            </a:pPr>
            <a:r>
              <a:rPr lang="uk-UA" dirty="0" smtClean="0">
                <a:solidFill>
                  <a:schemeClr val="accent5"/>
                </a:solidFill>
              </a:rPr>
              <a:t>Кандидат педагогічних наук,</a:t>
            </a:r>
          </a:p>
          <a:p>
            <a:pPr>
              <a:buNone/>
            </a:pPr>
            <a:r>
              <a:rPr lang="uk-UA" dirty="0" smtClean="0">
                <a:solidFill>
                  <a:schemeClr val="accent5"/>
                </a:solidFill>
              </a:rPr>
              <a:t>доцент кафедри соціальної роботи та педагогіки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Навчальні заняття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i="1" dirty="0" smtClean="0"/>
              <a:t>											Лекції</a:t>
            </a:r>
            <a:r>
              <a:rPr lang="uk-UA" dirty="0" smtClean="0"/>
              <a:t> </a:t>
            </a:r>
          </a:p>
          <a:p>
            <a:pPr lvl="0"/>
            <a:r>
              <a:rPr lang="uk-UA" i="1" dirty="0" smtClean="0"/>
              <a:t>Лекція – наукова доповідь</a:t>
            </a:r>
            <a:r>
              <a:rPr lang="uk-UA" dirty="0" smtClean="0"/>
              <a:t> </a:t>
            </a:r>
          </a:p>
          <a:p>
            <a:pPr lvl="0"/>
            <a:r>
              <a:rPr lang="uk-UA" i="1" dirty="0" smtClean="0"/>
              <a:t>Лекція-інформація</a:t>
            </a:r>
            <a:r>
              <a:rPr lang="uk-UA" dirty="0" smtClean="0"/>
              <a:t> </a:t>
            </a:r>
          </a:p>
          <a:p>
            <a:pPr lvl="0"/>
            <a:r>
              <a:rPr lang="uk-UA" i="1" dirty="0" smtClean="0"/>
              <a:t>Лекція з постановкою проблеми</a:t>
            </a:r>
            <a:r>
              <a:rPr lang="uk-UA" dirty="0" smtClean="0"/>
              <a:t> </a:t>
            </a:r>
          </a:p>
          <a:p>
            <a:pPr lvl="0"/>
            <a:r>
              <a:rPr lang="uk-UA" i="1" dirty="0" smtClean="0"/>
              <a:t>Лекція-дискусія</a:t>
            </a:r>
            <a:r>
              <a:rPr lang="uk-UA" dirty="0" smtClean="0"/>
              <a:t> </a:t>
            </a:r>
          </a:p>
          <a:p>
            <a:pPr lvl="0"/>
            <a:r>
              <a:rPr lang="uk-UA" i="1" dirty="0" smtClean="0"/>
              <a:t>Лекція-візуалізація</a:t>
            </a:r>
            <a:r>
              <a:rPr lang="uk-UA" dirty="0" smtClean="0"/>
              <a:t> </a:t>
            </a:r>
          </a:p>
          <a:p>
            <a:pPr lvl="0"/>
            <a:r>
              <a:rPr lang="uk-UA" i="1" dirty="0" smtClean="0"/>
              <a:t>Лекція-роздуми</a:t>
            </a:r>
            <a:r>
              <a:rPr lang="uk-UA" dirty="0" smtClean="0"/>
              <a:t> </a:t>
            </a:r>
          </a:p>
          <a:p>
            <a:pPr lvl="0"/>
            <a:r>
              <a:rPr lang="uk-UA" i="1" dirty="0" smtClean="0"/>
              <a:t>Лекція-консультація</a:t>
            </a:r>
            <a:r>
              <a:rPr lang="uk-UA" dirty="0" smtClean="0"/>
              <a:t> </a:t>
            </a:r>
          </a:p>
          <a:p>
            <a:pPr lvl="0"/>
            <a:r>
              <a:rPr lang="uk-UA" i="1" dirty="0" smtClean="0"/>
              <a:t>Лекція-орієнтація</a:t>
            </a:r>
            <a:r>
              <a:rPr lang="uk-UA" dirty="0" smtClean="0"/>
              <a:t> 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Навчальні заняття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i="1" dirty="0" smtClean="0"/>
              <a:t>			</a:t>
            </a:r>
          </a:p>
          <a:p>
            <a:pPr>
              <a:buNone/>
            </a:pPr>
            <a:r>
              <a:rPr lang="uk-UA" i="1" dirty="0" smtClean="0"/>
              <a:t>			Семінарські заняття</a:t>
            </a:r>
            <a:endParaRPr lang="uk-UA" dirty="0" smtClean="0"/>
          </a:p>
          <a:p>
            <a:pPr lvl="0"/>
            <a:r>
              <a:rPr lang="uk-UA" i="1" dirty="0" smtClean="0"/>
              <a:t>Семінар-конференція</a:t>
            </a:r>
            <a:r>
              <a:rPr lang="uk-UA" dirty="0" smtClean="0"/>
              <a:t> </a:t>
            </a:r>
          </a:p>
          <a:p>
            <a:pPr lvl="0"/>
            <a:r>
              <a:rPr lang="uk-UA" i="1" dirty="0" smtClean="0"/>
              <a:t>Семінар-дискусія</a:t>
            </a:r>
            <a:r>
              <a:rPr lang="uk-UA" dirty="0" smtClean="0"/>
              <a:t> </a:t>
            </a:r>
          </a:p>
          <a:p>
            <a:pPr lvl="0"/>
            <a:r>
              <a:rPr lang="uk-UA" i="1" dirty="0" smtClean="0"/>
              <a:t>Семінар з </a:t>
            </a:r>
            <a:r>
              <a:rPr lang="uk-UA" i="1" dirty="0" err="1" smtClean="0"/>
              <a:t>тренінговим</a:t>
            </a:r>
            <a:r>
              <a:rPr lang="uk-UA" i="1" dirty="0" smtClean="0"/>
              <a:t> компонентом</a:t>
            </a:r>
            <a:r>
              <a:rPr lang="uk-UA" dirty="0" smtClean="0"/>
              <a:t> </a:t>
            </a:r>
          </a:p>
          <a:p>
            <a:pPr lvl="0"/>
            <a:r>
              <a:rPr lang="uk-UA" i="1" dirty="0" smtClean="0"/>
              <a:t>Семінар-ситуаційна гра</a:t>
            </a:r>
            <a:r>
              <a:rPr lang="uk-UA" dirty="0" smtClean="0"/>
              <a:t> 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 </a:t>
            </a:r>
            <a:br>
              <a:rPr lang="uk-UA" dirty="0" smtClean="0"/>
            </a:br>
            <a:r>
              <a:rPr lang="uk-UA" dirty="0" smtClean="0"/>
              <a:t>Навчальні заняття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i="1" dirty="0" smtClean="0"/>
              <a:t>			Практичні заняття</a:t>
            </a:r>
            <a:r>
              <a:rPr lang="uk-UA" dirty="0" smtClean="0"/>
              <a:t> </a:t>
            </a:r>
          </a:p>
          <a:p>
            <a:pPr lvl="0"/>
            <a:r>
              <a:rPr lang="uk-UA" i="1" dirty="0" smtClean="0"/>
              <a:t>практичне заняття з виконанням індивідуальних завдань, </a:t>
            </a:r>
            <a:endParaRPr lang="uk-UA" dirty="0" smtClean="0"/>
          </a:p>
          <a:p>
            <a:pPr lvl="0"/>
            <a:r>
              <a:rPr lang="uk-UA" i="1" dirty="0" smtClean="0"/>
              <a:t>практичне заняття з виконанням творчих завдань у мікрогрупах, </a:t>
            </a:r>
            <a:endParaRPr lang="uk-UA" dirty="0" smtClean="0"/>
          </a:p>
          <a:p>
            <a:pPr lvl="0"/>
            <a:r>
              <a:rPr lang="uk-UA" i="1" dirty="0" smtClean="0"/>
              <a:t>практичне заняття – рольова гра, </a:t>
            </a:r>
            <a:endParaRPr lang="uk-UA" dirty="0" smtClean="0"/>
          </a:p>
          <a:p>
            <a:pPr lvl="0"/>
            <a:r>
              <a:rPr lang="uk-UA" i="1" dirty="0" smtClean="0"/>
              <a:t>практичне заняття за методикою самокерованої соціальної роботи, </a:t>
            </a:r>
            <a:endParaRPr lang="uk-UA" dirty="0" smtClean="0"/>
          </a:p>
          <a:p>
            <a:pPr lvl="0"/>
            <a:r>
              <a:rPr lang="uk-UA" i="1" dirty="0" smtClean="0"/>
              <a:t>практичне заняття за методикою командної соціальної роботи,   </a:t>
            </a:r>
            <a:endParaRPr lang="uk-UA" dirty="0" smtClean="0"/>
          </a:p>
          <a:p>
            <a:pPr lvl="0"/>
            <a:r>
              <a:rPr lang="uk-UA" i="1" dirty="0" smtClean="0"/>
              <a:t>практичне заняття – ситуаційна гра, </a:t>
            </a:r>
            <a:endParaRPr lang="uk-UA" dirty="0" smtClean="0"/>
          </a:p>
          <a:p>
            <a:pPr lvl="0"/>
            <a:r>
              <a:rPr lang="uk-UA" i="1" dirty="0" smtClean="0"/>
              <a:t>практичне заняття – ділова гра, </a:t>
            </a:r>
            <a:endParaRPr lang="uk-UA" dirty="0" smtClean="0"/>
          </a:p>
          <a:p>
            <a:pPr lvl="0"/>
            <a:r>
              <a:rPr lang="uk-UA" i="1" dirty="0" smtClean="0"/>
              <a:t>практичне заняття – кейс-стаді. 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Методика проведення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				Методика організації і</a:t>
            </a:r>
          </a:p>
          <a:p>
            <a:pPr>
              <a:buNone/>
            </a:pPr>
            <a:r>
              <a:rPr lang="uk-UA" dirty="0" smtClean="0"/>
              <a:t>		 	проведення навчального заняття</a:t>
            </a:r>
          </a:p>
          <a:p>
            <a:pPr lvl="0"/>
            <a:r>
              <a:rPr lang="uk-UA" dirty="0" smtClean="0"/>
              <a:t>Визначення і формулювання теми навчального заняття, взаємозв’язку з попередніми темами.</a:t>
            </a:r>
          </a:p>
          <a:p>
            <a:pPr lvl="0"/>
            <a:r>
              <a:rPr lang="uk-UA" dirty="0" smtClean="0"/>
              <a:t>Підбір наукового, навчального, навчально-методичного матеріалу.</a:t>
            </a:r>
          </a:p>
          <a:p>
            <a:pPr lvl="0"/>
            <a:r>
              <a:rPr lang="uk-UA" dirty="0" smtClean="0"/>
              <a:t>Формулювання мети, завдань проведення навчального заняття.</a:t>
            </a:r>
          </a:p>
          <a:p>
            <a:pPr lvl="0"/>
            <a:r>
              <a:rPr lang="uk-UA" dirty="0" smtClean="0"/>
              <a:t>Написання методики проведення навчального заняття.</a:t>
            </a:r>
          </a:p>
          <a:p>
            <a:pPr lvl="0"/>
            <a:r>
              <a:rPr lang="uk-UA" dirty="0" smtClean="0"/>
              <a:t>Написання тексту лекції, формулювання тем для обговорення  у ході семінарського або практичного заняття.</a:t>
            </a:r>
          </a:p>
          <a:p>
            <a:pPr lvl="0"/>
            <a:r>
              <a:rPr lang="uk-UA" dirty="0" smtClean="0"/>
              <a:t>Обдумування і осмислення основних аспектів проведення навчальних занять.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Методика підготовки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b="1" dirty="0" smtClean="0"/>
              <a:t>		Написання методики проведення 			навчального заняття</a:t>
            </a:r>
            <a:endParaRPr lang="uk-UA" dirty="0" smtClean="0"/>
          </a:p>
          <a:p>
            <a:pPr>
              <a:buNone/>
            </a:pPr>
            <a:r>
              <a:rPr lang="uk-UA" b="1" dirty="0" smtClean="0"/>
              <a:t>Лекція-наукова доповідь з теми</a:t>
            </a:r>
            <a:endParaRPr lang="uk-UA" dirty="0" smtClean="0"/>
          </a:p>
          <a:p>
            <a:pPr>
              <a:buNone/>
            </a:pPr>
            <a:r>
              <a:rPr lang="uk-UA" b="1" dirty="0" smtClean="0"/>
              <a:t> «Актуальні методи соціальної роботи».</a:t>
            </a:r>
            <a:endParaRPr lang="uk-UA" dirty="0" smtClean="0"/>
          </a:p>
          <a:p>
            <a:pPr>
              <a:buNone/>
            </a:pPr>
            <a:r>
              <a:rPr lang="uk-UA" b="1" i="1" dirty="0" smtClean="0"/>
              <a:t>Стислий зміст лекційного заняття.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Метод командної соціальної роботи (міждисциплінарна, </a:t>
            </a:r>
            <a:r>
              <a:rPr lang="uk-UA" dirty="0" err="1" smtClean="0"/>
              <a:t>мультидисциплінарна</a:t>
            </a:r>
            <a:r>
              <a:rPr lang="uk-UA" dirty="0" smtClean="0"/>
              <a:t>). Метод добровільної соціальної роботи. Метод телефонного консультування. Метод соціальної роботи в громаді. Метод мобільної соціальної роботи. Метод </a:t>
            </a:r>
            <a:r>
              <a:rPr lang="uk-UA" dirty="0" err="1" smtClean="0"/>
              <a:t>фостерінгу</a:t>
            </a:r>
            <a:r>
              <a:rPr lang="uk-UA" dirty="0" smtClean="0"/>
              <a:t>.  Метод самокерованої соціальної роботи.  Метод </a:t>
            </a:r>
            <a:r>
              <a:rPr lang="uk-UA" dirty="0" err="1" smtClean="0"/>
              <a:t>супервізії</a:t>
            </a:r>
            <a:r>
              <a:rPr lang="uk-UA" dirty="0" smtClean="0"/>
              <a:t> в соціальній роботі.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Методика підготовки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uk-UA" b="1" dirty="0" smtClean="0"/>
              <a:t>				Література:</a:t>
            </a:r>
            <a:endParaRPr lang="uk-UA" dirty="0" smtClean="0"/>
          </a:p>
          <a:p>
            <a:pPr>
              <a:buNone/>
            </a:pPr>
            <a:r>
              <a:rPr lang="uk-UA" i="1" dirty="0" smtClean="0"/>
              <a:t>Основна</a:t>
            </a:r>
            <a:endParaRPr lang="uk-UA" dirty="0" smtClean="0"/>
          </a:p>
          <a:p>
            <a:pPr lvl="0"/>
            <a:r>
              <a:rPr lang="uk-UA" dirty="0" smtClean="0"/>
              <a:t>Браун </a:t>
            </a:r>
            <a:r>
              <a:rPr lang="uk-UA" dirty="0" err="1" smtClean="0"/>
              <a:t>Аллан</a:t>
            </a:r>
            <a:r>
              <a:rPr lang="uk-UA" dirty="0" smtClean="0"/>
              <a:t>, </a:t>
            </a:r>
            <a:r>
              <a:rPr lang="uk-UA" dirty="0" err="1" smtClean="0"/>
              <a:t>Боурн</a:t>
            </a:r>
            <a:r>
              <a:rPr lang="uk-UA" dirty="0" smtClean="0"/>
              <a:t> </a:t>
            </a:r>
            <a:r>
              <a:rPr lang="uk-UA" dirty="0" err="1" smtClean="0"/>
              <a:t>Айен</a:t>
            </a:r>
            <a:r>
              <a:rPr lang="uk-UA" dirty="0" smtClean="0"/>
              <a:t>. Супервізор у соціальній роботі. – К., 2003. – 239 с. </a:t>
            </a:r>
          </a:p>
          <a:p>
            <a:pPr lvl="0"/>
            <a:r>
              <a:rPr lang="uk-UA" dirty="0" smtClean="0"/>
              <a:t>Картер П., </a:t>
            </a:r>
            <a:r>
              <a:rPr lang="uk-UA" dirty="0" err="1" smtClean="0"/>
              <a:t>Джеффс</a:t>
            </a:r>
            <a:r>
              <a:rPr lang="uk-UA" dirty="0" smtClean="0"/>
              <a:t>, </a:t>
            </a:r>
            <a:r>
              <a:rPr lang="uk-UA" dirty="0" err="1" smtClean="0"/>
              <a:t>Марк</a:t>
            </a:r>
            <a:r>
              <a:rPr lang="uk-UA" dirty="0" smtClean="0"/>
              <a:t> К.С</a:t>
            </a:r>
            <a:r>
              <a:rPr lang="ru-RU" dirty="0" err="1" smtClean="0"/>
              <a:t>міт</a:t>
            </a:r>
            <a:r>
              <a:rPr lang="ru-RU" dirty="0" smtClean="0"/>
              <a:t>. Практична </a:t>
            </a:r>
            <a:r>
              <a:rPr lang="ru-RU" dirty="0" err="1" smtClean="0"/>
              <a:t>соціальна</a:t>
            </a:r>
            <a:r>
              <a:rPr lang="ru-RU" dirty="0" smtClean="0"/>
              <a:t> робота. – К., 1996. – 184 с.</a:t>
            </a:r>
            <a:endParaRPr lang="uk-UA" dirty="0" smtClean="0"/>
          </a:p>
          <a:p>
            <a:pPr lvl="0"/>
            <a:r>
              <a:rPr lang="uk-UA" dirty="0" smtClean="0"/>
              <a:t>Лоренц У. </a:t>
            </a:r>
            <a:r>
              <a:rPr lang="uk-UA" dirty="0" err="1" smtClean="0"/>
              <a:t>Социальная</a:t>
            </a:r>
            <a:r>
              <a:rPr lang="uk-UA" dirty="0" smtClean="0"/>
              <a:t> </a:t>
            </a:r>
            <a:r>
              <a:rPr lang="uk-UA" dirty="0" err="1" smtClean="0"/>
              <a:t>работа</a:t>
            </a:r>
            <a:r>
              <a:rPr lang="uk-UA" dirty="0" smtClean="0"/>
              <a:t> в </a:t>
            </a:r>
            <a:r>
              <a:rPr lang="uk-UA" dirty="0" err="1" smtClean="0"/>
              <a:t>изменяющейся</a:t>
            </a:r>
            <a:r>
              <a:rPr lang="uk-UA" dirty="0" smtClean="0"/>
              <a:t> </a:t>
            </a:r>
            <a:r>
              <a:rPr lang="uk-UA" dirty="0" err="1" smtClean="0"/>
              <a:t>Европе</a:t>
            </a:r>
            <a:r>
              <a:rPr lang="uk-UA" dirty="0" smtClean="0"/>
              <a:t>. – Амстердам. – </a:t>
            </a:r>
            <a:r>
              <a:rPr lang="uk-UA" dirty="0" err="1" smtClean="0"/>
              <a:t>Киев</a:t>
            </a:r>
            <a:r>
              <a:rPr lang="uk-UA" dirty="0" smtClean="0"/>
              <a:t>, 1997. </a:t>
            </a:r>
          </a:p>
          <a:p>
            <a:pPr lvl="0"/>
            <a:r>
              <a:rPr lang="uk-UA" dirty="0" smtClean="0"/>
              <a:t>Методичні рекомендації соціальним працівникам щодо соціального супроводу прийомних сімей.: К.- 1999. – 103 с.</a:t>
            </a:r>
          </a:p>
          <a:p>
            <a:pPr lvl="0"/>
            <a:r>
              <a:rPr lang="uk-UA" dirty="0" err="1" smtClean="0"/>
              <a:t>Моховиков</a:t>
            </a:r>
            <a:r>
              <a:rPr lang="uk-UA" dirty="0" smtClean="0"/>
              <a:t> А.Н. </a:t>
            </a:r>
            <a:r>
              <a:rPr lang="uk-UA" dirty="0" err="1" smtClean="0"/>
              <a:t>Телефонное</a:t>
            </a:r>
            <a:r>
              <a:rPr lang="uk-UA" dirty="0" smtClean="0"/>
              <a:t> </a:t>
            </a:r>
            <a:r>
              <a:rPr lang="uk-UA" dirty="0" err="1" smtClean="0"/>
              <a:t>консультирование</a:t>
            </a:r>
            <a:r>
              <a:rPr lang="uk-UA" dirty="0" smtClean="0"/>
              <a:t>. – М.: </a:t>
            </a:r>
            <a:r>
              <a:rPr lang="uk-UA" dirty="0" err="1" smtClean="0"/>
              <a:t>Смысл</a:t>
            </a:r>
            <a:r>
              <a:rPr lang="uk-UA" dirty="0" smtClean="0"/>
              <a:t>, 2001. – 494 с.</a:t>
            </a:r>
          </a:p>
          <a:p>
            <a:pPr lvl="0"/>
            <a:r>
              <a:rPr lang="uk-UA" dirty="0" err="1" smtClean="0"/>
              <a:t>Мюлендер</a:t>
            </a:r>
            <a:r>
              <a:rPr lang="uk-UA" dirty="0" smtClean="0"/>
              <a:t> О., </a:t>
            </a:r>
            <a:r>
              <a:rPr lang="uk-UA" dirty="0" err="1" smtClean="0"/>
              <a:t>Уорд</a:t>
            </a:r>
            <a:r>
              <a:rPr lang="uk-UA" dirty="0" smtClean="0"/>
              <a:t> Д. Самокерована групова робота./ Серія «Соціальна робота» – К., 1996. – 176 с.</a:t>
            </a:r>
          </a:p>
          <a:p>
            <a:pPr lvl="0"/>
            <a:r>
              <a:rPr lang="uk-UA" dirty="0" smtClean="0"/>
              <a:t>Соціальна робота: В 3 ч.- К.: Вид. Дім «Києво-Могилянська академія»/ 2004. – Ч.2.: Основи соціальної роботи / А.М.Бойко, Н.Б.Бондаренко, О.С.</a:t>
            </a:r>
            <a:r>
              <a:rPr lang="uk-UA" dirty="0" err="1" smtClean="0"/>
              <a:t>Брижовата</a:t>
            </a:r>
            <a:r>
              <a:rPr lang="uk-UA" dirty="0" smtClean="0"/>
              <a:t> та ін.; За ред. Т.В.</a:t>
            </a:r>
            <a:r>
              <a:rPr lang="uk-UA" dirty="0" err="1" smtClean="0"/>
              <a:t>Семігіної</a:t>
            </a:r>
            <a:r>
              <a:rPr lang="uk-UA" dirty="0" smtClean="0"/>
              <a:t>, І.М.</a:t>
            </a:r>
            <a:r>
              <a:rPr lang="uk-UA" dirty="0" err="1" smtClean="0"/>
              <a:t>Григи</a:t>
            </a:r>
            <a:r>
              <a:rPr lang="uk-UA" dirty="0" smtClean="0"/>
              <a:t>. – 2004. – С.91-120.</a:t>
            </a:r>
          </a:p>
          <a:p>
            <a:pPr lvl="0"/>
            <a:r>
              <a:rPr lang="uk-UA" dirty="0" err="1" smtClean="0"/>
              <a:t>Тюптя</a:t>
            </a:r>
            <a:r>
              <a:rPr lang="uk-UA" dirty="0" smtClean="0"/>
              <a:t> Л.Т., Іванова І.Б. Соціальна робота (теорія і практика). </a:t>
            </a:r>
            <a:r>
              <a:rPr lang="uk-UA" dirty="0" err="1" smtClean="0"/>
              <a:t>Навч</a:t>
            </a:r>
            <a:r>
              <a:rPr lang="uk-UA" dirty="0" smtClean="0"/>
              <a:t>. </a:t>
            </a:r>
            <a:r>
              <a:rPr lang="uk-UA" dirty="0" err="1" smtClean="0"/>
              <a:t>посіб</a:t>
            </a:r>
            <a:r>
              <a:rPr lang="uk-UA" dirty="0" smtClean="0"/>
              <a:t>. / Л.Т.</a:t>
            </a:r>
            <a:r>
              <a:rPr lang="uk-UA" dirty="0" err="1" smtClean="0"/>
              <a:t>Тюптя</a:t>
            </a:r>
            <a:r>
              <a:rPr lang="uk-UA" dirty="0" smtClean="0"/>
              <a:t>, І.Б.Іванова. – 3-тє вид., </a:t>
            </a:r>
            <a:r>
              <a:rPr lang="uk-UA" dirty="0" err="1" smtClean="0"/>
              <a:t>переробл</a:t>
            </a:r>
            <a:r>
              <a:rPr lang="uk-UA" dirty="0" smtClean="0"/>
              <a:t>. і </a:t>
            </a:r>
            <a:r>
              <a:rPr lang="uk-UA" dirty="0" err="1" smtClean="0"/>
              <a:t>доповн</a:t>
            </a:r>
            <a:r>
              <a:rPr lang="uk-UA" dirty="0" smtClean="0"/>
              <a:t>. – К.: Знання, 2014. – С.273-296. </a:t>
            </a:r>
          </a:p>
          <a:p>
            <a:pPr lvl="0"/>
            <a:r>
              <a:rPr lang="uk-UA" dirty="0" err="1" smtClean="0"/>
              <a:t>Чейнен</a:t>
            </a:r>
            <a:r>
              <a:rPr lang="uk-UA" dirty="0" smtClean="0"/>
              <a:t> Г. Із тіней. / Серія «Соціальна робота». – К., 1997. – 172 с.</a:t>
            </a:r>
          </a:p>
          <a:p>
            <a:pPr>
              <a:buNone/>
            </a:pPr>
            <a:r>
              <a:rPr lang="uk-UA" b="1" i="1" dirty="0" smtClean="0"/>
              <a:t>	Завдання для самостійної роботи</a:t>
            </a:r>
            <a:r>
              <a:rPr lang="uk-UA" dirty="0" smtClean="0"/>
              <a:t>:</a:t>
            </a:r>
          </a:p>
          <a:p>
            <a:pPr lvl="0">
              <a:buNone/>
            </a:pPr>
            <a:r>
              <a:rPr lang="uk-UA" dirty="0" smtClean="0"/>
              <a:t>1. конспект навчальної і наукової літератури з тематики семінару;</a:t>
            </a:r>
          </a:p>
          <a:p>
            <a:pPr lvl="0">
              <a:buNone/>
            </a:pPr>
            <a:r>
              <a:rPr lang="uk-UA" dirty="0" smtClean="0"/>
              <a:t>2. творче завдання: скласти схему, яка відображає зміст і структуру методу соціальної роботи</a:t>
            </a:r>
          </a:p>
          <a:p>
            <a:pPr>
              <a:buNone/>
            </a:pPr>
            <a:r>
              <a:rPr lang="uk-UA" b="1" dirty="0" smtClean="0"/>
              <a:t> 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 лекційного заняття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uk-UA" b="1" dirty="0" smtClean="0"/>
              <a:t>			</a:t>
            </a:r>
          </a:p>
          <a:p>
            <a:pPr>
              <a:buNone/>
            </a:pPr>
            <a:r>
              <a:rPr lang="uk-UA" b="1" dirty="0" smtClean="0"/>
              <a:t>			</a:t>
            </a:r>
          </a:p>
          <a:p>
            <a:pPr>
              <a:buNone/>
            </a:pPr>
            <a:endParaRPr lang="uk-UA" b="1" dirty="0" smtClean="0"/>
          </a:p>
          <a:p>
            <a:pPr>
              <a:buNone/>
            </a:pPr>
            <a:r>
              <a:rPr lang="uk-UA" b="1" dirty="0" smtClean="0"/>
              <a:t>			</a:t>
            </a:r>
            <a:r>
              <a:rPr lang="uk-UA" sz="6200" b="1" dirty="0" smtClean="0"/>
              <a:t>План (хід) лекційного заняття</a:t>
            </a:r>
            <a:endParaRPr lang="uk-UA" sz="6200" dirty="0" smtClean="0"/>
          </a:p>
          <a:p>
            <a:pPr lvl="0"/>
            <a:r>
              <a:rPr lang="uk-UA" sz="6200" i="1" dirty="0" smtClean="0"/>
              <a:t>Організаційна частина</a:t>
            </a:r>
            <a:r>
              <a:rPr lang="uk-UA" sz="6200" dirty="0" smtClean="0"/>
              <a:t>: привітання, оголошення теми і мети навчального заняття.</a:t>
            </a:r>
          </a:p>
          <a:p>
            <a:pPr lvl="0"/>
            <a:endParaRPr lang="uk-UA" sz="6200" i="1" dirty="0" smtClean="0"/>
          </a:p>
          <a:p>
            <a:pPr lvl="0"/>
            <a:r>
              <a:rPr lang="uk-UA" sz="6200" i="1" dirty="0" smtClean="0"/>
              <a:t>Основна частина</a:t>
            </a:r>
            <a:r>
              <a:rPr lang="uk-UA" sz="6200" dirty="0" smtClean="0"/>
              <a:t>: виклад теоретичного матеріалу з використанням вербальних і наочних методів навчання.</a:t>
            </a:r>
          </a:p>
          <a:p>
            <a:pPr>
              <a:buNone/>
            </a:pPr>
            <a:r>
              <a:rPr lang="uk-UA" sz="6200" b="1" i="1" dirty="0" smtClean="0"/>
              <a:t>				</a:t>
            </a:r>
            <a:r>
              <a:rPr lang="uk-UA" sz="6200" i="1" dirty="0" smtClean="0"/>
              <a:t>Методи навчання</a:t>
            </a:r>
            <a:r>
              <a:rPr lang="uk-UA" sz="6200" b="1" i="1" dirty="0" smtClean="0"/>
              <a:t>:</a:t>
            </a:r>
            <a:endParaRPr lang="uk-UA" sz="6200" dirty="0" smtClean="0"/>
          </a:p>
          <a:p>
            <a:pPr lvl="0"/>
            <a:r>
              <a:rPr lang="uk-UA" sz="6200" dirty="0" smtClean="0"/>
              <a:t>вербальні методи: усні – монолог, діалог; письмові – запис інформації;</a:t>
            </a:r>
          </a:p>
          <a:p>
            <a:pPr lvl="0"/>
            <a:r>
              <a:rPr lang="uk-UA" sz="6200" dirty="0" smtClean="0"/>
              <a:t>метод активізації навчально-пізнавальної діяльності;</a:t>
            </a:r>
          </a:p>
          <a:p>
            <a:pPr lvl="0"/>
            <a:r>
              <a:rPr lang="uk-UA" sz="6200" dirty="0" smtClean="0"/>
              <a:t>метод демонстрації: презентація РР;  </a:t>
            </a:r>
          </a:p>
          <a:p>
            <a:pPr lvl="0"/>
            <a:r>
              <a:rPr lang="uk-UA" sz="6200" dirty="0" smtClean="0"/>
              <a:t>метод контролю та самоконтролю знань: метод запитань.</a:t>
            </a:r>
          </a:p>
          <a:p>
            <a:pPr>
              <a:buNone/>
            </a:pPr>
            <a:r>
              <a:rPr lang="uk-UA" sz="6200" dirty="0" smtClean="0"/>
              <a:t> </a:t>
            </a:r>
          </a:p>
          <a:p>
            <a:pPr lvl="0"/>
            <a:r>
              <a:rPr lang="uk-UA" sz="6200" i="1" dirty="0" err="1" smtClean="0"/>
              <a:t>Завершуюча</a:t>
            </a:r>
            <a:r>
              <a:rPr lang="uk-UA" sz="6200" i="1" dirty="0" smtClean="0"/>
              <a:t> частина</a:t>
            </a:r>
            <a:r>
              <a:rPr lang="uk-UA" sz="6200" dirty="0" smtClean="0"/>
              <a:t>: резюме, відповіді на запитання, орієнтація у самостійній роботі.</a:t>
            </a:r>
          </a:p>
          <a:p>
            <a:pPr>
              <a:buNone/>
            </a:pPr>
            <a:r>
              <a:rPr lang="uk-UA" sz="6200" dirty="0" smtClean="0"/>
              <a:t> 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і завдання ЛЗ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b="1" dirty="0" smtClean="0"/>
              <a:t>Мета лекційного заняття –</a:t>
            </a:r>
            <a:r>
              <a:rPr lang="uk-UA" dirty="0" smtClean="0"/>
              <a:t> активізація навчально-пізнавальної діяльності студентів у ході вивчення теми і у процесі професійної комунікації. </a:t>
            </a:r>
          </a:p>
          <a:p>
            <a:pPr>
              <a:buNone/>
            </a:pPr>
            <a:r>
              <a:rPr lang="uk-UA" b="1" dirty="0" smtClean="0"/>
              <a:t>Методичні завдання:</a:t>
            </a:r>
            <a:endParaRPr lang="uk-UA" dirty="0" smtClean="0"/>
          </a:p>
          <a:p>
            <a:r>
              <a:rPr lang="uk-UA" dirty="0" smtClean="0"/>
              <a:t>виклад наукової і теоретичної інформації з теми;</a:t>
            </a:r>
          </a:p>
          <a:p>
            <a:r>
              <a:rPr lang="uk-UA" dirty="0" smtClean="0"/>
              <a:t>знайомство з європейським та американським досвідом соціальної роботи, можливістю його адаптації до вітчизняних умов;</a:t>
            </a:r>
          </a:p>
          <a:p>
            <a:r>
              <a:rPr lang="uk-UA" dirty="0" smtClean="0"/>
              <a:t>активізація процесу навчання;</a:t>
            </a:r>
          </a:p>
          <a:p>
            <a:r>
              <a:rPr lang="uk-UA" dirty="0" smtClean="0"/>
              <a:t>стимулювання уваги та професійного інтересу. </a:t>
            </a:r>
          </a:p>
          <a:p>
            <a:pPr>
              <a:buNone/>
            </a:pPr>
            <a:r>
              <a:rPr lang="uk-UA" i="1" dirty="0" smtClean="0"/>
              <a:t> 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34</TotalTime>
  <Words>117</Words>
  <PresentationFormat>Экран (4:3)</PresentationFormat>
  <Paragraphs>135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Лекція 4. Основні види навчальних занять при викладанні соціальної роботи.  Методика проведення навчального заняття. </vt:lpstr>
      <vt:lpstr>Навчальні заняття </vt:lpstr>
      <vt:lpstr>Навчальні заняття </vt:lpstr>
      <vt:lpstr>   Навчальні заняття</vt:lpstr>
      <vt:lpstr>Методика проведення</vt:lpstr>
      <vt:lpstr>Методика підготовки</vt:lpstr>
      <vt:lpstr>Методика підготовки</vt:lpstr>
      <vt:lpstr>План лекційного заняття</vt:lpstr>
      <vt:lpstr>Мета і завдання ЛЗ</vt:lpstr>
      <vt:lpstr>Методика СЗ</vt:lpstr>
      <vt:lpstr>Методика СЗ</vt:lpstr>
      <vt:lpstr>Методика СЗ</vt:lpstr>
      <vt:lpstr>Методика СЗ</vt:lpstr>
      <vt:lpstr>Університет “Україна”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4. Основні види навчальних занять при викладанні соціальної роботи.  Методика проведення навчального заняття. </dc:title>
  <dc:creator>Ірина Іванова</dc:creator>
  <cp:lastModifiedBy>Ірина Іванова</cp:lastModifiedBy>
  <cp:revision>37</cp:revision>
  <dcterms:created xsi:type="dcterms:W3CDTF">2014-09-24T11:45:33Z</dcterms:created>
  <dcterms:modified xsi:type="dcterms:W3CDTF">2014-09-25T17:00:27Z</dcterms:modified>
</cp:coreProperties>
</file>