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p:scale>
          <a:sx n="73" d="100"/>
          <a:sy n="73" d="100"/>
        </p:scale>
        <p:origin x="-514"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uk-UA" smtClean="0"/>
              <a:t>Зразок заголовка</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12/27/2020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uk-UA" smtClean="0"/>
              <a:t>Зразок заголовка</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B55BA285-9698-1B45-8319-D90A8C63F150}" type="datetimeFigureOut">
              <a:rPr lang="en-US" dirty="0"/>
              <a:t>12/27/2020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534695" y="2824269"/>
            <a:ext cx="4608576" cy="2644457"/>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6454792" y="2821491"/>
            <a:ext cx="4608576" cy="263737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12/27/2020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uk-UA" smtClean="0"/>
              <a:t>Зразок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61CFCDFD-B4CF-A241-8D71-E814B10BEAF4}" type="datetimeFigureOut">
              <a:rPr lang="en-US" dirty="0"/>
              <a:t>12/27/2020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12/27/2020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12/27/2020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    ПЛАНУВАННЯ ЯК </a:t>
            </a:r>
            <a:br>
              <a:rPr lang="uk-UA" dirty="0" smtClean="0"/>
            </a:br>
            <a:r>
              <a:rPr lang="uk-UA" dirty="0"/>
              <a:t> </a:t>
            </a:r>
            <a:r>
              <a:rPr lang="uk-UA" dirty="0" smtClean="0"/>
              <a:t> ОСОБЛИВА ФОРМА</a:t>
            </a:r>
            <a:br>
              <a:rPr lang="uk-UA" dirty="0" smtClean="0"/>
            </a:br>
            <a:r>
              <a:rPr lang="uk-UA" dirty="0"/>
              <a:t> </a:t>
            </a:r>
            <a:r>
              <a:rPr lang="uk-UA" dirty="0" smtClean="0"/>
              <a:t>       ДІЯЛЬНОСТІ</a:t>
            </a:r>
            <a:endParaRPr lang="ru-RU" dirty="0"/>
          </a:p>
        </p:txBody>
      </p:sp>
      <p:sp>
        <p:nvSpPr>
          <p:cNvPr id="3" name="Підзаголовок 2"/>
          <p:cNvSpPr>
            <a:spLocks noGrp="1"/>
          </p:cNvSpPr>
          <p:nvPr>
            <p:ph type="subTitle" idx="1"/>
          </p:nvPr>
        </p:nvSpPr>
        <p:spPr/>
        <p:txBody>
          <a:bodyPr>
            <a:normAutofit fontScale="92500"/>
          </a:bodyPr>
          <a:lstStyle/>
          <a:p>
            <a:r>
              <a:rPr lang="uk-UA" dirty="0" smtClean="0"/>
              <a:t>                                              ПРОФЕСОР КАФЕДРИ ТУРИЗМУ, ДОКУМЕНТНИХ</a:t>
            </a:r>
          </a:p>
          <a:p>
            <a:r>
              <a:rPr lang="uk-UA" dirty="0"/>
              <a:t> </a:t>
            </a:r>
            <a:r>
              <a:rPr lang="uk-UA" dirty="0" smtClean="0"/>
              <a:t>                                     ТА МІЖКУЛЬТУРНИХ КОМУНІКАЦІЙ А.В. КОРОТЄЄВА</a:t>
            </a:r>
            <a:endParaRPr lang="ru-RU" dirty="0"/>
          </a:p>
        </p:txBody>
      </p:sp>
    </p:spTree>
    <p:extLst>
      <p:ext uri="{BB962C8B-B14F-4D97-AF65-F5344CB8AC3E}">
        <p14:creationId xmlns:p14="http://schemas.microsoft.com/office/powerpoint/2010/main" val="208484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       ПЛАНУВАННЯ ЯК ЦІЛЕСПРЯМОВАНА ДІЯЛЬНІСТЬ СПИРАЄТЬСЯ НА ПРИНЦИПИ</a:t>
            </a:r>
            <a:endParaRPr lang="ru-RU" dirty="0"/>
          </a:p>
        </p:txBody>
      </p:sp>
      <p:sp>
        <p:nvSpPr>
          <p:cNvPr id="3" name="Місце для вмісту 2"/>
          <p:cNvSpPr>
            <a:spLocks noGrp="1"/>
          </p:cNvSpPr>
          <p:nvPr>
            <p:ph idx="1"/>
          </p:nvPr>
        </p:nvSpPr>
        <p:spPr>
          <a:xfrm>
            <a:off x="1534696" y="2015732"/>
            <a:ext cx="9520158" cy="4322006"/>
          </a:xfrm>
        </p:spPr>
        <p:txBody>
          <a:bodyPr/>
          <a:lstStyle/>
          <a:p>
            <a:r>
              <a:rPr lang="uk-UA" dirty="0" smtClean="0"/>
              <a:t>ОБ’ЄКТИВНОСТІ</a:t>
            </a:r>
          </a:p>
          <a:p>
            <a:r>
              <a:rPr lang="uk-UA" dirty="0" smtClean="0"/>
              <a:t>РЕАЛІСТИЧНОСТІ</a:t>
            </a:r>
          </a:p>
          <a:p>
            <a:r>
              <a:rPr lang="uk-UA" dirty="0" smtClean="0"/>
              <a:t>СИСТЕМНОСТІ І КОМПЛЕКСНОСТІ</a:t>
            </a:r>
          </a:p>
          <a:p>
            <a:r>
              <a:rPr lang="uk-UA" dirty="0" smtClean="0"/>
              <a:t>ПРІОРИТЕТНОСТІ ТА ЄДНОСТІ ІНТЕРЕСІВ ФІРМИ, ПЕРСОНАЛУ, СПОЖИВАЧІВ</a:t>
            </a:r>
          </a:p>
          <a:p>
            <a:r>
              <a:rPr lang="uk-UA" dirty="0" smtClean="0"/>
              <a:t>ЗБАЛАНСОВАНОСТІ ПРОГРАМ</a:t>
            </a:r>
          </a:p>
          <a:p>
            <a:r>
              <a:rPr lang="uk-UA" dirty="0" smtClean="0"/>
              <a:t>ОБГРУНТОВАНОСТІ</a:t>
            </a:r>
          </a:p>
          <a:p>
            <a:r>
              <a:rPr lang="uk-UA" dirty="0" smtClean="0"/>
              <a:t>ГНУЧКОСТІ ШЛЯХІВ СОЦІАЛЬНО-ЕКОНОМІЧНОГО РОЗВИТКУ</a:t>
            </a:r>
          </a:p>
          <a:p>
            <a:endParaRPr lang="ru-RU" dirty="0"/>
          </a:p>
        </p:txBody>
      </p:sp>
    </p:spTree>
    <p:extLst>
      <p:ext uri="{BB962C8B-B14F-4D97-AF65-F5344CB8AC3E}">
        <p14:creationId xmlns:p14="http://schemas.microsoft.com/office/powerpoint/2010/main" val="56478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ФОРМИ ПЛАНУВАННЯ</a:t>
            </a:r>
            <a:endParaRPr lang="ru-RU" dirty="0"/>
          </a:p>
        </p:txBody>
      </p:sp>
      <p:sp>
        <p:nvSpPr>
          <p:cNvPr id="3" name="Місце для вмісту 2"/>
          <p:cNvSpPr>
            <a:spLocks noGrp="1"/>
          </p:cNvSpPr>
          <p:nvPr>
            <p:ph idx="1"/>
          </p:nvPr>
        </p:nvSpPr>
        <p:spPr>
          <a:xfrm>
            <a:off x="1534696" y="1471448"/>
            <a:ext cx="9520158" cy="4614042"/>
          </a:xfrm>
        </p:spPr>
        <p:txBody>
          <a:bodyPr>
            <a:normAutofit/>
          </a:bodyPr>
          <a:lstStyle/>
          <a:p>
            <a:endParaRPr lang="uk-UA" dirty="0" smtClean="0"/>
          </a:p>
          <a:p>
            <a:r>
              <a:rPr lang="uk-UA" dirty="0" smtClean="0"/>
              <a:t>ПЕРСПЕКТИВНЕ (ПРОГНОЗУВАННЯ АБО СТРАТЕГІЧНЕ) – 5-10-25 Р. – ЯК ВИЯВЛЕННЯ РЕАЛЬНИХ ТЕНДЕНЦІЙ, ПОШУК АЛЬТЕРНАТИВ, ВСТАНОВЛЕННЯ ТЕРМІНІВ ЗДІЙСНЕННЯ</a:t>
            </a:r>
          </a:p>
          <a:p>
            <a:r>
              <a:rPr lang="uk-UA" dirty="0" smtClean="0"/>
              <a:t>СЕРЕДНЬОСТРОКОВЕ (ЕТАПНЕ) – 1-5 Р.</a:t>
            </a:r>
          </a:p>
          <a:p>
            <a:r>
              <a:rPr lang="uk-UA" dirty="0" smtClean="0"/>
              <a:t>ПОТОЧНЕ (БЮДЖЕТНЕ, ОПЕРАТИВНЕ) – ДО 1 Р. ОХОПЛЮЄ ПРОМІЖНІ ТА ДЕТАЛІЗОВАНІ ЦІЛІ</a:t>
            </a:r>
          </a:p>
          <a:p>
            <a:r>
              <a:rPr lang="uk-UA" dirty="0" smtClean="0"/>
              <a:t>БІЗНЕС-ПЛАНУВАННЯ – РЕЗУЛЬТАТ  ЯКОГО - ЦЕ КОМПЛЕКСНИЙ, ДЕТАЛІЗОВАНИЙ ДОКУМЕНТ , ЩО ПОЄДНУЄ ОПЕРАТИВНЕ, КАЛЕНДАРНЕ, ТАКТИЧНЕ, СТРАТЕГІЧНЕ ПЛАНУВАННЯ</a:t>
            </a:r>
            <a:endParaRPr lang="ru-RU" dirty="0"/>
          </a:p>
        </p:txBody>
      </p:sp>
    </p:spTree>
    <p:extLst>
      <p:ext uri="{BB962C8B-B14F-4D97-AF65-F5344CB8AC3E}">
        <p14:creationId xmlns:p14="http://schemas.microsoft.com/office/powerpoint/2010/main" val="175134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ЦІЛІ ПЕРСПЕКТИВНОГО ПЛАНУВАНННЯ</a:t>
            </a:r>
            <a:endParaRPr lang="ru-RU" dirty="0"/>
          </a:p>
        </p:txBody>
      </p:sp>
      <p:sp>
        <p:nvSpPr>
          <p:cNvPr id="3" name="Місце для вмісту 2"/>
          <p:cNvSpPr>
            <a:spLocks noGrp="1"/>
          </p:cNvSpPr>
          <p:nvPr>
            <p:ph idx="1"/>
          </p:nvPr>
        </p:nvSpPr>
        <p:spPr/>
        <p:txBody>
          <a:bodyPr/>
          <a:lstStyle/>
          <a:p>
            <a:r>
              <a:rPr lang="uk-UA" dirty="0" smtClean="0"/>
              <a:t>ВИЗНАЧЕННЯ НАПРЯМКІВ, РОЗМІРІВ КАПІТАЛОВКЛАДЕНЬ І ДЖЕРЕЛ ІХ АКУМУЛЯЦІЇ</a:t>
            </a:r>
          </a:p>
          <a:p>
            <a:r>
              <a:rPr lang="uk-UA" dirty="0" smtClean="0"/>
              <a:t>УПРОВАДЖЕННЯ ТЕХНОЛОГІЧНИХ НОВОВВЕДЕНЬ</a:t>
            </a:r>
          </a:p>
          <a:p>
            <a:r>
              <a:rPr lang="uk-UA" dirty="0" smtClean="0"/>
              <a:t>ДИВЕРСИФІКАЦІЯ ВИРОБНИЦТВА</a:t>
            </a:r>
          </a:p>
          <a:p>
            <a:r>
              <a:rPr lang="uk-UA" dirty="0" smtClean="0"/>
              <a:t>ВИХІД НА ЗАКОРДОННІ РИНКИ</a:t>
            </a:r>
          </a:p>
          <a:p>
            <a:r>
              <a:rPr lang="uk-UA" dirty="0" smtClean="0"/>
              <a:t>УДОСКОНАЛЕННЯ ОРГАНІЗАЦІЙНОЇ СТРУКТУРИ ПІДПРИЄМСТВА</a:t>
            </a:r>
            <a:endParaRPr lang="ru-RU" dirty="0"/>
          </a:p>
        </p:txBody>
      </p:sp>
    </p:spTree>
    <p:extLst>
      <p:ext uri="{BB962C8B-B14F-4D97-AF65-F5344CB8AC3E}">
        <p14:creationId xmlns:p14="http://schemas.microsoft.com/office/powerpoint/2010/main" val="348206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ЗА КРИТЕРІЄМ ПЛАНОВИХ ЗАВДАНЬ </a:t>
            </a:r>
            <a:br>
              <a:rPr lang="uk-UA" dirty="0" smtClean="0"/>
            </a:br>
            <a:r>
              <a:rPr lang="uk-UA" dirty="0"/>
              <a:t> </a:t>
            </a:r>
            <a:r>
              <a:rPr lang="uk-UA" dirty="0" smtClean="0"/>
              <a:t>                          РОЗРІЗНЮЮТЬ</a:t>
            </a:r>
            <a:endParaRPr lang="ru-RU" dirty="0"/>
          </a:p>
        </p:txBody>
      </p:sp>
      <p:sp>
        <p:nvSpPr>
          <p:cNvPr id="3" name="Місце для вмісту 2"/>
          <p:cNvSpPr>
            <a:spLocks noGrp="1"/>
          </p:cNvSpPr>
          <p:nvPr>
            <p:ph idx="1"/>
          </p:nvPr>
        </p:nvSpPr>
        <p:spPr>
          <a:xfrm>
            <a:off x="1534696" y="1853754"/>
            <a:ext cx="9520158" cy="4131531"/>
          </a:xfrm>
        </p:spPr>
        <p:txBody>
          <a:bodyPr/>
          <a:lstStyle/>
          <a:p>
            <a:endParaRPr lang="uk-UA" dirty="0" smtClean="0"/>
          </a:p>
          <a:p>
            <a:r>
              <a:rPr lang="uk-UA" dirty="0" smtClean="0"/>
              <a:t>ДИРЕКТИВНЕ ПЛАНУВАННЯ – ЦЕ ПРОЦЕС ПРИЙНЯТТЯ РІШЕНЬ, ЯКІ МАЮТЬ ОБОВ’ЯЗКОВИЙ ХАРАКТЕР  В СФЕРАХ ОХОРОНИ ЗДОРОВ’Я, НАВКОЛИШНЬОГО СЕРЕДОВИЩА, НАЦІОНАЛЬНОЇ ОБОРОНИ, СОЦІАЛЬНОЇ ПОЛІТИКИ</a:t>
            </a:r>
          </a:p>
          <a:p>
            <a:r>
              <a:rPr lang="uk-UA" dirty="0" smtClean="0"/>
              <a:t>ІНДИКАТИВНЕ ПЛАНУВАННЯ – ЦЕ ДЕРЖАВНЕ ПЛАНУВАННЯ МАКРОЕКОНОМІЧНОГО РОЗВИТКУ, МАЄ РЕКОМЕНДАЦІЙНИЙ ХАРАКТЕР, ЗАБЕЗПЕЧУЄ ЗБАЛАНСОВАНІСТЬ ВСІХ ПОКАЗНИКІВ (ЕКОНОМІЧНІ РЕГУЛЯТОРИ, КОНТРОЛЬНІ ЦИФРИ)</a:t>
            </a:r>
          </a:p>
          <a:p>
            <a:endParaRPr lang="ru-RU" dirty="0"/>
          </a:p>
        </p:txBody>
      </p:sp>
    </p:spTree>
    <p:extLst>
      <p:ext uri="{BB962C8B-B14F-4D97-AF65-F5344CB8AC3E}">
        <p14:creationId xmlns:p14="http://schemas.microsoft.com/office/powerpoint/2010/main" val="1204597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ФУНКЦІЯ ПЛАНУВАННЯ В ТУРИЗМІ</a:t>
            </a:r>
            <a:endParaRPr lang="ru-RU" dirty="0"/>
          </a:p>
        </p:txBody>
      </p:sp>
      <p:sp>
        <p:nvSpPr>
          <p:cNvPr id="3" name="Місце для вмісту 2"/>
          <p:cNvSpPr>
            <a:spLocks noGrp="1"/>
          </p:cNvSpPr>
          <p:nvPr>
            <p:ph idx="1"/>
          </p:nvPr>
        </p:nvSpPr>
        <p:spPr/>
        <p:txBody>
          <a:bodyPr>
            <a:normAutofit lnSpcReduction="10000"/>
          </a:bodyPr>
          <a:lstStyle/>
          <a:p>
            <a:r>
              <a:rPr lang="uk-UA" dirty="0" smtClean="0"/>
              <a:t>ПІД ПЛАНУВАННЯМ В ТУРИЗМІ СЛІД РОЗУМІТИ СИСТЕМАТИЧНИЙ, ІНФОРМАЦІЙНО-ОПРАЦЬОВАНИЙ ПРОЦЕС ЯКІСНОГО, КІЛЬКІСНОГО, ЧАСОВОГО ВИЗНАЧЕННЯ МАЙБУТНІХ ЦІЛЕЙ, ЗАСОБІВ, МЕТОДІВ ФОРМУВАННЯ, УПРАВЛІННЯ, РОЗВИТКУ ПІДПРИЄМСТВА</a:t>
            </a:r>
          </a:p>
          <a:p>
            <a:r>
              <a:rPr lang="uk-UA" dirty="0" smtClean="0"/>
              <a:t>ПЛАНУВАННЯ – БЕЗПЕРЕРВНИЙ ПРОЦЕС, ТОМУ ЩО ТУРИСТИЧНА ФІРМА МОЖЕ ЗАКІНЧИТИ СВОЄ ІСНУВАННЯ ПІСЛЯ ДОСЯГНЕННЯ ПОСТАВЛЕНИХ ЦІЛЕЙ, А МОЖЕ – СТАВИТИ НОВІ, БІЛЬШ  ЗНАЧИМІ ЦІЛІ ЗА РАХУНОК ВИЯВЛЕНИХ МОЖЛИВОСТЕЙ, УМОВ, ФАКТОРІВ</a:t>
            </a:r>
            <a:endParaRPr lang="ru-RU" dirty="0"/>
          </a:p>
        </p:txBody>
      </p:sp>
    </p:spTree>
    <p:extLst>
      <p:ext uri="{BB962C8B-B14F-4D97-AF65-F5344CB8AC3E}">
        <p14:creationId xmlns:p14="http://schemas.microsoft.com/office/powerpoint/2010/main" val="711961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ПРИНЦИПИ СКЛАДАННЯ ПЛАНІВ</a:t>
            </a:r>
            <a:endParaRPr lang="ru-RU" dirty="0"/>
          </a:p>
        </p:txBody>
      </p:sp>
      <p:sp>
        <p:nvSpPr>
          <p:cNvPr id="3" name="Місце для вмісту 2"/>
          <p:cNvSpPr>
            <a:spLocks noGrp="1"/>
          </p:cNvSpPr>
          <p:nvPr>
            <p:ph idx="1"/>
          </p:nvPr>
        </p:nvSpPr>
        <p:spPr/>
        <p:txBody>
          <a:bodyPr>
            <a:normAutofit fontScale="85000" lnSpcReduction="10000"/>
          </a:bodyPr>
          <a:lstStyle/>
          <a:p>
            <a:r>
              <a:rPr lang="uk-UA" dirty="0" smtClean="0"/>
              <a:t>ПОВНОТА ПЛАНУВАННЯ – УРАХУВАННЯ ВСІХ СИТУАЦІЙ В ТУРИСТИЧНІЙ ДІЯЛЬНОСТІ</a:t>
            </a:r>
          </a:p>
          <a:p>
            <a:r>
              <a:rPr lang="uk-UA" dirty="0" smtClean="0"/>
              <a:t>ТОЧНІСТЬ ПЛАНУВАННЯ, ДЛЯ ЧОГО ВИКОРИСТОВУЮТЬ СУЧАСНІ МЕТОДИ І ЗАСОБИ, ТАКТИКУ І ПРОЦЕДУРИ</a:t>
            </a:r>
          </a:p>
          <a:p>
            <a:r>
              <a:rPr lang="uk-UA" dirty="0" smtClean="0"/>
              <a:t>ЯСНІСТЬ ПЛАНУВАННЯ – ПРОСТЕ І ЛЕГКЕ ВІДТВОРЕННЯ ФОРМУЛЮВАНЬ, ДОСТУПНІСТЬ ВСІМ ЧЛЕНАМ ОРГАНІЗАЦІЇ</a:t>
            </a:r>
          </a:p>
          <a:p>
            <a:r>
              <a:rPr lang="uk-UA" dirty="0" smtClean="0"/>
              <a:t>БЕЗПЕРЕРВНІСТЬ ПЛАНУВАННЯ</a:t>
            </a:r>
          </a:p>
          <a:p>
            <a:r>
              <a:rPr lang="uk-UA" dirty="0" smtClean="0"/>
              <a:t>ЕКОНОМІЧНІСТЬ ПЛАНУВАННЯ – ВИТРАТИ НА ПЛАНУВАННЯ ПОТРІБНО ПОРІВНЮВАТИ З РЕЗУЛЬТАТОМ, ЯКИЙ ВІД НЬОГО ОТРИМУЮТЬ</a:t>
            </a:r>
            <a:endParaRPr lang="ru-RU" dirty="0"/>
          </a:p>
        </p:txBody>
      </p:sp>
    </p:spTree>
    <p:extLst>
      <p:ext uri="{BB962C8B-B14F-4D97-AF65-F5344CB8AC3E}">
        <p14:creationId xmlns:p14="http://schemas.microsoft.com/office/powerpoint/2010/main" val="3024125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ЕТАПИ  ПЛАНУВАННЯ ТУРИСТИЧНОЇ </a:t>
            </a:r>
            <a:br>
              <a:rPr lang="uk-UA" dirty="0" smtClean="0"/>
            </a:br>
            <a:r>
              <a:rPr lang="uk-UA" dirty="0"/>
              <a:t> </a:t>
            </a:r>
            <a:r>
              <a:rPr lang="uk-UA" dirty="0" smtClean="0"/>
              <a:t>                                      ФІРМИ</a:t>
            </a:r>
            <a:endParaRPr lang="ru-RU" dirty="0"/>
          </a:p>
        </p:txBody>
      </p:sp>
      <p:sp>
        <p:nvSpPr>
          <p:cNvPr id="3" name="Місце для вмісту 2"/>
          <p:cNvSpPr>
            <a:spLocks noGrp="1"/>
          </p:cNvSpPr>
          <p:nvPr>
            <p:ph idx="1"/>
          </p:nvPr>
        </p:nvSpPr>
        <p:spPr>
          <a:xfrm>
            <a:off x="1534696" y="2617076"/>
            <a:ext cx="9520158" cy="2849269"/>
          </a:xfrm>
        </p:spPr>
        <p:txBody>
          <a:bodyPr/>
          <a:lstStyle/>
          <a:p>
            <a:r>
              <a:rPr lang="uk-UA" dirty="0" smtClean="0"/>
              <a:t>1. ПОСТАНОВКА ЦІЛЕЙ</a:t>
            </a:r>
          </a:p>
          <a:p>
            <a:r>
              <a:rPr lang="uk-UA" dirty="0" smtClean="0"/>
              <a:t>2. ОЦІНКА ІСНУЮЧОГО СТАНОВИЩА</a:t>
            </a:r>
          </a:p>
          <a:p>
            <a:r>
              <a:rPr lang="uk-UA" dirty="0" smtClean="0"/>
              <a:t>ВИБІР СТРАТЕГІЇ</a:t>
            </a:r>
          </a:p>
          <a:p>
            <a:r>
              <a:rPr lang="uk-UA" dirty="0" smtClean="0"/>
              <a:t>РОЗРОБКА ПЛАНУ, ЗА ПОТРЕБИ = ВНЕСЕННЯ ЗМІН</a:t>
            </a:r>
            <a:endParaRPr lang="ru-RU" dirty="0"/>
          </a:p>
          <a:p>
            <a:r>
              <a:rPr lang="uk-UA" dirty="0" smtClean="0"/>
              <a:t>КОРИГУЮЧІ ДІЇ</a:t>
            </a:r>
            <a:endParaRPr lang="ru-RU" dirty="0"/>
          </a:p>
        </p:txBody>
      </p:sp>
    </p:spTree>
    <p:extLst>
      <p:ext uri="{BB962C8B-B14F-4D97-AF65-F5344CB8AC3E}">
        <p14:creationId xmlns:p14="http://schemas.microsoft.com/office/powerpoint/2010/main" val="2792302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РІЗНОВИДИ ПЛАНІВ, ЩО</a:t>
            </a:r>
            <a:br>
              <a:rPr lang="uk-UA" dirty="0" smtClean="0"/>
            </a:br>
            <a:r>
              <a:rPr lang="uk-UA" dirty="0"/>
              <a:t> </a:t>
            </a:r>
            <a:r>
              <a:rPr lang="uk-UA" dirty="0" smtClean="0"/>
              <a:t>   ВИКОРИСТОВУЮТЬ ТУРИСТИЧНІ ФІРМИ</a:t>
            </a:r>
            <a:endParaRPr lang="ru-RU" dirty="0"/>
          </a:p>
        </p:txBody>
      </p:sp>
      <p:sp>
        <p:nvSpPr>
          <p:cNvPr id="3" name="Місце для вмісту 2"/>
          <p:cNvSpPr>
            <a:spLocks noGrp="1"/>
          </p:cNvSpPr>
          <p:nvPr>
            <p:ph idx="1"/>
          </p:nvPr>
        </p:nvSpPr>
        <p:spPr/>
        <p:txBody>
          <a:bodyPr/>
          <a:lstStyle/>
          <a:p>
            <a:r>
              <a:rPr lang="uk-UA" dirty="0" smtClean="0"/>
              <a:t>ПЛАНИ ВИРОБНИЦТВА</a:t>
            </a:r>
          </a:p>
          <a:p>
            <a:r>
              <a:rPr lang="uk-UA" dirty="0" smtClean="0"/>
              <a:t>ПЛАНИ ЗБУТУ</a:t>
            </a:r>
          </a:p>
          <a:p>
            <a:r>
              <a:rPr lang="uk-UA" dirty="0" smtClean="0"/>
              <a:t>ПЛАНИ МАТЕРІАЛЬНО-ТЕХНІЧНОГО ПОСТАЧАННЯ</a:t>
            </a:r>
          </a:p>
          <a:p>
            <a:r>
              <a:rPr lang="uk-UA" dirty="0" smtClean="0"/>
              <a:t>ФІНАНСОВИЙ ПЛАН</a:t>
            </a:r>
          </a:p>
          <a:p>
            <a:r>
              <a:rPr lang="uk-UA" dirty="0" smtClean="0"/>
              <a:t>ПЛАН ВИРОБНИЧОГО ПІДРОЗДІЛУ</a:t>
            </a:r>
          </a:p>
          <a:p>
            <a:r>
              <a:rPr lang="uk-UA" dirty="0" smtClean="0"/>
              <a:t>ПЛАН ДОЧІРНІХ КОМПАНІЙ</a:t>
            </a:r>
          </a:p>
          <a:p>
            <a:r>
              <a:rPr lang="uk-UA" dirty="0" smtClean="0"/>
              <a:t>БІЗНЕС-ПЛАН</a:t>
            </a:r>
            <a:endParaRPr lang="ru-RU" dirty="0"/>
          </a:p>
        </p:txBody>
      </p:sp>
    </p:spTree>
    <p:extLst>
      <p:ext uri="{BB962C8B-B14F-4D97-AF65-F5344CB8AC3E}">
        <p14:creationId xmlns:p14="http://schemas.microsoft.com/office/powerpoint/2010/main" val="346293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ТАКИМ ЧИНОМ</a:t>
            </a:r>
            <a:endParaRPr lang="ru-RU" dirty="0"/>
          </a:p>
        </p:txBody>
      </p:sp>
      <p:sp>
        <p:nvSpPr>
          <p:cNvPr id="3" name="Місце для вмісту 2"/>
          <p:cNvSpPr>
            <a:spLocks noGrp="1"/>
          </p:cNvSpPr>
          <p:nvPr>
            <p:ph idx="1"/>
          </p:nvPr>
        </p:nvSpPr>
        <p:spPr/>
        <p:txBody>
          <a:bodyPr/>
          <a:lstStyle/>
          <a:p>
            <a:endParaRPr lang="uk-UA" dirty="0" smtClean="0"/>
          </a:p>
          <a:p>
            <a:r>
              <a:rPr lang="uk-UA" dirty="0" smtClean="0"/>
              <a:t>ФУНКЦІЯ ПЛАНУВАННЯ В МЕНЕДЖМЕНТІ ТУРИСТИЧНИХ ПІДПРИЄМСТВ СКЛАДАЄТЬСЯ У ПРАГНЕННІ ЗАВЧАСНО ВРАХОВУВАТИ ВПЛИВ ВНУТРІШНІХ ТА ЗОВНІШНІХ ФАКТОРІВ, ЩО ЗАБЕЗПЕЧУЮТЬ СПРИЯТЛИВІ УМОВИ ДЛЯ НОРМАЛЬНОГО ФУНКЦІОНУВАННЯ І РОЗВИТКУ, ЗРОСТАННЮ КОНКУРЕНТОСПРОМОЖНОСТІ ТУРИСТИЧНОГО БІЗНЕСУ</a:t>
            </a:r>
            <a:endParaRPr lang="ru-RU" dirty="0"/>
          </a:p>
        </p:txBody>
      </p:sp>
    </p:spTree>
    <p:extLst>
      <p:ext uri="{BB962C8B-B14F-4D97-AF65-F5344CB8AC3E}">
        <p14:creationId xmlns:p14="http://schemas.microsoft.com/office/powerpoint/2010/main" val="987996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3903" y="1756130"/>
            <a:ext cx="8163490" cy="1460036"/>
          </a:xfrm>
        </p:spPr>
        <p:txBody>
          <a:bodyPr/>
          <a:lstStyle/>
          <a:p>
            <a:r>
              <a:rPr lang="uk-UA" dirty="0" smtClean="0"/>
              <a:t>                   ДЯКУЮ ЗА УВАГУ!</a:t>
            </a:r>
            <a:endParaRPr lang="ru-RU" dirty="0"/>
          </a:p>
        </p:txBody>
      </p:sp>
      <p:sp>
        <p:nvSpPr>
          <p:cNvPr id="3" name="Місце для тексту 2"/>
          <p:cNvSpPr>
            <a:spLocks noGrp="1"/>
          </p:cNvSpPr>
          <p:nvPr>
            <p:ph type="body" idx="1"/>
          </p:nvPr>
        </p:nvSpPr>
        <p:spPr/>
        <p:txBody>
          <a:bodyPr/>
          <a:lstStyle/>
          <a:p>
            <a:r>
              <a:rPr lang="en-US" dirty="0" smtClean="0"/>
              <a:t>                                                                                    ANTONINAKRTV@GMAIL.COM</a:t>
            </a:r>
            <a:endParaRPr lang="ru-RU" dirty="0"/>
          </a:p>
        </p:txBody>
      </p:sp>
    </p:spTree>
    <p:extLst>
      <p:ext uri="{BB962C8B-B14F-4D97-AF65-F5344CB8AC3E}">
        <p14:creationId xmlns:p14="http://schemas.microsoft.com/office/powerpoint/2010/main" val="353141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ПРОБЛЕМИ ДО ОБГОВОРЕННЯ</a:t>
            </a:r>
            <a:endParaRPr lang="ru-RU" dirty="0"/>
          </a:p>
        </p:txBody>
      </p:sp>
      <p:sp>
        <p:nvSpPr>
          <p:cNvPr id="3" name="Місце для вмісту 2"/>
          <p:cNvSpPr>
            <a:spLocks noGrp="1"/>
          </p:cNvSpPr>
          <p:nvPr>
            <p:ph idx="1"/>
          </p:nvPr>
        </p:nvSpPr>
        <p:spPr/>
        <p:txBody>
          <a:bodyPr/>
          <a:lstStyle/>
          <a:p>
            <a:endParaRPr lang="uk-UA" dirty="0" smtClean="0"/>
          </a:p>
          <a:p>
            <a:r>
              <a:rPr lang="uk-UA" dirty="0" smtClean="0"/>
              <a:t>ПРЕДМЕТ, ОБ’ЄКТ ТА ЗМІСТ ПЛАНУВАННЯ</a:t>
            </a:r>
          </a:p>
          <a:p>
            <a:endParaRPr lang="uk-UA" dirty="0"/>
          </a:p>
          <a:p>
            <a:r>
              <a:rPr lang="uk-UA" dirty="0" smtClean="0"/>
              <a:t>ПЛАН І РИНОК</a:t>
            </a:r>
          </a:p>
          <a:p>
            <a:endParaRPr lang="uk-UA" dirty="0"/>
          </a:p>
          <a:p>
            <a:r>
              <a:rPr lang="uk-UA" dirty="0" smtClean="0"/>
              <a:t>ПЛАНУВАННЯ ЯК ОСНОВНА ФУНКЦІЯ СИСТЕМИ УПРАВЛІННЯ В ТУРИЗМІ </a:t>
            </a:r>
          </a:p>
          <a:p>
            <a:endParaRPr lang="uk-UA" dirty="0"/>
          </a:p>
          <a:p>
            <a:endParaRPr lang="ru-RU" dirty="0"/>
          </a:p>
        </p:txBody>
      </p:sp>
    </p:spTree>
    <p:extLst>
      <p:ext uri="{BB962C8B-B14F-4D97-AF65-F5344CB8AC3E}">
        <p14:creationId xmlns:p14="http://schemas.microsoft.com/office/powerpoint/2010/main" val="307329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4696" y="804520"/>
            <a:ext cx="9520158" cy="614378"/>
          </a:xfrm>
        </p:spPr>
        <p:txBody>
          <a:bodyPr/>
          <a:lstStyle/>
          <a:p>
            <a:r>
              <a:rPr lang="uk-UA" dirty="0" smtClean="0"/>
              <a:t>                     ЧОМУ МИ ПЛАНУЄМО</a:t>
            </a:r>
            <a:r>
              <a:rPr lang="en-US" dirty="0" smtClean="0"/>
              <a:t>?</a:t>
            </a:r>
            <a:r>
              <a:rPr lang="uk-UA" dirty="0" smtClean="0"/>
              <a:t>  </a:t>
            </a:r>
            <a:endParaRPr lang="ru-RU" dirty="0"/>
          </a:p>
        </p:txBody>
      </p:sp>
      <p:sp>
        <p:nvSpPr>
          <p:cNvPr id="3" name="Місце для вмісту 2"/>
          <p:cNvSpPr>
            <a:spLocks noGrp="1"/>
          </p:cNvSpPr>
          <p:nvPr>
            <p:ph idx="1"/>
          </p:nvPr>
        </p:nvSpPr>
        <p:spPr/>
        <p:txBody>
          <a:bodyPr>
            <a:normAutofit fontScale="92500" lnSpcReduction="10000"/>
          </a:bodyPr>
          <a:lstStyle/>
          <a:p>
            <a:r>
              <a:rPr lang="uk-UA" dirty="0" smtClean="0"/>
              <a:t>ПРОЦЕС ПЛАНУВАННЯ – ЦЕ УЯВА КАРТИНИ МАЙБУТНЬОГО</a:t>
            </a:r>
          </a:p>
          <a:p>
            <a:r>
              <a:rPr lang="uk-UA" dirty="0" smtClean="0"/>
              <a:t>НАУКА ПЛАНУВАННЯ – ЦЕ СУКУПНІСТЬ ЗНАНЬ ПРО ЗАКОНОМІРНОСТІ РОЗВИТКУ СУБ’ЄКТІВ ГОСПОДАРЮВАННЯ В ПЕРСПЕКТИВІ</a:t>
            </a:r>
          </a:p>
          <a:p>
            <a:r>
              <a:rPr lang="uk-UA" dirty="0" smtClean="0"/>
              <a:t>ТУРБУЄМОСЯ ПРО ТЕ, ЩО МАЄ ВІДБУТИСЯ</a:t>
            </a:r>
          </a:p>
          <a:p>
            <a:r>
              <a:rPr lang="uk-UA" dirty="0" smtClean="0"/>
              <a:t>ПРАГНЕМО ПЕРЕДБАЧИТИ І ДІЯТИ НА ВИПЕРЕДЖЕННЯ</a:t>
            </a:r>
          </a:p>
          <a:p>
            <a:r>
              <a:rPr lang="uk-UA" dirty="0" smtClean="0"/>
              <a:t>МОЖЕМО УНИКНУТИ ПОМИЛОК У ВИКОРИСТАННІ НАЯВНОГО ПОТЕНЦІАЛУ</a:t>
            </a:r>
          </a:p>
          <a:p>
            <a:r>
              <a:rPr lang="uk-UA" dirty="0" smtClean="0"/>
              <a:t>УСУВАТИ НЕВИЗНАЧЕНІСТЬ  ПРИ ПРИЙНЯТТІ РІШЕНЬ                                </a:t>
            </a:r>
          </a:p>
          <a:p>
            <a:endParaRPr lang="ru-RU" dirty="0"/>
          </a:p>
        </p:txBody>
      </p:sp>
    </p:spTree>
    <p:extLst>
      <p:ext uri="{BB962C8B-B14F-4D97-AF65-F5344CB8AC3E}">
        <p14:creationId xmlns:p14="http://schemas.microsoft.com/office/powerpoint/2010/main" val="96630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4696" y="804520"/>
            <a:ext cx="9520158" cy="614378"/>
          </a:xfrm>
        </p:spPr>
        <p:txBody>
          <a:bodyPr/>
          <a:lstStyle/>
          <a:p>
            <a:r>
              <a:rPr lang="uk-UA" dirty="0" smtClean="0"/>
              <a:t>                      СУТНІСТЬ  ПЛАНУВАННЯ</a:t>
            </a:r>
            <a:endParaRPr lang="ru-RU" dirty="0"/>
          </a:p>
        </p:txBody>
      </p:sp>
      <p:sp>
        <p:nvSpPr>
          <p:cNvPr id="3" name="Місце для вмісту 2"/>
          <p:cNvSpPr>
            <a:spLocks noGrp="1"/>
          </p:cNvSpPr>
          <p:nvPr>
            <p:ph idx="1"/>
          </p:nvPr>
        </p:nvSpPr>
        <p:spPr>
          <a:xfrm>
            <a:off x="1534696" y="1511235"/>
            <a:ext cx="9520158" cy="4027717"/>
          </a:xfrm>
        </p:spPr>
        <p:txBody>
          <a:bodyPr>
            <a:normAutofit lnSpcReduction="10000"/>
          </a:bodyPr>
          <a:lstStyle/>
          <a:p>
            <a:r>
              <a:rPr lang="uk-UA" dirty="0" smtClean="0"/>
              <a:t>« ПЛАНУВАННЯ НЕ ГОВОРИТЬ НАМ, ЩО МИ РОБИТИМЕМО ЗАВТРА. ВОНО ГОВОРИТЬ НАМ, ЯК МИ ПОВИННІ ДІЯТИ СЬОГОДНІ, ЩОБ ПОДОЛАТИ НЕВИЗНАЧЕНІСТЬ МАЙБУТНЬОГО, ЯК МИ МОЖЕМО КРАЩЕ ПІДГОТУВАТИСЬ ДО РОЗВ’ЯЗАННЯ ПРОБЛЕМ, ЩО ВИНИКАЮТЬ»                                                              ПІТЕР ДРУКЕР (1909- 2005)</a:t>
            </a:r>
          </a:p>
          <a:p>
            <a:pPr marL="0" indent="0">
              <a:buNone/>
            </a:pPr>
            <a:r>
              <a:rPr lang="uk-UA" dirty="0" smtClean="0"/>
              <a:t>                                                                                               АНРІ ФАЙОЛЬ (1841-1925)</a:t>
            </a:r>
          </a:p>
          <a:p>
            <a:r>
              <a:rPr lang="uk-UA" dirty="0" smtClean="0"/>
              <a:t>«УПРАВЛЯТИ – ЦЕ ПЕРЕДБАЧАТИ, А ЗНАЧИТЬ ВЖЕ МАЙЖЕ ДІЯТИ»</a:t>
            </a:r>
          </a:p>
          <a:p>
            <a:r>
              <a:rPr lang="uk-UA" dirty="0" smtClean="0"/>
              <a:t>ЦЕ ЦІЛЕСПРЯМОВАНА ІНТЕЛЕКТУАЛЬНА ДІЯЛЬНІСТЬ, ЩО МАЄ НА МЕТІ ВИЗНАЧЕННЯ ЦІЛЕЙ І ЗАВДАНЬ ФУНКЦІОНУВАННЯ ПЕВНИХ СИСТЕМ ТА ШЛЯХІВ І МЕТОДІВ ДОСЯГНЕННЯ ЦИХ ЦІЛЕЙ І ЗАВДАНЬ       </a:t>
            </a:r>
            <a:endParaRPr lang="ru-RU" dirty="0"/>
          </a:p>
        </p:txBody>
      </p:sp>
    </p:spTree>
    <p:extLst>
      <p:ext uri="{BB962C8B-B14F-4D97-AF65-F5344CB8AC3E}">
        <p14:creationId xmlns:p14="http://schemas.microsoft.com/office/powerpoint/2010/main" val="146367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4696" y="804520"/>
            <a:ext cx="9520158" cy="614378"/>
          </a:xfrm>
        </p:spPr>
        <p:txBody>
          <a:bodyPr/>
          <a:lstStyle/>
          <a:p>
            <a:r>
              <a:rPr lang="uk-UA" dirty="0" smtClean="0"/>
              <a:t>                        ПЛАНУВАННЯ - ЦЕ</a:t>
            </a:r>
            <a:endParaRPr lang="ru-RU" dirty="0"/>
          </a:p>
        </p:txBody>
      </p:sp>
      <p:sp>
        <p:nvSpPr>
          <p:cNvPr id="3" name="Місце для вмісту 2"/>
          <p:cNvSpPr>
            <a:spLocks noGrp="1"/>
          </p:cNvSpPr>
          <p:nvPr>
            <p:ph idx="1"/>
          </p:nvPr>
        </p:nvSpPr>
        <p:spPr/>
        <p:txBody>
          <a:bodyPr>
            <a:normAutofit lnSpcReduction="10000"/>
          </a:bodyPr>
          <a:lstStyle/>
          <a:p>
            <a:r>
              <a:rPr lang="uk-UA" dirty="0" smtClean="0"/>
              <a:t>МІСТ МІЖ НАШИМ ТЕПЕРІШНІМ СТАНОВИЩЕМ І ТИМ МАЙБУТНІМ, ЯКОГО МИ ПРАГНЕМО</a:t>
            </a:r>
          </a:p>
          <a:p>
            <a:pPr marL="0" indent="0">
              <a:buNone/>
            </a:pPr>
            <a:r>
              <a:rPr lang="uk-UA" dirty="0" smtClean="0"/>
              <a:t>                           РІШЕННЯ ПРО КЛЮЧОВІ ПИТАННЯ:</a:t>
            </a:r>
          </a:p>
          <a:p>
            <a:r>
              <a:rPr lang="uk-UA" dirty="0" smtClean="0"/>
              <a:t>ЩО РОБИТИ</a:t>
            </a:r>
            <a:r>
              <a:rPr lang="en-US" dirty="0" smtClean="0"/>
              <a:t>?</a:t>
            </a:r>
            <a:endParaRPr lang="uk-UA" dirty="0" smtClean="0"/>
          </a:p>
          <a:p>
            <a:r>
              <a:rPr lang="uk-UA" dirty="0" smtClean="0"/>
              <a:t>ХТО І ЯК БУДЕ РОБИТИ</a:t>
            </a:r>
            <a:r>
              <a:rPr lang="en-US" dirty="0" smtClean="0"/>
              <a:t>?</a:t>
            </a:r>
            <a:endParaRPr lang="uk-UA" dirty="0" smtClean="0"/>
          </a:p>
          <a:p>
            <a:r>
              <a:rPr lang="uk-UA" dirty="0" smtClean="0"/>
              <a:t>КОЛИ РОБИТИ</a:t>
            </a:r>
            <a:r>
              <a:rPr lang="en-US" dirty="0" smtClean="0"/>
              <a:t>?</a:t>
            </a:r>
            <a:endParaRPr lang="uk-UA" dirty="0" smtClean="0"/>
          </a:p>
          <a:p>
            <a:r>
              <a:rPr lang="uk-UA" dirty="0" smtClean="0"/>
              <a:t>ПРОЕКТУВАННЯ БАЖАНОГО МАЙБУТНЬОГО ТА ШЛЯХІВ ЙОГО ДОСЯГНЕННЯ</a:t>
            </a:r>
            <a:endParaRPr lang="ru-RU" dirty="0"/>
          </a:p>
        </p:txBody>
      </p:sp>
    </p:spTree>
    <p:extLst>
      <p:ext uri="{BB962C8B-B14F-4D97-AF65-F5344CB8AC3E}">
        <p14:creationId xmlns:p14="http://schemas.microsoft.com/office/powerpoint/2010/main" val="408219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4696" y="804520"/>
            <a:ext cx="9520158" cy="624888"/>
          </a:xfrm>
        </p:spPr>
        <p:txBody>
          <a:bodyPr/>
          <a:lstStyle/>
          <a:p>
            <a:r>
              <a:rPr lang="uk-UA" dirty="0" smtClean="0"/>
              <a:t>                       ОБ’ЄКТ ПЛАНУВАННЯ</a:t>
            </a:r>
            <a:endParaRPr lang="ru-RU" dirty="0"/>
          </a:p>
        </p:txBody>
      </p:sp>
      <p:sp>
        <p:nvSpPr>
          <p:cNvPr id="3" name="Місце для вмісту 2"/>
          <p:cNvSpPr>
            <a:spLocks noGrp="1"/>
          </p:cNvSpPr>
          <p:nvPr>
            <p:ph idx="1"/>
          </p:nvPr>
        </p:nvSpPr>
        <p:spPr>
          <a:xfrm>
            <a:off x="1534696" y="2015732"/>
            <a:ext cx="9520158" cy="4059247"/>
          </a:xfrm>
        </p:spPr>
        <p:txBody>
          <a:bodyPr>
            <a:normAutofit lnSpcReduction="10000"/>
          </a:bodyPr>
          <a:lstStyle/>
          <a:p>
            <a:r>
              <a:rPr lang="uk-UA" dirty="0" smtClean="0"/>
              <a:t>ЦЕ БУДЬ-ЯКА ОРГАНІЗАЦІЙНА СТРУКТУРА АБО СИСТЕМА, ЩО ВІДКРИТА ДЛЯ ВЗАЄМОДІЇ З НАВКОЛИШНІМ СЕРЕДОВИЩЕМ</a:t>
            </a:r>
          </a:p>
          <a:p>
            <a:pPr marL="0" indent="0">
              <a:buNone/>
            </a:pPr>
            <a:r>
              <a:rPr lang="uk-UA" dirty="0" smtClean="0"/>
              <a:t>       ОБ’ЄКТОМ ПЛАНУВАННЯ НА ПІДПРИЄМСТВІ Є ЙОГО ДІЯЛЬНІСТЬ:</a:t>
            </a:r>
          </a:p>
          <a:p>
            <a:r>
              <a:rPr lang="uk-UA" dirty="0" smtClean="0"/>
              <a:t>ГОСПОДАРСЬКА – ОДЕРЖАННЯ ПРИБУТКУ ВІД ВИРОБНИЦТВА І РЕАЛІЗАЦІЇ НЕОБХІДНИХ СУСПІЛЬСТВУ ТОВАРІВ І ПОСЛУГ</a:t>
            </a:r>
          </a:p>
          <a:p>
            <a:r>
              <a:rPr lang="uk-UA" dirty="0" smtClean="0"/>
              <a:t>СОЦІАЛЬНА – ЗАБЕЗПЕЧЕННЯ УМОВ ДЛЯ ВІДТВОРЕННЯ ПРАЦІВНИКА І РЕАЛІЗАЦІЇ ЙОГО ІНТЕРЕСІВ – ЗАРОБІТНА ПЛАТА, БЕЗПЕКА, ПІДГОТОВКА, ПЕРЕПІДГОТОВКА</a:t>
            </a:r>
          </a:p>
          <a:p>
            <a:r>
              <a:rPr lang="uk-UA" dirty="0" smtClean="0"/>
              <a:t>ЕКОЛОГІЧНА – СПРЯМОВАНА НА ЗМЕНШЕННЯ І КОМПЕНСАЦІЮ НЕГАТИВНОГО ВПЛИВУ ВИРОБНИЦТВА НА ДОВКІЛЛЯ</a:t>
            </a:r>
          </a:p>
          <a:p>
            <a:endParaRPr lang="ru-RU" dirty="0"/>
          </a:p>
        </p:txBody>
      </p:sp>
    </p:spTree>
    <p:extLst>
      <p:ext uri="{BB962C8B-B14F-4D97-AF65-F5344CB8AC3E}">
        <p14:creationId xmlns:p14="http://schemas.microsoft.com/office/powerpoint/2010/main" val="1604841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ПРЕДМЕТ ВНУТРІШНЬОГОСПОДАРСЬКОГО </a:t>
            </a:r>
            <a:br>
              <a:rPr lang="uk-UA" dirty="0" smtClean="0"/>
            </a:br>
            <a:r>
              <a:rPr lang="uk-UA" dirty="0"/>
              <a:t> </a:t>
            </a:r>
            <a:r>
              <a:rPr lang="uk-UA" dirty="0" smtClean="0"/>
              <a:t>                            ПЛАНУВАННЯ</a:t>
            </a:r>
            <a:endParaRPr lang="ru-RU" dirty="0"/>
          </a:p>
        </p:txBody>
      </p:sp>
      <p:sp>
        <p:nvSpPr>
          <p:cNvPr id="3" name="Місце для вмісту 2"/>
          <p:cNvSpPr>
            <a:spLocks noGrp="1"/>
          </p:cNvSpPr>
          <p:nvPr>
            <p:ph idx="1"/>
          </p:nvPr>
        </p:nvSpPr>
        <p:spPr/>
        <p:txBody>
          <a:bodyPr>
            <a:normAutofit lnSpcReduction="10000"/>
          </a:bodyPr>
          <a:lstStyle/>
          <a:p>
            <a:endParaRPr lang="uk-UA" dirty="0" smtClean="0"/>
          </a:p>
          <a:p>
            <a:r>
              <a:rPr lang="uk-UA" dirty="0" smtClean="0"/>
              <a:t>ПЕРІОДИЧНЕ СКЛАДАННЯ РОЗРАХУНКІВ ВИКОРИСТАНИХ ТРУДОВИХ, ФІНАНСОВИХ, МАТЕРІАЛЬНО-ТЕХНІЧНИХ РЕСУРСІВ</a:t>
            </a:r>
          </a:p>
          <a:p>
            <a:r>
              <a:rPr lang="uk-UA" dirty="0" smtClean="0"/>
              <a:t>ВИЗНАЧЕННЯ ВИРОБНИЧИХ ТА ФІНАНСОВИХ ПОКАЗНИКІВ ТА ТЕРМІНІВ ВИКОНАННЯ ЗАВДАНЬ</a:t>
            </a:r>
          </a:p>
          <a:p>
            <a:r>
              <a:rPr lang="uk-UA" dirty="0" smtClean="0"/>
              <a:t>УСУНЕННЯ МОЖЛИВИХ ПРОСТОЇВ І ВИТРАТ</a:t>
            </a:r>
          </a:p>
          <a:p>
            <a:r>
              <a:rPr lang="uk-UA" dirty="0" smtClean="0"/>
              <a:t>ЗІСТАВЛЕННЯ ПЕРЕДБАЧУВАНИХ ВИТРАТ З РЕАЛЬНИМИ РЕЗУЛЬТАТАМИ ТА ЇХ ОЦІНЮВАННЯ</a:t>
            </a:r>
            <a:endParaRPr lang="ru-RU" dirty="0"/>
          </a:p>
        </p:txBody>
      </p:sp>
    </p:spTree>
    <p:extLst>
      <p:ext uri="{BB962C8B-B14F-4D97-AF65-F5344CB8AC3E}">
        <p14:creationId xmlns:p14="http://schemas.microsoft.com/office/powerpoint/2010/main" val="76604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4696" y="804519"/>
            <a:ext cx="9520158" cy="593357"/>
          </a:xfrm>
        </p:spPr>
        <p:txBody>
          <a:bodyPr/>
          <a:lstStyle/>
          <a:p>
            <a:r>
              <a:rPr lang="uk-UA" dirty="0" smtClean="0"/>
              <a:t>                    ЦІЛЬ ПЛАНУВАННЯ</a:t>
            </a:r>
            <a:endParaRPr lang="ru-RU" dirty="0"/>
          </a:p>
        </p:txBody>
      </p:sp>
      <p:sp>
        <p:nvSpPr>
          <p:cNvPr id="3" name="Місце для вмісту 2"/>
          <p:cNvSpPr>
            <a:spLocks noGrp="1"/>
          </p:cNvSpPr>
          <p:nvPr>
            <p:ph idx="1"/>
          </p:nvPr>
        </p:nvSpPr>
        <p:spPr>
          <a:xfrm>
            <a:off x="1450428" y="1860330"/>
            <a:ext cx="9604426" cy="3606015"/>
          </a:xfrm>
        </p:spPr>
        <p:txBody>
          <a:bodyPr/>
          <a:lstStyle/>
          <a:p>
            <a:r>
              <a:rPr lang="uk-UA" dirty="0" smtClean="0"/>
              <a:t>ОПИСАТИ, ОБГРУНТУВАТИ, ПЕРЕДБАЧИТИ ПРОЦЕСИ І ЯВИЩА ДІЙСНОСТІ, ВИЗНАЧИТИ ФАКТОРИ ЇХ ЗРОСТАННЯ,</a:t>
            </a:r>
          </a:p>
          <a:p>
            <a:pPr marL="0" indent="0">
              <a:buNone/>
            </a:pPr>
            <a:r>
              <a:rPr lang="uk-UA" dirty="0" smtClean="0"/>
              <a:t>                                                  З УРАХУВАННЯМ:</a:t>
            </a:r>
          </a:p>
          <a:p>
            <a:r>
              <a:rPr lang="uk-UA" dirty="0" smtClean="0"/>
              <a:t>БАГАТОРІВНЕВОСТІ ПРОГНОЗІВ </a:t>
            </a:r>
          </a:p>
          <a:p>
            <a:r>
              <a:rPr lang="uk-UA" dirty="0" smtClean="0"/>
              <a:t>РОЗВИТКУ НАУКОВО-ТЕХНІЧНОГО ПРОГРЕСУ</a:t>
            </a:r>
          </a:p>
          <a:p>
            <a:r>
              <a:rPr lang="uk-UA" dirty="0" smtClean="0"/>
              <a:t>ЗРОСТАННЯ МАСШТАБІВ ВИРОБНИЦТВА, УСКЛАДНЕННЯ ГОСПОДАРСЬКИХ ЗВ’ЯЗКІВ, ВИНИКНЕННЯ ФОРС-МАЖОРНИХ ОБСТАВИН</a:t>
            </a:r>
          </a:p>
          <a:p>
            <a:endParaRPr lang="uk-UA" dirty="0"/>
          </a:p>
          <a:p>
            <a:pPr marL="0" indent="0">
              <a:buNone/>
            </a:pPr>
            <a:endParaRPr lang="uk-UA" dirty="0" smtClean="0"/>
          </a:p>
          <a:p>
            <a:endParaRPr lang="uk-UA" dirty="0"/>
          </a:p>
          <a:p>
            <a:endParaRPr lang="ru-RU" dirty="0"/>
          </a:p>
        </p:txBody>
      </p:sp>
    </p:spTree>
    <p:extLst>
      <p:ext uri="{BB962C8B-B14F-4D97-AF65-F5344CB8AC3E}">
        <p14:creationId xmlns:p14="http://schemas.microsoft.com/office/powerpoint/2010/main" val="3671799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4696" y="804520"/>
            <a:ext cx="9520158" cy="635398"/>
          </a:xfrm>
        </p:spPr>
        <p:txBody>
          <a:bodyPr/>
          <a:lstStyle/>
          <a:p>
            <a:r>
              <a:rPr lang="uk-UA" dirty="0" smtClean="0"/>
              <a:t>                              ПЛАН І РИНОК</a:t>
            </a:r>
            <a:endParaRPr lang="ru-RU" dirty="0"/>
          </a:p>
        </p:txBody>
      </p:sp>
      <p:sp>
        <p:nvSpPr>
          <p:cNvPr id="3" name="Місце для вмісту 2"/>
          <p:cNvSpPr>
            <a:spLocks noGrp="1"/>
          </p:cNvSpPr>
          <p:nvPr>
            <p:ph idx="1"/>
          </p:nvPr>
        </p:nvSpPr>
        <p:spPr/>
        <p:txBody>
          <a:bodyPr>
            <a:normAutofit fontScale="92500"/>
          </a:bodyPr>
          <a:lstStyle/>
          <a:p>
            <a:r>
              <a:rPr lang="uk-UA" dirty="0" smtClean="0"/>
              <a:t>ПЛАНУВАННЯ ЯК ЧАСТИНА МЕНЕДЖМЕНТУ – ЦЕ СКЛАДОВА  ЦЕНТРАЛІЗОВАНОГО ПЛАНУВАННЯ ПРИ АКС, ТА РИНКОВІ КОНЦЕПЦІЇ УПРАВЛІННЯ, ДЕ ГОСПОДАРСЬКА ДІЯЛЬНІСТЬ РЕГЛАМЕНТУЄТЬСЯ ЧИННИМ ЗАКОНОДАВСТВОМ І ДОГОВІРНИМИ ВІДНОСИНАМИ</a:t>
            </a:r>
          </a:p>
          <a:p>
            <a:r>
              <a:rPr lang="uk-UA" dirty="0" smtClean="0"/>
              <a:t>ПЛАН І  РИНОК ВЗАЄМОПОВ’ЯЗАНІ ТА ДОПОВНЮЮТЬ ОДИН ОДНОГО</a:t>
            </a:r>
          </a:p>
          <a:p>
            <a:r>
              <a:rPr lang="uk-UA" dirty="0" smtClean="0"/>
              <a:t>ПЛАН В УМОВАХ РИНКУ ЗАБЕЗПЕЧУЄ РИТМІЧНІСТЬ ПРОЦЕСУ ОДЕРЖАННЯ СТАБІЛЬНИХ ДОХОДІВ ТА СТІЙКЕ ФІНАНСОВЕ СТАНОВИЩЕ СУБ’ЄКТА ГОСПОДАРЮВАННЯ</a:t>
            </a:r>
          </a:p>
          <a:p>
            <a:endParaRPr lang="ru-RU" dirty="0"/>
          </a:p>
        </p:txBody>
      </p:sp>
    </p:spTree>
    <p:extLst>
      <p:ext uri="{BB962C8B-B14F-4D97-AF65-F5344CB8AC3E}">
        <p14:creationId xmlns:p14="http://schemas.microsoft.com/office/powerpoint/2010/main" val="39298201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TM10001114[[fn=Галерея]]</Template>
  <TotalTime>393</TotalTime>
  <Words>808</Words>
  <Application>Microsoft Office PowerPoint</Application>
  <PresentationFormat>Широкий екран</PresentationFormat>
  <Paragraphs>105</Paragraphs>
  <Slides>19</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19</vt:i4>
      </vt:variant>
    </vt:vector>
  </HeadingPairs>
  <TitlesOfParts>
    <vt:vector size="22" baseType="lpstr">
      <vt:lpstr>Arial</vt:lpstr>
      <vt:lpstr>Palatino Linotype</vt:lpstr>
      <vt:lpstr>Gallery</vt:lpstr>
      <vt:lpstr>    ПЛАНУВАННЯ ЯК    ОСОБЛИВА ФОРМА         ДІЯЛЬНОСТІ</vt:lpstr>
      <vt:lpstr>                 ПРОБЛЕМИ ДО ОБГОВОРЕННЯ</vt:lpstr>
      <vt:lpstr>                     ЧОМУ МИ ПЛАНУЄМО?  </vt:lpstr>
      <vt:lpstr>                      СУТНІСТЬ  ПЛАНУВАННЯ</vt:lpstr>
      <vt:lpstr>                        ПЛАНУВАННЯ - ЦЕ</vt:lpstr>
      <vt:lpstr>                       ОБ’ЄКТ ПЛАНУВАННЯ</vt:lpstr>
      <vt:lpstr>   ПРЕДМЕТ ВНУТРІШНЬОГОСПОДАРСЬКОГО                               ПЛАНУВАННЯ</vt:lpstr>
      <vt:lpstr>                    ЦІЛЬ ПЛАНУВАННЯ</vt:lpstr>
      <vt:lpstr>                              ПЛАН І РИНОК</vt:lpstr>
      <vt:lpstr>       ПЛАНУВАННЯ ЯК ЦІЛЕСПРЯМОВАНА ДІЯЛЬНІСТЬ СПИРАЄТЬСЯ НА ПРИНЦИПИ</vt:lpstr>
      <vt:lpstr>                   ФОРМИ ПЛАНУВАННЯ</vt:lpstr>
      <vt:lpstr>  ЦІЛІ ПЕРСПЕКТИВНОГО ПЛАНУВАНННЯ</vt:lpstr>
      <vt:lpstr>       ЗА КРИТЕРІЄМ ПЛАНОВИХ ЗАВДАНЬ                             РОЗРІЗНЮЮТЬ</vt:lpstr>
      <vt:lpstr>         ФУНКЦІЯ ПЛАНУВАННЯ В ТУРИЗМІ</vt:lpstr>
      <vt:lpstr>        ПРИНЦИПИ СКЛАДАННЯ ПЛАНІВ</vt:lpstr>
      <vt:lpstr>       ЕТАПИ  ПЛАНУВАННЯ ТУРИСТИЧНОЇ                                         ФІРМИ</vt:lpstr>
      <vt:lpstr>                      РІЗНОВИДИ ПЛАНІВ, ЩО     ВИКОРИСТОВУЮТЬ ТУРИСТИЧНІ ФІРМИ</vt:lpstr>
      <vt:lpstr>                            ТАКИМ ЧИНОМ</vt:lpstr>
      <vt:lpstr>                   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ПЛАНУВАННЯ ЯК    ОСОБЛИВА ФОРМА         ДІЯЛЬНОСТІ</dc:title>
  <dc:creator>Пользователь</dc:creator>
  <cp:lastModifiedBy>Пользователь</cp:lastModifiedBy>
  <cp:revision>24</cp:revision>
  <dcterms:created xsi:type="dcterms:W3CDTF">2020-12-27T08:42:56Z</dcterms:created>
  <dcterms:modified xsi:type="dcterms:W3CDTF">2020-12-27T15:16:39Z</dcterms:modified>
</cp:coreProperties>
</file>