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2"/>
  </p:handoutMasterIdLst>
  <p:sldIdLst>
    <p:sldId id="282" r:id="rId2"/>
    <p:sldId id="258" r:id="rId3"/>
    <p:sldId id="281" r:id="rId4"/>
    <p:sldId id="260" r:id="rId5"/>
    <p:sldId id="259" r:id="rId6"/>
    <p:sldId id="257" r:id="rId7"/>
    <p:sldId id="263" r:id="rId8"/>
    <p:sldId id="265" r:id="rId9"/>
    <p:sldId id="266" r:id="rId10"/>
    <p:sldId id="267" r:id="rId11"/>
    <p:sldId id="268" r:id="rId12"/>
    <p:sldId id="272" r:id="rId13"/>
    <p:sldId id="273" r:id="rId14"/>
    <p:sldId id="277" r:id="rId15"/>
    <p:sldId id="274" r:id="rId16"/>
    <p:sldId id="275" r:id="rId17"/>
    <p:sldId id="276" r:id="rId18"/>
    <p:sldId id="269" r:id="rId19"/>
    <p:sldId id="280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6" autoAdjust="0"/>
    <p:restoredTop sz="94660"/>
  </p:normalViewPr>
  <p:slideViewPr>
    <p:cSldViewPr>
      <p:cViewPr varScale="1">
        <p:scale>
          <a:sx n="52" d="100"/>
          <a:sy n="52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-2268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B47D4-27E1-48A0-BDDD-74A30379A9C7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C0372-8032-40E9-8E01-A8DECEFE52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E47763B-1062-4705-9A96-0F2882B142BC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FBC1416-40E4-4C6B-A4D1-DC6A71FF154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47763B-1062-4705-9A96-0F2882B142BC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C1416-40E4-4C6B-A4D1-DC6A71FF15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E47763B-1062-4705-9A96-0F2882B142BC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FBC1416-40E4-4C6B-A4D1-DC6A71FF15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47763B-1062-4705-9A96-0F2882B142BC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C1416-40E4-4C6B-A4D1-DC6A71FF154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nextslide" highlightClick="1"/>
          </p:cNvPr>
          <p:cNvSpPr/>
          <p:nvPr userDrawn="1"/>
        </p:nvSpPr>
        <p:spPr>
          <a:xfrm>
            <a:off x="0" y="5815584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E47763B-1062-4705-9A96-0F2882B142BC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FBC1416-40E4-4C6B-A4D1-DC6A71FF154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47763B-1062-4705-9A96-0F2882B142BC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C1416-40E4-4C6B-A4D1-DC6A71FF15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47763B-1062-4705-9A96-0F2882B142BC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C1416-40E4-4C6B-A4D1-DC6A71FF15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47763B-1062-4705-9A96-0F2882B142BC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C1416-40E4-4C6B-A4D1-DC6A71FF15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E47763B-1062-4705-9A96-0F2882B142BC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C1416-40E4-4C6B-A4D1-DC6A71FF15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47763B-1062-4705-9A96-0F2882B142BC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C1416-40E4-4C6B-A4D1-DC6A71FF15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47763B-1062-4705-9A96-0F2882B142BC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C1416-40E4-4C6B-A4D1-DC6A71FF154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E47763B-1062-4705-9A96-0F2882B142BC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FBC1416-40E4-4C6B-A4D1-DC6A71FF154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 userDrawn="1"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 userDrawn="1"/>
        </p:nvSpPr>
        <p:spPr>
          <a:xfrm>
            <a:off x="0" y="5815584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851648" cy="1828800"/>
          </a:xfrm>
        </p:spPr>
        <p:txBody>
          <a:bodyPr/>
          <a:lstStyle/>
          <a:p>
            <a:pPr algn="ctr"/>
            <a:r>
              <a:rPr lang="uk-UA" sz="4800" dirty="0" smtClean="0"/>
              <a:t>РОЗВИТОК СВІТОВОГО ТА УКРАЇНСЬКОГО  ТЕАТРУ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5157192"/>
            <a:ext cx="5114778" cy="1101248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ПІДГОТУВАЛИ УЧНІ 10 КЛАСУ</a:t>
            </a:r>
          </a:p>
          <a:p>
            <a:r>
              <a:rPr lang="uk-UA" dirty="0" smtClean="0"/>
              <a:t>ГОЛУБ ГАННА, ПАЛЬВАЛЬ ВЛАД,</a:t>
            </a:r>
          </a:p>
          <a:p>
            <a:r>
              <a:rPr lang="uk-UA" dirty="0" smtClean="0"/>
              <a:t>ЧЕРНЕГА ТАНЯ</a:t>
            </a:r>
            <a:endParaRPr lang="ru-RU" dirty="0"/>
          </a:p>
        </p:txBody>
      </p:sp>
      <p:pic>
        <p:nvPicPr>
          <p:cNvPr id="36866" name="Picture 2" descr="C:\Users\Таня\Desktop\400px-P_culture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29000"/>
            <a:ext cx="3810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59401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Franklin Gothic Heavy" pitchFamily="34" charset="0"/>
              </a:rPr>
              <a:t>У XVII—XVIII ст. у </a:t>
            </a:r>
            <a:r>
              <a:rPr lang="ru-RU" sz="3600" dirty="0" err="1">
                <a:latin typeface="Franklin Gothic Heavy" pitchFamily="34" charset="0"/>
              </a:rPr>
              <a:t>руслі</a:t>
            </a:r>
            <a:r>
              <a:rPr lang="ru-RU" sz="3600" dirty="0">
                <a:latin typeface="Franklin Gothic Heavy" pitchFamily="34" charset="0"/>
              </a:rPr>
              <a:t> </a:t>
            </a:r>
            <a:r>
              <a:rPr lang="ru-RU" sz="3600" dirty="0" err="1">
                <a:latin typeface="Franklin Gothic Heavy" pitchFamily="34" charset="0"/>
              </a:rPr>
              <a:t>української</a:t>
            </a:r>
            <a:r>
              <a:rPr lang="ru-RU" sz="3600" dirty="0">
                <a:latin typeface="Franklin Gothic Heavy" pitchFamily="34" charset="0"/>
              </a:rPr>
              <a:t> </a:t>
            </a:r>
            <a:r>
              <a:rPr lang="ru-RU" sz="3600" dirty="0" err="1">
                <a:latin typeface="Franklin Gothic Heavy" pitchFamily="34" charset="0"/>
              </a:rPr>
              <a:t>шкільної</a:t>
            </a:r>
            <a:r>
              <a:rPr lang="ru-RU" sz="3600" dirty="0">
                <a:latin typeface="Franklin Gothic Heavy" pitchFamily="34" charset="0"/>
              </a:rPr>
              <a:t> </a:t>
            </a:r>
            <a:r>
              <a:rPr lang="ru-RU" sz="3600" dirty="0" err="1">
                <a:latin typeface="Franklin Gothic Heavy" pitchFamily="34" charset="0"/>
              </a:rPr>
              <a:t>драми</a:t>
            </a:r>
            <a:r>
              <a:rPr lang="ru-RU" sz="3600" dirty="0">
                <a:latin typeface="Franklin Gothic Heavy" pitchFamily="34" charset="0"/>
              </a:rPr>
              <a:t> </a:t>
            </a:r>
            <a:r>
              <a:rPr lang="ru-RU" sz="3600" dirty="0" err="1">
                <a:latin typeface="Franklin Gothic Heavy" pitchFamily="34" charset="0"/>
              </a:rPr>
              <a:t>виникли</a:t>
            </a:r>
            <a:r>
              <a:rPr lang="ru-RU" sz="3600" dirty="0">
                <a:latin typeface="Franklin Gothic Heavy" pitchFamily="34" charset="0"/>
              </a:rPr>
              <a:t> </a:t>
            </a:r>
            <a:r>
              <a:rPr lang="ru-RU" sz="3600" dirty="0" err="1">
                <a:latin typeface="Franklin Gothic Heavy" pitchFamily="34" charset="0"/>
              </a:rPr>
              <a:t>і</a:t>
            </a:r>
            <a:r>
              <a:rPr lang="ru-RU" sz="3600" dirty="0">
                <a:latin typeface="Franklin Gothic Heavy" pitchFamily="34" charset="0"/>
              </a:rPr>
              <a:t> </a:t>
            </a:r>
            <a:r>
              <a:rPr lang="ru-RU" sz="3600" dirty="0" err="1">
                <a:latin typeface="Franklin Gothic Heavy" pitchFamily="34" charset="0"/>
              </a:rPr>
              <a:t>розвивалися</a:t>
            </a:r>
            <a:r>
              <a:rPr lang="ru-RU" sz="3600" dirty="0">
                <a:latin typeface="Franklin Gothic Heavy" pitchFamily="34" charset="0"/>
              </a:rPr>
              <a:t> </a:t>
            </a:r>
            <a:r>
              <a:rPr lang="ru-RU" sz="3600" dirty="0" err="1">
                <a:latin typeface="Franklin Gothic Heavy" pitchFamily="34" charset="0"/>
              </a:rPr>
              <a:t>інтермедії</a:t>
            </a:r>
            <a:r>
              <a:rPr lang="ru-RU" sz="3600" dirty="0">
                <a:latin typeface="Franklin Gothic Heavy" pitchFamily="34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4077072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spc="300" dirty="0" err="1">
                <a:latin typeface="Franklin Gothic Heavy" pitchFamily="34" charset="0"/>
              </a:rPr>
              <a:t>Популярними</a:t>
            </a:r>
            <a:r>
              <a:rPr lang="ru-RU" sz="3600" spc="300" dirty="0">
                <a:latin typeface="Franklin Gothic Heavy" pitchFamily="34" charset="0"/>
              </a:rPr>
              <a:t> </a:t>
            </a:r>
            <a:r>
              <a:rPr lang="ru-RU" sz="3600" spc="300" dirty="0" err="1">
                <a:latin typeface="Franklin Gothic Heavy" pitchFamily="34" charset="0"/>
              </a:rPr>
              <a:t>були</a:t>
            </a:r>
            <a:r>
              <a:rPr lang="ru-RU" sz="3600" spc="300" dirty="0">
                <a:latin typeface="Franklin Gothic Heavy" pitchFamily="34" charset="0"/>
              </a:rPr>
              <a:t> </a:t>
            </a:r>
            <a:r>
              <a:rPr lang="ru-RU" sz="3600" spc="300" dirty="0" err="1">
                <a:latin typeface="Franklin Gothic Heavy" pitchFamily="34" charset="0"/>
              </a:rPr>
              <a:t>драми</a:t>
            </a:r>
            <a:r>
              <a:rPr lang="ru-RU" sz="3600" spc="300" dirty="0">
                <a:latin typeface="Franklin Gothic Heavy" pitchFamily="34" charset="0"/>
              </a:rPr>
              <a:t> </a:t>
            </a:r>
            <a:r>
              <a:rPr lang="ru-RU" sz="3600" spc="300" dirty="0" err="1">
                <a:latin typeface="Franklin Gothic Heavy" pitchFamily="34" charset="0"/>
              </a:rPr>
              <a:t>різдвяного</a:t>
            </a:r>
            <a:r>
              <a:rPr lang="ru-RU" sz="3600" spc="300" dirty="0">
                <a:latin typeface="Franklin Gothic Heavy" pitchFamily="34" charset="0"/>
              </a:rPr>
              <a:t> </a:t>
            </a:r>
            <a:r>
              <a:rPr lang="ru-RU" sz="3600" spc="300" dirty="0" err="1">
                <a:latin typeface="Franklin Gothic Heavy" pitchFamily="34" charset="0"/>
              </a:rPr>
              <a:t>і</a:t>
            </a:r>
            <a:r>
              <a:rPr lang="ru-RU" sz="3600" spc="300" dirty="0">
                <a:latin typeface="Franklin Gothic Heavy" pitchFamily="34" charset="0"/>
              </a:rPr>
              <a:t> </a:t>
            </a:r>
            <a:r>
              <a:rPr lang="ru-RU" sz="3600" spc="300" dirty="0" err="1">
                <a:latin typeface="Franklin Gothic Heavy" pitchFamily="34" charset="0"/>
              </a:rPr>
              <a:t>великоднього</a:t>
            </a:r>
            <a:r>
              <a:rPr lang="ru-RU" sz="3600" spc="300" dirty="0">
                <a:latin typeface="Franklin Gothic Heavy" pitchFamily="34" charset="0"/>
              </a:rPr>
              <a:t> циклу</a:t>
            </a:r>
          </a:p>
        </p:txBody>
      </p:sp>
      <p:pic>
        <p:nvPicPr>
          <p:cNvPr id="11265" name="Picture 1" descr="C:\Users\Таня\Desktop\11_1_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3"/>
            <a:ext cx="3563887" cy="4221088"/>
          </a:xfrm>
          <a:prstGeom prst="rect">
            <a:avLst/>
          </a:prstGeom>
          <a:noFill/>
        </p:spPr>
      </p:pic>
      <p:pic>
        <p:nvPicPr>
          <p:cNvPr id="11268" name="Picture 4" descr="C:\Users\Таня\Desktop\a2648-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0"/>
            <a:ext cx="3779912" cy="4005064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2108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300" dirty="0" smtClean="0">
                <a:latin typeface="Franklin Gothic Heavy" pitchFamily="34" charset="0"/>
                <a:cs typeface="Aharoni" pitchFamily="2" charset="-79"/>
              </a:rPr>
              <a:t>у </a:t>
            </a:r>
            <a:r>
              <a:rPr lang="ru-RU" sz="3600" b="1" spc="300" dirty="0" err="1">
                <a:latin typeface="Franklin Gothic Heavy" pitchFamily="34" charset="0"/>
                <a:cs typeface="Aharoni" pitchFamily="2" charset="-79"/>
              </a:rPr>
              <a:t>зв'язку</a:t>
            </a:r>
            <a:r>
              <a:rPr lang="ru-RU" sz="3600" b="1" spc="300" dirty="0">
                <a:latin typeface="Franklin Gothic Heavy" pitchFamily="34" charset="0"/>
                <a:cs typeface="Aharoni" pitchFamily="2" charset="-79"/>
              </a:rPr>
              <a:t> </a:t>
            </a:r>
            <a:r>
              <a:rPr lang="ru-RU" sz="3600" b="1" spc="300" dirty="0" err="1">
                <a:latin typeface="Franklin Gothic Heavy" pitchFamily="34" charset="0"/>
                <a:cs typeface="Aharoni" pitchFamily="2" charset="-79"/>
              </a:rPr>
              <a:t>з</a:t>
            </a:r>
            <a:r>
              <a:rPr lang="ru-RU" sz="3600" b="1" spc="300" dirty="0">
                <a:latin typeface="Franklin Gothic Heavy" pitchFamily="34" charset="0"/>
                <a:cs typeface="Aharoni" pitchFamily="2" charset="-79"/>
              </a:rPr>
              <a:t> </a:t>
            </a:r>
            <a:r>
              <a:rPr lang="ru-RU" sz="3600" b="1" spc="300" dirty="0" err="1">
                <a:latin typeface="Franklin Gothic Heavy" pitchFamily="34" charset="0"/>
                <a:cs typeface="Aharoni" pitchFamily="2" charset="-79"/>
              </a:rPr>
              <a:t>поширенням</a:t>
            </a:r>
            <a:r>
              <a:rPr lang="ru-RU" sz="3600" b="1" spc="300" dirty="0">
                <a:latin typeface="Franklin Gothic Heavy" pitchFamily="34" charset="0"/>
                <a:cs typeface="Aharoni" pitchFamily="2" charset="-79"/>
              </a:rPr>
              <a:t> в </a:t>
            </a:r>
            <a:r>
              <a:rPr lang="ru-RU" sz="3600" b="1" spc="300" dirty="0" err="1">
                <a:latin typeface="Franklin Gothic Heavy" pitchFamily="34" charset="0"/>
                <a:cs typeface="Aharoni" pitchFamily="2" charset="-79"/>
              </a:rPr>
              <a:t>Україні</a:t>
            </a:r>
            <a:r>
              <a:rPr lang="ru-RU" sz="3600" b="1" spc="300" dirty="0">
                <a:latin typeface="Franklin Gothic Heavy" pitchFamily="34" charset="0"/>
                <a:cs typeface="Aharoni" pitchFamily="2" charset="-79"/>
              </a:rPr>
              <a:t> </a:t>
            </a:r>
            <a:r>
              <a:rPr lang="ru-RU" sz="3600" b="1" spc="300" dirty="0" err="1">
                <a:latin typeface="Franklin Gothic Heavy" pitchFamily="34" charset="0"/>
                <a:cs typeface="Aharoni" pitchFamily="2" charset="-79"/>
              </a:rPr>
              <a:t>шкільної</a:t>
            </a:r>
            <a:r>
              <a:rPr lang="ru-RU" sz="3600" b="1" spc="300" dirty="0">
                <a:latin typeface="Franklin Gothic Heavy" pitchFamily="34" charset="0"/>
                <a:cs typeface="Aharoni" pitchFamily="2" charset="-79"/>
              </a:rPr>
              <a:t> </a:t>
            </a:r>
            <a:r>
              <a:rPr lang="ru-RU" sz="3600" b="1" spc="300" dirty="0" err="1">
                <a:latin typeface="Franklin Gothic Heavy" pitchFamily="34" charset="0"/>
                <a:cs typeface="Aharoni" pitchFamily="2" charset="-79"/>
              </a:rPr>
              <a:t>драми</a:t>
            </a:r>
            <a:r>
              <a:rPr lang="ru-RU" sz="3600" b="1" spc="300" dirty="0">
                <a:latin typeface="Franklin Gothic Heavy" pitchFamily="34" charset="0"/>
                <a:cs typeface="Aharoni" pitchFamily="2" charset="-79"/>
              </a:rPr>
              <a:t>, </a:t>
            </a:r>
            <a:r>
              <a:rPr lang="ru-RU" sz="3600" b="1" spc="300" dirty="0" err="1">
                <a:latin typeface="Franklin Gothic Heavy" pitchFamily="34" charset="0"/>
                <a:cs typeface="Aharoni" pitchFamily="2" charset="-79"/>
              </a:rPr>
              <a:t>зокрема</a:t>
            </a:r>
            <a:r>
              <a:rPr lang="ru-RU" sz="3600" b="1" spc="300" dirty="0">
                <a:latin typeface="Franklin Gothic Heavy" pitchFamily="34" charset="0"/>
                <a:cs typeface="Aharoni" pitchFamily="2" charset="-79"/>
              </a:rPr>
              <a:t> </a:t>
            </a:r>
            <a:r>
              <a:rPr lang="ru-RU" sz="3600" b="1" spc="300" dirty="0" err="1">
                <a:latin typeface="Franklin Gothic Heavy" pitchFamily="34" charset="0"/>
                <a:cs typeface="Aharoni" pitchFamily="2" charset="-79"/>
              </a:rPr>
              <a:t>інтермедій</a:t>
            </a:r>
            <a:r>
              <a:rPr lang="ru-RU" sz="3600" b="1" spc="300" dirty="0">
                <a:latin typeface="Franklin Gothic Heavy" pitchFamily="34" charset="0"/>
                <a:cs typeface="Aharoni" pitchFamily="2" charset="-79"/>
              </a:rPr>
              <a:t>, </a:t>
            </a:r>
            <a:r>
              <a:rPr lang="ru-RU" sz="3600" b="1" spc="300" dirty="0" err="1" smtClean="0">
                <a:latin typeface="Franklin Gothic Heavy" pitchFamily="34" charset="0"/>
                <a:cs typeface="Aharoni" pitchFamily="2" charset="-79"/>
              </a:rPr>
              <a:t>виникає</a:t>
            </a:r>
            <a:r>
              <a:rPr lang="ru-RU" sz="3600" b="1" spc="300" dirty="0" smtClean="0">
                <a:latin typeface="Franklin Gothic Heavy" pitchFamily="34" charset="0"/>
                <a:cs typeface="Aharoni" pitchFamily="2" charset="-79"/>
              </a:rPr>
              <a:t> </a:t>
            </a:r>
          </a:p>
          <a:p>
            <a:pPr algn="ctr"/>
            <a:r>
              <a:rPr lang="ru-RU" sz="3600" b="1" u="sng" spc="300" dirty="0" smtClean="0">
                <a:latin typeface="Franklin Gothic Heavy" pitchFamily="34" charset="0"/>
                <a:cs typeface="Aharoni" pitchFamily="2" charset="-79"/>
              </a:rPr>
              <a:t>вертеп</a:t>
            </a:r>
            <a:endParaRPr lang="ru-RU" sz="3600" b="1" u="sng" spc="300" dirty="0">
              <a:latin typeface="Franklin Gothic Heavy" pitchFamily="34" charset="0"/>
              <a:cs typeface="Aharoni" pitchFamily="2" charset="-79"/>
            </a:endParaRPr>
          </a:p>
        </p:txBody>
      </p:sp>
      <p:pic>
        <p:nvPicPr>
          <p:cNvPr id="10242" name="Picture 2" descr="C:\Users\Таня\Desktop\simejna-2-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84190" cy="429309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63888" y="1844824"/>
            <a:ext cx="525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300" dirty="0" smtClean="0">
                <a:latin typeface="Franklin Gothic Heavy" pitchFamily="34" charset="0"/>
                <a:cs typeface="Aharoni" pitchFamily="2" charset="-79"/>
              </a:rPr>
              <a:t>У </a:t>
            </a:r>
            <a:r>
              <a:rPr lang="ru-RU" sz="4000" b="1" spc="300" dirty="0" err="1" smtClean="0">
                <a:latin typeface="Franklin Gothic Heavy" pitchFamily="34" charset="0"/>
                <a:cs typeface="Aharoni" pitchFamily="2" charset="-79"/>
              </a:rPr>
              <a:t>другій</a:t>
            </a:r>
            <a:r>
              <a:rPr lang="ru-RU" sz="4000" b="1" spc="300" dirty="0" smtClean="0">
                <a:latin typeface="Franklin Gothic Heavy" pitchFamily="34" charset="0"/>
                <a:cs typeface="Aharoni" pitchFamily="2" charset="-79"/>
              </a:rPr>
              <a:t> </a:t>
            </a:r>
            <a:r>
              <a:rPr lang="ru-RU" sz="4000" b="1" spc="300" dirty="0" err="1" smtClean="0">
                <a:latin typeface="Franklin Gothic Heavy" pitchFamily="34" charset="0"/>
                <a:cs typeface="Aharoni" pitchFamily="2" charset="-79"/>
              </a:rPr>
              <a:t>половині</a:t>
            </a:r>
            <a:r>
              <a:rPr lang="ru-RU" sz="4000" b="1" spc="300" dirty="0" smtClean="0">
                <a:latin typeface="Franklin Gothic Heavy" pitchFamily="34" charset="0"/>
                <a:cs typeface="Aharoni" pitchFamily="2" charset="-79"/>
              </a:rPr>
              <a:t> XVII ст. </a:t>
            </a:r>
            <a:endParaRPr lang="ru-RU" sz="40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1"/>
            <a:ext cx="4067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i="1" u="sng" dirty="0" err="1" smtClean="0">
                <a:solidFill>
                  <a:srgbClr val="C00000"/>
                </a:solidFill>
                <a:latin typeface="Franklin Gothic Heavy" pitchFamily="34" charset="0"/>
              </a:rPr>
              <a:t>Вертепна</a:t>
            </a:r>
            <a:r>
              <a:rPr lang="ru-RU" sz="4800" i="1" u="sng" dirty="0" smtClean="0">
                <a:solidFill>
                  <a:srgbClr val="C00000"/>
                </a:solidFill>
                <a:latin typeface="Franklin Gothic Heavy" pitchFamily="34" charset="0"/>
              </a:rPr>
              <a:t> драма </a:t>
            </a:r>
          </a:p>
          <a:p>
            <a:pPr algn="ctr"/>
            <a:r>
              <a:rPr lang="ru-RU" sz="4400" dirty="0" smtClean="0">
                <a:solidFill>
                  <a:srgbClr val="C00000"/>
                </a:solidFill>
                <a:latin typeface="Franklin Gothic Heavy" pitchFamily="34" charset="0"/>
              </a:rPr>
              <a:t>— </a:t>
            </a:r>
            <a:r>
              <a:rPr lang="ru-RU" sz="4400" dirty="0" err="1" smtClean="0">
                <a:solidFill>
                  <a:srgbClr val="C00000"/>
                </a:solidFill>
                <a:latin typeface="Franklin Gothic Heavy" pitchFamily="34" charset="0"/>
              </a:rPr>
              <a:t>це</a:t>
            </a:r>
            <a:r>
              <a:rPr lang="ru-RU" sz="4400" dirty="0" smtClean="0">
                <a:solidFill>
                  <a:srgbClr val="C00000"/>
                </a:solidFill>
                <a:latin typeface="Franklin Gothic Heavy" pitchFamily="34" charset="0"/>
              </a:rPr>
              <a:t> </a:t>
            </a:r>
            <a:r>
              <a:rPr lang="ru-RU" sz="4400" dirty="0" err="1" smtClean="0">
                <a:solidFill>
                  <a:srgbClr val="C00000"/>
                </a:solidFill>
                <a:latin typeface="Franklin Gothic Heavy" pitchFamily="34" charset="0"/>
              </a:rPr>
              <a:t>старовинний</a:t>
            </a:r>
            <a:r>
              <a:rPr lang="ru-RU" sz="4400" dirty="0" smtClean="0">
                <a:solidFill>
                  <a:srgbClr val="C00000"/>
                </a:solidFill>
                <a:latin typeface="Franklin Gothic Heavy" pitchFamily="34" charset="0"/>
              </a:rPr>
              <a:t> </a:t>
            </a:r>
            <a:r>
              <a:rPr lang="ru-RU" sz="4400" dirty="0" err="1" smtClean="0">
                <a:solidFill>
                  <a:srgbClr val="C00000"/>
                </a:solidFill>
                <a:latin typeface="Franklin Gothic Heavy" pitchFamily="34" charset="0"/>
              </a:rPr>
              <a:t>український</a:t>
            </a:r>
            <a:r>
              <a:rPr lang="ru-RU" sz="4400" dirty="0" smtClean="0">
                <a:solidFill>
                  <a:srgbClr val="C00000"/>
                </a:solidFill>
                <a:latin typeface="Franklin Gothic Heavy" pitchFamily="34" charset="0"/>
              </a:rPr>
              <a:t> </a:t>
            </a:r>
            <a:r>
              <a:rPr lang="ru-RU" sz="4400" dirty="0" err="1" smtClean="0">
                <a:solidFill>
                  <a:srgbClr val="C00000"/>
                </a:solidFill>
                <a:latin typeface="Franklin Gothic Heavy" pitchFamily="34" charset="0"/>
              </a:rPr>
              <a:t>народний</a:t>
            </a:r>
            <a:r>
              <a:rPr lang="ru-RU" sz="4400" dirty="0" smtClean="0">
                <a:solidFill>
                  <a:srgbClr val="C00000"/>
                </a:solidFill>
                <a:latin typeface="Franklin Gothic Heavy" pitchFamily="34" charset="0"/>
              </a:rPr>
              <a:t> </a:t>
            </a:r>
            <a:r>
              <a:rPr lang="ru-RU" sz="4400" dirty="0" err="1" smtClean="0">
                <a:solidFill>
                  <a:srgbClr val="C00000"/>
                </a:solidFill>
                <a:latin typeface="Franklin Gothic Heavy" pitchFamily="34" charset="0"/>
              </a:rPr>
              <a:t>ляльковий</a:t>
            </a:r>
            <a:r>
              <a:rPr lang="ru-RU" sz="4400" dirty="0" smtClean="0">
                <a:solidFill>
                  <a:srgbClr val="C00000"/>
                </a:solidFill>
                <a:latin typeface="Franklin Gothic Heavy" pitchFamily="34" charset="0"/>
              </a:rPr>
              <a:t> театр</a:t>
            </a:r>
            <a:endParaRPr lang="ru-RU" sz="4400" dirty="0"/>
          </a:p>
        </p:txBody>
      </p:sp>
      <p:pic>
        <p:nvPicPr>
          <p:cNvPr id="3" name="Picture 1" descr="C:\Users\Таня\Desktop\simejna-1-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6495" y="0"/>
            <a:ext cx="526750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284984"/>
            <a:ext cx="57241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smtClean="0">
                <a:latin typeface="Franklin Gothic Heavy" pitchFamily="34" charset="0"/>
              </a:rPr>
              <a:t>З новою </a:t>
            </a:r>
            <a:r>
              <a:rPr lang="ru-RU" sz="3200" dirty="0" err="1" smtClean="0">
                <a:latin typeface="Franklin Gothic Heavy" pitchFamily="34" charset="0"/>
              </a:rPr>
              <a:t>українською</a:t>
            </a:r>
            <a:r>
              <a:rPr lang="ru-RU" sz="3200" dirty="0" smtClean="0">
                <a:latin typeface="Franklin Gothic Heavy" pitchFamily="34" charset="0"/>
              </a:rPr>
              <a:t> </a:t>
            </a:r>
            <a:r>
              <a:rPr lang="ru-RU" sz="3200" dirty="0" err="1" smtClean="0">
                <a:latin typeface="Franklin Gothic Heavy" pitchFamily="34" charset="0"/>
              </a:rPr>
              <a:t>драматургією</a:t>
            </a:r>
            <a:r>
              <a:rPr lang="ru-RU" sz="3200" dirty="0" smtClean="0">
                <a:latin typeface="Franklin Gothic Heavy" pitchFamily="34" charset="0"/>
              </a:rPr>
              <a:t> </a:t>
            </a:r>
            <a:r>
              <a:rPr lang="ru-RU" sz="3200" dirty="0" err="1" smtClean="0">
                <a:latin typeface="Franklin Gothic Heavy" pitchFamily="34" charset="0"/>
              </a:rPr>
              <a:t>і</a:t>
            </a:r>
            <a:r>
              <a:rPr lang="ru-RU" sz="3200" dirty="0" smtClean="0">
                <a:latin typeface="Franklin Gothic Heavy" pitchFamily="34" charset="0"/>
              </a:rPr>
              <a:t> театром </a:t>
            </a:r>
            <a:r>
              <a:rPr lang="ru-RU" sz="3200" dirty="0" err="1" smtClean="0">
                <a:latin typeface="Franklin Gothic Heavy" pitchFamily="34" charset="0"/>
              </a:rPr>
              <a:t>пов'язані</a:t>
            </a:r>
            <a:r>
              <a:rPr lang="ru-RU" sz="3200" dirty="0" smtClean="0">
                <a:latin typeface="Franklin Gothic Heavy" pitchFamily="34" charset="0"/>
              </a:rPr>
              <a:t> </a:t>
            </a:r>
            <a:r>
              <a:rPr lang="ru-RU" sz="3200" dirty="0" err="1" smtClean="0">
                <a:latin typeface="Franklin Gothic Heavy" pitchFamily="34" charset="0"/>
              </a:rPr>
              <a:t>творчі</a:t>
            </a:r>
            <a:r>
              <a:rPr lang="ru-RU" sz="3200" dirty="0" smtClean="0">
                <a:latin typeface="Franklin Gothic Heavy" pitchFamily="34" charset="0"/>
              </a:rPr>
              <a:t> </a:t>
            </a:r>
            <a:r>
              <a:rPr lang="ru-RU" sz="3200" dirty="0" err="1" smtClean="0">
                <a:latin typeface="Franklin Gothic Heavy" pitchFamily="34" charset="0"/>
              </a:rPr>
              <a:t>здобутки</a:t>
            </a:r>
            <a:r>
              <a:rPr lang="ru-RU" sz="3200" dirty="0" smtClean="0">
                <a:latin typeface="Franklin Gothic Heavy" pitchFamily="34" charset="0"/>
              </a:rPr>
              <a:t> </a:t>
            </a:r>
            <a:r>
              <a:rPr lang="ru-RU" sz="3200" dirty="0" err="1" smtClean="0">
                <a:latin typeface="Franklin Gothic Heavy" pitchFamily="34" charset="0"/>
              </a:rPr>
              <a:t>акторів</a:t>
            </a:r>
            <a:endParaRPr lang="ru-RU" sz="3200" dirty="0" smtClean="0">
              <a:latin typeface="Franklin Gothic Heavy" pitchFamily="34" charset="0"/>
            </a:endParaRPr>
          </a:p>
          <a:p>
            <a:pPr algn="r"/>
            <a:r>
              <a:rPr lang="ru-RU" sz="3200" dirty="0" smtClean="0">
                <a:latin typeface="Franklin Gothic Heavy" pitchFamily="34" charset="0"/>
              </a:rPr>
              <a:t> </a:t>
            </a:r>
            <a:r>
              <a:rPr lang="ru-RU" sz="3600" dirty="0" smtClean="0">
                <a:latin typeface="Franklin Gothic Heavy" pitchFamily="34" charset="0"/>
              </a:rPr>
              <a:t>М. </a:t>
            </a:r>
            <a:r>
              <a:rPr lang="ru-RU" sz="3600" dirty="0" err="1" smtClean="0">
                <a:latin typeface="Franklin Gothic Heavy" pitchFamily="34" charset="0"/>
              </a:rPr>
              <a:t>Щепкіна</a:t>
            </a:r>
            <a:r>
              <a:rPr lang="ru-RU" sz="3600" dirty="0" smtClean="0">
                <a:latin typeface="Franklin Gothic Heavy" pitchFamily="34" charset="0"/>
              </a:rPr>
              <a:t> </a:t>
            </a:r>
            <a:r>
              <a:rPr lang="ru-RU" sz="3200" dirty="0" smtClean="0">
                <a:latin typeface="Franklin Gothic Heavy" pitchFamily="34" charset="0"/>
              </a:rPr>
              <a:t>(1788—1863) </a:t>
            </a:r>
            <a:r>
              <a:rPr lang="ru-RU" sz="3200" dirty="0" err="1" smtClean="0">
                <a:latin typeface="Franklin Gothic Heavy" pitchFamily="34" charset="0"/>
              </a:rPr>
              <a:t>і</a:t>
            </a:r>
            <a:r>
              <a:rPr lang="ru-RU" sz="3200" dirty="0" smtClean="0">
                <a:latin typeface="Franklin Gothic Heavy" pitchFamily="34" charset="0"/>
              </a:rPr>
              <a:t> </a:t>
            </a:r>
            <a:r>
              <a:rPr lang="ru-RU" sz="3600" dirty="0" smtClean="0">
                <a:latin typeface="Franklin Gothic Heavy" pitchFamily="34" charset="0"/>
              </a:rPr>
              <a:t>К. </a:t>
            </a:r>
            <a:r>
              <a:rPr lang="ru-RU" sz="3600" dirty="0" err="1" smtClean="0">
                <a:latin typeface="Franklin Gothic Heavy" pitchFamily="34" charset="0"/>
              </a:rPr>
              <a:t>Соленика</a:t>
            </a:r>
            <a:r>
              <a:rPr lang="ru-RU" sz="3600" dirty="0" smtClean="0">
                <a:latin typeface="Franklin Gothic Heavy" pitchFamily="34" charset="0"/>
              </a:rPr>
              <a:t> </a:t>
            </a:r>
            <a:r>
              <a:rPr lang="ru-RU" sz="3200" dirty="0" smtClean="0">
                <a:latin typeface="Franklin Gothic Heavy" pitchFamily="34" charset="0"/>
              </a:rPr>
              <a:t>(1811— 1851</a:t>
            </a:r>
            <a:r>
              <a:rPr lang="ru-RU" sz="3200" dirty="0" smtClean="0"/>
              <a:t>).</a:t>
            </a:r>
            <a:endParaRPr lang="ru-RU" sz="3200" dirty="0" smtClean="0"/>
          </a:p>
        </p:txBody>
      </p:sp>
      <p:pic>
        <p:nvPicPr>
          <p:cNvPr id="3" name="Picture 2" descr="C:\Users\Таня\Desktop\Shepkin-M-S-1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79225"/>
            <a:ext cx="2987824" cy="41787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7667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 smtClean="0">
                <a:latin typeface="Franklin Gothic Heavy" pitchFamily="34" charset="0"/>
              </a:rPr>
              <a:t>Шкільна</a:t>
            </a:r>
            <a:r>
              <a:rPr lang="ru-RU" sz="3600" dirty="0" smtClean="0">
                <a:latin typeface="Franklin Gothic Heavy" pitchFamily="34" charset="0"/>
              </a:rPr>
              <a:t> драма </a:t>
            </a:r>
            <a:r>
              <a:rPr lang="ru-RU" sz="3600" dirty="0" err="1" smtClean="0">
                <a:latin typeface="Franklin Gothic Heavy" pitchFamily="34" charset="0"/>
              </a:rPr>
              <a:t>й</a:t>
            </a:r>
            <a:r>
              <a:rPr lang="ru-RU" sz="3600" dirty="0" smtClean="0">
                <a:latin typeface="Franklin Gothic Heavy" pitchFamily="34" charset="0"/>
              </a:rPr>
              <a:t> вертеп </a:t>
            </a:r>
            <a:r>
              <a:rPr lang="ru-RU" sz="3600" dirty="0" err="1" smtClean="0">
                <a:latin typeface="Franklin Gothic Heavy" pitchFamily="34" charset="0"/>
              </a:rPr>
              <a:t>позначилися</a:t>
            </a:r>
            <a:r>
              <a:rPr lang="ru-RU" sz="3600" dirty="0" smtClean="0">
                <a:latin typeface="Franklin Gothic Heavy" pitchFamily="34" charset="0"/>
              </a:rPr>
              <a:t> на </a:t>
            </a:r>
            <a:r>
              <a:rPr lang="ru-RU" sz="3600" dirty="0" err="1" smtClean="0">
                <a:latin typeface="Franklin Gothic Heavy" pitchFamily="34" charset="0"/>
              </a:rPr>
              <a:t>формуванні</a:t>
            </a:r>
            <a:r>
              <a:rPr lang="ru-RU" sz="3600" dirty="0" smtClean="0">
                <a:latin typeface="Franklin Gothic Heavy" pitchFamily="34" charset="0"/>
              </a:rPr>
              <a:t> </a:t>
            </a:r>
          </a:p>
          <a:p>
            <a:pPr algn="ctr"/>
            <a:r>
              <a:rPr lang="ru-RU" sz="3600" u="sng" dirty="0" err="1" smtClean="0">
                <a:latin typeface="Franklin Gothic Heavy" pitchFamily="34" charset="0"/>
              </a:rPr>
              <a:t>нової</a:t>
            </a:r>
            <a:r>
              <a:rPr lang="ru-RU" sz="3600" u="sng" dirty="0" smtClean="0">
                <a:latin typeface="Franklin Gothic Heavy" pitchFamily="34" charset="0"/>
              </a:rPr>
              <a:t> </a:t>
            </a:r>
            <a:r>
              <a:rPr lang="ru-RU" sz="3600" u="sng" dirty="0" err="1" smtClean="0">
                <a:latin typeface="Franklin Gothic Heavy" pitchFamily="34" charset="0"/>
              </a:rPr>
              <a:t>української</a:t>
            </a:r>
            <a:r>
              <a:rPr lang="ru-RU" sz="3600" u="sng" dirty="0" smtClean="0">
                <a:latin typeface="Franklin Gothic Heavy" pitchFamily="34" charset="0"/>
              </a:rPr>
              <a:t> </a:t>
            </a:r>
            <a:r>
              <a:rPr lang="ru-RU" sz="3600" u="sng" dirty="0" err="1" smtClean="0">
                <a:latin typeface="Franklin Gothic Heavy" pitchFamily="34" charset="0"/>
              </a:rPr>
              <a:t>літератури</a:t>
            </a:r>
            <a:r>
              <a:rPr lang="ru-RU" sz="3600" u="sng" dirty="0" smtClean="0">
                <a:latin typeface="Franklin Gothic Heavy" pitchFamily="34" charset="0"/>
              </a:rPr>
              <a:t> </a:t>
            </a:r>
            <a:r>
              <a:rPr lang="ru-RU" sz="3600" u="sng" dirty="0" err="1" smtClean="0">
                <a:latin typeface="Franklin Gothic Heavy" pitchFamily="34" charset="0"/>
              </a:rPr>
              <a:t>і</a:t>
            </a:r>
            <a:r>
              <a:rPr lang="ru-RU" sz="3600" u="sng" dirty="0" smtClean="0">
                <a:latin typeface="Franklin Gothic Heavy" pitchFamily="34" charset="0"/>
              </a:rPr>
              <a:t> </a:t>
            </a:r>
            <a:r>
              <a:rPr lang="ru-RU" sz="3600" u="sng" dirty="0" err="1" smtClean="0">
                <a:latin typeface="Franklin Gothic Heavy" pitchFamily="34" charset="0"/>
              </a:rPr>
              <a:t>становленні</a:t>
            </a:r>
            <a:r>
              <a:rPr lang="ru-RU" sz="3600" u="sng" dirty="0" smtClean="0">
                <a:latin typeface="Franklin Gothic Heavy" pitchFamily="34" charset="0"/>
              </a:rPr>
              <a:t> </a:t>
            </a:r>
            <a:r>
              <a:rPr lang="ru-RU" sz="3600" u="sng" dirty="0" err="1" smtClean="0">
                <a:latin typeface="Franklin Gothic Heavy" pitchFamily="34" charset="0"/>
              </a:rPr>
              <a:t>класичного</a:t>
            </a:r>
            <a:r>
              <a:rPr lang="ru-RU" sz="3600" u="sng" dirty="0" smtClean="0">
                <a:latin typeface="Franklin Gothic Heavy" pitchFamily="34" charset="0"/>
              </a:rPr>
              <a:t> театру</a:t>
            </a:r>
            <a:r>
              <a:rPr lang="ru-RU" sz="3600" dirty="0" smtClean="0">
                <a:latin typeface="Franklin Gothic Heavy" pitchFamily="34" charset="0"/>
              </a:rPr>
              <a:t>.</a:t>
            </a:r>
            <a:endParaRPr lang="ru-RU" sz="3600" dirty="0" smtClean="0">
              <a:latin typeface="Franklin Gothic Heavy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Users\Таня\Desktop\153572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4775" y="3524250"/>
            <a:ext cx="5229225" cy="3333750"/>
          </a:xfrm>
          <a:prstGeom prst="rect">
            <a:avLst/>
          </a:prstGeom>
          <a:noFill/>
        </p:spPr>
      </p:pic>
      <p:pic>
        <p:nvPicPr>
          <p:cNvPr id="30722" name="Picture 2" descr="C:\Users\Таня\Desktop\51164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86100"/>
            <a:ext cx="4139952" cy="3771900"/>
          </a:xfrm>
          <a:prstGeom prst="rect">
            <a:avLst/>
          </a:prstGeom>
          <a:noFill/>
        </p:spPr>
      </p:pic>
      <p:pic>
        <p:nvPicPr>
          <p:cNvPr id="30723" name="Picture 3" descr="C:\Users\Таня\Desktop\318820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1107" y="0"/>
            <a:ext cx="5012893" cy="38610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1052736"/>
            <a:ext cx="2304256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uk-UA" sz="4000" dirty="0" smtClean="0">
                <a:latin typeface="Franklin Gothic Heavy" pitchFamily="34" charset="0"/>
              </a:rPr>
              <a:t>ТЕАТРИ</a:t>
            </a:r>
            <a:endParaRPr lang="ru-RU" sz="4000" dirty="0">
              <a:latin typeface="Franklin Gothic Heavy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45352" cy="1124744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/>
              <a:t>Сучасні театри</a:t>
            </a:r>
            <a:endParaRPr lang="ru-RU" sz="6000" b="1" dirty="0"/>
          </a:p>
        </p:txBody>
      </p:sp>
      <p:pic>
        <p:nvPicPr>
          <p:cNvPr id="3" name="Picture 7" descr="C:\Users\Таня\Desktop\arton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614080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Таня\Desktop\39349271_I40008P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ня\Desktop\0650-13-640-640-100-wm-right_bottom-100-watermark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155" y="0"/>
            <a:ext cx="932340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Таня\Desktop\theatre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84984"/>
            <a:ext cx="4572000" cy="3573016"/>
          </a:xfrm>
          <a:prstGeom prst="rect">
            <a:avLst/>
          </a:prstGeom>
          <a:noFill/>
        </p:spPr>
      </p:pic>
      <p:pic>
        <p:nvPicPr>
          <p:cNvPr id="9224" name="Picture 8" descr="C:\Users\Таня\Desktop\%20%20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12719"/>
            <a:ext cx="4572000" cy="3745281"/>
          </a:xfrm>
          <a:prstGeom prst="rect">
            <a:avLst/>
          </a:prstGeom>
          <a:noFill/>
        </p:spPr>
      </p:pic>
      <p:pic>
        <p:nvPicPr>
          <p:cNvPr id="9225" name="Picture 9" descr="C:\Users\Таня\Desktop\DSC_9612-1-558x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0"/>
            <a:ext cx="4788024" cy="3333750"/>
          </a:xfrm>
          <a:prstGeom prst="rect">
            <a:avLst/>
          </a:prstGeom>
          <a:noFill/>
        </p:spPr>
      </p:pic>
      <p:pic>
        <p:nvPicPr>
          <p:cNvPr id="9226" name="Picture 10" descr="C:\Users\Таня\Desktop\kantata-572x3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360323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41376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/>
              <a:t>Висловлювання </a:t>
            </a:r>
            <a:r>
              <a:rPr lang="uk-UA" sz="4000" b="1" dirty="0" smtClean="0"/>
              <a:t>видатних  </a:t>
            </a:r>
            <a:r>
              <a:rPr lang="uk-UA" sz="4000" b="1" dirty="0" smtClean="0"/>
              <a:t>людей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626894"/>
            <a:ext cx="7308304" cy="123110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Театр – це мистецтво відтворювати життя.              </a:t>
            </a:r>
            <a:r>
              <a:rPr lang="uk-UA" sz="2800" dirty="0" smtClean="0"/>
              <a:t>       К </a:t>
            </a:r>
            <a:r>
              <a:rPr lang="uk-UA" sz="2800" dirty="0" err="1" smtClean="0"/>
              <a:t>.Станіславський</a:t>
            </a:r>
            <a:r>
              <a:rPr lang="uk-UA" sz="2800" dirty="0" smtClean="0"/>
              <a:t> </a:t>
            </a:r>
          </a:p>
          <a:p>
            <a:pPr algn="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348880"/>
            <a:ext cx="6732240" cy="166199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Театр навчає так , як цього не зробити товстій книзі.                                                 Вольтер                                                             </a:t>
            </a:r>
            <a:endParaRPr lang="uk-UA" dirty="0" smtClean="0"/>
          </a:p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3717032"/>
            <a:ext cx="7020272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uk-UA" sz="2800" b="1" dirty="0" smtClean="0"/>
              <a:t>Земля – це величезний театр, в якому одна  й та ж трагедія грається під різними назвами. </a:t>
            </a:r>
          </a:p>
          <a:p>
            <a:pPr algn="r"/>
            <a:r>
              <a:rPr lang="uk-UA" sz="2800" dirty="0" smtClean="0"/>
              <a:t>Вольтер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1484784"/>
            <a:ext cx="6156176" cy="13849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uk-UA" sz="2800" b="1" dirty="0" smtClean="0"/>
              <a:t>Весь світ – театр. Жінки й чоловіки – актори</a:t>
            </a:r>
            <a:r>
              <a:rPr lang="uk-UA" sz="2800" dirty="0" smtClean="0"/>
              <a:t>. </a:t>
            </a:r>
          </a:p>
          <a:p>
            <a:pPr algn="r"/>
            <a:r>
              <a:rPr lang="uk-UA" sz="2800" dirty="0" smtClean="0"/>
              <a:t>  </a:t>
            </a:r>
            <a:r>
              <a:rPr lang="uk-UA" sz="2800" dirty="0" err="1" smtClean="0"/>
              <a:t>Уільям</a:t>
            </a:r>
            <a:r>
              <a:rPr lang="uk-UA" sz="2800" dirty="0" smtClean="0"/>
              <a:t>  </a:t>
            </a:r>
            <a:r>
              <a:rPr lang="uk-UA" sz="2800" dirty="0" err="1" smtClean="0"/>
              <a:t>Шекспір</a:t>
            </a:r>
            <a:r>
              <a:rPr lang="uk-UA" sz="2800" dirty="0" err="1" smtClean="0"/>
              <a:t>р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5" presetClass="exit" presetSubtype="1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0"/>
                            </p:stCondLst>
                            <p:childTnLst>
                              <p:par>
                                <p:cTn id="37" presetID="41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Таня\320px-Eltham_Little_Theat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36686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1196752"/>
            <a:ext cx="86044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Franklin Gothic Heavy" pitchFamily="34" charset="0"/>
              </a:rPr>
              <a:t>Театр</a:t>
            </a:r>
          </a:p>
          <a:p>
            <a:pPr algn="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</a:rPr>
              <a:t>грец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</a:rPr>
              <a:t>theatron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—</a:t>
            </a:r>
          </a:p>
          <a:p>
            <a:pPr algn="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</a:rPr>
              <a:t>місце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</a:rPr>
              <a:t>призначене</a:t>
            </a:r>
            <a:endParaRPr lang="ru-RU" sz="4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для </a:t>
            </a:r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</a:rPr>
              <a:t>видовища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</a:p>
          <a:p>
            <a:endParaRPr lang="ru-RU" sz="4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Franklin Gothic Heavy" pitchFamily="34" charset="0"/>
              </a:rPr>
              <a:t>— вид </a:t>
            </a:r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  <a:latin typeface="Franklin Gothic Heavy" pitchFamily="34" charset="0"/>
              </a:rPr>
              <a:t>мистецтва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Franklin Gothic Heavy" pitchFamily="34" charset="0"/>
              </a:rPr>
              <a:t>, </a:t>
            </a:r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  <a:latin typeface="Franklin Gothic Heavy" pitchFamily="34" charset="0"/>
              </a:rPr>
              <a:t>що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Franklin Gothic Heavy" pitchFamily="34" charset="0"/>
              </a:rPr>
              <a:t> </a:t>
            </a:r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  <a:latin typeface="Franklin Gothic Heavy" pitchFamily="34" charset="0"/>
              </a:rPr>
              <a:t>відображає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Franklin Gothic Heavy" pitchFamily="34" charset="0"/>
              </a:rPr>
              <a:t> </a:t>
            </a:r>
          </a:p>
          <a:p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  <a:latin typeface="Franklin Gothic Heavy" pitchFamily="34" charset="0"/>
              </a:rPr>
              <a:t>дійсність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Franklin Gothic Heavy" pitchFamily="34" charset="0"/>
              </a:rPr>
              <a:t> у </a:t>
            </a:r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  <a:latin typeface="Franklin Gothic Heavy" pitchFamily="34" charset="0"/>
              </a:rPr>
              <a:t>художніх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Franklin Gothic Heavy" pitchFamily="34" charset="0"/>
              </a:rPr>
              <a:t> </a:t>
            </a:r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  <a:latin typeface="Franklin Gothic Heavy" pitchFamily="34" charset="0"/>
              </a:rPr>
              <a:t>сценічних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Franklin Gothic Heavy" pitchFamily="34" charset="0"/>
              </a:rPr>
              <a:t> образах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Franklin Gothic Heavy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52736"/>
            <a:ext cx="3635896" cy="267765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uk-UA" sz="2400" b="0" dirty="0" smtClean="0">
                <a:latin typeface="Franklin Gothic Heavy" pitchFamily="34" charset="0"/>
              </a:rPr>
              <a:t>Я не знаю професії, яка б  вимагала більш вишуканих форм і більш чистих характерів,  ніж театр.</a:t>
            </a:r>
          </a:p>
          <a:p>
            <a:pPr algn="r"/>
            <a:endParaRPr lang="uk-UA" sz="2400" b="0" dirty="0" smtClean="0">
              <a:latin typeface="Franklin Gothic Heavy" pitchFamily="34" charset="0"/>
            </a:endParaRPr>
          </a:p>
          <a:p>
            <a:pPr algn="r"/>
            <a:r>
              <a:rPr lang="ru-RU" sz="2400" b="0" i="1" dirty="0" smtClean="0">
                <a:latin typeface="Franklin Gothic Heavy" pitchFamily="34" charset="0"/>
              </a:rPr>
              <a:t>Д. Дидро</a:t>
            </a:r>
            <a:endParaRPr lang="ru-RU" sz="2400" b="0" dirty="0" smtClean="0">
              <a:latin typeface="Franklin Gothic Heavy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4149080"/>
            <a:ext cx="91440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ctr" anchorCtr="0" compatLnSpc="1">
            <a:prstTxWarp prst="textWave2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Franklin Gothic Heavy" pitchFamily="34" charset="0"/>
                <a:ea typeface="SimHei" pitchFamily="49" charset="-122"/>
                <a:cs typeface="Arial" pitchFamily="34" charset="0"/>
              </a:rPr>
              <a:t>Театр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Franklin Gothic Heavy" pitchFamily="34" charset="0"/>
                <a:ea typeface="SimHei" pitchFamily="49" charset="-122"/>
                <a:cs typeface="Arial" pitchFamily="34" charset="0"/>
              </a:rPr>
              <a:t>карає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Franklin Gothic Heavy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Franklin Gothic Heavy" pitchFamily="34" charset="0"/>
                <a:ea typeface="SimHei" pitchFamily="49" charset="-122"/>
                <a:cs typeface="Arial" pitchFamily="34" charset="0"/>
              </a:rPr>
              <a:t>тисячі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Franklin Gothic Heavy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Franklin Gothic Heavy" pitchFamily="34" charset="0"/>
                <a:ea typeface="SimHei" pitchFamily="49" charset="-122"/>
                <a:cs typeface="Arial" pitchFamily="34" charset="0"/>
              </a:rPr>
              <a:t>хиб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Franklin Gothic Heavy" pitchFamily="34" charset="0"/>
                <a:ea typeface="SimHei" pitchFamily="49" charset="-122"/>
                <a:cs typeface="Arial" pitchFamily="34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Franklin Gothic Heavy" pitchFamily="34" charset="0"/>
                <a:ea typeface="SimHei" pitchFamily="49" charset="-122"/>
                <a:cs typeface="Arial" pitchFamily="34" charset="0"/>
              </a:rPr>
              <a:t>що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Franklin Gothic Heavy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Franklin Gothic Heavy" pitchFamily="34" charset="0"/>
                <a:ea typeface="SimHei" pitchFamily="49" charset="-122"/>
                <a:cs typeface="Arial" pitchFamily="34" charset="0"/>
              </a:rPr>
              <a:t>залишаються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effectLst/>
                <a:latin typeface="Franklin Gothic Heavy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Franklin Gothic Heavy" pitchFamily="34" charset="0"/>
                <a:ea typeface="SimHei" pitchFamily="49" charset="-122"/>
                <a:cs typeface="Arial" pitchFamily="34" charset="0"/>
              </a:rPr>
              <a:t> судом без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Franklin Gothic Heavy" pitchFamily="34" charset="0"/>
                <a:ea typeface="SimHei" pitchFamily="49" charset="-122"/>
                <a:cs typeface="Arial" pitchFamily="34" charset="0"/>
              </a:rPr>
              <a:t>покарання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Franklin Gothic Heavy" pitchFamily="34" charset="0"/>
                <a:ea typeface="SimHei" pitchFamily="49" charset="-122"/>
                <a:cs typeface="Arial" pitchFamily="34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Franklin Gothic Heavy" pitchFamily="34" charset="0"/>
                <a:ea typeface="SimHei" pitchFamily="49" charset="-122"/>
                <a:cs typeface="Arial" pitchFamily="34" charset="0"/>
              </a:rPr>
              <a:t>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Franklin Gothic Heavy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Franklin Gothic Heavy" pitchFamily="34" charset="0"/>
                <a:ea typeface="SimHei" pitchFamily="49" charset="-122"/>
                <a:cs typeface="Arial" pitchFamily="34" charset="0"/>
              </a:rPr>
              <a:t>пропонує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Franklin Gothic Heavy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Franklin Gothic Heavy" pitchFamily="34" charset="0"/>
                <a:ea typeface="SimHei" pitchFamily="49" charset="-122"/>
                <a:cs typeface="Arial" pitchFamily="34" charset="0"/>
              </a:rPr>
              <a:t>тисячі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Franklin Gothic Heavy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Franklin Gothic Heavy" pitchFamily="34" charset="0"/>
                <a:ea typeface="SimHei" pitchFamily="49" charset="-122"/>
                <a:cs typeface="Arial" pitchFamily="34" charset="0"/>
              </a:rPr>
              <a:t>чеснот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Franklin Gothic Heavy" pitchFamily="34" charset="0"/>
                <a:ea typeface="SimHei" pitchFamily="49" charset="-122"/>
                <a:cs typeface="Arial" pitchFamily="34" charset="0"/>
              </a:rPr>
              <a:t>, про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Franklin Gothic Heavy" pitchFamily="34" charset="0"/>
                <a:ea typeface="SimHei" pitchFamily="49" charset="-122"/>
                <a:cs typeface="Arial" pitchFamily="34" charset="0"/>
              </a:rPr>
              <a:t>які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Franklin Gothic Heavy" pitchFamily="34" charset="0"/>
                <a:ea typeface="SimHei" pitchFamily="49" charset="-122"/>
                <a:cs typeface="Arial" pitchFamily="34" charset="0"/>
              </a:rPr>
              <a:t> не говорить закон.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Franklin Gothic Heavy" pitchFamily="34" charset="0"/>
                <a:ea typeface="SimHei" pitchFamily="49" charset="-122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Franklin Gothic Heavy" pitchFamily="34" charset="0"/>
              <a:ea typeface="SimHei" pitchFamily="49" charset="-122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Franklin Gothic Heavy" pitchFamily="34" charset="0"/>
                <a:ea typeface="SimHei" pitchFamily="49" charset="-122"/>
                <a:cs typeface="Arial" pitchFamily="34" charset="0"/>
              </a:rPr>
              <a:t>Ф. Шиллер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Franklin Gothic Heavy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572000" y="1412776"/>
            <a:ext cx="43204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Театр - не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відображуюче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дзеркало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скло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щ</a:t>
            </a:r>
            <a:r>
              <a:rPr lang="ru-RU" sz="2400" dirty="0" err="1" smtClean="0"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збільшує</a:t>
            </a:r>
            <a:endParaRPr lang="ru-RU" sz="2400" dirty="0" smtClean="0">
              <a:latin typeface="Franklin Gothic Heavy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Franklin Gothic Heavy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В. </a:t>
            </a:r>
            <a:r>
              <a:rPr lang="ru-RU" sz="2400" dirty="0" err="1" smtClean="0"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Маяковський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Franklin Gothic Heavy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86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8673" grpId="0"/>
      <p:bldP spid="286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Таня\Desktop\b3c05f261fc8824fe5a92c793f6c511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540" y="0"/>
            <a:ext cx="916654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/>
              <a:t>Римський</a:t>
            </a:r>
            <a:r>
              <a:rPr lang="ru-RU" b="1" dirty="0" smtClean="0"/>
              <a:t> </a:t>
            </a:r>
            <a:r>
              <a:rPr lang="ru-RU" b="1" dirty="0" smtClean="0"/>
              <a:t>театр (240 р. до н. е.)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7905056" cy="5661248"/>
          </a:xfrm>
        </p:spPr>
        <p:txBody>
          <a:bodyPr>
            <a:normAutofit lnSpcReduction="10000"/>
          </a:bodyPr>
          <a:lstStyle/>
          <a:p>
            <a:r>
              <a:rPr lang="ru-RU" b="1" i="1" dirty="0" err="1" smtClean="0"/>
              <a:t>бере</a:t>
            </a:r>
            <a:r>
              <a:rPr lang="ru-RU" b="1" i="1" dirty="0" smtClean="0"/>
              <a:t> </a:t>
            </a:r>
            <a:r>
              <a:rPr lang="ru-RU" b="1" i="1" dirty="0" smtClean="0"/>
              <a:t>початок </a:t>
            </a:r>
            <a:endParaRPr lang="ru-RU" b="1" i="1" dirty="0" smtClean="0"/>
          </a:p>
          <a:p>
            <a:pPr>
              <a:buNone/>
            </a:pPr>
            <a:r>
              <a:rPr lang="ru-RU" b="1" i="1" dirty="0" err="1" smtClean="0"/>
              <a:t>від</a:t>
            </a:r>
            <a:r>
              <a:rPr lang="ru-RU" b="1" i="1" dirty="0" smtClean="0"/>
              <a:t> </a:t>
            </a:r>
            <a:r>
              <a:rPr lang="ru-RU" b="1" i="1" dirty="0" smtClean="0"/>
              <a:t>свят </a:t>
            </a:r>
            <a:r>
              <a:rPr lang="ru-RU" b="1" i="1" dirty="0" smtClean="0"/>
              <a:t>урожаю</a:t>
            </a:r>
          </a:p>
          <a:p>
            <a:pPr>
              <a:buNone/>
            </a:pPr>
            <a:r>
              <a:rPr lang="ru-RU" b="1" i="1" dirty="0" smtClean="0"/>
              <a:t> </a:t>
            </a:r>
            <a:r>
              <a:rPr lang="ru-RU" b="1" i="1" dirty="0" err="1" smtClean="0"/>
              <a:t>які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висвітлюють</a:t>
            </a:r>
            <a:endParaRPr lang="ru-RU" b="1" i="1" dirty="0" smtClean="0"/>
          </a:p>
          <a:p>
            <a:pPr>
              <a:buNone/>
            </a:pPr>
            <a:r>
              <a:rPr lang="ru-RU" b="1" i="1" dirty="0" err="1" smtClean="0"/>
              <a:t>ся</a:t>
            </a:r>
            <a:r>
              <a:rPr lang="ru-RU" b="1" i="1" dirty="0" smtClean="0"/>
              <a:t> </a:t>
            </a:r>
            <a:r>
              <a:rPr lang="ru-RU" b="1" i="1" dirty="0" smtClean="0"/>
              <a:t>у </a:t>
            </a:r>
            <a:r>
              <a:rPr lang="ru-RU" b="1" i="1" dirty="0" err="1" smtClean="0"/>
              <a:t>фесценнінах</a:t>
            </a:r>
            <a:r>
              <a:rPr lang="ru-RU" b="1" i="1" dirty="0" smtClean="0"/>
              <a:t> </a:t>
            </a: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(</a:t>
            </a:r>
            <a:r>
              <a:rPr lang="ru-RU" b="1" i="1" dirty="0" err="1" smtClean="0"/>
              <a:t>пісні-діалоги</a:t>
            </a:r>
            <a:r>
              <a:rPr lang="ru-RU" b="1" i="1" dirty="0" smtClean="0"/>
              <a:t>),</a:t>
            </a:r>
          </a:p>
          <a:p>
            <a:pPr>
              <a:buNone/>
            </a:pPr>
            <a:r>
              <a:rPr lang="ru-RU" b="1" i="1" dirty="0" smtClean="0"/>
              <a:t> </a:t>
            </a:r>
            <a:r>
              <a:rPr lang="ru-RU" b="1" i="1" dirty="0" err="1" smtClean="0"/>
              <a:t>сатурнах</a:t>
            </a:r>
            <a:r>
              <a:rPr lang="ru-RU" b="1" i="1" dirty="0" smtClean="0"/>
              <a:t> </a:t>
            </a: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(</a:t>
            </a:r>
            <a:r>
              <a:rPr lang="ru-RU" b="1" i="1" dirty="0" err="1" smtClean="0"/>
              <a:t>побутові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й</a:t>
            </a: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 </a:t>
            </a:r>
            <a:r>
              <a:rPr lang="ru-RU" b="1" i="1" dirty="0" err="1" smtClean="0"/>
              <a:t>комічні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сцени</a:t>
            </a:r>
            <a:r>
              <a:rPr lang="ru-RU" b="1" i="1" dirty="0" smtClean="0"/>
              <a:t>)</a:t>
            </a:r>
          </a:p>
          <a:p>
            <a:pPr>
              <a:buNone/>
            </a:pP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ателланах</a:t>
            </a:r>
            <a:r>
              <a:rPr lang="ru-RU" b="1" i="1" dirty="0" smtClean="0"/>
              <a:t> </a:t>
            </a: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(</a:t>
            </a:r>
            <a:r>
              <a:rPr lang="ru-RU" b="1" i="1" dirty="0" smtClean="0"/>
              <a:t>одноактна </a:t>
            </a:r>
            <a:endParaRPr lang="ru-RU" b="1" i="1" dirty="0" smtClean="0"/>
          </a:p>
          <a:p>
            <a:pPr>
              <a:buNone/>
            </a:pPr>
            <a:r>
              <a:rPr lang="ru-RU" b="1" i="1" dirty="0" err="1" smtClean="0"/>
              <a:t>і</a:t>
            </a:r>
            <a:r>
              <a:rPr lang="ru-RU" b="1" i="1" dirty="0" err="1" smtClean="0"/>
              <a:t>мпровізована</a:t>
            </a: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 </a:t>
            </a:r>
            <a:r>
              <a:rPr lang="ru-RU" b="1" i="1" dirty="0" err="1" smtClean="0"/>
              <a:t>фольклорна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п'єса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pic>
        <p:nvPicPr>
          <p:cNvPr id="4098" name="Picture 2" descr="C:\Users\Таня\Desktop\N2j0586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196752"/>
            <a:ext cx="5940152" cy="5593443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76872"/>
            <a:ext cx="6012160" cy="458112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У </a:t>
            </a:r>
            <a:r>
              <a:rPr lang="ru-RU" sz="2800" b="1" dirty="0" err="1" smtClean="0"/>
              <a:t>Стародавній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Греції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Афінах</a:t>
            </a:r>
            <a:r>
              <a:rPr lang="ru-RU" sz="2800" b="1" dirty="0" smtClean="0"/>
              <a:t>), </a:t>
            </a:r>
            <a:r>
              <a:rPr lang="ru-RU" sz="2800" b="1" dirty="0" err="1" smtClean="0"/>
              <a:t>починаючи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кінця</a:t>
            </a:r>
            <a:r>
              <a:rPr lang="ru-RU" sz="2800" b="1" dirty="0" smtClean="0"/>
              <a:t> VI ст. до н. е., </a:t>
            </a:r>
            <a:r>
              <a:rPr lang="ru-RU" sz="2800" b="1" dirty="0" err="1" smtClean="0"/>
              <a:t>щорічно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ставилися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трагедії</a:t>
            </a:r>
            <a:r>
              <a:rPr lang="ru-RU" sz="2800" b="1" dirty="0" smtClean="0"/>
              <a:t>,</a:t>
            </a:r>
          </a:p>
          <a:p>
            <a:pPr>
              <a:buNone/>
            </a:pPr>
            <a:r>
              <a:rPr lang="ru-RU" sz="2800" b="1" dirty="0" smtClean="0"/>
              <a:t> </a:t>
            </a:r>
            <a:r>
              <a:rPr lang="ru-RU" sz="2800" b="1" dirty="0" smtClean="0"/>
              <a:t>    </a:t>
            </a:r>
            <a:r>
              <a:rPr lang="ru-RU" sz="2800" b="1" dirty="0" err="1" smtClean="0"/>
              <a:t>комедії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сатиричні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драми</a:t>
            </a:r>
            <a:r>
              <a:rPr lang="ru-RU" sz="2800" b="1" dirty="0" smtClean="0"/>
              <a:t>. </a:t>
            </a:r>
            <a:endParaRPr lang="ru-RU" sz="2800" b="1" dirty="0" smtClean="0"/>
          </a:p>
          <a:p>
            <a:r>
              <a:rPr lang="ru-RU" sz="2800" b="1" spc="-150" dirty="0" smtClean="0"/>
              <a:t>Основою </a:t>
            </a:r>
            <a:r>
              <a:rPr lang="ru-RU" sz="2800" b="1" spc="-150" dirty="0" err="1" smtClean="0"/>
              <a:t>подібних</a:t>
            </a:r>
            <a:r>
              <a:rPr lang="ru-RU" sz="2800" b="1" spc="-150" dirty="0" smtClean="0"/>
              <a:t> </a:t>
            </a:r>
            <a:r>
              <a:rPr lang="ru-RU" sz="2800" b="1" spc="-150" dirty="0" err="1" smtClean="0"/>
              <a:t>видовищ</a:t>
            </a:r>
            <a:endParaRPr lang="ru-RU" sz="2800" b="1" spc="-150" dirty="0" smtClean="0"/>
          </a:p>
          <a:p>
            <a:pPr>
              <a:buNone/>
            </a:pPr>
            <a:r>
              <a:rPr lang="ru-RU" sz="2800" b="1" spc="-150" dirty="0" smtClean="0"/>
              <a:t> </a:t>
            </a:r>
            <a:r>
              <a:rPr lang="ru-RU" sz="2800" b="1" spc="-150" dirty="0" smtClean="0"/>
              <a:t>   </a:t>
            </a:r>
            <a:r>
              <a:rPr lang="ru-RU" sz="2800" b="1" spc="-150" dirty="0" err="1" smtClean="0"/>
              <a:t>були</a:t>
            </a:r>
            <a:r>
              <a:rPr lang="ru-RU" sz="2800" b="1" spc="-150" dirty="0" smtClean="0"/>
              <a:t> </a:t>
            </a:r>
            <a:r>
              <a:rPr lang="ru-RU" sz="2800" b="1" spc="-150" dirty="0" err="1" smtClean="0"/>
              <a:t>культові</a:t>
            </a:r>
            <a:r>
              <a:rPr lang="ru-RU" sz="2800" b="1" spc="-150" dirty="0" smtClean="0"/>
              <a:t> </a:t>
            </a:r>
            <a:r>
              <a:rPr lang="ru-RU" sz="2800" b="1" spc="-150" dirty="0" smtClean="0"/>
              <a:t> обряди на </a:t>
            </a:r>
            <a:r>
              <a:rPr lang="ru-RU" sz="2800" b="1" spc="-150" dirty="0" smtClean="0"/>
              <a:t>честь </a:t>
            </a:r>
            <a:r>
              <a:rPr lang="ru-RU" sz="2800" b="1" spc="-150" dirty="0" err="1" smtClean="0"/>
              <a:t>грецького</a:t>
            </a:r>
            <a:r>
              <a:rPr lang="ru-RU" sz="2800" b="1" spc="-150" dirty="0" smtClean="0"/>
              <a:t> бога </a:t>
            </a:r>
            <a:r>
              <a:rPr lang="ru-RU" sz="2800" b="1" spc="-150" dirty="0" smtClean="0"/>
              <a:t>виноградарства</a:t>
            </a:r>
          </a:p>
          <a:p>
            <a:pPr>
              <a:buNone/>
            </a:pPr>
            <a:r>
              <a:rPr lang="ru-RU" sz="2800" b="1" spc="-150" dirty="0" smtClean="0"/>
              <a:t> </a:t>
            </a:r>
            <a:r>
              <a:rPr lang="ru-RU" sz="2800" b="1" spc="-150" dirty="0" smtClean="0"/>
              <a:t>    </a:t>
            </a:r>
            <a:r>
              <a:rPr lang="ru-RU" sz="2800" b="1" spc="-150" dirty="0" err="1" smtClean="0"/>
              <a:t>й</a:t>
            </a:r>
            <a:r>
              <a:rPr lang="ru-RU" sz="2800" b="1" spc="-150" dirty="0" smtClean="0"/>
              <a:t> </a:t>
            </a:r>
            <a:r>
              <a:rPr lang="ru-RU" sz="2800" b="1" spc="-150" dirty="0" err="1" smtClean="0"/>
              <a:t>виноробства</a:t>
            </a:r>
            <a:r>
              <a:rPr lang="ru-RU" sz="2800" b="1" spc="-150" dirty="0" smtClean="0"/>
              <a:t> </a:t>
            </a:r>
            <a:r>
              <a:rPr lang="ru-RU" sz="2800" b="1" spc="-150" dirty="0" err="1" smtClean="0"/>
              <a:t>Діоніс</a:t>
            </a:r>
            <a:r>
              <a:rPr lang="ru-RU" sz="2800" b="1" dirty="0" err="1" smtClean="0"/>
              <a:t>а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3074" name="Picture 2" descr="C:\Users\Таня\Desktop\640px-Epidaurus_The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76872"/>
          </a:xfrm>
          <a:prstGeom prst="rect">
            <a:avLst/>
          </a:prstGeom>
          <a:noFill/>
        </p:spPr>
      </p:pic>
      <p:pic>
        <p:nvPicPr>
          <p:cNvPr id="3075" name="Picture 3" descr="C:\Users\Таня\Desktop\320px-Theatre_of_Dionysus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140968"/>
            <a:ext cx="3995936" cy="371703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0"/>
            <a:ext cx="6012160" cy="1340768"/>
          </a:xfrm>
        </p:spPr>
        <p:txBody>
          <a:bodyPr/>
          <a:lstStyle/>
          <a:p>
            <a:pPr algn="ctr"/>
            <a:r>
              <a:rPr lang="uk-UA" b="1" dirty="0" smtClean="0"/>
              <a:t>Японські театри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340768"/>
            <a:ext cx="3275856" cy="5517232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47864" y="1340768"/>
            <a:ext cx="5796136" cy="551723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b="1" i="1" dirty="0" err="1" smtClean="0"/>
              <a:t>Втіленням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давніх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народних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традицій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є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відомі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японські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театри</a:t>
            </a:r>
            <a:r>
              <a:rPr lang="ru-RU" sz="3600" b="1" i="1" dirty="0" smtClean="0"/>
              <a:t> Но </a:t>
            </a:r>
            <a:r>
              <a:rPr lang="ru-RU" sz="3600" b="1" i="1" dirty="0" err="1" smtClean="0"/>
              <a:t>і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Кабукі</a:t>
            </a:r>
            <a:r>
              <a:rPr lang="ru-RU" sz="3600" b="1" i="1" dirty="0" smtClean="0"/>
              <a:t>. В театрах </a:t>
            </a:r>
            <a:r>
              <a:rPr lang="ru-RU" sz="3600" b="1" i="1" dirty="0" err="1" smtClean="0"/>
              <a:t>Кабукі</a:t>
            </a:r>
            <a:r>
              <a:rPr lang="ru-RU" sz="3600" b="1" i="1" dirty="0" smtClean="0"/>
              <a:t> (один </a:t>
            </a:r>
            <a:r>
              <a:rPr lang="ru-RU" sz="3600" b="1" i="1" dirty="0" err="1" smtClean="0"/>
              <a:t>з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видів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класичного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японського</a:t>
            </a:r>
            <a:r>
              <a:rPr lang="ru-RU" sz="3600" b="1" i="1" dirty="0" smtClean="0"/>
              <a:t> театру, </a:t>
            </a:r>
            <a:r>
              <a:rPr lang="ru-RU" sz="3600" b="1" i="1" dirty="0" err="1" smtClean="0"/>
              <a:t>що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сформувався</a:t>
            </a:r>
            <a:r>
              <a:rPr lang="ru-RU" sz="3600" b="1" i="1" dirty="0" smtClean="0"/>
              <a:t> у XVII ст.) </a:t>
            </a:r>
            <a:r>
              <a:rPr lang="ru-RU" sz="3600" b="1" i="1" dirty="0" err="1" smtClean="0"/>
              <a:t>грають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тільки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чоловіки</a:t>
            </a:r>
            <a:r>
              <a:rPr lang="ru-RU" sz="3600" b="1" i="1" dirty="0" smtClean="0"/>
              <a:t>, </a:t>
            </a:r>
            <a:r>
              <a:rPr lang="ru-RU" sz="3600" b="1" i="1" dirty="0" err="1" smtClean="0"/>
              <a:t>котрі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виконують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і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жіночі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ролі</a:t>
            </a:r>
            <a:r>
              <a:rPr lang="ru-RU" sz="3600" b="1" i="1" dirty="0" smtClean="0"/>
              <a:t>.</a:t>
            </a:r>
          </a:p>
          <a:p>
            <a:pPr algn="ctr"/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Таня\Desktop\220px-Acteur_kabuki_Katsukaw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7585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2050"/>
          </a:xfrm>
        </p:spPr>
        <p:txBody>
          <a:bodyPr/>
          <a:lstStyle/>
          <a:p>
            <a:pPr algn="ctr"/>
            <a:r>
              <a:rPr lang="uk-UA" sz="5400" b="1" dirty="0" smtClean="0"/>
              <a:t>Український театр</a:t>
            </a:r>
            <a:endParaRPr lang="ru-RU" sz="5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548680"/>
            <a:ext cx="4211960" cy="6309320"/>
          </a:xfrm>
        </p:spPr>
        <p:txBody>
          <a:bodyPr>
            <a:noAutofit/>
          </a:bodyPr>
          <a:lstStyle/>
          <a:p>
            <a:pPr algn="ctr"/>
            <a:endParaRPr lang="ru-RU" sz="3200" dirty="0" smtClean="0">
              <a:cs typeface="Aharoni" pitchFamily="2" charset="-79"/>
            </a:endParaRPr>
          </a:p>
          <a:p>
            <a:pPr algn="ctr"/>
            <a:endParaRPr lang="ru-RU" sz="3200" dirty="0" smtClean="0">
              <a:cs typeface="Aharoni" pitchFamily="2" charset="-79"/>
            </a:endParaRPr>
          </a:p>
          <a:p>
            <a:pPr algn="ctr"/>
            <a:r>
              <a:rPr lang="ru-RU" sz="3200" dirty="0" smtClean="0">
                <a:cs typeface="Aharoni" pitchFamily="2" charset="-79"/>
              </a:rPr>
              <a:t>В </a:t>
            </a:r>
            <a:r>
              <a:rPr lang="ru-RU" sz="3200" dirty="0" err="1" smtClean="0">
                <a:cs typeface="Aharoni" pitchFamily="2" charset="-79"/>
              </a:rPr>
              <a:t>Україні</a:t>
            </a:r>
            <a:r>
              <a:rPr lang="ru-RU" sz="3200" dirty="0" smtClean="0">
                <a:cs typeface="Aharoni" pitchFamily="2" charset="-79"/>
              </a:rPr>
              <a:t> драматична </a:t>
            </a:r>
            <a:r>
              <a:rPr lang="ru-RU" sz="3200" dirty="0" err="1" smtClean="0">
                <a:cs typeface="Aharoni" pitchFamily="2" charset="-79"/>
              </a:rPr>
              <a:t>література</a:t>
            </a:r>
            <a:r>
              <a:rPr lang="ru-RU" sz="3200" dirty="0" smtClean="0">
                <a:cs typeface="Aharoni" pitchFamily="2" charset="-79"/>
              </a:rPr>
              <a:t> </a:t>
            </a:r>
            <a:r>
              <a:rPr lang="ru-RU" sz="3200" dirty="0" err="1" smtClean="0">
                <a:cs typeface="Aharoni" pitchFamily="2" charset="-79"/>
              </a:rPr>
              <a:t>порівняно</a:t>
            </a:r>
            <a:r>
              <a:rPr lang="ru-RU" sz="3200" dirty="0" smtClean="0">
                <a:cs typeface="Aharoni" pitchFamily="2" charset="-79"/>
              </a:rPr>
              <a:t> </a:t>
            </a:r>
            <a:r>
              <a:rPr lang="ru-RU" sz="3200" dirty="0" err="1" smtClean="0">
                <a:cs typeface="Aharoni" pitchFamily="2" charset="-79"/>
              </a:rPr>
              <a:t>із</a:t>
            </a:r>
            <a:r>
              <a:rPr lang="ru-RU" sz="3200" dirty="0" smtClean="0">
                <a:cs typeface="Aharoni" pitchFamily="2" charset="-79"/>
              </a:rPr>
              <a:t> </a:t>
            </a:r>
            <a:r>
              <a:rPr lang="ru-RU" sz="3200" dirty="0" err="1" smtClean="0">
                <a:cs typeface="Aharoni" pitchFamily="2" charset="-79"/>
              </a:rPr>
              <a:t>західноєвропейською</a:t>
            </a:r>
            <a:r>
              <a:rPr lang="ru-RU" sz="3200" dirty="0" smtClean="0">
                <a:cs typeface="Aharoni" pitchFamily="2" charset="-79"/>
              </a:rPr>
              <a:t> </a:t>
            </a:r>
            <a:r>
              <a:rPr lang="ru-RU" sz="3200" dirty="0" err="1" smtClean="0">
                <a:cs typeface="Aharoni" pitchFamily="2" charset="-79"/>
              </a:rPr>
              <a:t>виникає</a:t>
            </a:r>
            <a:r>
              <a:rPr lang="ru-RU" sz="3200" dirty="0" smtClean="0">
                <a:cs typeface="Aharoni" pitchFamily="2" charset="-79"/>
              </a:rPr>
              <a:t> </a:t>
            </a:r>
            <a:r>
              <a:rPr lang="ru-RU" sz="3200" dirty="0" err="1" smtClean="0">
                <a:cs typeface="Aharoni" pitchFamily="2" charset="-79"/>
              </a:rPr>
              <a:t>пізніше</a:t>
            </a:r>
            <a:r>
              <a:rPr lang="ru-RU" sz="3200" dirty="0" smtClean="0">
                <a:cs typeface="Aharoni" pitchFamily="2" charset="-79"/>
              </a:rPr>
              <a:t>, </a:t>
            </a:r>
            <a:r>
              <a:rPr lang="ru-RU" sz="3200" dirty="0" err="1" smtClean="0">
                <a:cs typeface="Aharoni" pitchFamily="2" charset="-79"/>
              </a:rPr>
              <a:t>розвиваючись</a:t>
            </a:r>
            <a:r>
              <a:rPr lang="ru-RU" sz="3200" dirty="0" smtClean="0">
                <a:cs typeface="Aharoni" pitchFamily="2" charset="-79"/>
              </a:rPr>
              <a:t> </a:t>
            </a:r>
            <a:r>
              <a:rPr lang="ru-RU" sz="3200" dirty="0" err="1" smtClean="0">
                <a:cs typeface="Aharoni" pitchFamily="2" charset="-79"/>
              </a:rPr>
              <a:t>під</a:t>
            </a:r>
            <a:r>
              <a:rPr lang="ru-RU" sz="3200" dirty="0" smtClean="0">
                <a:cs typeface="Aharoni" pitchFamily="2" charset="-79"/>
              </a:rPr>
              <a:t> </a:t>
            </a:r>
            <a:r>
              <a:rPr lang="ru-RU" sz="3200" dirty="0" err="1" smtClean="0">
                <a:cs typeface="Aharoni" pitchFamily="2" charset="-79"/>
              </a:rPr>
              <a:t>впливом</a:t>
            </a:r>
            <a:r>
              <a:rPr lang="ru-RU" sz="3200" dirty="0" smtClean="0">
                <a:cs typeface="Aharoni" pitchFamily="2" charset="-79"/>
              </a:rPr>
              <a:t> </a:t>
            </a:r>
            <a:r>
              <a:rPr lang="ru-RU" sz="3200" dirty="0" err="1" smtClean="0">
                <a:cs typeface="Aharoni" pitchFamily="2" charset="-79"/>
              </a:rPr>
              <a:t>польського</a:t>
            </a:r>
            <a:r>
              <a:rPr lang="ru-RU" sz="3200" dirty="0" smtClean="0">
                <a:cs typeface="Aharoni" pitchFamily="2" charset="-79"/>
              </a:rPr>
              <a:t> </a:t>
            </a:r>
            <a:r>
              <a:rPr lang="ru-RU" sz="3200" dirty="0" err="1" smtClean="0">
                <a:cs typeface="Aharoni" pitchFamily="2" charset="-79"/>
              </a:rPr>
              <a:t>і</a:t>
            </a:r>
            <a:r>
              <a:rPr lang="ru-RU" sz="3200" dirty="0" smtClean="0">
                <a:cs typeface="Aharoni" pitchFamily="2" charset="-79"/>
              </a:rPr>
              <a:t> </a:t>
            </a:r>
            <a:r>
              <a:rPr lang="ru-RU" sz="3200" dirty="0" err="1" smtClean="0">
                <a:cs typeface="Aharoni" pitchFamily="2" charset="-79"/>
              </a:rPr>
              <a:t>латинського</a:t>
            </a:r>
            <a:r>
              <a:rPr lang="ru-RU" sz="3200" dirty="0" smtClean="0">
                <a:cs typeface="Aharoni" pitchFamily="2" charset="-79"/>
              </a:rPr>
              <a:t> театру, </a:t>
            </a:r>
            <a:r>
              <a:rPr lang="ru-RU" sz="3200" dirty="0" err="1" smtClean="0">
                <a:cs typeface="Aharoni" pitchFamily="2" charset="-79"/>
              </a:rPr>
              <a:t>передусім</a:t>
            </a:r>
            <a:r>
              <a:rPr lang="ru-RU" sz="3200" dirty="0" smtClean="0">
                <a:cs typeface="Aharoni" pitchFamily="2" charset="-79"/>
              </a:rPr>
              <a:t> </a:t>
            </a:r>
            <a:r>
              <a:rPr lang="ru-RU" sz="3200" dirty="0" err="1" smtClean="0">
                <a:cs typeface="Aharoni" pitchFamily="2" charset="-79"/>
              </a:rPr>
              <a:t>шкільного</a:t>
            </a:r>
            <a:endParaRPr lang="ru-RU" sz="3200" dirty="0">
              <a:cs typeface="Aharoni" pitchFamily="2" charset="-79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364088" y="1916832"/>
            <a:ext cx="3779912" cy="29767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Таня\Desktop\76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9207" y="1124743"/>
            <a:ext cx="4954793" cy="573325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ня\Desktop\22011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0"/>
            <a:ext cx="486003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196752"/>
            <a:ext cx="48245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latin typeface="Franklin Gothic Heavy" pitchFamily="34" charset="0"/>
              </a:rPr>
              <a:t>Шкільна</a:t>
            </a:r>
            <a:r>
              <a:rPr lang="ru-RU" sz="3600" dirty="0">
                <a:latin typeface="Franklin Gothic Heavy" pitchFamily="34" charset="0"/>
              </a:rPr>
              <a:t> драма </a:t>
            </a:r>
            <a:r>
              <a:rPr lang="ru-RU" sz="3600" dirty="0" err="1">
                <a:latin typeface="Franklin Gothic Heavy" pitchFamily="34" charset="0"/>
              </a:rPr>
              <a:t>інсценізувала</a:t>
            </a:r>
            <a:r>
              <a:rPr lang="ru-RU" sz="3600" dirty="0">
                <a:latin typeface="Franklin Gothic Heavy" pitchFamily="34" charset="0"/>
              </a:rPr>
              <a:t> </a:t>
            </a:r>
            <a:r>
              <a:rPr lang="ru-RU" sz="3600" dirty="0" err="1">
                <a:latin typeface="Franklin Gothic Heavy" pitchFamily="34" charset="0"/>
              </a:rPr>
              <a:t>міфологічні</a:t>
            </a:r>
            <a:r>
              <a:rPr lang="ru-RU" sz="3600" dirty="0">
                <a:latin typeface="Franklin Gothic Heavy" pitchFamily="34" charset="0"/>
              </a:rPr>
              <a:t> та </a:t>
            </a:r>
            <a:r>
              <a:rPr lang="ru-RU" sz="3600" dirty="0" err="1">
                <a:latin typeface="Franklin Gothic Heavy" pitchFamily="34" charset="0"/>
              </a:rPr>
              <a:t>історичні</a:t>
            </a:r>
            <a:r>
              <a:rPr lang="ru-RU" sz="3600" dirty="0">
                <a:latin typeface="Franklin Gothic Heavy" pitchFamily="34" charset="0"/>
              </a:rPr>
              <a:t> </a:t>
            </a:r>
            <a:r>
              <a:rPr lang="ru-RU" sz="3600" dirty="0" err="1">
                <a:latin typeface="Franklin Gothic Heavy" pitchFamily="34" charset="0"/>
              </a:rPr>
              <a:t>сюжети</a:t>
            </a:r>
            <a:r>
              <a:rPr lang="ru-RU" sz="3600" dirty="0">
                <a:latin typeface="Franklin Gothic Heavy" pitchFamily="34" charset="0"/>
              </a:rPr>
              <a:t>, </a:t>
            </a:r>
            <a:r>
              <a:rPr lang="ru-RU" sz="3600" dirty="0" err="1">
                <a:latin typeface="Franklin Gothic Heavy" pitchFamily="34" charset="0"/>
              </a:rPr>
              <a:t>осучаснювала</a:t>
            </a:r>
            <a:r>
              <a:rPr lang="ru-RU" sz="3600" dirty="0">
                <a:latin typeface="Franklin Gothic Heavy" pitchFamily="34" charset="0"/>
              </a:rPr>
              <a:t> </a:t>
            </a:r>
            <a:r>
              <a:rPr lang="ru-RU" sz="3600" dirty="0" err="1">
                <a:latin typeface="Franklin Gothic Heavy" pitchFamily="34" charset="0"/>
              </a:rPr>
              <a:t>жанри</a:t>
            </a:r>
            <a:r>
              <a:rPr lang="ru-RU" sz="3600" dirty="0">
                <a:latin typeface="Franklin Gothic Heavy" pitchFamily="34" charset="0"/>
              </a:rPr>
              <a:t> </a:t>
            </a:r>
            <a:r>
              <a:rPr lang="ru-RU" sz="3600" dirty="0" err="1">
                <a:latin typeface="Franklin Gothic Heavy" pitchFamily="34" charset="0"/>
              </a:rPr>
              <a:t>середньовічного</a:t>
            </a:r>
            <a:r>
              <a:rPr lang="ru-RU" sz="3600" dirty="0">
                <a:latin typeface="Franklin Gothic Heavy" pitchFamily="34" charset="0"/>
              </a:rPr>
              <a:t> театру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image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9016" y="2996952"/>
            <a:ext cx="2895786" cy="3861048"/>
          </a:xfrm>
          <a:prstGeom prst="rect">
            <a:avLst/>
          </a:prstGeom>
          <a:noFill/>
        </p:spPr>
      </p:pic>
      <p:pic>
        <p:nvPicPr>
          <p:cNvPr id="8195" name="Picture 3" descr="C:\Users\Таня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58667" cy="37444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67944" y="0"/>
            <a:ext cx="50760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Franklin Gothic Heavy" pitchFamily="34" charset="0"/>
              </a:rPr>
              <a:t>Перша </a:t>
            </a:r>
            <a:r>
              <a:rPr lang="ru-RU" sz="3200" dirty="0" err="1" smtClean="0">
                <a:latin typeface="Franklin Gothic Heavy" pitchFamily="34" charset="0"/>
              </a:rPr>
              <a:t>відома</a:t>
            </a:r>
            <a:r>
              <a:rPr lang="ru-RU" sz="3200" dirty="0" smtClean="0">
                <a:latin typeface="Franklin Gothic Heavy" pitchFamily="34" charset="0"/>
              </a:rPr>
              <a:t> </a:t>
            </a:r>
            <a:r>
              <a:rPr lang="ru-RU" sz="3200" dirty="0" err="1" smtClean="0">
                <a:latin typeface="Franklin Gothic Heavy" pitchFamily="34" charset="0"/>
              </a:rPr>
              <a:t>українська</a:t>
            </a:r>
            <a:r>
              <a:rPr lang="ru-RU" sz="3200" dirty="0" smtClean="0">
                <a:latin typeface="Franklin Gothic Heavy" pitchFamily="34" charset="0"/>
              </a:rPr>
              <a:t> </a:t>
            </a:r>
            <a:r>
              <a:rPr lang="ru-RU" sz="3200" dirty="0" err="1" smtClean="0">
                <a:latin typeface="Franklin Gothic Heavy" pitchFamily="34" charset="0"/>
              </a:rPr>
              <a:t>віршована</a:t>
            </a:r>
            <a:r>
              <a:rPr lang="ru-RU" sz="3200" dirty="0" smtClean="0">
                <a:latin typeface="Franklin Gothic Heavy" pitchFamily="34" charset="0"/>
              </a:rPr>
              <a:t> драма "</a:t>
            </a:r>
            <a:r>
              <a:rPr lang="ru-RU" sz="3200" dirty="0" err="1" smtClean="0">
                <a:latin typeface="Franklin Gothic Heavy" pitchFamily="34" charset="0"/>
              </a:rPr>
              <a:t>Размышляне</a:t>
            </a:r>
            <a:r>
              <a:rPr lang="ru-RU" sz="3200" dirty="0" smtClean="0">
                <a:latin typeface="Franklin Gothic Heavy" pitchFamily="34" charset="0"/>
              </a:rPr>
              <a:t> о </a:t>
            </a:r>
            <a:r>
              <a:rPr lang="ru-RU" sz="3200" dirty="0" err="1" smtClean="0">
                <a:latin typeface="Franklin Gothic Heavy" pitchFamily="34" charset="0"/>
              </a:rPr>
              <a:t>муцъ</a:t>
            </a:r>
            <a:r>
              <a:rPr lang="ru-RU" sz="3200" dirty="0" smtClean="0">
                <a:latin typeface="Franklin Gothic Heavy" pitchFamily="34" charset="0"/>
              </a:rPr>
              <a:t> Христа Спасителя нашего..." </a:t>
            </a:r>
            <a:r>
              <a:rPr lang="ru-RU" sz="3200" dirty="0" err="1" smtClean="0">
                <a:latin typeface="Franklin Gothic Heavy" pitchFamily="34" charset="0"/>
              </a:rPr>
              <a:t>належить</a:t>
            </a:r>
            <a:r>
              <a:rPr lang="ru-RU" sz="3200" dirty="0" smtClean="0">
                <a:latin typeface="Franklin Gothic Heavy" pitchFamily="34" charset="0"/>
              </a:rPr>
              <a:t> </a:t>
            </a:r>
          </a:p>
          <a:p>
            <a:r>
              <a:rPr lang="ru-RU" sz="3200" dirty="0" smtClean="0">
                <a:latin typeface="Franklin Gothic Heavy" pitchFamily="34" charset="0"/>
              </a:rPr>
              <a:t>І. Волковичу</a:t>
            </a:r>
            <a:endParaRPr lang="ru-RU" sz="3200" dirty="0" smtClean="0">
              <a:latin typeface="Franklin Gothic Heavy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293096"/>
            <a:ext cx="61561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dirty="0" smtClean="0">
                <a:latin typeface="Franklin Gothic Heavy" pitchFamily="34" charset="0"/>
              </a:rPr>
              <a:t>Жанр </a:t>
            </a:r>
            <a:r>
              <a:rPr lang="ru-RU" sz="3600" dirty="0" err="1" smtClean="0">
                <a:latin typeface="Franklin Gothic Heavy" pitchFamily="34" charset="0"/>
              </a:rPr>
              <a:t>прозових</a:t>
            </a:r>
            <a:r>
              <a:rPr lang="ru-RU" sz="3600" dirty="0" smtClean="0">
                <a:latin typeface="Franklin Gothic Heavy" pitchFamily="34" charset="0"/>
              </a:rPr>
              <a:t> </a:t>
            </a:r>
            <a:r>
              <a:rPr lang="ru-RU" sz="3600" dirty="0" err="1" smtClean="0">
                <a:latin typeface="Franklin Gothic Heavy" pitchFamily="34" charset="0"/>
              </a:rPr>
              <a:t>філософських</a:t>
            </a:r>
            <a:r>
              <a:rPr lang="ru-RU" sz="3600" dirty="0" smtClean="0">
                <a:latin typeface="Franklin Gothic Heavy" pitchFamily="34" charset="0"/>
              </a:rPr>
              <a:t> </a:t>
            </a:r>
            <a:r>
              <a:rPr lang="ru-RU" sz="3600" dirty="0" err="1" smtClean="0">
                <a:latin typeface="Franklin Gothic Heavy" pitchFamily="34" charset="0"/>
              </a:rPr>
              <a:t>діалогів</a:t>
            </a:r>
            <a:r>
              <a:rPr lang="ru-RU" sz="3600" dirty="0" smtClean="0">
                <a:latin typeface="Franklin Gothic Heavy" pitchFamily="34" charset="0"/>
              </a:rPr>
              <a:t> </a:t>
            </a:r>
            <a:r>
              <a:rPr lang="ru-RU" sz="3600" dirty="0" err="1" smtClean="0">
                <a:latin typeface="Franklin Gothic Heavy" pitchFamily="34" charset="0"/>
              </a:rPr>
              <a:t>культивував</a:t>
            </a:r>
            <a:r>
              <a:rPr lang="ru-RU" sz="3600" dirty="0" smtClean="0">
                <a:latin typeface="Franklin Gothic Heavy" pitchFamily="34" charset="0"/>
              </a:rPr>
              <a:t> </a:t>
            </a:r>
          </a:p>
          <a:p>
            <a:pPr algn="r"/>
            <a:r>
              <a:rPr lang="ru-RU" sz="3600" dirty="0" err="1" smtClean="0">
                <a:latin typeface="Franklin Gothic Heavy" pitchFamily="34" charset="0"/>
              </a:rPr>
              <a:t>Григорій</a:t>
            </a:r>
            <a:r>
              <a:rPr lang="ru-RU" sz="3600" dirty="0" smtClean="0">
                <a:latin typeface="Franklin Gothic Heavy" pitchFamily="34" charset="0"/>
              </a:rPr>
              <a:t> Сковорода</a:t>
            </a:r>
            <a:endParaRPr lang="ru-RU" sz="3600" dirty="0" smtClean="0">
              <a:latin typeface="Franklin Gothic Heavy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485</TotalTime>
  <Words>443</Words>
  <Application>Microsoft Office PowerPoint</Application>
  <PresentationFormat>Экран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РОЗВИТОК СВІТОВОГО ТА УКРАЇНСЬКОГО  ТЕАТРУ</vt:lpstr>
      <vt:lpstr>Слайд 2</vt:lpstr>
      <vt:lpstr>Слайд 3</vt:lpstr>
      <vt:lpstr>Римський театр (240 р. до н. е.)</vt:lpstr>
      <vt:lpstr>Слайд 5</vt:lpstr>
      <vt:lpstr>Японські театри</vt:lpstr>
      <vt:lpstr>Український театр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Сучасні театри</vt:lpstr>
      <vt:lpstr>Слайд 16</vt:lpstr>
      <vt:lpstr>Слайд 17</vt:lpstr>
      <vt:lpstr>Слайд 18</vt:lpstr>
      <vt:lpstr>Висловлювання видатних  людей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світового та українського театру</dc:title>
  <dc:creator>Таня</dc:creator>
  <cp:lastModifiedBy>Таня</cp:lastModifiedBy>
  <cp:revision>50</cp:revision>
  <dcterms:created xsi:type="dcterms:W3CDTF">2011-10-28T09:59:03Z</dcterms:created>
  <dcterms:modified xsi:type="dcterms:W3CDTF">2011-10-28T18:04:29Z</dcterms:modified>
</cp:coreProperties>
</file>