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F1210-AFDE-44BD-8F45-A4F190D9461C}" v="447" dt="2022-11-07T21:01:09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87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98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61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5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02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9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0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79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2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31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82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49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A51D536C-693D-4911-B3E3-277E6CA006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ACC7FC-0DA0-46D9-BEDF-149E4AB32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40A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DFCF1D-0DA7-0C90-3978-9490C93F53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</a:blip>
          <a:srcRect t="9158" b="13787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2552" cy="4069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300" dirty="0" smtClean="0">
                <a:cs typeface="Calibri Light"/>
              </a:rPr>
              <a:t>Т</a:t>
            </a:r>
            <a:r>
              <a:rPr lang="ru-RU" sz="5300" dirty="0" smtClean="0">
                <a:cs typeface="Calibri Light"/>
              </a:rPr>
              <a:t>ема 13:</a:t>
            </a:r>
            <a:r>
              <a:rPr lang="ru-RU" sz="5300" dirty="0">
                <a:cs typeface="Calibri Light"/>
              </a:rPr>
              <a:t/>
            </a:r>
            <a:br>
              <a:rPr lang="ru-RU" sz="5300" dirty="0">
                <a:cs typeface="Calibri Light"/>
              </a:rPr>
            </a:br>
            <a:r>
              <a:rPr lang="ru-RU" sz="5300" b="1" dirty="0">
                <a:ea typeface="+mj-lt"/>
                <a:cs typeface="+mj-lt"/>
              </a:rPr>
              <a:t>ОРГАНІЗАЦІЯ ВИРОБНИЦТВА І ЗАБЕЗПЕЧЕННЯ ЯКОСТІ ПРОДУКЦІЇ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2552" cy="11256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dirty="0" smtClean="0">
                <a:cs typeface="Calibri"/>
              </a:rPr>
              <a:t>Викладач </a:t>
            </a:r>
            <a:r>
              <a:rPr lang="uk-UA" dirty="0" err="1" smtClean="0">
                <a:cs typeface="Calibri"/>
              </a:rPr>
              <a:t>Костіна</a:t>
            </a:r>
            <a:r>
              <a:rPr lang="uk-UA" dirty="0" smtClean="0">
                <a:cs typeface="Calibri"/>
              </a:rPr>
              <a:t> Т.Ю.</a:t>
            </a:r>
            <a:endParaRPr lang="ru-RU" dirty="0">
              <a:cs typeface="Calibri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="" xmlns:a16="http://schemas.microsoft.com/office/drawing/2014/main" id="{1886631C-CD62-4E60-A5E7-767EEAEB4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BCB9E0F-80B4-4BE1-A13D-A796E8186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E6B391-69E8-81D6-D078-E54A70A0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33" y="753517"/>
            <a:ext cx="11047013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 b="1" dirty="0">
                <a:ea typeface="+mj-lt"/>
                <a:cs typeface="+mj-lt"/>
              </a:rPr>
              <a:t>5. </a:t>
            </a:r>
            <a:r>
              <a:rPr lang="ru-RU" sz="4500" b="1" dirty="0" err="1">
                <a:ea typeface="+mj-lt"/>
                <a:cs typeface="+mj-lt"/>
              </a:rPr>
              <a:t>Показники</a:t>
            </a:r>
            <a:r>
              <a:rPr lang="ru-RU" sz="4500" b="1" dirty="0">
                <a:ea typeface="+mj-lt"/>
                <a:cs typeface="+mj-lt"/>
              </a:rPr>
              <a:t> </a:t>
            </a:r>
            <a:r>
              <a:rPr lang="ru-RU" sz="4500" b="1" dirty="0" err="1">
                <a:ea typeface="+mj-lt"/>
                <a:cs typeface="+mj-lt"/>
              </a:rPr>
              <a:t>якості</a:t>
            </a:r>
            <a:r>
              <a:rPr lang="ru-RU" sz="4500" b="1" dirty="0">
                <a:ea typeface="+mj-lt"/>
                <a:cs typeface="+mj-lt"/>
              </a:rPr>
              <a:t> </a:t>
            </a:r>
            <a:r>
              <a:rPr lang="ru-RU" sz="4500" b="1" dirty="0" err="1">
                <a:ea typeface="+mj-lt"/>
                <a:cs typeface="+mj-lt"/>
              </a:rPr>
              <a:t>продукції</a:t>
            </a:r>
            <a:endParaRPr lang="ru-RU" sz="4500" dirty="0" err="1"/>
          </a:p>
          <a:p>
            <a:pPr>
              <a:lnSpc>
                <a:spcPct val="90000"/>
              </a:lnSpc>
            </a:pPr>
            <a:endParaRPr lang="ru-RU" sz="450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0E3F30D-43E2-AE8F-BA45-9C2C7BE4C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001" r="16884" b="2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384425-EFAD-6C56-5550-54E2D6B4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800" b="1" i="1" dirty="0" err="1">
                <a:ea typeface="+mn-lt"/>
                <a:cs typeface="+mn-lt"/>
              </a:rPr>
              <a:t>абсолютний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dirty="0">
                <a:ea typeface="+mn-lt"/>
                <a:cs typeface="+mn-lt"/>
              </a:rPr>
              <a:t>- </a:t>
            </a:r>
            <a:r>
              <a:rPr lang="ru-RU" sz="1800" dirty="0" err="1">
                <a:ea typeface="+mn-lt"/>
                <a:cs typeface="+mn-lt"/>
              </a:rPr>
              <a:t>визначається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обчисленням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певних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показників</a:t>
            </a:r>
            <a:r>
              <a:rPr lang="ru-RU" sz="1800" dirty="0">
                <a:ea typeface="+mn-lt"/>
                <a:cs typeface="+mn-lt"/>
              </a:rPr>
              <a:t> без </a:t>
            </a:r>
            <a:r>
              <a:rPr lang="ru-RU" sz="1800" dirty="0" err="1">
                <a:ea typeface="+mn-lt"/>
                <a:cs typeface="+mn-lt"/>
              </a:rPr>
              <a:t>їх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порівняння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відповідними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показниками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аналогічних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виробів</a:t>
            </a:r>
            <a:endParaRPr lang="ru-RU" sz="1800" dirty="0" err="1"/>
          </a:p>
          <a:p>
            <a:pPr>
              <a:lnSpc>
                <a:spcPct val="100000"/>
              </a:lnSpc>
            </a:pPr>
            <a:r>
              <a:rPr lang="ru-RU" sz="1800" b="1" i="1" dirty="0" err="1">
                <a:ea typeface="+mn-lt"/>
                <a:cs typeface="+mn-lt"/>
              </a:rPr>
              <a:t>відносний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dirty="0">
                <a:ea typeface="+mn-lt"/>
                <a:cs typeface="+mn-lt"/>
              </a:rPr>
              <a:t>- </a:t>
            </a:r>
            <a:r>
              <a:rPr lang="ru-RU" sz="1800" dirty="0" err="1">
                <a:ea typeface="+mn-lt"/>
                <a:cs typeface="+mn-lt"/>
              </a:rPr>
              <a:t>полягає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співставлення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абсолютних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показників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якості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відповідними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показниками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аналогів</a:t>
            </a:r>
            <a:r>
              <a:rPr lang="ru-RU" sz="1800" dirty="0">
                <a:ea typeface="+mn-lt"/>
                <a:cs typeface="+mn-lt"/>
              </a:rPr>
              <a:t> - </a:t>
            </a:r>
            <a:r>
              <a:rPr lang="ru-RU" sz="1800" dirty="0" err="1">
                <a:ea typeface="+mn-lt"/>
                <a:cs typeface="+mn-lt"/>
              </a:rPr>
              <a:t>кращих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зразків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err="1">
                <a:ea typeface="+mn-lt"/>
                <a:cs typeface="+mn-lt"/>
              </a:rPr>
              <a:t>перспективний</a:t>
            </a:r>
            <a:r>
              <a:rPr lang="ru-RU" sz="1800" b="1" i="1" dirty="0">
                <a:ea typeface="+mn-lt"/>
                <a:cs typeface="+mn-lt"/>
              </a:rPr>
              <a:t>    </a:t>
            </a:r>
            <a:r>
              <a:rPr lang="ru-RU" sz="1800" dirty="0">
                <a:ea typeface="+mn-lt"/>
                <a:cs typeface="+mn-lt"/>
              </a:rPr>
              <a:t>-    </a:t>
            </a:r>
            <a:r>
              <a:rPr lang="ru-RU" sz="1800" dirty="0" err="1">
                <a:ea typeface="+mn-lt"/>
                <a:cs typeface="+mn-lt"/>
              </a:rPr>
              <a:t>відображає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перспективні</a:t>
            </a:r>
            <a:r>
              <a:rPr lang="ru-RU" sz="1800" dirty="0">
                <a:ea typeface="+mn-lt"/>
                <a:cs typeface="+mn-lt"/>
              </a:rPr>
              <a:t>    напрямки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науки і </a:t>
            </a:r>
            <a:r>
              <a:rPr lang="ru-RU" sz="1800" dirty="0" err="1">
                <a:ea typeface="+mn-lt"/>
                <a:cs typeface="+mn-lt"/>
              </a:rPr>
              <a:t>техніки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втілені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новій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endParaRPr lang="ru-RU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err="1">
                <a:ea typeface="+mn-lt"/>
                <a:cs typeface="+mn-lt"/>
              </a:rPr>
              <a:t>оптимальний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dirty="0">
                <a:ea typeface="+mn-lt"/>
                <a:cs typeface="+mn-lt"/>
              </a:rPr>
              <a:t>- </a:t>
            </a:r>
            <a:r>
              <a:rPr lang="ru-RU" sz="1800" dirty="0" err="1">
                <a:ea typeface="+mn-lt"/>
                <a:cs typeface="+mn-lt"/>
              </a:rPr>
              <a:t>відображає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мінімальні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суспільно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необхідні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витрати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виробництво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експлуатацію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endParaRPr lang="ru-RU" sz="1800" dirty="0" err="1"/>
          </a:p>
          <a:p>
            <a:pPr>
              <a:lnSpc>
                <a:spcPct val="100000"/>
              </a:lnSpc>
            </a:pPr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1654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61E0CA-9F98-3654-7FC7-0C4622E7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>
                <a:ea typeface="+mj-lt"/>
                <a:cs typeface="+mj-lt"/>
              </a:rPr>
              <a:t>Залежно від кількості властивостей, які характеризуються, </a:t>
            </a:r>
            <a:r>
              <a:rPr lang="ru-RU" sz="3100" b="1" i="1">
                <a:ea typeface="+mj-lt"/>
                <a:cs typeface="+mj-lt"/>
              </a:rPr>
              <a:t>показники якості </a:t>
            </a:r>
            <a:r>
              <a:rPr lang="ru-RU" sz="3100">
                <a:ea typeface="+mj-lt"/>
                <a:cs typeface="+mj-lt"/>
              </a:rPr>
              <a:t>поділяються на:</a:t>
            </a:r>
            <a:endParaRPr lang="ru-RU" sz="3100"/>
          </a:p>
          <a:p>
            <a:pPr>
              <a:lnSpc>
                <a:spcPct val="90000"/>
              </a:lnSpc>
            </a:pPr>
            <a:endParaRPr lang="ru-RU" sz="31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2B81F9-24FA-38E3-85D3-E9A15BDA7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i="1" dirty="0" err="1">
                <a:ea typeface="+mn-lt"/>
                <a:cs typeface="+mn-lt"/>
              </a:rPr>
              <a:t>одиничні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характеризують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окремі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властивості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продукції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/>
          </a:p>
          <a:p>
            <a:pPr>
              <a:lnSpc>
                <a:spcPct val="100000"/>
              </a:lnSpc>
            </a:pPr>
            <a:r>
              <a:rPr lang="ru-RU" i="1" dirty="0" err="1">
                <a:ea typeface="+mn-lt"/>
                <a:cs typeface="+mn-lt"/>
              </a:rPr>
              <a:t>комплексні</a:t>
            </a:r>
            <a:r>
              <a:rPr lang="ru-RU" i="1" dirty="0">
                <a:ea typeface="+mn-lt"/>
                <a:cs typeface="+mn-lt"/>
              </a:rPr>
              <a:t>    </a:t>
            </a:r>
            <a:r>
              <a:rPr lang="ru-RU" dirty="0">
                <a:ea typeface="+mn-lt"/>
                <a:cs typeface="+mn-lt"/>
              </a:rPr>
              <a:t>-    </a:t>
            </a:r>
            <a:r>
              <a:rPr lang="ru-RU" dirty="0" err="1">
                <a:ea typeface="+mn-lt"/>
                <a:cs typeface="+mn-lt"/>
              </a:rPr>
              <a:t>характеризують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групу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властивостей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продукції</a:t>
            </a:r>
            <a:r>
              <a:rPr lang="ru-RU" dirty="0">
                <a:ea typeface="+mn-lt"/>
                <a:cs typeface="+mn-lt"/>
              </a:rPr>
              <a:t>;    за    ними </a:t>
            </a:r>
            <a:r>
              <a:rPr lang="ru-RU" dirty="0" err="1">
                <a:ea typeface="+mn-lt"/>
                <a:cs typeface="+mn-lt"/>
              </a:rPr>
              <a:t>продукція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поділяється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сорти</a:t>
            </a:r>
            <a:r>
              <a:rPr lang="ru-RU" dirty="0">
                <a:ea typeface="+mn-lt"/>
                <a:cs typeface="+mn-lt"/>
              </a:rPr>
              <a:t>, марки, </a:t>
            </a:r>
            <a:r>
              <a:rPr lang="ru-RU" dirty="0" err="1">
                <a:ea typeface="+mn-lt"/>
                <a:cs typeface="+mn-lt"/>
              </a:rPr>
              <a:t>класи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/>
          </a:p>
          <a:p>
            <a:pPr>
              <a:lnSpc>
                <a:spcPct val="100000"/>
              </a:lnSpc>
            </a:pPr>
            <a:r>
              <a:rPr lang="ru-RU" i="1" dirty="0" err="1">
                <a:ea typeface="+mn-lt"/>
                <a:cs typeface="+mn-lt"/>
              </a:rPr>
              <a:t>узагальнюючі</a:t>
            </a:r>
            <a:r>
              <a:rPr lang="ru-RU" i="1" dirty="0">
                <a:ea typeface="+mn-lt"/>
                <a:cs typeface="+mn-lt"/>
              </a:rPr>
              <a:t>,   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характеризують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якість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усієї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продукції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dirty="0" err="1">
                <a:ea typeface="+mn-lt"/>
                <a:cs typeface="+mn-lt"/>
              </a:rPr>
              <a:t>підприємства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i="1" dirty="0" err="1">
                <a:ea typeface="+mn-lt"/>
                <a:cs typeface="+mn-lt"/>
              </a:rPr>
              <a:t>наприклад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коефіцієнт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сортності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коефіцієнт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оновлення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асортименту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частка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сертифікованої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продукції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частка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продукції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призначеної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експорту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питома</a:t>
            </a:r>
            <a:r>
              <a:rPr lang="ru-RU" dirty="0">
                <a:ea typeface="+mn-lt"/>
                <a:cs typeface="+mn-lt"/>
              </a:rPr>
              <a:t> вага браку та </a:t>
            </a:r>
            <a:r>
              <a:rPr lang="ru-RU" dirty="0" err="1">
                <a:ea typeface="+mn-lt"/>
                <a:cs typeface="+mn-lt"/>
              </a:rPr>
              <a:t>ін</a:t>
            </a:r>
            <a:r>
              <a:rPr lang="ru-RU" dirty="0">
                <a:ea typeface="+mn-lt"/>
                <a:cs typeface="+mn-lt"/>
              </a:rPr>
              <a:t>.).</a:t>
            </a:r>
            <a:endParaRPr lang="ru-RU"/>
          </a:p>
          <a:p>
            <a:pPr>
              <a:lnSpc>
                <a:spcPct val="100000"/>
              </a:lnSpc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68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ADD9D0-6F57-B48F-8E71-ADBF5592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5600" b="1">
                <a:ea typeface="+mj-lt"/>
                <a:cs typeface="+mj-lt"/>
              </a:rPr>
              <a:t>6. Управління якістю продукції</a:t>
            </a:r>
            <a:endParaRPr lang="ru-RU" sz="5600" b="1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02CAC3-1D71-95EA-1FDB-6F243E96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1" dirty="0" err="1">
                <a:ea typeface="+mn-lt"/>
                <a:cs typeface="+mn-lt"/>
              </a:rPr>
              <a:t>Управління</a:t>
            </a:r>
            <a:r>
              <a:rPr lang="ru-RU" sz="2400" b="1" i="1" dirty="0">
                <a:ea typeface="+mn-lt"/>
                <a:cs typeface="+mn-lt"/>
              </a:rPr>
              <a:t> </a:t>
            </a:r>
            <a:r>
              <a:rPr lang="ru-RU" sz="2400" b="1" i="1" dirty="0" err="1">
                <a:ea typeface="+mn-lt"/>
                <a:cs typeface="+mn-lt"/>
              </a:rPr>
              <a:t>якістю</a:t>
            </a:r>
            <a:r>
              <a:rPr lang="ru-RU" sz="2400" b="1" i="1" dirty="0">
                <a:ea typeface="+mn-lt"/>
                <a:cs typeface="+mn-lt"/>
              </a:rPr>
              <a:t> - </a:t>
            </a:r>
            <a:r>
              <a:rPr lang="ru-RU" sz="2400" i="1" dirty="0" err="1">
                <a:ea typeface="+mn-lt"/>
                <a:cs typeface="+mn-lt"/>
              </a:rPr>
              <a:t>це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дії</a:t>
            </a:r>
            <a:r>
              <a:rPr lang="ru-RU" sz="2400" i="1" dirty="0">
                <a:ea typeface="+mn-lt"/>
                <a:cs typeface="+mn-lt"/>
              </a:rPr>
              <a:t>, </a:t>
            </a:r>
            <a:r>
              <a:rPr lang="ru-RU" sz="2400" i="1" dirty="0" err="1">
                <a:ea typeface="+mn-lt"/>
                <a:cs typeface="+mn-lt"/>
              </a:rPr>
              <a:t>спрямовані</a:t>
            </a:r>
            <a:r>
              <a:rPr lang="ru-RU" sz="2400" i="1" dirty="0">
                <a:ea typeface="+mn-lt"/>
                <a:cs typeface="+mn-lt"/>
              </a:rPr>
              <a:t> на </a:t>
            </a:r>
            <a:r>
              <a:rPr lang="ru-RU" sz="2400" i="1" dirty="0" err="1">
                <a:ea typeface="+mn-lt"/>
                <a:cs typeface="+mn-lt"/>
              </a:rPr>
              <a:t>встановлення</a:t>
            </a:r>
            <a:r>
              <a:rPr lang="ru-RU" sz="2400" i="1" dirty="0">
                <a:ea typeface="+mn-lt"/>
                <a:cs typeface="+mn-lt"/>
              </a:rPr>
              <a:t>, </a:t>
            </a:r>
            <a:r>
              <a:rPr lang="ru-RU" sz="2400" i="1" dirty="0" err="1">
                <a:ea typeface="+mn-lt"/>
                <a:cs typeface="+mn-lt"/>
              </a:rPr>
              <a:t>забезпечення</a:t>
            </a:r>
            <a:r>
              <a:rPr lang="ru-RU" sz="2400" i="1" dirty="0">
                <a:ea typeface="+mn-lt"/>
                <a:cs typeface="+mn-lt"/>
              </a:rPr>
              <a:t> та </a:t>
            </a:r>
            <a:r>
              <a:rPr lang="ru-RU" sz="2400" i="1" dirty="0" err="1">
                <a:ea typeface="+mn-lt"/>
                <a:cs typeface="+mn-lt"/>
              </a:rPr>
              <a:t>підтримку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необхідного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рівня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якості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продукції</a:t>
            </a:r>
            <a:r>
              <a:rPr lang="ru-RU" sz="2400" i="1" dirty="0">
                <a:ea typeface="+mn-lt"/>
                <a:cs typeface="+mn-lt"/>
              </a:rPr>
              <a:t> в </a:t>
            </a:r>
            <a:r>
              <a:rPr lang="ru-RU" sz="2400" i="1" dirty="0" err="1">
                <a:ea typeface="+mn-lt"/>
                <a:cs typeface="+mn-lt"/>
              </a:rPr>
              <a:t>процесі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її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проектування</a:t>
            </a:r>
            <a:r>
              <a:rPr lang="ru-RU" sz="2400" i="1" dirty="0">
                <a:ea typeface="+mn-lt"/>
                <a:cs typeface="+mn-lt"/>
              </a:rPr>
              <a:t>, </a:t>
            </a:r>
            <a:r>
              <a:rPr lang="ru-RU" sz="2400" i="1" dirty="0" err="1">
                <a:ea typeface="+mn-lt"/>
                <a:cs typeface="+mn-lt"/>
              </a:rPr>
              <a:t>виробництва</a:t>
            </a:r>
            <a:r>
              <a:rPr lang="ru-RU" sz="2400" i="1" dirty="0">
                <a:ea typeface="+mn-lt"/>
                <a:cs typeface="+mn-lt"/>
              </a:rPr>
              <a:t> і </a:t>
            </a:r>
            <a:r>
              <a:rPr lang="ru-RU" sz="2400" i="1" dirty="0" err="1">
                <a:ea typeface="+mn-lt"/>
                <a:cs typeface="+mn-lt"/>
              </a:rPr>
              <a:t>експлуатації</a:t>
            </a:r>
            <a:endParaRPr lang="ru-RU" sz="2400" dirty="0" err="1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err="1">
                <a:ea typeface="+mn-lt"/>
                <a:cs typeface="+mn-lt"/>
              </a:rPr>
              <a:t>Управління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охоплює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усі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основні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елементи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виробництва</a:t>
            </a:r>
            <a:r>
              <a:rPr lang="ru-RU" sz="2400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засоби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праці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предмети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праці</a:t>
            </a:r>
            <a:r>
              <a:rPr lang="ru-RU" sz="2400" dirty="0">
                <a:ea typeface="+mn-lt"/>
                <a:cs typeface="+mn-lt"/>
              </a:rPr>
              <a:t>, саму </a:t>
            </a:r>
            <a:r>
              <a:rPr lang="ru-RU" sz="2400" dirty="0" err="1">
                <a:ea typeface="+mn-lt"/>
                <a:cs typeface="+mn-lt"/>
              </a:rPr>
              <a:t>працю</a:t>
            </a:r>
            <a:r>
              <a:rPr lang="ru-RU" sz="2400" dirty="0">
                <a:ea typeface="+mn-lt"/>
                <a:cs typeface="+mn-lt"/>
              </a:rPr>
              <a:t>. </a:t>
            </a:r>
            <a:r>
              <a:rPr lang="ru-RU" sz="2400" dirty="0" err="1">
                <a:ea typeface="+mn-lt"/>
                <a:cs typeface="+mn-lt"/>
              </a:rPr>
              <a:t>Саме</a:t>
            </a:r>
            <a:r>
              <a:rPr lang="ru-RU" sz="2400" dirty="0">
                <a:ea typeface="+mn-lt"/>
                <a:cs typeface="+mn-lt"/>
              </a:rPr>
              <a:t> вони </a:t>
            </a:r>
            <a:r>
              <a:rPr lang="ru-RU" sz="2400" dirty="0" err="1">
                <a:ea typeface="+mn-lt"/>
                <a:cs typeface="+mn-lt"/>
              </a:rPr>
              <a:t>безпосередньо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впливають</a:t>
            </a:r>
            <a:r>
              <a:rPr lang="ru-RU" sz="2400" dirty="0">
                <a:ea typeface="+mn-lt"/>
                <a:cs typeface="+mn-lt"/>
              </a:rPr>
              <a:t> на </a:t>
            </a:r>
            <a:r>
              <a:rPr lang="ru-RU" sz="2400" dirty="0" err="1">
                <a:ea typeface="+mn-lt"/>
                <a:cs typeface="+mn-lt"/>
              </a:rPr>
              <a:t>забезпечення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виробництва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якісної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продукції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endParaRPr lang="ru-RU" sz="2400" i="1"/>
          </a:p>
          <a:p>
            <a:pPr>
              <a:lnSpc>
                <a:spcPct val="100000"/>
              </a:lnSpc>
            </a:pPr>
            <a:endParaRPr lang="ru-RU" sz="240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CFC6082-54EB-30D7-D3F7-7E2DA2CEFC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014" r="1511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825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0">
            <a:extLst>
              <a:ext uri="{FF2B5EF4-FFF2-40B4-BE49-F238E27FC236}">
                <a16:creationId xmlns=""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40A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750B7-40ED-EECF-5091-0E569FBE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Петля якості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=""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E48D609-FCBC-9C46-C3AF-49E9C9822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9811" y="2928885"/>
            <a:ext cx="5240956" cy="3722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74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58410-FDC9-3564-2B0C-7F3D98A9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28" y="379426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>
                <a:ea typeface="+mj-lt"/>
                <a:cs typeface="+mj-lt"/>
              </a:rPr>
              <a:t>7. Стандартизація і сертифікація продукції</a:t>
            </a:r>
            <a:endParaRPr lang="ru-RU" sz="4000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647BD8-CB5B-7FEA-3669-CB60A64A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44" y="2677317"/>
            <a:ext cx="6895878" cy="3793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200" b="1" i="1" dirty="0" err="1">
                <a:ea typeface="+mn-lt"/>
                <a:cs typeface="+mn-lt"/>
              </a:rPr>
              <a:t>Стандартизація</a:t>
            </a:r>
            <a:r>
              <a:rPr lang="ru-RU" sz="1200" b="1" i="1" dirty="0">
                <a:ea typeface="+mn-lt"/>
                <a:cs typeface="+mn-lt"/>
              </a:rPr>
              <a:t> -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це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діяльність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щодо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встановлення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положень</a:t>
            </a:r>
            <a:r>
              <a:rPr lang="ru-RU" sz="1200" i="1" dirty="0">
                <a:ea typeface="+mn-lt"/>
                <a:cs typeface="+mn-lt"/>
              </a:rPr>
              <a:t>, </a:t>
            </a:r>
            <a:r>
              <a:rPr lang="ru-RU" sz="1200" i="1" dirty="0" err="1">
                <a:ea typeface="+mn-lt"/>
                <a:cs typeface="+mn-lt"/>
              </a:rPr>
              <a:t>спрямованих</a:t>
            </a:r>
            <a:r>
              <a:rPr lang="ru-RU" sz="1200" i="1" dirty="0">
                <a:ea typeface="+mn-lt"/>
                <a:cs typeface="+mn-lt"/>
              </a:rPr>
              <a:t> на </a:t>
            </a:r>
            <a:r>
              <a:rPr lang="ru-RU" sz="1200" i="1" dirty="0" err="1">
                <a:ea typeface="+mn-lt"/>
                <a:cs typeface="+mn-lt"/>
              </a:rPr>
              <a:t>досягнення</a:t>
            </a:r>
            <a:r>
              <a:rPr lang="ru-RU" sz="1200" i="1" dirty="0">
                <a:ea typeface="+mn-lt"/>
                <a:cs typeface="+mn-lt"/>
              </a:rPr>
              <a:t> оптимального </a:t>
            </a:r>
            <a:r>
              <a:rPr lang="ru-RU" sz="1200" i="1" dirty="0" err="1">
                <a:ea typeface="+mn-lt"/>
                <a:cs typeface="+mn-lt"/>
              </a:rPr>
              <a:t>ступеня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впорядкованості</a:t>
            </a:r>
            <a:r>
              <a:rPr lang="ru-RU" sz="1200" i="1" dirty="0">
                <a:ea typeface="+mn-lt"/>
                <a:cs typeface="+mn-lt"/>
              </a:rPr>
              <a:t> у </a:t>
            </a:r>
            <a:r>
              <a:rPr lang="ru-RU" sz="1200" i="1" dirty="0" err="1">
                <a:ea typeface="+mn-lt"/>
                <a:cs typeface="+mn-lt"/>
              </a:rPr>
              <a:t>певній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сфері</a:t>
            </a:r>
            <a:r>
              <a:rPr lang="ru-RU" sz="1200" i="1" dirty="0">
                <a:ea typeface="+mn-lt"/>
                <a:cs typeface="+mn-lt"/>
              </a:rPr>
              <a:t> та </a:t>
            </a:r>
            <a:r>
              <a:rPr lang="ru-RU" sz="1200" i="1" dirty="0" err="1">
                <a:ea typeface="+mn-lt"/>
                <a:cs typeface="+mn-lt"/>
              </a:rPr>
              <a:t>призначених</a:t>
            </a:r>
            <a:r>
              <a:rPr lang="ru-RU" sz="1200" i="1" dirty="0">
                <a:ea typeface="+mn-lt"/>
                <a:cs typeface="+mn-lt"/>
              </a:rPr>
              <a:t> для </a:t>
            </a:r>
            <a:r>
              <a:rPr lang="ru-RU" sz="1200" i="1" dirty="0" err="1">
                <a:ea typeface="+mn-lt"/>
                <a:cs typeface="+mn-lt"/>
              </a:rPr>
              <a:t>загального</a:t>
            </a:r>
            <a:r>
              <a:rPr lang="ru-RU" sz="1200" i="1" dirty="0">
                <a:ea typeface="+mn-lt"/>
                <a:cs typeface="+mn-lt"/>
              </a:rPr>
              <a:t> і </a:t>
            </a:r>
            <a:r>
              <a:rPr lang="ru-RU" sz="1200" i="1" dirty="0" err="1">
                <a:ea typeface="+mn-lt"/>
                <a:cs typeface="+mn-lt"/>
              </a:rPr>
              <a:t>неодноразового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використання</a:t>
            </a:r>
            <a:endParaRPr lang="ru-RU" sz="1200"/>
          </a:p>
          <a:p>
            <a:pPr>
              <a:lnSpc>
                <a:spcPct val="100000"/>
              </a:lnSpc>
              <a:buNone/>
            </a:pPr>
            <a:r>
              <a:rPr lang="ru-RU" sz="1200" b="1" i="1" dirty="0">
                <a:ea typeface="+mn-lt"/>
                <a:cs typeface="+mn-lt"/>
              </a:rPr>
              <a:t>Метою </a:t>
            </a:r>
            <a:r>
              <a:rPr lang="ru-RU" sz="1200" b="1" i="1" dirty="0" err="1">
                <a:ea typeface="+mn-lt"/>
                <a:cs typeface="+mn-lt"/>
              </a:rPr>
              <a:t>стандартизації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i="1" dirty="0">
                <a:ea typeface="+mn-lt"/>
                <a:cs typeface="+mn-lt"/>
              </a:rPr>
              <a:t>в </a:t>
            </a:r>
            <a:r>
              <a:rPr lang="ru-RU" sz="1200" i="1" dirty="0" err="1">
                <a:ea typeface="+mn-lt"/>
                <a:cs typeface="+mn-lt"/>
              </a:rPr>
              <a:t>Україні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є: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dirty="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відповідності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об’єктів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стандартизації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своєму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призначенню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dirty="0" err="1">
                <a:ea typeface="+mn-lt"/>
                <a:cs typeface="+mn-lt"/>
              </a:rPr>
              <a:t>застосовність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сумісність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взаємозамінність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об’єктів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стандартизації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dirty="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раціонального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виробництва</a:t>
            </a:r>
            <a:r>
              <a:rPr lang="ru-RU" sz="1200" dirty="0">
                <a:ea typeface="+mn-lt"/>
                <a:cs typeface="+mn-lt"/>
              </a:rPr>
              <a:t> шляхом </a:t>
            </a:r>
            <a:r>
              <a:rPr lang="ru-RU" sz="1200" dirty="0" err="1">
                <a:ea typeface="+mn-lt"/>
                <a:cs typeface="+mn-lt"/>
              </a:rPr>
              <a:t>застосування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визнаних</a:t>
            </a:r>
            <a:r>
              <a:rPr lang="ru-RU" sz="1200" dirty="0">
                <a:ea typeface="+mn-lt"/>
                <a:cs typeface="+mn-lt"/>
              </a:rPr>
              <a:t> правил, </a:t>
            </a:r>
            <a:r>
              <a:rPr lang="ru-RU" sz="1200" dirty="0" err="1">
                <a:ea typeface="+mn-lt"/>
                <a:cs typeface="+mn-lt"/>
              </a:rPr>
              <a:t>настанов</a:t>
            </a:r>
            <a:r>
              <a:rPr lang="ru-RU" sz="1200" dirty="0">
                <a:ea typeface="+mn-lt"/>
                <a:cs typeface="+mn-lt"/>
              </a:rPr>
              <a:t> і процедур;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dirty="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охорони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життя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dirty="0" err="1">
                <a:ea typeface="+mn-lt"/>
                <a:cs typeface="+mn-lt"/>
              </a:rPr>
              <a:t>здоров’я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dirty="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 прав та </a:t>
            </a:r>
            <a:r>
              <a:rPr lang="ru-RU" sz="1200" dirty="0" err="1">
                <a:ea typeface="+mn-lt"/>
                <a:cs typeface="+mn-lt"/>
              </a:rPr>
              <a:t>інтересів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споживачів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безпечності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err="1">
                <a:ea typeface="+mn-lt"/>
                <a:cs typeface="+mn-lt"/>
              </a:rPr>
              <a:t>збереження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навколишнього</a:t>
            </a:r>
            <a:r>
              <a:rPr lang="ru-RU" sz="1200" dirty="0">
                <a:ea typeface="+mn-lt"/>
                <a:cs typeface="+mn-lt"/>
              </a:rPr>
              <a:t> природного </a:t>
            </a:r>
            <a:r>
              <a:rPr lang="ru-RU" sz="1200" err="1">
                <a:ea typeface="+mn-lt"/>
                <a:cs typeface="+mn-lt"/>
              </a:rPr>
              <a:t>середовища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err="1">
                <a:ea typeface="+mn-lt"/>
                <a:cs typeface="+mn-lt"/>
              </a:rPr>
              <a:t>економія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усіх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видів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ресурсів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200" err="1">
                <a:ea typeface="+mn-lt"/>
                <a:cs typeface="+mn-lt"/>
              </a:rPr>
              <a:t>усунення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технічних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бар’єрів</a:t>
            </a:r>
            <a:r>
              <a:rPr lang="ru-RU" sz="1200" dirty="0">
                <a:ea typeface="+mn-lt"/>
                <a:cs typeface="+mn-lt"/>
              </a:rPr>
              <a:t> у </a:t>
            </a:r>
            <a:r>
              <a:rPr lang="ru-RU" sz="1200" err="1">
                <a:ea typeface="+mn-lt"/>
                <a:cs typeface="+mn-lt"/>
              </a:rPr>
              <a:t>торгівлі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err="1">
                <a:ea typeface="+mn-lt"/>
                <a:cs typeface="+mn-lt"/>
              </a:rPr>
              <a:t>запобігання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їх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виникненню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підтримка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розвитку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міжнародної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конкурентоспроможності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продукції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/>
          </a:p>
          <a:p>
            <a:pPr marL="0" indent="0">
              <a:lnSpc>
                <a:spcPct val="100000"/>
              </a:lnSpc>
              <a:buNone/>
            </a:pPr>
            <a:endParaRPr lang="ru-RU" sz="1200" i="1" dirty="0"/>
          </a:p>
          <a:p>
            <a:pPr>
              <a:lnSpc>
                <a:spcPct val="100000"/>
              </a:lnSpc>
            </a:pPr>
            <a:endParaRPr lang="ru-RU" sz="90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C7C17AC-703C-5B78-AD29-CD476BA4D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188" r="1087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25123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6131D-7AA0-49DD-F8F5-13A2DD80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 b="1" i="1">
                <a:ea typeface="+mj-lt"/>
                <a:cs typeface="+mj-lt"/>
              </a:rPr>
              <a:t>Стандарт - нормативний документ, прийнятий відповідним органом, який встановлює правила, настанови та характеристики щодо діяльності або її результатів, та спрямований на досягнення оптимального ступеня впорядкованості у певній сфері</a:t>
            </a:r>
            <a:endParaRPr lang="ru-RU" sz="2100"/>
          </a:p>
          <a:p>
            <a:pPr>
              <a:lnSpc>
                <a:spcPct val="90000"/>
              </a:lnSpc>
            </a:pPr>
            <a:endParaRPr lang="ru-RU" sz="21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7F73A3-3C88-5908-EC4F-C5CC28DB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300" err="1"/>
              <a:t>Принципи</a:t>
            </a:r>
            <a:r>
              <a:rPr lang="ru-RU" sz="1300"/>
              <a:t> </a:t>
            </a:r>
            <a:r>
              <a:rPr lang="ru-RU" sz="1300" err="1"/>
              <a:t>стандартизації</a:t>
            </a:r>
            <a:r>
              <a:rPr lang="ru-RU" sz="1300"/>
              <a:t>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забезпечення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участі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фізичних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юридичних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осіб</a:t>
            </a:r>
            <a:r>
              <a:rPr lang="ru-RU" sz="1300">
                <a:ea typeface="+mn-lt"/>
                <a:cs typeface="+mn-lt"/>
              </a:rPr>
              <a:t> у </a:t>
            </a:r>
            <a:r>
              <a:rPr lang="ru-RU" sz="1300" err="1">
                <a:ea typeface="+mn-lt"/>
                <a:cs typeface="+mn-lt"/>
              </a:rPr>
              <a:t>розробці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відкритість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прозорість</a:t>
            </a:r>
            <a:r>
              <a:rPr lang="ru-RU" sz="1300">
                <a:ea typeface="+mn-lt"/>
                <a:cs typeface="+mn-lt"/>
              </a:rPr>
              <a:t> процедур </a:t>
            </a:r>
            <a:r>
              <a:rPr lang="ru-RU" sz="1300" err="1">
                <a:ea typeface="+mn-lt"/>
                <a:cs typeface="+mn-lt"/>
              </a:rPr>
              <a:t>розробки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прийняття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>
                <a:ea typeface="+mn-lt"/>
                <a:cs typeface="+mn-lt"/>
              </a:rPr>
              <a:t>    </a:t>
            </a:r>
            <a:r>
              <a:rPr lang="ru-RU" sz="1300" err="1">
                <a:ea typeface="+mn-lt"/>
                <a:cs typeface="+mn-lt"/>
              </a:rPr>
              <a:t>добровільне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застосування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якщо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інше</a:t>
            </a:r>
            <a:r>
              <a:rPr lang="ru-RU" sz="1300">
                <a:ea typeface="+mn-lt"/>
                <a:cs typeface="+mn-lt"/>
              </a:rPr>
              <a:t> не </a:t>
            </a:r>
            <a:r>
              <a:rPr lang="ru-RU" sz="1300" err="1">
                <a:ea typeface="+mn-lt"/>
                <a:cs typeface="+mn-lt"/>
              </a:rPr>
              <a:t>передбачено</a:t>
            </a:r>
            <a:r>
              <a:rPr lang="ru-RU" sz="1300">
                <a:ea typeface="+mn-lt"/>
                <a:cs typeface="+mn-lt"/>
              </a:rPr>
              <a:t> нормативно- </a:t>
            </a:r>
            <a:r>
              <a:rPr lang="ru-RU" sz="1300" err="1">
                <a:ea typeface="+mn-lt"/>
                <a:cs typeface="+mn-lt"/>
              </a:rPr>
              <a:t>правовими</a:t>
            </a:r>
            <a:r>
              <a:rPr lang="ru-RU" sz="1300">
                <a:ea typeface="+mn-lt"/>
                <a:cs typeface="+mn-lt"/>
              </a:rPr>
              <a:t> актами;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відповідність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 чинному </a:t>
            </a:r>
            <a:r>
              <a:rPr lang="ru-RU" sz="1300" err="1">
                <a:ea typeface="+mn-lt"/>
                <a:cs typeface="+mn-lt"/>
              </a:rPr>
              <a:t>законодавству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адаптація</a:t>
            </a:r>
            <a:r>
              <a:rPr lang="ru-RU" sz="1300">
                <a:ea typeface="+mn-lt"/>
                <a:cs typeface="+mn-lt"/>
              </a:rPr>
              <a:t> до </a:t>
            </a:r>
            <a:r>
              <a:rPr lang="ru-RU" sz="1300" err="1">
                <a:ea typeface="+mn-lt"/>
                <a:cs typeface="+mn-lt"/>
              </a:rPr>
              <a:t>сучасних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досягнень</a:t>
            </a:r>
            <a:r>
              <a:rPr lang="ru-RU" sz="1300">
                <a:ea typeface="+mn-lt"/>
                <a:cs typeface="+mn-lt"/>
              </a:rPr>
              <a:t> науки і </a:t>
            </a:r>
            <a:r>
              <a:rPr lang="ru-RU" sz="1300" err="1">
                <a:ea typeface="+mn-lt"/>
                <a:cs typeface="+mn-lt"/>
              </a:rPr>
              <a:t>техніки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сприяння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впровадженню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інновацій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підвищення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конкурентоспроможності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продукції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вітчизняних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виробників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доступність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національних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, а </a:t>
            </a:r>
            <a:r>
              <a:rPr lang="ru-RU" sz="1300" err="1">
                <a:ea typeface="+mn-lt"/>
                <a:cs typeface="+mn-lt"/>
              </a:rPr>
              <a:t>також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інформації</a:t>
            </a:r>
            <a:r>
              <a:rPr lang="ru-RU" sz="1300">
                <a:ea typeface="+mn-lt"/>
                <a:cs typeface="+mn-lt"/>
              </a:rPr>
              <a:t> про них для </a:t>
            </a:r>
            <a:r>
              <a:rPr lang="ru-RU" sz="1300" err="1">
                <a:ea typeface="+mn-lt"/>
                <a:cs typeface="+mn-lt"/>
              </a:rPr>
              <a:t>користувачів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пріоритетність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прийняття</a:t>
            </a:r>
            <a:r>
              <a:rPr lang="ru-RU" sz="1300">
                <a:ea typeface="+mn-lt"/>
                <a:cs typeface="+mn-lt"/>
              </a:rPr>
              <a:t> в </a:t>
            </a:r>
            <a:r>
              <a:rPr lang="ru-RU" sz="1300" err="1">
                <a:ea typeface="+mn-lt"/>
                <a:cs typeface="+mn-lt"/>
              </a:rPr>
              <a:t>Україні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міжнародних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регіональних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 як </a:t>
            </a:r>
            <a:r>
              <a:rPr lang="ru-RU" sz="1300" err="1">
                <a:ea typeface="+mn-lt"/>
                <a:cs typeface="+mn-lt"/>
              </a:rPr>
              <a:t>національних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дотримання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міжнародних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регіональних</a:t>
            </a:r>
            <a:r>
              <a:rPr lang="ru-RU" sz="1300">
                <a:ea typeface="+mn-lt"/>
                <a:cs typeface="+mn-lt"/>
              </a:rPr>
              <a:t> правил і процедур </a:t>
            </a:r>
            <a:r>
              <a:rPr lang="ru-RU" sz="1300" err="1">
                <a:ea typeface="+mn-lt"/>
                <a:cs typeface="+mn-lt"/>
              </a:rPr>
              <a:t>стандартизації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участі</a:t>
            </a:r>
            <a:r>
              <a:rPr lang="ru-RU" sz="1300">
                <a:ea typeface="+mn-lt"/>
                <a:cs typeface="+mn-lt"/>
              </a:rPr>
              <a:t> у </a:t>
            </a:r>
            <a:r>
              <a:rPr lang="ru-RU" sz="1300" err="1">
                <a:ea typeface="+mn-lt"/>
                <a:cs typeface="+mn-lt"/>
              </a:rPr>
              <a:t>міжнародній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регіональній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стандартизації</a:t>
            </a:r>
            <a:r>
              <a:rPr lang="ru-RU" sz="1300">
                <a:ea typeface="+mn-lt"/>
                <a:cs typeface="+mn-lt"/>
              </a:rPr>
              <a:t>;</a:t>
            </a:r>
            <a:endParaRPr lang="ru-RU" sz="130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300" err="1">
                <a:ea typeface="+mn-lt"/>
                <a:cs typeface="+mn-lt"/>
              </a:rPr>
              <a:t>прийняття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дотримання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суб’єктами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стандартизації</a:t>
            </a:r>
            <a:r>
              <a:rPr lang="ru-RU" sz="1300">
                <a:ea typeface="+mn-lt"/>
                <a:cs typeface="+mn-lt"/>
              </a:rPr>
              <a:t> Кодексу </a:t>
            </a:r>
            <a:r>
              <a:rPr lang="ru-RU" sz="1300" err="1">
                <a:ea typeface="+mn-lt"/>
                <a:cs typeface="+mn-lt"/>
              </a:rPr>
              <a:t>доброчинної</a:t>
            </a:r>
            <a:r>
              <a:rPr lang="ru-RU" sz="1300">
                <a:ea typeface="+mn-lt"/>
                <a:cs typeface="+mn-lt"/>
              </a:rPr>
              <a:t> практики з </a:t>
            </a:r>
            <a:r>
              <a:rPr lang="ru-RU" sz="1300" err="1">
                <a:ea typeface="+mn-lt"/>
                <a:cs typeface="+mn-lt"/>
              </a:rPr>
              <a:t>розробки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прийняття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застосування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стандартів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відповідно</a:t>
            </a:r>
            <a:r>
              <a:rPr lang="ru-RU" sz="1300">
                <a:ea typeface="+mn-lt"/>
                <a:cs typeface="+mn-lt"/>
              </a:rPr>
              <a:t> до Угоди </a:t>
            </a:r>
            <a:r>
              <a:rPr lang="ru-RU" sz="1300" err="1">
                <a:ea typeface="+mn-lt"/>
                <a:cs typeface="+mn-lt"/>
              </a:rPr>
              <a:t>Світової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організації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торгівлі</a:t>
            </a:r>
            <a:r>
              <a:rPr lang="ru-RU" sz="1300">
                <a:ea typeface="+mn-lt"/>
                <a:cs typeface="+mn-lt"/>
              </a:rPr>
              <a:t> про </a:t>
            </a:r>
            <a:r>
              <a:rPr lang="ru-RU" sz="1300" err="1">
                <a:ea typeface="+mn-lt"/>
                <a:cs typeface="+mn-lt"/>
              </a:rPr>
              <a:t>технічні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бар’єри</a:t>
            </a:r>
            <a:r>
              <a:rPr lang="ru-RU" sz="1300">
                <a:ea typeface="+mn-lt"/>
                <a:cs typeface="+mn-lt"/>
              </a:rPr>
              <a:t> у </a:t>
            </a:r>
            <a:r>
              <a:rPr lang="ru-RU" sz="1300" err="1">
                <a:ea typeface="+mn-lt"/>
                <a:cs typeface="+mn-lt"/>
              </a:rPr>
              <a:t>торгівлі</a:t>
            </a:r>
            <a:endParaRPr lang="ru-RU" sz="1300" err="1"/>
          </a:p>
          <a:p>
            <a:pPr marL="0" indent="0">
              <a:lnSpc>
                <a:spcPct val="100000"/>
              </a:lnSpc>
              <a:buNone/>
            </a:pPr>
            <a:endParaRPr lang="ru-RU" sz="1300"/>
          </a:p>
        </p:txBody>
      </p:sp>
    </p:spTree>
    <p:extLst>
      <p:ext uri="{BB962C8B-B14F-4D97-AF65-F5344CB8AC3E}">
        <p14:creationId xmlns="" xmlns:p14="http://schemas.microsoft.com/office/powerpoint/2010/main" val="423695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806E02-F705-53F3-77A1-B9A6C7DB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 b="1" i="1">
                <a:ea typeface="+mj-lt"/>
                <a:cs typeface="+mj-lt"/>
              </a:rPr>
              <a:t>Сертифікація - це процедура, за допомогою якої уповноважений орган документально засвідчує відповідність продукції, системи якості системи управління довкіллям, персоналу, встановленим законодавством вимогам</a:t>
            </a:r>
            <a:endParaRPr lang="ru-RU" sz="230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62AF37-0D5A-7FC4-4F6C-DF0B0CDC0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i="1" err="1">
                <a:ea typeface="+mn-lt"/>
                <a:cs typeface="+mn-lt"/>
              </a:rPr>
              <a:t>Сертифікація</a:t>
            </a:r>
            <a:r>
              <a:rPr lang="ru-RU" sz="2200" i="1">
                <a:ea typeface="+mn-lt"/>
                <a:cs typeface="+mn-lt"/>
              </a:rPr>
              <a:t> </a:t>
            </a:r>
            <a:r>
              <a:rPr lang="ru-RU" sz="2200" i="1" err="1">
                <a:ea typeface="+mn-lt"/>
                <a:cs typeface="+mn-lt"/>
              </a:rPr>
              <a:t>продукції</a:t>
            </a:r>
            <a:r>
              <a:rPr lang="ru-RU" sz="2200" i="1">
                <a:ea typeface="+mn-lt"/>
                <a:cs typeface="+mn-lt"/>
              </a:rPr>
              <a:t> </a:t>
            </a:r>
            <a:r>
              <a:rPr lang="ru-RU" sz="2200" i="1" err="1">
                <a:ea typeface="+mn-lt"/>
                <a:cs typeface="+mn-lt"/>
              </a:rPr>
              <a:t>здійснюється</a:t>
            </a:r>
            <a:r>
              <a:rPr lang="ru-RU" sz="2200" i="1">
                <a:ea typeface="+mn-lt"/>
                <a:cs typeface="+mn-lt"/>
              </a:rPr>
              <a:t> з метою:</a:t>
            </a:r>
            <a:endParaRPr lang="ru-RU" sz="2200"/>
          </a:p>
          <a:p>
            <a:pPr>
              <a:lnSpc>
                <a:spcPct val="100000"/>
              </a:lnSpc>
            </a:pPr>
            <a:r>
              <a:rPr lang="ru-RU" sz="2200" err="1">
                <a:ea typeface="+mn-lt"/>
                <a:cs typeface="+mn-lt"/>
              </a:rPr>
              <a:t>запобігання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реалізації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продукції</a:t>
            </a:r>
            <a:r>
              <a:rPr lang="ru-RU" sz="2200">
                <a:ea typeface="+mn-lt"/>
                <a:cs typeface="+mn-lt"/>
              </a:rPr>
              <a:t>, </a:t>
            </a:r>
            <a:r>
              <a:rPr lang="ru-RU" sz="2200" err="1">
                <a:ea typeface="+mn-lt"/>
                <a:cs typeface="+mn-lt"/>
              </a:rPr>
              <a:t>небезпечної</a:t>
            </a:r>
            <a:r>
              <a:rPr lang="ru-RU" sz="2200">
                <a:ea typeface="+mn-lt"/>
                <a:cs typeface="+mn-lt"/>
              </a:rPr>
              <a:t> для </a:t>
            </a:r>
            <a:r>
              <a:rPr lang="ru-RU" sz="2200" err="1">
                <a:ea typeface="+mn-lt"/>
                <a:cs typeface="+mn-lt"/>
              </a:rPr>
              <a:t>життя</a:t>
            </a:r>
            <a:r>
              <a:rPr lang="ru-RU" sz="2200">
                <a:ea typeface="+mn-lt"/>
                <a:cs typeface="+mn-lt"/>
              </a:rPr>
              <a:t>, </a:t>
            </a:r>
            <a:r>
              <a:rPr lang="ru-RU" sz="2200" err="1">
                <a:ea typeface="+mn-lt"/>
                <a:cs typeface="+mn-lt"/>
              </a:rPr>
              <a:t>здоров’я</a:t>
            </a:r>
            <a:r>
              <a:rPr lang="ru-RU" sz="2200">
                <a:ea typeface="+mn-lt"/>
                <a:cs typeface="+mn-lt"/>
              </a:rPr>
              <a:t> і майна </a:t>
            </a:r>
            <a:r>
              <a:rPr lang="ru-RU" sz="2200" err="1">
                <a:ea typeface="+mn-lt"/>
                <a:cs typeface="+mn-lt"/>
              </a:rPr>
              <a:t>громадян</a:t>
            </a:r>
            <a:r>
              <a:rPr lang="ru-RU" sz="2200">
                <a:ea typeface="+mn-lt"/>
                <a:cs typeface="+mn-lt"/>
              </a:rPr>
              <a:t> і </a:t>
            </a:r>
            <a:r>
              <a:rPr lang="ru-RU" sz="2200" err="1">
                <a:ea typeface="+mn-lt"/>
                <a:cs typeface="+mn-lt"/>
              </a:rPr>
              <a:t>навколишнього</a:t>
            </a:r>
            <a:r>
              <a:rPr lang="ru-RU" sz="2200">
                <a:ea typeface="+mn-lt"/>
                <a:cs typeface="+mn-lt"/>
              </a:rPr>
              <a:t> природного </a:t>
            </a:r>
            <a:r>
              <a:rPr lang="ru-RU" sz="2200" err="1">
                <a:ea typeface="+mn-lt"/>
                <a:cs typeface="+mn-lt"/>
              </a:rPr>
              <a:t>середовища</a:t>
            </a:r>
            <a:r>
              <a:rPr lang="ru-RU" sz="2200">
                <a:ea typeface="+mn-lt"/>
                <a:cs typeface="+mn-lt"/>
              </a:rPr>
              <a:t>;</a:t>
            </a:r>
            <a:endParaRPr lang="ru-RU" sz="2200"/>
          </a:p>
          <a:p>
            <a:pPr>
              <a:lnSpc>
                <a:spcPct val="100000"/>
              </a:lnSpc>
            </a:pPr>
            <a:r>
              <a:rPr lang="ru-RU" sz="2200" err="1">
                <a:ea typeface="+mn-lt"/>
                <a:cs typeface="+mn-lt"/>
              </a:rPr>
              <a:t>сприяння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споживачеві</a:t>
            </a:r>
            <a:r>
              <a:rPr lang="ru-RU" sz="2200">
                <a:ea typeface="+mn-lt"/>
                <a:cs typeface="+mn-lt"/>
              </a:rPr>
              <a:t> в компетентному </a:t>
            </a:r>
            <a:r>
              <a:rPr lang="ru-RU" sz="2200" err="1">
                <a:ea typeface="+mn-lt"/>
                <a:cs typeface="+mn-lt"/>
              </a:rPr>
              <a:t>виборі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продукції</a:t>
            </a:r>
            <a:r>
              <a:rPr lang="ru-RU" sz="2200">
                <a:ea typeface="+mn-lt"/>
                <a:cs typeface="+mn-lt"/>
              </a:rPr>
              <a:t>;</a:t>
            </a:r>
            <a:endParaRPr lang="ru-RU" sz="2200"/>
          </a:p>
          <a:p>
            <a:pPr>
              <a:lnSpc>
                <a:spcPct val="100000"/>
              </a:lnSpc>
            </a:pPr>
            <a:r>
              <a:rPr lang="ru-RU" sz="2200" err="1">
                <a:ea typeface="+mn-lt"/>
                <a:cs typeface="+mn-lt"/>
              </a:rPr>
              <a:t>створення</a:t>
            </a:r>
            <a:r>
              <a:rPr lang="ru-RU" sz="2200">
                <a:ea typeface="+mn-lt"/>
                <a:cs typeface="+mn-lt"/>
              </a:rPr>
              <a:t> умов для </a:t>
            </a:r>
            <a:r>
              <a:rPr lang="ru-RU" sz="2200" err="1">
                <a:ea typeface="+mn-lt"/>
                <a:cs typeface="+mn-lt"/>
              </a:rPr>
              <a:t>участі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суб’єктів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підприємницької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діяльності</a:t>
            </a:r>
            <a:r>
              <a:rPr lang="ru-RU" sz="2200">
                <a:ea typeface="+mn-lt"/>
                <a:cs typeface="+mn-lt"/>
              </a:rPr>
              <a:t> в </a:t>
            </a:r>
            <a:r>
              <a:rPr lang="ru-RU" sz="2200" err="1">
                <a:ea typeface="+mn-lt"/>
                <a:cs typeface="+mn-lt"/>
              </a:rPr>
              <a:t>міжнародному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економічному</a:t>
            </a:r>
            <a:r>
              <a:rPr lang="ru-RU" sz="2200">
                <a:ea typeface="+mn-lt"/>
                <a:cs typeface="+mn-lt"/>
              </a:rPr>
              <a:t>, </a:t>
            </a:r>
            <a:r>
              <a:rPr lang="ru-RU" sz="2200" err="1">
                <a:ea typeface="+mn-lt"/>
                <a:cs typeface="+mn-lt"/>
              </a:rPr>
              <a:t>науково-технічному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співробітництві</a:t>
            </a:r>
            <a:r>
              <a:rPr lang="ru-RU" sz="2200">
                <a:ea typeface="+mn-lt"/>
                <a:cs typeface="+mn-lt"/>
              </a:rPr>
              <a:t> та </a:t>
            </a:r>
            <a:r>
              <a:rPr lang="ru-RU" sz="2200" err="1">
                <a:ea typeface="+mn-lt"/>
                <a:cs typeface="+mn-lt"/>
              </a:rPr>
              <a:t>міжнародній</a:t>
            </a:r>
            <a:r>
              <a:rPr lang="ru-RU" sz="2200">
                <a:ea typeface="+mn-lt"/>
                <a:cs typeface="+mn-lt"/>
              </a:rPr>
              <a:t> </a:t>
            </a:r>
            <a:r>
              <a:rPr lang="ru-RU" sz="2200" err="1">
                <a:ea typeface="+mn-lt"/>
                <a:cs typeface="+mn-lt"/>
              </a:rPr>
              <a:t>торгівлі</a:t>
            </a:r>
            <a:r>
              <a:rPr lang="ru-RU" sz="2200">
                <a:ea typeface="+mn-lt"/>
                <a:cs typeface="+mn-lt"/>
              </a:rPr>
              <a:t>.</a:t>
            </a:r>
            <a:endParaRPr lang="ru-RU" sz="2200"/>
          </a:p>
          <a:p>
            <a:pPr>
              <a:lnSpc>
                <a:spcPct val="100000"/>
              </a:lnSpc>
            </a:pPr>
            <a:endParaRPr lang="ru-RU" sz="220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1F871D8-C0A4-B3D8-9E3E-BE3112F57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366" r="23138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0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9600" dirty="0" smtClean="0"/>
              <a:t>Дякую </a:t>
            </a:r>
            <a:r>
              <a:rPr lang="uk-UA" sz="9600" smtClean="0"/>
              <a:t>за увагу.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946F6A7-0B48-49A7-8E23-3C1F09939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="" xmlns:a16="http://schemas.microsoft.com/office/drawing/2014/main" id="{F53AD421-C5C8-4C52-9DD0-6A594F21A5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40ABE9"/>
          </a:solidFill>
          <a:ln w="25400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2E25CB-0A8F-3FE5-538F-CD7D0CD5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ru-RU" sz="660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6D7E5B0F-5185-440A-8222-321C1D118A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8B435E-95E4-6A29-5389-BB71F4BF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1.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Організаційні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типи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виробництва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їх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характеристика.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2.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Поняття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і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класифікація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методів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організації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виробничого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процесу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3.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Поняття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виробничого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циклу,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його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структура.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4.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Поняття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якості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необхідність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та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значення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її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підвищення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5.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Показники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якості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6.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Управління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якістю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7.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Стандартизація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і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сертифікація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8.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Конкурентоспроможність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чинники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її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забезпечення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і методика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оцінки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9.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Економічна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ефективність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і шляхи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підвищення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якості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та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конкурентоспроможності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1500" dirty="0" err="1">
                <a:solidFill>
                  <a:schemeClr val="bg1"/>
                </a:solidFill>
                <a:ea typeface="+mn-lt"/>
                <a:cs typeface="+mn-lt"/>
              </a:rPr>
              <a:t>продукції</a:t>
            </a:r>
            <a:r>
              <a:rPr lang="ru-RU" sz="15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74CBC-7DF0-85CA-35EB-B9A7974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>
                <a:ea typeface="+mj-lt"/>
                <a:cs typeface="+mj-lt"/>
              </a:rPr>
              <a:t>1. Організаційні типи виробництва, їх характеристика</a:t>
            </a:r>
            <a:endParaRPr lang="ru-RU" sz="4000"/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A876C0-FE7F-E154-A807-86476ECA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i="1">
                <a:ea typeface="+mn-lt"/>
                <a:cs typeface="+mn-lt"/>
              </a:rPr>
              <a:t>Тип </a:t>
            </a:r>
            <a:r>
              <a:rPr lang="ru-RU" sz="2600" b="1" i="1" err="1">
                <a:ea typeface="+mn-lt"/>
                <a:cs typeface="+mn-lt"/>
              </a:rPr>
              <a:t>виробництва</a:t>
            </a:r>
            <a:r>
              <a:rPr lang="ru-RU" sz="2600" b="1" i="1">
                <a:ea typeface="+mn-lt"/>
                <a:cs typeface="+mn-lt"/>
              </a:rPr>
              <a:t> - </a:t>
            </a:r>
            <a:r>
              <a:rPr lang="ru-RU" sz="2600" i="1" err="1">
                <a:ea typeface="+mn-lt"/>
                <a:cs typeface="+mn-lt"/>
              </a:rPr>
              <a:t>це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категорія</a:t>
            </a:r>
            <a:r>
              <a:rPr lang="ru-RU" sz="2600" i="1">
                <a:ea typeface="+mn-lt"/>
                <a:cs typeface="+mn-lt"/>
              </a:rPr>
              <a:t>, яка комплексно </a:t>
            </a:r>
            <a:r>
              <a:rPr lang="ru-RU" sz="2600" i="1" err="1">
                <a:ea typeface="+mn-lt"/>
                <a:cs typeface="+mn-lt"/>
              </a:rPr>
              <a:t>характеризує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організаційно-технічний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рівень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виробництва</a:t>
            </a:r>
            <a:r>
              <a:rPr lang="ru-RU" sz="2600" i="1">
                <a:ea typeface="+mn-lt"/>
                <a:cs typeface="+mn-lt"/>
              </a:rPr>
              <a:t> та широту </a:t>
            </a:r>
            <a:r>
              <a:rPr lang="ru-RU" sz="2600" i="1" err="1">
                <a:ea typeface="+mn-lt"/>
                <a:cs typeface="+mn-lt"/>
              </a:rPr>
              <a:t>номенклатури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продукції</a:t>
            </a:r>
            <a:r>
              <a:rPr lang="ru-RU" sz="2600" i="1">
                <a:ea typeface="+mn-lt"/>
                <a:cs typeface="+mn-lt"/>
              </a:rPr>
              <a:t>, </a:t>
            </a:r>
            <a:r>
              <a:rPr lang="ru-RU" sz="2600" i="1" err="1">
                <a:ea typeface="+mn-lt"/>
                <a:cs typeface="+mn-lt"/>
              </a:rPr>
              <a:t>обсяг</a:t>
            </a:r>
            <a:r>
              <a:rPr lang="ru-RU" sz="2600" i="1">
                <a:ea typeface="+mn-lt"/>
                <a:cs typeface="+mn-lt"/>
              </a:rPr>
              <a:t>, </a:t>
            </a:r>
            <a:r>
              <a:rPr lang="ru-RU" sz="2600" i="1" err="1">
                <a:ea typeface="+mn-lt"/>
                <a:cs typeface="+mn-lt"/>
              </a:rPr>
              <a:t>регулярність</a:t>
            </a:r>
            <a:r>
              <a:rPr lang="ru-RU" sz="2600" i="1">
                <a:ea typeface="+mn-lt"/>
                <a:cs typeface="+mn-lt"/>
              </a:rPr>
              <a:t> і </a:t>
            </a:r>
            <a:r>
              <a:rPr lang="ru-RU" sz="2600" i="1" err="1">
                <a:ea typeface="+mn-lt"/>
                <a:cs typeface="+mn-lt"/>
              </a:rPr>
              <a:t>стабільність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її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випуску</a:t>
            </a:r>
            <a:r>
              <a:rPr lang="ru-RU" sz="2600" i="1">
                <a:ea typeface="+mn-lt"/>
                <a:cs typeface="+mn-lt"/>
              </a:rPr>
              <a:t>, а </a:t>
            </a:r>
            <a:r>
              <a:rPr lang="ru-RU" sz="2600" i="1" err="1">
                <a:ea typeface="+mn-lt"/>
                <a:cs typeface="+mn-lt"/>
              </a:rPr>
              <a:t>також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форми</a:t>
            </a:r>
            <a:r>
              <a:rPr lang="ru-RU" sz="2600" i="1">
                <a:ea typeface="+mn-lt"/>
                <a:cs typeface="+mn-lt"/>
              </a:rPr>
              <a:t> руху </a:t>
            </a:r>
            <a:r>
              <a:rPr lang="ru-RU" sz="2600" i="1" err="1">
                <a:ea typeface="+mn-lt"/>
                <a:cs typeface="+mn-lt"/>
              </a:rPr>
              <a:t>виробів</a:t>
            </a:r>
            <a:r>
              <a:rPr lang="ru-RU" sz="2600" i="1">
                <a:ea typeface="+mn-lt"/>
                <a:cs typeface="+mn-lt"/>
              </a:rPr>
              <a:t> по </a:t>
            </a:r>
            <a:r>
              <a:rPr lang="ru-RU" sz="2600" i="1" err="1">
                <a:ea typeface="+mn-lt"/>
                <a:cs typeface="+mn-lt"/>
              </a:rPr>
              <a:t>робочих</a:t>
            </a:r>
            <a:r>
              <a:rPr lang="ru-RU" sz="2600" i="1">
                <a:ea typeface="+mn-lt"/>
                <a:cs typeface="+mn-lt"/>
              </a:rPr>
              <a:t> </a:t>
            </a:r>
            <a:r>
              <a:rPr lang="ru-RU" sz="2600" i="1" err="1">
                <a:ea typeface="+mn-lt"/>
                <a:cs typeface="+mn-lt"/>
              </a:rPr>
              <a:t>місцях</a:t>
            </a:r>
            <a:endParaRPr lang="ru-RU" sz="2600" err="1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79F74BA-5381-E4AB-039C-2BBD738C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253" r="18608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0436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A9F7B4E-B03D-4F64-BE33-00D074458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рабочая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AC67BA8-5D51-DF1D-43D9-55883F843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l="13748" r="21807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28835-9C46-42AA-E168-6B198DF1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>
                <a:ea typeface="+mj-lt"/>
                <a:cs typeface="+mj-lt"/>
              </a:rPr>
              <a:t>За сукупністю усіх зазначених ознак розрізняють такі </a:t>
            </a:r>
            <a:r>
              <a:rPr lang="ru-RU" sz="4000" b="1" i="1">
                <a:ea typeface="+mj-lt"/>
                <a:cs typeface="+mj-lt"/>
              </a:rPr>
              <a:t>типи виробництва</a:t>
            </a:r>
            <a:r>
              <a:rPr lang="ru-RU" sz="4000">
                <a:ea typeface="+mj-lt"/>
                <a:cs typeface="+mj-lt"/>
              </a:rPr>
              <a:t>:</a:t>
            </a:r>
            <a:endParaRPr lang="ru-RU" sz="4000"/>
          </a:p>
          <a:p>
            <a:pPr>
              <a:lnSpc>
                <a:spcPct val="90000"/>
              </a:lnSpc>
            </a:pPr>
            <a:endParaRPr lang="ru-RU" sz="400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1CA8A97F-67F0-4D5F-A850-0C30727D1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ECBC65-A659-0AAB-FB7D-30D7BB1A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600"/>
              <a:t> </a:t>
            </a:r>
            <a:r>
              <a:rPr lang="ru-RU" sz="2600" b="1" i="1" err="1">
                <a:ea typeface="+mn-lt"/>
                <a:cs typeface="+mn-lt"/>
              </a:rPr>
              <a:t>Одиничне</a:t>
            </a:r>
            <a:r>
              <a:rPr lang="ru-RU" sz="2600" b="1" i="1">
                <a:ea typeface="+mn-lt"/>
                <a:cs typeface="+mn-lt"/>
              </a:rPr>
              <a:t> </a:t>
            </a:r>
            <a:r>
              <a:rPr lang="ru-RU" sz="2600" b="1" i="1" err="1">
                <a:ea typeface="+mn-lt"/>
                <a:cs typeface="+mn-lt"/>
              </a:rPr>
              <a:t>виробництво</a:t>
            </a:r>
            <a:r>
              <a:rPr lang="ru-RU" sz="2600" b="1" i="1">
                <a:ea typeface="+mn-lt"/>
                <a:cs typeface="+mn-lt"/>
              </a:rPr>
              <a:t>. </a:t>
            </a:r>
            <a:r>
              <a:rPr lang="ru-RU" sz="2600" err="1">
                <a:ea typeface="+mn-lt"/>
                <a:cs typeface="+mn-lt"/>
              </a:rPr>
              <a:t>Характеризується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мінливістю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технологічних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процесів</a:t>
            </a:r>
            <a:r>
              <a:rPr lang="ru-RU" sz="2600">
                <a:ea typeface="+mn-lt"/>
                <a:cs typeface="+mn-lt"/>
              </a:rPr>
              <a:t> у </a:t>
            </a:r>
            <a:r>
              <a:rPr lang="ru-RU" sz="2600" err="1">
                <a:ea typeface="+mn-lt"/>
                <a:cs typeface="+mn-lt"/>
              </a:rPr>
              <a:t>зв’язку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із</a:t>
            </a:r>
            <a:r>
              <a:rPr lang="ru-RU" sz="2600">
                <a:ea typeface="+mn-lt"/>
                <a:cs typeface="+mn-lt"/>
              </a:rPr>
              <a:t> частою </a:t>
            </a:r>
            <a:r>
              <a:rPr lang="ru-RU" sz="2600" err="1">
                <a:ea typeface="+mn-lt"/>
                <a:cs typeface="+mn-lt"/>
              </a:rPr>
              <a:t>зміною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номенклатури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продукції</a:t>
            </a:r>
            <a:r>
              <a:rPr lang="ru-RU" sz="2600">
                <a:ea typeface="+mn-lt"/>
                <a:cs typeface="+mn-lt"/>
              </a:rPr>
              <a:t>.</a:t>
            </a:r>
            <a:endParaRPr lang="ru-RU" sz="2600"/>
          </a:p>
          <a:p>
            <a:r>
              <a:rPr lang="ru-RU" sz="2600" b="1" i="1" err="1">
                <a:ea typeface="+mn-lt"/>
                <a:cs typeface="+mn-lt"/>
              </a:rPr>
              <a:t>Серійне</a:t>
            </a:r>
            <a:r>
              <a:rPr lang="ru-RU" sz="2600" b="1" i="1">
                <a:ea typeface="+mn-lt"/>
                <a:cs typeface="+mn-lt"/>
              </a:rPr>
              <a:t> </a:t>
            </a:r>
            <a:r>
              <a:rPr lang="ru-RU" sz="2600" b="1" i="1" err="1">
                <a:ea typeface="+mn-lt"/>
                <a:cs typeface="+mn-lt"/>
              </a:rPr>
              <a:t>виробництво</a:t>
            </a:r>
            <a:r>
              <a:rPr lang="ru-RU" sz="2600" b="1" i="1">
                <a:ea typeface="+mn-lt"/>
                <a:cs typeface="+mn-lt"/>
              </a:rPr>
              <a:t>. </a:t>
            </a:r>
            <a:r>
              <a:rPr lang="ru-RU" sz="2600" err="1">
                <a:ea typeface="+mn-lt"/>
                <a:cs typeface="+mn-lt"/>
              </a:rPr>
              <a:t>Характеризується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значно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вужчою</a:t>
            </a:r>
            <a:r>
              <a:rPr lang="ru-RU" sz="2600">
                <a:ea typeface="+mn-lt"/>
                <a:cs typeface="+mn-lt"/>
              </a:rPr>
              <a:t> номенклатурою </a:t>
            </a:r>
            <a:r>
              <a:rPr lang="ru-RU" sz="2600" err="1">
                <a:ea typeface="+mn-lt"/>
                <a:cs typeface="+mn-lt"/>
              </a:rPr>
              <a:t>продукції</a:t>
            </a:r>
            <a:r>
              <a:rPr lang="ru-RU" sz="2600">
                <a:ea typeface="+mn-lt"/>
                <a:cs typeface="+mn-lt"/>
              </a:rPr>
              <a:t>, </a:t>
            </a:r>
            <a:r>
              <a:rPr lang="ru-RU" sz="2600" err="1">
                <a:ea typeface="+mn-lt"/>
                <a:cs typeface="+mn-lt"/>
              </a:rPr>
              <a:t>ніж</a:t>
            </a:r>
            <a:r>
              <a:rPr lang="ru-RU" sz="2600">
                <a:ea typeface="+mn-lt"/>
                <a:cs typeface="+mn-lt"/>
              </a:rPr>
              <a:t> при </a:t>
            </a:r>
            <a:r>
              <a:rPr lang="ru-RU" sz="2600" err="1">
                <a:ea typeface="+mn-lt"/>
                <a:cs typeface="+mn-lt"/>
              </a:rPr>
              <a:t>одиничному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типі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виробництва</a:t>
            </a:r>
            <a:r>
              <a:rPr lang="ru-RU" sz="2600">
                <a:ea typeface="+mn-lt"/>
                <a:cs typeface="+mn-lt"/>
              </a:rPr>
              <a:t>.</a:t>
            </a:r>
          </a:p>
          <a:p>
            <a:r>
              <a:rPr lang="ru-RU" sz="2600" b="1" i="1" err="1">
                <a:ea typeface="+mn-lt"/>
                <a:cs typeface="+mn-lt"/>
              </a:rPr>
              <a:t>Масове</a:t>
            </a:r>
            <a:r>
              <a:rPr lang="ru-RU" sz="2600" b="1" i="1">
                <a:ea typeface="+mn-lt"/>
                <a:cs typeface="+mn-lt"/>
              </a:rPr>
              <a:t> </a:t>
            </a:r>
            <a:r>
              <a:rPr lang="ru-RU" sz="2600" b="1" i="1" err="1">
                <a:ea typeface="+mn-lt"/>
                <a:cs typeface="+mn-lt"/>
              </a:rPr>
              <a:t>виробництво</a:t>
            </a:r>
            <a:r>
              <a:rPr lang="ru-RU" sz="2600" b="1" i="1">
                <a:ea typeface="+mn-lt"/>
                <a:cs typeface="+mn-lt"/>
              </a:rPr>
              <a:t>. </a:t>
            </a:r>
            <a:r>
              <a:rPr lang="ru-RU" sz="2600" err="1">
                <a:ea typeface="+mn-lt"/>
                <a:cs typeface="+mn-lt"/>
              </a:rPr>
              <a:t>Характеризується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сталістю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виробничого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процесу</a:t>
            </a:r>
            <a:r>
              <a:rPr lang="ru-RU" sz="2600">
                <a:ea typeface="+mn-lt"/>
                <a:cs typeface="+mn-lt"/>
              </a:rPr>
              <a:t>, </a:t>
            </a:r>
            <a:r>
              <a:rPr lang="ru-RU" sz="2600" err="1">
                <a:ea typeface="+mn-lt"/>
                <a:cs typeface="+mn-lt"/>
              </a:rPr>
              <a:t>повторенням</a:t>
            </a:r>
            <a:r>
              <a:rPr lang="ru-RU" sz="2600">
                <a:ea typeface="+mn-lt"/>
                <a:cs typeface="+mn-lt"/>
              </a:rPr>
              <a:t> одних і тих самих </a:t>
            </a:r>
            <a:r>
              <a:rPr lang="ru-RU" sz="2600" err="1">
                <a:ea typeface="+mn-lt"/>
                <a:cs typeface="+mn-lt"/>
              </a:rPr>
              <a:t>операцій</a:t>
            </a:r>
            <a:r>
              <a:rPr lang="ru-RU" sz="2600">
                <a:ea typeface="+mn-lt"/>
                <a:cs typeface="+mn-lt"/>
              </a:rPr>
              <a:t> на кожному </a:t>
            </a:r>
            <a:r>
              <a:rPr lang="ru-RU" sz="2600" err="1">
                <a:ea typeface="+mn-lt"/>
                <a:cs typeface="+mn-lt"/>
              </a:rPr>
              <a:t>робочому</a:t>
            </a:r>
            <a:r>
              <a:rPr lang="ru-RU" sz="2600">
                <a:ea typeface="+mn-lt"/>
                <a:cs typeface="+mn-lt"/>
              </a:rPr>
              <a:t> </a:t>
            </a:r>
            <a:r>
              <a:rPr lang="ru-RU" sz="2600" err="1">
                <a:ea typeface="+mn-lt"/>
                <a:cs typeface="+mn-lt"/>
              </a:rPr>
              <a:t>місці</a:t>
            </a:r>
            <a:r>
              <a:rPr lang="ru-RU" sz="2600">
                <a:ea typeface="+mn-lt"/>
                <a:cs typeface="+mn-lt"/>
              </a:rPr>
              <a:t> при </a:t>
            </a:r>
            <a:r>
              <a:rPr lang="ru-RU" sz="2600" err="1">
                <a:ea typeface="+mn-lt"/>
                <a:cs typeface="+mn-lt"/>
              </a:rPr>
              <a:t>виготовленні</a:t>
            </a:r>
            <a:r>
              <a:rPr lang="ru-RU" sz="2600">
                <a:ea typeface="+mn-lt"/>
                <a:cs typeface="+mn-lt"/>
              </a:rPr>
              <a:t> того самого виду </a:t>
            </a:r>
            <a:r>
              <a:rPr lang="ru-RU" sz="2600" err="1">
                <a:ea typeface="+mn-lt"/>
                <a:cs typeface="+mn-lt"/>
              </a:rPr>
              <a:t>виробу</a:t>
            </a:r>
            <a:r>
              <a:rPr lang="ru-RU" sz="2600">
                <a:ea typeface="+mn-lt"/>
                <a:cs typeface="+mn-lt"/>
              </a:rPr>
              <a:t>.</a:t>
            </a:r>
          </a:p>
          <a:p>
            <a:endParaRPr lang="ru-RU" sz="2600"/>
          </a:p>
          <a:p>
            <a:endParaRPr lang="ru-RU" sz="2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392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C4AFEC-C082-88B4-759E-56F3F89B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 b="1">
                <a:ea typeface="+mj-lt"/>
                <a:cs typeface="+mj-lt"/>
              </a:rPr>
              <a:t>2.Поняття і класифікація методів організації виробничого процесу</a:t>
            </a:r>
            <a:endParaRPr lang="ru-RU" sz="450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8C599-3ADC-5EA5-953C-CDAB3E50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500" b="1" i="1">
                <a:ea typeface="+mn-lt"/>
                <a:cs typeface="+mn-lt"/>
              </a:rPr>
              <a:t>Метод </a:t>
            </a:r>
            <a:r>
              <a:rPr lang="ru-RU" sz="1500" b="1" i="1" err="1">
                <a:ea typeface="+mn-lt"/>
                <a:cs typeface="+mn-lt"/>
              </a:rPr>
              <a:t>організації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b="1" i="1" err="1">
                <a:ea typeface="+mn-lt"/>
                <a:cs typeface="+mn-lt"/>
              </a:rPr>
              <a:t>виробничого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b="1" i="1" err="1">
                <a:ea typeface="+mn-lt"/>
                <a:cs typeface="+mn-lt"/>
              </a:rPr>
              <a:t>процесу</a:t>
            </a:r>
            <a:r>
              <a:rPr lang="ru-RU" sz="1500" b="1" i="1">
                <a:ea typeface="+mn-lt"/>
                <a:cs typeface="+mn-lt"/>
              </a:rPr>
              <a:t> -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це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спосіб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його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здійснення</a:t>
            </a:r>
            <a:r>
              <a:rPr lang="ru-RU" sz="1500" i="1">
                <a:ea typeface="+mn-lt"/>
                <a:cs typeface="+mn-lt"/>
              </a:rPr>
              <a:t>, </a:t>
            </a:r>
            <a:r>
              <a:rPr lang="ru-RU" sz="1500" i="1" err="1">
                <a:ea typeface="+mn-lt"/>
                <a:cs typeface="+mn-lt"/>
              </a:rPr>
              <a:t>сукупність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прийомів</a:t>
            </a:r>
            <a:r>
              <a:rPr lang="ru-RU" sz="1500" i="1">
                <a:ea typeface="+mn-lt"/>
                <a:cs typeface="+mn-lt"/>
              </a:rPr>
              <a:t> і </a:t>
            </a:r>
            <a:r>
              <a:rPr lang="ru-RU" sz="1500" i="1" err="1">
                <a:ea typeface="+mn-lt"/>
                <a:cs typeface="+mn-lt"/>
              </a:rPr>
              <a:t>засобів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його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реалізації</a:t>
            </a:r>
            <a:r>
              <a:rPr lang="ru-RU" sz="1500" i="1">
                <a:ea typeface="+mn-lt"/>
                <a:cs typeface="+mn-lt"/>
              </a:rPr>
              <a:t>, </a:t>
            </a:r>
            <a:r>
              <a:rPr lang="ru-RU" sz="1500" i="1" err="1">
                <a:ea typeface="+mn-lt"/>
                <a:cs typeface="+mn-lt"/>
              </a:rPr>
              <a:t>які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ґрунтуються</a:t>
            </a:r>
            <a:r>
              <a:rPr lang="ru-RU" sz="1500" i="1">
                <a:ea typeface="+mn-lt"/>
                <a:cs typeface="+mn-lt"/>
              </a:rPr>
              <a:t> на </a:t>
            </a:r>
            <a:r>
              <a:rPr lang="ru-RU" sz="1500" i="1" err="1">
                <a:ea typeface="+mn-lt"/>
                <a:cs typeface="+mn-lt"/>
              </a:rPr>
              <a:t>певних</a:t>
            </a:r>
            <a:r>
              <a:rPr lang="ru-RU" sz="1500" i="1">
                <a:ea typeface="+mn-lt"/>
                <a:cs typeface="+mn-lt"/>
              </a:rPr>
              <a:t> принципах</a:t>
            </a:r>
            <a:endParaRPr lang="ru-RU" sz="1500"/>
          </a:p>
          <a:p>
            <a:pPr marL="0" indent="0">
              <a:lnSpc>
                <a:spcPct val="100000"/>
              </a:lnSpc>
              <a:buNone/>
            </a:pPr>
            <a:r>
              <a:rPr lang="ru-RU" sz="1500" i="1" err="1">
                <a:ea typeface="+mn-lt"/>
                <a:cs typeface="+mn-lt"/>
              </a:rPr>
              <a:t>Усі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згадані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методи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можна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класифікувати</a:t>
            </a:r>
            <a:r>
              <a:rPr lang="ru-RU" sz="1500">
                <a:ea typeface="+mn-lt"/>
                <a:cs typeface="+mn-lt"/>
              </a:rPr>
              <a:t>:</a:t>
            </a:r>
            <a:endParaRPr lang="ru-RU" sz="1500" i="1"/>
          </a:p>
          <a:p>
            <a:pPr>
              <a:lnSpc>
                <a:spcPct val="100000"/>
              </a:lnSpc>
            </a:pPr>
            <a:r>
              <a:rPr lang="ru-RU" sz="1500" b="1" i="1" err="1">
                <a:ea typeface="+mn-lt"/>
                <a:cs typeface="+mn-lt"/>
              </a:rPr>
              <a:t>Індивідуальний</a:t>
            </a:r>
            <a:r>
              <a:rPr lang="ru-RU" sz="1500" b="1" i="1">
                <a:ea typeface="+mn-lt"/>
                <a:cs typeface="+mn-lt"/>
              </a:rPr>
              <a:t> метод </a:t>
            </a:r>
            <a:r>
              <a:rPr lang="ru-RU" sz="1500" err="1">
                <a:ea typeface="+mn-lt"/>
                <a:cs typeface="+mn-lt"/>
              </a:rPr>
              <a:t>організації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виробничого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процесу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передбачає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виготовлення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продукції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одиничними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або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дрібними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неповторюваними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партіями</a:t>
            </a:r>
            <a:r>
              <a:rPr lang="ru-RU" sz="1500">
                <a:ea typeface="+mn-lt"/>
                <a:cs typeface="+mn-lt"/>
              </a:rPr>
              <a:t>.</a:t>
            </a:r>
            <a:endParaRPr lang="ru-RU" sz="1500"/>
          </a:p>
          <a:p>
            <a:pPr>
              <a:lnSpc>
                <a:spcPct val="100000"/>
              </a:lnSpc>
            </a:pPr>
            <a:r>
              <a:rPr lang="ru-RU" sz="1500" b="1" i="1" err="1">
                <a:ea typeface="+mn-lt"/>
                <a:cs typeface="+mn-lt"/>
              </a:rPr>
              <a:t>Партіонний</a:t>
            </a:r>
            <a:r>
              <a:rPr lang="ru-RU" sz="1500" b="1" i="1">
                <a:ea typeface="+mn-lt"/>
                <a:cs typeface="+mn-lt"/>
              </a:rPr>
              <a:t> метод </a:t>
            </a:r>
            <a:r>
              <a:rPr lang="ru-RU" sz="1500" err="1">
                <a:ea typeface="+mn-lt"/>
                <a:cs typeface="+mn-lt"/>
              </a:rPr>
              <a:t>організації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виробничого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процесу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передбачає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виготовлення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продукції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партіями</a:t>
            </a:r>
            <a:r>
              <a:rPr lang="ru-RU" sz="1500">
                <a:ea typeface="+mn-lt"/>
                <a:cs typeface="+mn-lt"/>
              </a:rPr>
              <a:t> (</a:t>
            </a:r>
            <a:r>
              <a:rPr lang="ru-RU" sz="1500" err="1">
                <a:ea typeface="+mn-lt"/>
                <a:cs typeface="+mn-lt"/>
              </a:rPr>
              <a:t>серіями</a:t>
            </a:r>
            <a:r>
              <a:rPr lang="ru-RU" sz="1500">
                <a:ea typeface="+mn-lt"/>
                <a:cs typeface="+mn-lt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ru-RU" sz="1500" b="1" i="1" err="1">
                <a:ea typeface="+mn-lt"/>
                <a:cs typeface="+mn-lt"/>
              </a:rPr>
              <a:t>Потоковий</a:t>
            </a:r>
            <a:r>
              <a:rPr lang="ru-RU" sz="1500" b="1" i="1">
                <a:ea typeface="+mn-lt"/>
                <a:cs typeface="+mn-lt"/>
              </a:rPr>
              <a:t> метод </a:t>
            </a:r>
            <a:r>
              <a:rPr lang="ru-RU" sz="1500" err="1">
                <a:ea typeface="+mn-lt"/>
                <a:cs typeface="+mn-lt"/>
              </a:rPr>
              <a:t>організації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виробничого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процесу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передбачає</a:t>
            </a:r>
            <a:r>
              <a:rPr lang="ru-RU" sz="1500">
                <a:ea typeface="+mn-lt"/>
                <a:cs typeface="+mn-lt"/>
              </a:rPr>
              <a:t> передачу </a:t>
            </a:r>
            <a:r>
              <a:rPr lang="ru-RU" sz="1500" err="1">
                <a:ea typeface="+mn-lt"/>
                <a:cs typeface="+mn-lt"/>
              </a:rPr>
              <a:t>продукції</a:t>
            </a:r>
            <a:r>
              <a:rPr lang="ru-RU" sz="1500">
                <a:ea typeface="+mn-lt"/>
                <a:cs typeface="+mn-lt"/>
              </a:rPr>
              <a:t>, яка </a:t>
            </a:r>
            <a:r>
              <a:rPr lang="ru-RU" sz="1500" err="1">
                <a:ea typeface="+mn-lt"/>
                <a:cs typeface="+mn-lt"/>
              </a:rPr>
              <a:t>знаходиться</a:t>
            </a:r>
            <a:r>
              <a:rPr lang="ru-RU" sz="1500">
                <a:ea typeface="+mn-lt"/>
                <a:cs typeface="+mn-lt"/>
              </a:rPr>
              <a:t> в </a:t>
            </a:r>
            <a:r>
              <a:rPr lang="ru-RU" sz="1500" err="1">
                <a:ea typeface="+mn-lt"/>
                <a:cs typeface="+mn-lt"/>
              </a:rPr>
              <a:t>обробці</a:t>
            </a:r>
            <a:r>
              <a:rPr lang="ru-RU" sz="1500">
                <a:ea typeface="+mn-lt"/>
                <a:cs typeface="+mn-lt"/>
              </a:rPr>
              <a:t>, з </a:t>
            </a:r>
            <a:r>
              <a:rPr lang="ru-RU" sz="1500" err="1">
                <a:ea typeface="+mn-lt"/>
                <a:cs typeface="+mn-lt"/>
              </a:rPr>
              <a:t>виконаної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операції</a:t>
            </a:r>
            <a:r>
              <a:rPr lang="ru-RU" sz="1500">
                <a:ea typeface="+mn-lt"/>
                <a:cs typeface="+mn-lt"/>
              </a:rPr>
              <a:t> на </a:t>
            </a:r>
            <a:r>
              <a:rPr lang="ru-RU" sz="1500" err="1">
                <a:ea typeface="+mn-lt"/>
                <a:cs typeface="+mn-lt"/>
              </a:rPr>
              <a:t>наступну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одразу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або</a:t>
            </a:r>
            <a:r>
              <a:rPr lang="ru-RU" sz="1500">
                <a:ea typeface="+mn-lt"/>
                <a:cs typeface="+mn-lt"/>
              </a:rPr>
              <a:t> з </a:t>
            </a:r>
            <a:r>
              <a:rPr lang="ru-RU" sz="1500" err="1">
                <a:ea typeface="+mn-lt"/>
                <a:cs typeface="+mn-lt"/>
              </a:rPr>
              <a:t>деяким</a:t>
            </a:r>
            <a:r>
              <a:rPr lang="ru-RU" sz="1500">
                <a:ea typeface="+mn-lt"/>
                <a:cs typeface="+mn-lt"/>
              </a:rPr>
              <a:t> «</a:t>
            </a:r>
            <a:r>
              <a:rPr lang="ru-RU" sz="1500" err="1">
                <a:ea typeface="+mn-lt"/>
                <a:cs typeface="+mn-lt"/>
              </a:rPr>
              <a:t>запізненням</a:t>
            </a:r>
            <a:r>
              <a:rPr lang="ru-RU" sz="1500">
                <a:ea typeface="+mn-lt"/>
                <a:cs typeface="+mn-lt"/>
              </a:rPr>
              <a:t>» </a:t>
            </a:r>
            <a:r>
              <a:rPr lang="ru-RU" sz="1500" err="1">
                <a:ea typeface="+mn-lt"/>
                <a:cs typeface="+mn-lt"/>
              </a:rPr>
              <a:t>згідно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вимог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технологічного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процесу</a:t>
            </a:r>
            <a:r>
              <a:rPr lang="ru-RU" sz="1500"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1500" i="1"/>
          </a:p>
          <a:p>
            <a:pPr>
              <a:lnSpc>
                <a:spcPct val="100000"/>
              </a:lnSpc>
            </a:pPr>
            <a:endParaRPr lang="ru-RU" sz="1500"/>
          </a:p>
        </p:txBody>
      </p:sp>
      <p:pic>
        <p:nvPicPr>
          <p:cNvPr id="4" name="Рисунок 4" descr="Изображение выглядит как LEGO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7A23A8E-DC80-B46B-4D4B-53C4F3A03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700" r="2578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849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BCB9E0F-80B4-4BE1-A13D-A796E8186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3383C-DD1D-18E9-A70B-EF31BC00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/>
              <a:t>3. </a:t>
            </a:r>
            <a:r>
              <a:rPr lang="ru-RU" sz="4500" b="1">
                <a:ea typeface="+mj-lt"/>
                <a:cs typeface="+mj-lt"/>
              </a:rPr>
              <a:t>Поняття виробничого циклу, його структура</a:t>
            </a:r>
            <a:endParaRPr lang="ru-RU" sz="4500"/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7258F05-BFA5-7680-4322-453DEAF17E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22" r="1170" b="-3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91D818-F6DA-6361-FF73-49BD9D76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i="1" dirty="0" err="1">
                <a:ea typeface="+mn-lt"/>
                <a:cs typeface="+mn-lt"/>
              </a:rPr>
              <a:t>Виробничий</a:t>
            </a:r>
            <a:r>
              <a:rPr lang="ru-RU" sz="2000" b="1" i="1" dirty="0">
                <a:ea typeface="+mn-lt"/>
                <a:cs typeface="+mn-lt"/>
              </a:rPr>
              <a:t> цикл -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це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проходження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протягом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певного</a:t>
            </a:r>
            <a:r>
              <a:rPr lang="ru-RU" sz="2000" i="1" dirty="0">
                <a:ea typeface="+mn-lt"/>
                <a:cs typeface="+mn-lt"/>
              </a:rPr>
              <a:t> часу </a:t>
            </a:r>
            <a:r>
              <a:rPr lang="ru-RU" sz="2000" i="1" dirty="0" err="1">
                <a:ea typeface="+mn-lt"/>
                <a:cs typeface="+mn-lt"/>
              </a:rPr>
              <a:t>виробом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або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партією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виробів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усіх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стадій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виробничого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процесу</a:t>
            </a:r>
            <a:r>
              <a:rPr lang="ru-RU" sz="2000" i="1" dirty="0">
                <a:ea typeface="+mn-lt"/>
                <a:cs typeface="+mn-lt"/>
              </a:rPr>
              <a:t> і </a:t>
            </a:r>
            <a:r>
              <a:rPr lang="ru-RU" sz="2000" i="1" dirty="0" err="1">
                <a:ea typeface="+mn-lt"/>
                <a:cs typeface="+mn-lt"/>
              </a:rPr>
              <a:t>перетворення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їх</a:t>
            </a:r>
            <a:r>
              <a:rPr lang="ru-RU" sz="2000" i="1" dirty="0">
                <a:ea typeface="+mn-lt"/>
                <a:cs typeface="+mn-lt"/>
              </a:rPr>
              <a:t> на </a:t>
            </a:r>
            <a:r>
              <a:rPr lang="ru-RU" sz="2000" i="1" dirty="0" err="1">
                <a:ea typeface="+mn-lt"/>
                <a:cs typeface="+mn-lt"/>
              </a:rPr>
              <a:t>готовий</a:t>
            </a:r>
            <a:r>
              <a:rPr lang="ru-RU" sz="2000" i="1" dirty="0">
                <a:ea typeface="+mn-lt"/>
                <a:cs typeface="+mn-lt"/>
              </a:rPr>
              <a:t> продукт</a:t>
            </a:r>
            <a:endParaRPr lang="ru-RU" sz="20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i="1" dirty="0" err="1">
                <a:ea typeface="+mn-lt"/>
                <a:cs typeface="+mn-lt"/>
              </a:rPr>
              <a:t>Види</a:t>
            </a:r>
            <a:r>
              <a:rPr lang="ru-RU" sz="2000" b="1" i="1" dirty="0">
                <a:ea typeface="+mn-lt"/>
                <a:cs typeface="+mn-lt"/>
              </a:rPr>
              <a:t> руху </a:t>
            </a:r>
            <a:r>
              <a:rPr lang="ru-RU" sz="2000" b="1" i="1" dirty="0" err="1">
                <a:ea typeface="+mn-lt"/>
                <a:cs typeface="+mn-lt"/>
              </a:rPr>
              <a:t>предметів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праці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i="1" dirty="0">
                <a:ea typeface="+mn-lt"/>
                <a:cs typeface="+mn-lt"/>
              </a:rPr>
              <a:t>- </a:t>
            </a:r>
            <a:r>
              <a:rPr lang="ru-RU" sz="2000" i="1" dirty="0" err="1">
                <a:ea typeface="+mn-lt"/>
                <a:cs typeface="+mn-lt"/>
              </a:rPr>
              <a:t>це</a:t>
            </a:r>
            <a:r>
              <a:rPr lang="ru-RU" sz="2000" i="1" dirty="0">
                <a:ea typeface="+mn-lt"/>
                <a:cs typeface="+mn-lt"/>
              </a:rPr>
              <a:t> порядок </a:t>
            </a:r>
            <a:r>
              <a:rPr lang="ru-RU" sz="2000" i="1" dirty="0" err="1">
                <a:ea typeface="+mn-lt"/>
                <a:cs typeface="+mn-lt"/>
              </a:rPr>
              <a:t>обробки</a:t>
            </a:r>
            <a:r>
              <a:rPr lang="ru-RU" sz="2000" i="1" dirty="0">
                <a:ea typeface="+mn-lt"/>
                <a:cs typeface="+mn-lt"/>
              </a:rPr>
              <a:t> та </a:t>
            </a:r>
            <a:r>
              <a:rPr lang="ru-RU" sz="2000" i="1" dirty="0" err="1">
                <a:ea typeface="+mn-lt"/>
                <a:cs typeface="+mn-lt"/>
              </a:rPr>
              <a:t>переміщення</a:t>
            </a:r>
            <a:r>
              <a:rPr lang="ru-RU" sz="2000" i="1" dirty="0">
                <a:ea typeface="+mn-lt"/>
                <a:cs typeface="+mn-lt"/>
              </a:rPr>
              <a:t> в </a:t>
            </a:r>
            <a:r>
              <a:rPr lang="ru-RU" sz="2000" i="1" dirty="0" err="1">
                <a:ea typeface="+mn-lt"/>
                <a:cs typeface="+mn-lt"/>
              </a:rPr>
              <a:t>технологічній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послідовності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сировини</a:t>
            </a:r>
            <a:r>
              <a:rPr lang="ru-RU" sz="2000" i="1" dirty="0">
                <a:ea typeface="+mn-lt"/>
                <a:cs typeface="+mn-lt"/>
              </a:rPr>
              <a:t>, </a:t>
            </a:r>
            <a:r>
              <a:rPr lang="ru-RU" sz="2000" i="1" dirty="0" err="1">
                <a:ea typeface="+mn-lt"/>
                <a:cs typeface="+mn-lt"/>
              </a:rPr>
              <a:t>напівфабрикатів</a:t>
            </a:r>
            <a:r>
              <a:rPr lang="ru-RU" sz="2000" i="1" dirty="0">
                <a:ea typeface="+mn-lt"/>
                <a:cs typeface="+mn-lt"/>
              </a:rPr>
              <a:t> до </a:t>
            </a:r>
            <a:r>
              <a:rPr lang="ru-RU" sz="2000" i="1" dirty="0" err="1">
                <a:ea typeface="+mn-lt"/>
                <a:cs typeface="+mn-lt"/>
              </a:rPr>
              <a:t>робочих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місць</a:t>
            </a:r>
            <a:r>
              <a:rPr lang="ru-RU" sz="2000" i="1" dirty="0">
                <a:ea typeface="+mn-lt"/>
                <a:cs typeface="+mn-lt"/>
              </a:rPr>
              <a:t> по </a:t>
            </a:r>
            <a:r>
              <a:rPr lang="ru-RU" sz="2000" i="1" dirty="0" err="1">
                <a:ea typeface="+mn-lt"/>
                <a:cs typeface="+mn-lt"/>
              </a:rPr>
              <a:t>операціях</a:t>
            </a:r>
            <a:endParaRPr lang="ru-RU" sz="2000" i="1" dirty="0" err="1"/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err="1">
                <a:ea typeface="+mn-lt"/>
                <a:cs typeface="+mn-lt"/>
              </a:rPr>
              <a:t>Загалом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b="1" i="1" dirty="0">
                <a:ea typeface="+mn-lt"/>
                <a:cs typeface="+mn-lt"/>
              </a:rPr>
              <a:t>структуру </a:t>
            </a:r>
            <a:r>
              <a:rPr lang="ru-RU" sz="2000" b="1" i="1" dirty="0" err="1">
                <a:ea typeface="+mn-lt"/>
                <a:cs typeface="+mn-lt"/>
              </a:rPr>
              <a:t>виробничого</a:t>
            </a:r>
            <a:r>
              <a:rPr lang="ru-RU" sz="2000" b="1" i="1" dirty="0">
                <a:ea typeface="+mn-lt"/>
                <a:cs typeface="+mn-lt"/>
              </a:rPr>
              <a:t> циклу </a:t>
            </a:r>
            <a:r>
              <a:rPr lang="ru-RU" sz="2000" dirty="0" err="1">
                <a:ea typeface="+mn-lt"/>
                <a:cs typeface="+mn-lt"/>
              </a:rPr>
              <a:t>можна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представити</a:t>
            </a:r>
            <a:r>
              <a:rPr lang="ru-RU" sz="2000" dirty="0">
                <a:ea typeface="+mn-lt"/>
                <a:cs typeface="+mn-lt"/>
              </a:rPr>
              <a:t>:</a:t>
            </a:r>
            <a:endParaRPr lang="ru-RU" sz="2000" i="1" dirty="0"/>
          </a:p>
          <a:p>
            <a:pPr>
              <a:lnSpc>
                <a:spcPct val="100000"/>
              </a:lnSpc>
            </a:pPr>
            <a:r>
              <a:rPr lang="ru-RU" sz="2000" dirty="0"/>
              <a:t>Час </a:t>
            </a:r>
            <a:r>
              <a:rPr lang="ru-RU" sz="2000" dirty="0" err="1"/>
              <a:t>робочий</a:t>
            </a:r>
            <a:r>
              <a:rPr lang="ru-RU" sz="2000" dirty="0"/>
              <a:t> (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, </a:t>
            </a:r>
            <a:r>
              <a:rPr lang="ru-RU" sz="2000" dirty="0" err="1"/>
              <a:t>допоміжні</a:t>
            </a:r>
            <a:r>
              <a:rPr lang="ru-RU" sz="2000" dirty="0"/>
              <a:t> </a:t>
            </a:r>
            <a:r>
              <a:rPr lang="ru-RU" sz="2000" dirty="0" err="1"/>
              <a:t>операції</a:t>
            </a:r>
            <a:r>
              <a:rPr lang="ru-RU" sz="2000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Час </a:t>
            </a:r>
            <a:r>
              <a:rPr lang="ru-RU" sz="2000" dirty="0" err="1"/>
              <a:t>перерв</a:t>
            </a:r>
            <a:r>
              <a:rPr lang="ru-RU" sz="2000" dirty="0"/>
              <a:t> </a:t>
            </a:r>
          </a:p>
          <a:p>
            <a:pPr>
              <a:lnSpc>
                <a:spcPct val="100000"/>
              </a:lnSpc>
            </a:pPr>
            <a:endParaRPr lang="ru-RU" sz="2000" i="1"/>
          </a:p>
          <a:p>
            <a:pPr>
              <a:lnSpc>
                <a:spcPct val="100000"/>
              </a:lnSpc>
            </a:pPr>
            <a:endParaRPr lang="ru-RU" sz="2000" i="1"/>
          </a:p>
          <a:p>
            <a:pPr>
              <a:lnSpc>
                <a:spcPct val="100000"/>
              </a:lnSpc>
            </a:pPr>
            <a:endParaRPr lang="ru-RU" sz="2000"/>
          </a:p>
        </p:txBody>
      </p:sp>
    </p:spTree>
    <p:extLst>
      <p:ext uri="{BB962C8B-B14F-4D97-AF65-F5344CB8AC3E}">
        <p14:creationId xmlns="" xmlns:p14="http://schemas.microsoft.com/office/powerpoint/2010/main" val="180244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683E6A-5E1F-258D-0279-6A306BF7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 b="1" i="1">
                <a:ea typeface="+mj-lt"/>
                <a:cs typeface="+mj-lt"/>
              </a:rPr>
              <a:t>Види руху предметів праці - це порядок обробки та переміщення в технологічній послідовності сировини, напівфабрикатів до робочих місць по операціях</a:t>
            </a:r>
            <a:endParaRPr lang="ru-RU" sz="230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E5713A-6923-6E1A-AE38-AA61458A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389" y="2631262"/>
            <a:ext cx="7050790" cy="4023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err="1">
                <a:latin typeface="Calibri"/>
                <a:ea typeface="+mn-lt"/>
                <a:cs typeface="+mn-lt"/>
              </a:rPr>
              <a:t>Розрізняють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такі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види</a:t>
            </a:r>
            <a:r>
              <a:rPr lang="ru-RU" sz="1600" dirty="0">
                <a:latin typeface="Calibri"/>
                <a:ea typeface="+mn-lt"/>
                <a:cs typeface="+mn-lt"/>
              </a:rPr>
              <a:t> руху </a:t>
            </a:r>
            <a:r>
              <a:rPr lang="ru-RU" sz="1600" err="1">
                <a:latin typeface="Calibri"/>
                <a:ea typeface="+mn-lt"/>
                <a:cs typeface="+mn-lt"/>
              </a:rPr>
              <a:t>предметів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праці</a:t>
            </a:r>
            <a:r>
              <a:rPr lang="ru-RU" sz="1600" dirty="0">
                <a:latin typeface="Calibri"/>
                <a:ea typeface="+mn-lt"/>
                <a:cs typeface="+mn-lt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600" i="1" err="1">
                <a:latin typeface="Calibri"/>
                <a:ea typeface="+mn-lt"/>
                <a:cs typeface="+mn-lt"/>
              </a:rPr>
              <a:t>Послідовний</a:t>
            </a:r>
            <a:r>
              <a:rPr lang="ru-RU" sz="1600" i="1" dirty="0">
                <a:latin typeface="Calibri"/>
                <a:ea typeface="+mn-lt"/>
                <a:cs typeface="+mn-lt"/>
              </a:rPr>
              <a:t> вид руху </a:t>
            </a:r>
            <a:r>
              <a:rPr lang="ru-RU" sz="1600" err="1">
                <a:latin typeface="Calibri"/>
                <a:ea typeface="+mn-lt"/>
                <a:cs typeface="+mn-lt"/>
              </a:rPr>
              <a:t>предметів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праці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використовується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у </a:t>
            </a:r>
            <a:r>
              <a:rPr lang="ru-RU" sz="1600" err="1">
                <a:latin typeface="Calibri"/>
                <a:ea typeface="+mn-lt"/>
                <a:cs typeface="+mn-lt"/>
              </a:rPr>
              <a:t>непотоковому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виробництві</a:t>
            </a:r>
            <a:r>
              <a:rPr lang="ru-RU" sz="1600" dirty="0">
                <a:latin typeface="Calibri"/>
                <a:ea typeface="+mn-lt"/>
                <a:cs typeface="+mn-lt"/>
              </a:rPr>
              <a:t> при </a:t>
            </a:r>
            <a:r>
              <a:rPr lang="ru-RU" sz="1600" err="1">
                <a:latin typeface="Calibri"/>
                <a:ea typeface="+mn-lt"/>
                <a:cs typeface="+mn-lt"/>
              </a:rPr>
              <a:t>обробці</a:t>
            </a:r>
            <a:r>
              <a:rPr lang="ru-RU" sz="1600" dirty="0">
                <a:latin typeface="Calibri"/>
                <a:ea typeface="+mn-lt"/>
                <a:cs typeface="+mn-lt"/>
              </a:rPr>
              <a:t> невеликих </a:t>
            </a:r>
            <a:r>
              <a:rPr lang="ru-RU" sz="1600" err="1">
                <a:latin typeface="Calibri"/>
                <a:ea typeface="+mn-lt"/>
                <a:cs typeface="+mn-lt"/>
              </a:rPr>
              <a:t>партій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продукції</a:t>
            </a:r>
            <a:r>
              <a:rPr lang="ru-RU" sz="1600" dirty="0">
                <a:latin typeface="Calibri"/>
                <a:ea typeface="+mn-lt"/>
                <a:cs typeface="+mn-lt"/>
              </a:rPr>
              <a:t>.</a:t>
            </a:r>
            <a:endParaRPr lang="ru-RU" sz="1600">
              <a:latin typeface="Calibri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ru-RU" sz="1600" i="1" err="1">
                <a:latin typeface="Calibri"/>
                <a:ea typeface="+mn-lt"/>
                <a:cs typeface="+mn-lt"/>
              </a:rPr>
              <a:t>Паралельний</a:t>
            </a:r>
            <a:r>
              <a:rPr lang="ru-RU" sz="1600" i="1" dirty="0">
                <a:latin typeface="Calibri"/>
                <a:ea typeface="+mn-lt"/>
                <a:cs typeface="+mn-lt"/>
              </a:rPr>
              <a:t> вид руху </a:t>
            </a:r>
            <a:r>
              <a:rPr lang="ru-RU" sz="1600" err="1">
                <a:latin typeface="Calibri"/>
                <a:ea typeface="+mn-lt"/>
                <a:cs typeface="+mn-lt"/>
              </a:rPr>
              <a:t>характеризується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тим</a:t>
            </a:r>
            <a:r>
              <a:rPr lang="ru-RU" sz="1600" dirty="0">
                <a:latin typeface="Calibri"/>
                <a:ea typeface="+mn-lt"/>
                <a:cs typeface="+mn-lt"/>
              </a:rPr>
              <a:t>, </a:t>
            </a:r>
            <a:r>
              <a:rPr lang="ru-RU" sz="1600" err="1">
                <a:latin typeface="Calibri"/>
                <a:ea typeface="+mn-lt"/>
                <a:cs typeface="+mn-lt"/>
              </a:rPr>
              <a:t>що</a:t>
            </a:r>
            <a:r>
              <a:rPr lang="ru-RU" sz="1600" dirty="0">
                <a:latin typeface="Calibri"/>
                <a:ea typeface="+mn-lt"/>
                <a:cs typeface="+mn-lt"/>
              </a:rPr>
              <a:t> такт </a:t>
            </a:r>
            <a:r>
              <a:rPr lang="ru-RU" sz="1600" err="1">
                <a:latin typeface="Calibri"/>
                <a:ea typeface="+mn-lt"/>
                <a:cs typeface="+mn-lt"/>
              </a:rPr>
              <a:t>виробничого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процесу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визначається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тривалістю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головної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операції</a:t>
            </a:r>
            <a:r>
              <a:rPr lang="ru-RU" sz="1600" dirty="0">
                <a:latin typeface="Calibri"/>
                <a:ea typeface="+mn-lt"/>
                <a:cs typeface="+mn-lt"/>
              </a:rPr>
              <a:t>, а </a:t>
            </a:r>
            <a:r>
              <a:rPr lang="ru-RU" sz="1600" err="1">
                <a:latin typeface="Calibri"/>
                <a:ea typeface="+mn-lt"/>
                <a:cs typeface="+mn-lt"/>
              </a:rPr>
              <a:t>решта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операцій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виконуються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з </a:t>
            </a:r>
            <a:r>
              <a:rPr lang="ru-RU" sz="1600" err="1">
                <a:latin typeface="Calibri"/>
                <a:ea typeface="+mn-lt"/>
                <a:cs typeface="+mn-lt"/>
              </a:rPr>
              <a:t>перервами</a:t>
            </a:r>
            <a:r>
              <a:rPr lang="ru-RU" sz="1600" dirty="0">
                <a:latin typeface="Calibri"/>
                <a:ea typeface="+mn-lt"/>
                <a:cs typeface="+mn-lt"/>
              </a:rPr>
              <a:t>, «</a:t>
            </a:r>
            <a:r>
              <a:rPr lang="ru-RU" sz="1600" err="1">
                <a:latin typeface="Calibri"/>
                <a:ea typeface="+mn-lt"/>
                <a:cs typeface="+mn-lt"/>
              </a:rPr>
              <a:t>підлаштовуючись</a:t>
            </a:r>
            <a:r>
              <a:rPr lang="ru-RU" sz="1600" dirty="0">
                <a:latin typeface="Calibri"/>
                <a:ea typeface="+mn-lt"/>
                <a:cs typeface="+mn-lt"/>
              </a:rPr>
              <a:t>» </a:t>
            </a:r>
            <a:r>
              <a:rPr lang="ru-RU" sz="1600" err="1">
                <a:latin typeface="Calibri"/>
                <a:ea typeface="+mn-lt"/>
                <a:cs typeface="+mn-lt"/>
              </a:rPr>
              <a:t>під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тривалість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головної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операції</a:t>
            </a:r>
            <a:r>
              <a:rPr lang="ru-RU" sz="1600" dirty="0">
                <a:latin typeface="Calibri"/>
                <a:ea typeface="+mn-lt"/>
                <a:cs typeface="+mn-lt"/>
              </a:rPr>
              <a:t>. </a:t>
            </a:r>
            <a:r>
              <a:rPr lang="ru-RU" sz="1600" err="1">
                <a:latin typeface="Calibri"/>
                <a:ea typeface="+mn-lt"/>
                <a:cs typeface="+mn-lt"/>
              </a:rPr>
              <a:t>Це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спричиняє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виникнення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простоїв</a:t>
            </a:r>
            <a:r>
              <a:rPr lang="ru-RU" sz="1600" dirty="0">
                <a:latin typeface="Calibri"/>
                <a:ea typeface="+mn-lt"/>
                <a:cs typeface="+mn-lt"/>
              </a:rPr>
              <a:t> машин та </a:t>
            </a:r>
            <a:r>
              <a:rPr lang="ru-RU" sz="1600" err="1">
                <a:latin typeface="Calibri"/>
                <a:ea typeface="+mn-lt"/>
                <a:cs typeface="+mn-lt"/>
              </a:rPr>
              <a:t>робітників</a:t>
            </a:r>
            <a:r>
              <a:rPr lang="ru-RU" sz="1600" dirty="0">
                <a:latin typeface="Calibri"/>
                <a:ea typeface="+mn-lt"/>
                <a:cs typeface="+mn-lt"/>
              </a:rPr>
              <a:t>, яке </a:t>
            </a:r>
            <a:r>
              <a:rPr lang="ru-RU" sz="1600" err="1">
                <a:latin typeface="Calibri"/>
                <a:ea typeface="+mn-lt"/>
                <a:cs typeface="+mn-lt"/>
              </a:rPr>
              <a:t>може</a:t>
            </a:r>
            <a:r>
              <a:rPr lang="ru-RU" sz="1600" dirty="0">
                <a:latin typeface="Calibri"/>
                <a:ea typeface="+mn-lt"/>
                <a:cs typeface="+mn-lt"/>
              </a:rPr>
              <a:t> бути </a:t>
            </a:r>
            <a:r>
              <a:rPr lang="ru-RU" sz="1600" err="1">
                <a:latin typeface="Calibri"/>
                <a:ea typeface="+mn-lt"/>
                <a:cs typeface="+mn-lt"/>
              </a:rPr>
              <a:t>усунуте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синхронізацією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операцій</a:t>
            </a:r>
            <a:r>
              <a:rPr lang="ru-RU" sz="1600" dirty="0">
                <a:latin typeface="Calibri"/>
                <a:ea typeface="+mn-lt"/>
                <a:cs typeface="+mn-lt"/>
              </a:rPr>
              <a:t> шляхом </a:t>
            </a:r>
            <a:r>
              <a:rPr lang="ru-RU" sz="1600" err="1">
                <a:latin typeface="Calibri"/>
                <a:ea typeface="+mn-lt"/>
                <a:cs typeface="+mn-lt"/>
              </a:rPr>
              <a:t>збільшення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робочих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місць</a:t>
            </a:r>
            <a:r>
              <a:rPr lang="ru-RU" sz="1600" dirty="0">
                <a:latin typeface="Calibri"/>
                <a:ea typeface="+mn-lt"/>
                <a:cs typeface="+mn-lt"/>
              </a:rPr>
              <a:t> на </a:t>
            </a:r>
            <a:r>
              <a:rPr lang="ru-RU" sz="1600" err="1">
                <a:latin typeface="Calibri"/>
                <a:ea typeface="+mn-lt"/>
                <a:cs typeface="+mn-lt"/>
              </a:rPr>
              <a:t>більш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тривалих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операціях</a:t>
            </a:r>
            <a:r>
              <a:rPr lang="ru-RU" sz="1600" dirty="0">
                <a:latin typeface="Calibri"/>
                <a:ea typeface="+mn-lt"/>
                <a:cs typeface="+mn-lt"/>
              </a:rPr>
              <a:t>.</a:t>
            </a:r>
            <a:endParaRPr lang="ru-RU" sz="1600">
              <a:latin typeface="Calibri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ru-RU" sz="1600" i="1" err="1">
                <a:latin typeface="Calibri"/>
                <a:ea typeface="+mn-lt"/>
                <a:cs typeface="+mn-lt"/>
              </a:rPr>
              <a:t>Паралельно-послідовний</a:t>
            </a:r>
            <a:r>
              <a:rPr lang="ru-RU" sz="1600" i="1" dirty="0">
                <a:latin typeface="Calibri"/>
                <a:ea typeface="+mn-lt"/>
                <a:cs typeface="+mn-lt"/>
              </a:rPr>
              <a:t> (</a:t>
            </a:r>
            <a:r>
              <a:rPr lang="ru-RU" sz="1600" i="1" err="1">
                <a:latin typeface="Calibri"/>
                <a:ea typeface="+mn-lt"/>
                <a:cs typeface="+mn-lt"/>
              </a:rPr>
              <a:t>змішаний</a:t>
            </a:r>
            <a:r>
              <a:rPr lang="ru-RU" sz="1600" i="1" dirty="0">
                <a:latin typeface="Calibri"/>
                <a:ea typeface="+mn-lt"/>
                <a:cs typeface="+mn-lt"/>
              </a:rPr>
              <a:t>) вид руху </a:t>
            </a:r>
            <a:r>
              <a:rPr lang="ru-RU" sz="1600" err="1">
                <a:latin typeface="Calibri"/>
                <a:ea typeface="+mn-lt"/>
                <a:cs typeface="+mn-lt"/>
              </a:rPr>
              <a:t>предметів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праці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характеризується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тим</a:t>
            </a:r>
            <a:r>
              <a:rPr lang="ru-RU" sz="1600" dirty="0">
                <a:latin typeface="Calibri"/>
                <a:ea typeface="+mn-lt"/>
                <a:cs typeface="+mn-lt"/>
              </a:rPr>
              <a:t>, </a:t>
            </a:r>
            <a:r>
              <a:rPr lang="ru-RU" sz="1600" err="1">
                <a:latin typeface="Calibri"/>
                <a:ea typeface="+mn-lt"/>
                <a:cs typeface="+mn-lt"/>
              </a:rPr>
              <a:t>що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обробка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виробів</a:t>
            </a:r>
            <a:r>
              <a:rPr lang="ru-RU" sz="1600" dirty="0">
                <a:latin typeface="Calibri"/>
                <a:ea typeface="+mn-lt"/>
                <a:cs typeface="+mn-lt"/>
              </a:rPr>
              <a:t> на </a:t>
            </a:r>
            <a:r>
              <a:rPr lang="ru-RU" sz="1600" err="1">
                <a:latin typeface="Calibri"/>
                <a:ea typeface="+mn-lt"/>
                <a:cs typeface="+mn-lt"/>
              </a:rPr>
              <a:t>кожній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наступній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починається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раніше</a:t>
            </a:r>
            <a:r>
              <a:rPr lang="ru-RU" sz="1600" dirty="0">
                <a:latin typeface="Calibri"/>
                <a:ea typeface="+mn-lt"/>
                <a:cs typeface="+mn-lt"/>
              </a:rPr>
              <a:t>, </a:t>
            </a:r>
            <a:r>
              <a:rPr lang="ru-RU" sz="1600" err="1">
                <a:latin typeface="Calibri"/>
                <a:ea typeface="+mn-lt"/>
                <a:cs typeface="+mn-lt"/>
              </a:rPr>
              <a:t>ніж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закінчується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обробка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всієї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партії</a:t>
            </a:r>
            <a:r>
              <a:rPr lang="ru-RU" sz="1600" dirty="0">
                <a:latin typeface="Calibri"/>
                <a:ea typeface="+mn-lt"/>
                <a:cs typeface="+mn-lt"/>
              </a:rPr>
              <a:t> на </a:t>
            </a:r>
            <a:r>
              <a:rPr lang="ru-RU" sz="1600" err="1">
                <a:latin typeface="Calibri"/>
                <a:ea typeface="+mn-lt"/>
                <a:cs typeface="+mn-lt"/>
              </a:rPr>
              <a:t>попередній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операції</a:t>
            </a:r>
            <a:r>
              <a:rPr lang="ru-RU" sz="1600" dirty="0">
                <a:latin typeface="Calibri"/>
                <a:ea typeface="+mn-lt"/>
                <a:cs typeface="+mn-lt"/>
              </a:rPr>
              <a:t>. Тому </a:t>
            </a:r>
            <a:r>
              <a:rPr lang="ru-RU" sz="1600" err="1">
                <a:latin typeface="Calibri"/>
                <a:ea typeface="+mn-lt"/>
                <a:cs typeface="+mn-lt"/>
              </a:rPr>
              <a:t>має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місце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деякий</a:t>
            </a:r>
            <a:r>
              <a:rPr lang="ru-RU" sz="1600" dirty="0">
                <a:latin typeface="Calibri"/>
                <a:ea typeface="+mn-lt"/>
                <a:cs typeface="+mn-lt"/>
              </a:rPr>
              <a:t> час для </a:t>
            </a:r>
            <a:r>
              <a:rPr lang="ru-RU" sz="1600" err="1">
                <a:latin typeface="Calibri"/>
                <a:ea typeface="+mn-lt"/>
                <a:cs typeface="+mn-lt"/>
              </a:rPr>
              <a:t>накопичення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невеликої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партії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виробів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після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виконання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першої</a:t>
            </a:r>
            <a:r>
              <a:rPr lang="ru-RU" sz="1600" dirty="0">
                <a:latin typeface="Calibri"/>
                <a:ea typeface="+mn-lt"/>
                <a:cs typeface="+mn-lt"/>
              </a:rPr>
              <a:t> </a:t>
            </a:r>
            <a:r>
              <a:rPr lang="ru-RU" sz="1600" err="1">
                <a:latin typeface="Calibri"/>
                <a:ea typeface="+mn-lt"/>
                <a:cs typeface="+mn-lt"/>
              </a:rPr>
              <a:t>операції</a:t>
            </a:r>
            <a:r>
              <a:rPr lang="ru-RU" sz="1600" dirty="0">
                <a:latin typeface="Calibri"/>
                <a:ea typeface="+mn-lt"/>
                <a:cs typeface="+mn-lt"/>
              </a:rPr>
              <a:t> для</a:t>
            </a:r>
            <a:endParaRPr lang="ru-RU" sz="1600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300"/>
          </a:p>
        </p:txBody>
      </p:sp>
      <p:pic>
        <p:nvPicPr>
          <p:cNvPr id="4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EB49A70-7C7A-0380-CE27-7C234387F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224" r="26427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5482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C3854E-6771-B40E-0299-DBE9FE7F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/>
              <a:t>4. Поняття якості продукції, необхідність та значення і підвищеннія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10CFEB-A759-50CE-6367-22355014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i="1" dirty="0" err="1">
                <a:ea typeface="+mn-lt"/>
                <a:cs typeface="+mn-lt"/>
              </a:rPr>
              <a:t>Якість</a:t>
            </a:r>
            <a:r>
              <a:rPr lang="ru-RU" sz="2200" b="1" i="1" dirty="0">
                <a:ea typeface="+mn-lt"/>
                <a:cs typeface="+mn-lt"/>
              </a:rPr>
              <a:t> </a:t>
            </a:r>
            <a:r>
              <a:rPr lang="ru-RU" sz="2200" b="1" i="1" dirty="0" err="1">
                <a:ea typeface="+mn-lt"/>
                <a:cs typeface="+mn-lt"/>
              </a:rPr>
              <a:t>продукції</a:t>
            </a:r>
            <a:r>
              <a:rPr lang="ru-RU" sz="2200" b="1" i="1" dirty="0">
                <a:ea typeface="+mn-lt"/>
                <a:cs typeface="+mn-lt"/>
              </a:rPr>
              <a:t> -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це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сукупність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властивостей</a:t>
            </a:r>
            <a:r>
              <a:rPr lang="ru-RU" sz="2200" i="1" dirty="0">
                <a:ea typeface="+mn-lt"/>
                <a:cs typeface="+mn-lt"/>
              </a:rPr>
              <a:t>, </a:t>
            </a:r>
            <a:r>
              <a:rPr lang="ru-RU" sz="2200" i="1" dirty="0" err="1">
                <a:ea typeface="+mn-lt"/>
                <a:cs typeface="+mn-lt"/>
              </a:rPr>
              <a:t>які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зумовлюють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її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придатність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задовольняти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певні</a:t>
            </a:r>
            <a:r>
              <a:rPr lang="ru-RU" sz="2200" i="1" dirty="0">
                <a:ea typeface="+mn-lt"/>
                <a:cs typeface="+mn-lt"/>
              </a:rPr>
              <a:t> потреби </a:t>
            </a:r>
            <a:r>
              <a:rPr lang="ru-RU" sz="2200" i="1" dirty="0" err="1">
                <a:ea typeface="+mn-lt"/>
                <a:cs typeface="+mn-lt"/>
              </a:rPr>
              <a:t>споживачів</a:t>
            </a:r>
            <a:r>
              <a:rPr lang="ru-RU" sz="2200" i="1" dirty="0">
                <a:ea typeface="+mn-lt"/>
                <a:cs typeface="+mn-lt"/>
              </a:rPr>
              <a:t> </a:t>
            </a:r>
            <a:r>
              <a:rPr lang="ru-RU" sz="2200" i="1" dirty="0" err="1">
                <a:ea typeface="+mn-lt"/>
                <a:cs typeface="+mn-lt"/>
              </a:rPr>
              <a:t>відповідно</a:t>
            </a:r>
            <a:r>
              <a:rPr lang="ru-RU" sz="2200" i="1" dirty="0">
                <a:ea typeface="+mn-lt"/>
                <a:cs typeface="+mn-lt"/>
              </a:rPr>
              <a:t> до </a:t>
            </a:r>
            <a:r>
              <a:rPr lang="ru-RU" sz="2200" i="1" dirty="0" err="1">
                <a:ea typeface="+mn-lt"/>
                <a:cs typeface="+mn-lt"/>
              </a:rPr>
              <a:t>призначення</a:t>
            </a:r>
            <a:endParaRPr lang="ru-RU" sz="2200" i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i="1" dirty="0" err="1"/>
              <a:t>Споживна</a:t>
            </a:r>
            <a:r>
              <a:rPr lang="ru-RU" sz="2200" b="1" i="1" dirty="0"/>
              <a:t> </a:t>
            </a:r>
            <a:r>
              <a:rPr lang="ru-RU" sz="2200" b="1" i="1" dirty="0" err="1"/>
              <a:t>вартість</a:t>
            </a:r>
            <a:r>
              <a:rPr lang="ru-RU" sz="2200" i="1" dirty="0"/>
              <a:t> </a:t>
            </a:r>
            <a:r>
              <a:rPr lang="ru-RU" sz="2200" i="1" dirty="0" err="1"/>
              <a:t>характеризує</a:t>
            </a:r>
            <a:r>
              <a:rPr lang="ru-RU" sz="2200" i="1" dirty="0"/>
              <a:t> </a:t>
            </a:r>
            <a:r>
              <a:rPr lang="ru-RU" sz="2200" i="1" dirty="0" err="1"/>
              <a:t>задоволення</a:t>
            </a:r>
            <a:r>
              <a:rPr lang="ru-RU" sz="2200" i="1" dirty="0"/>
              <a:t> </a:t>
            </a:r>
            <a:r>
              <a:rPr lang="ru-RU" sz="2200" i="1" dirty="0" err="1"/>
              <a:t>певної</a:t>
            </a:r>
            <a:r>
              <a:rPr lang="ru-RU" sz="2200" i="1" dirty="0"/>
              <a:t> потреби </a:t>
            </a:r>
            <a:r>
              <a:rPr lang="ru-RU" sz="2200" i="1" dirty="0" err="1"/>
              <a:t>споживачів</a:t>
            </a:r>
            <a:r>
              <a:rPr lang="ru-RU" sz="2200" i="1" dirty="0"/>
              <a:t>, </a:t>
            </a:r>
            <a:r>
              <a:rPr lang="ru-RU" sz="2200" i="1" dirty="0" err="1"/>
              <a:t>корисність</a:t>
            </a:r>
            <a:r>
              <a:rPr lang="ru-RU" sz="2200" i="1" dirty="0"/>
              <a:t> </a:t>
            </a:r>
            <a:r>
              <a:rPr lang="ru-RU" sz="2200" i="1" dirty="0" err="1"/>
              <a:t>речі</a:t>
            </a:r>
            <a:r>
              <a:rPr lang="ru-RU" sz="2200" i="1" dirty="0"/>
              <a:t>. Але одна і та ж сама </a:t>
            </a:r>
            <a:r>
              <a:rPr lang="ru-RU" sz="2200" i="1" dirty="0" err="1"/>
              <a:t>споживна</a:t>
            </a:r>
            <a:r>
              <a:rPr lang="ru-RU" sz="2200" i="1" dirty="0"/>
              <a:t> </a:t>
            </a:r>
            <a:r>
              <a:rPr lang="ru-RU" sz="2200" i="1" dirty="0" err="1"/>
              <a:t>вартість</a:t>
            </a:r>
            <a:r>
              <a:rPr lang="ru-RU" sz="2200" i="1" dirty="0"/>
              <a:t> </a:t>
            </a:r>
            <a:r>
              <a:rPr lang="ru-RU" sz="2200" i="1" dirty="0" err="1"/>
              <a:t>може</a:t>
            </a:r>
            <a:r>
              <a:rPr lang="ru-RU" sz="2200" i="1" dirty="0"/>
              <a:t> у </a:t>
            </a:r>
            <a:r>
              <a:rPr lang="ru-RU" sz="2200" i="1" dirty="0" err="1"/>
              <a:t>різній</a:t>
            </a:r>
            <a:r>
              <a:rPr lang="ru-RU" sz="2200" i="1" dirty="0"/>
              <a:t> </a:t>
            </a:r>
            <a:r>
              <a:rPr lang="ru-RU" sz="2200" i="1" dirty="0" err="1"/>
              <a:t>мірі</a:t>
            </a:r>
            <a:r>
              <a:rPr lang="ru-RU" sz="2200" i="1" dirty="0"/>
              <a:t> </a:t>
            </a:r>
            <a:r>
              <a:rPr lang="ru-RU" sz="2200" i="1" dirty="0" err="1"/>
              <a:t>задовольнити</a:t>
            </a:r>
            <a:r>
              <a:rPr lang="ru-RU" sz="2200" i="1" dirty="0"/>
              <a:t> потребу </a:t>
            </a:r>
            <a:r>
              <a:rPr lang="ru-RU" sz="2200" i="1" dirty="0" err="1"/>
              <a:t>споживача</a:t>
            </a:r>
            <a:r>
              <a:rPr lang="ru-RU" sz="2200" i="1" dirty="0"/>
              <a:t>. Тому </a:t>
            </a:r>
            <a:r>
              <a:rPr lang="ru-RU" sz="2200" i="1" dirty="0" err="1"/>
              <a:t>якість</a:t>
            </a:r>
            <a:r>
              <a:rPr lang="ru-RU" sz="2200" i="1" dirty="0"/>
              <a:t> </a:t>
            </a:r>
            <a:r>
              <a:rPr lang="ru-RU" sz="2200" i="1" dirty="0" err="1"/>
              <a:t>характеризує</a:t>
            </a:r>
            <a:r>
              <a:rPr lang="ru-RU" sz="2200" i="1" dirty="0"/>
              <a:t> </a:t>
            </a:r>
            <a:r>
              <a:rPr lang="ru-RU" sz="2200" i="1" dirty="0" err="1"/>
              <a:t>міру</a:t>
            </a:r>
            <a:r>
              <a:rPr lang="ru-RU" sz="2200" i="1" dirty="0"/>
              <a:t> </a:t>
            </a:r>
            <a:r>
              <a:rPr lang="ru-RU" sz="2200" i="1" dirty="0" err="1"/>
              <a:t>задоволення</a:t>
            </a:r>
            <a:r>
              <a:rPr lang="ru-RU" sz="2200" i="1" dirty="0"/>
              <a:t> </a:t>
            </a:r>
            <a:r>
              <a:rPr lang="ru-RU" sz="2200" i="1" dirty="0" err="1"/>
              <a:t>цієї</a:t>
            </a:r>
            <a:r>
              <a:rPr lang="ru-RU" sz="2200" i="1" dirty="0"/>
              <a:t> потреби, </a:t>
            </a:r>
            <a:r>
              <a:rPr lang="ru-RU" sz="2200" i="1" dirty="0" err="1"/>
              <a:t>ступінь</a:t>
            </a:r>
            <a:r>
              <a:rPr lang="ru-RU" sz="2200" i="1" dirty="0"/>
              <a:t> </a:t>
            </a:r>
            <a:r>
              <a:rPr lang="ru-RU" sz="2200" i="1" dirty="0" err="1"/>
              <a:t>корисності</a:t>
            </a:r>
            <a:r>
              <a:rPr lang="ru-RU" sz="2200" i="1" dirty="0"/>
              <a:t> товару, яка </a:t>
            </a:r>
            <a:r>
              <a:rPr lang="ru-RU" sz="2200" i="1" dirty="0" err="1"/>
              <a:t>може</a:t>
            </a:r>
            <a:r>
              <a:rPr lang="ru-RU" sz="2200" i="1" dirty="0"/>
              <a:t> бути </a:t>
            </a:r>
            <a:r>
              <a:rPr lang="ru-RU" sz="2200" i="1" dirty="0" err="1"/>
              <a:t>виявлена</a:t>
            </a:r>
            <a:r>
              <a:rPr lang="ru-RU" sz="2200" i="1" dirty="0"/>
              <a:t> </a:t>
            </a:r>
            <a:r>
              <a:rPr lang="ru-RU" sz="2200" i="1" dirty="0" err="1"/>
              <a:t>лише</a:t>
            </a:r>
            <a:r>
              <a:rPr lang="ru-RU" sz="2200" i="1" dirty="0"/>
              <a:t> в </a:t>
            </a:r>
            <a:r>
              <a:rPr lang="ru-RU" sz="2200" i="1" dirty="0" err="1"/>
              <a:t>процесі</a:t>
            </a:r>
            <a:r>
              <a:rPr lang="ru-RU" sz="2200" i="1" dirty="0"/>
              <a:t> </a:t>
            </a:r>
            <a:r>
              <a:rPr lang="ru-RU" sz="2200" i="1" dirty="0" err="1"/>
              <a:t>споживання</a:t>
            </a:r>
            <a:r>
              <a:rPr lang="ru-RU" sz="2200" i="1" dirty="0"/>
              <a:t> (</a:t>
            </a:r>
            <a:r>
              <a:rPr lang="ru-RU" sz="2200" i="1" dirty="0" err="1"/>
              <a:t>експлуатації</a:t>
            </a:r>
            <a:r>
              <a:rPr lang="ru-RU" sz="2200" i="1" dirty="0"/>
              <a:t>)</a:t>
            </a:r>
            <a:endParaRPr lang="ru-RU" sz="2200" dirty="0"/>
          </a:p>
          <a:p>
            <a:pPr marL="0" indent="0">
              <a:lnSpc>
                <a:spcPct val="100000"/>
              </a:lnSpc>
              <a:buNone/>
            </a:pPr>
            <a:endParaRPr lang="ru-RU" sz="2200" i="1"/>
          </a:p>
        </p:txBody>
      </p:sp>
      <p:pic>
        <p:nvPicPr>
          <p:cNvPr id="4" name="Рисунок 4" descr="Изображение выглядит как текст, комната, кази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891D808-24C0-75A2-4FF0-53DF157CC5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75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353043-06BF-3B3A-6857-CD004BF5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900" b="1" i="1">
                <a:ea typeface="+mj-lt"/>
                <a:cs typeface="+mj-lt"/>
              </a:rPr>
              <a:t>Необхідність поліпшення якості продукції </a:t>
            </a:r>
            <a:r>
              <a:rPr lang="ru-RU" sz="2900" i="1">
                <a:ea typeface="+mj-lt"/>
                <a:cs typeface="+mj-lt"/>
              </a:rPr>
              <a:t>в сучасних умовах диктується такими обставинами:</a:t>
            </a:r>
            <a:endParaRPr lang="ru-RU" sz="2900"/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0ABE9"/>
          </a:solidFill>
          <a:ln w="38100" cap="rnd">
            <a:solidFill>
              <a:srgbClr val="40ABE9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7FB53F-0487-43F4-EB5E-7B4D92E0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27558"/>
            <a:ext cx="6251110" cy="3936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i="1" dirty="0">
                <a:ea typeface="+mn-lt"/>
                <a:cs typeface="+mn-lt"/>
              </a:rPr>
              <a:t>потребами </a:t>
            </a:r>
            <a:r>
              <a:rPr lang="ru-RU" sz="2000" i="1" dirty="0" err="1">
                <a:ea typeface="+mn-lt"/>
                <a:cs typeface="+mn-lt"/>
              </a:rPr>
              <a:t>науково-технічного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прогресу</a:t>
            </a:r>
            <a:endParaRPr lang="ru-RU" sz="20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2000" i="1" dirty="0" err="1">
                <a:ea typeface="+mn-lt"/>
                <a:cs typeface="+mn-lt"/>
              </a:rPr>
              <a:t>зміною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споживчих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запитів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населення</a:t>
            </a:r>
            <a:endParaRPr lang="ru-RU" sz="2000" i="1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2000" i="1" dirty="0" err="1">
                <a:ea typeface="+mn-lt"/>
                <a:cs typeface="+mn-lt"/>
              </a:rPr>
              <a:t>нестачею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або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обмеженістю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природних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ресурсів</a:t>
            </a:r>
            <a:endParaRPr lang="ru-RU" sz="2000" i="1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2000" i="1" dirty="0" err="1">
                <a:ea typeface="+mn-lt"/>
                <a:cs typeface="+mn-lt"/>
              </a:rPr>
              <a:t>розвитком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зовнішньої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торгівлі</a:t>
            </a:r>
            <a:endParaRPr lang="ru-RU" sz="2000" i="1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i="1" dirty="0" err="1">
                <a:ea typeface="+mn-lt"/>
                <a:cs typeface="+mn-lt"/>
              </a:rPr>
              <a:t>Значення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підвищення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якості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продукції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полягає</a:t>
            </a:r>
            <a:r>
              <a:rPr lang="ru-RU" sz="2000" dirty="0">
                <a:ea typeface="+mn-lt"/>
                <a:cs typeface="+mn-lt"/>
              </a:rPr>
              <a:t> в тому, </a:t>
            </a:r>
            <a:r>
              <a:rPr lang="ru-RU" sz="2000" dirty="0" err="1">
                <a:ea typeface="+mn-lt"/>
                <a:cs typeface="+mn-lt"/>
              </a:rPr>
              <a:t>що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недостатній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рівень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якості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негативні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економічні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соціальні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екологічні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наслідки</a:t>
            </a:r>
            <a:r>
              <a:rPr lang="ru-RU" sz="2000" dirty="0">
                <a:ea typeface="+mn-lt"/>
                <a:cs typeface="+mn-lt"/>
              </a:rPr>
              <a:t>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F7DD612-07E8-157D-2573-351E9D22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938" r="2250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4049153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13B39"/>
      </a:dk2>
      <a:lt2>
        <a:srgbClr val="E8E4E2"/>
      </a:lt2>
      <a:accent1>
        <a:srgbClr val="40ABE9"/>
      </a:accent1>
      <a:accent2>
        <a:srgbClr val="38B3AE"/>
      </a:accent2>
      <a:accent3>
        <a:srgbClr val="32B679"/>
      </a:accent3>
      <a:accent4>
        <a:srgbClr val="2EBA3F"/>
      </a:accent4>
      <a:accent5>
        <a:srgbClr val="5CB437"/>
      </a:accent5>
      <a:accent6>
        <a:srgbClr val="8CAD39"/>
      </a:accent6>
      <a:hlink>
        <a:srgbClr val="A6775B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928</Words>
  <Application>Microsoft Office PowerPoint</Application>
  <PresentationFormat>Произвольный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SketchyVTI</vt:lpstr>
      <vt:lpstr>Тема 13: ОРГАНІЗАЦІЯ ВИРОБНИЦТВА І ЗАБЕЗПЕЧЕННЯ ЯКОСТІ ПРОДУКЦІЇ</vt:lpstr>
      <vt:lpstr>План</vt:lpstr>
      <vt:lpstr>1. Організаційні типи виробництва, їх характеристика</vt:lpstr>
      <vt:lpstr>За сукупністю усіх зазначених ознак розрізняють такі типи виробництва: </vt:lpstr>
      <vt:lpstr>2.Поняття і класифікація методів організації виробничого процесу</vt:lpstr>
      <vt:lpstr>3. Поняття виробничого циклу, його структура</vt:lpstr>
      <vt:lpstr>Види руху предметів праці - це порядок обробки та переміщення в технологічній послідовності сировини, напівфабрикатів до робочих місць по операціях</vt:lpstr>
      <vt:lpstr>4. Поняття якості продукції, необхідність та значення і підвищеннія</vt:lpstr>
      <vt:lpstr>Необхідність поліпшення якості продукції в сучасних умовах диктується такими обставинами:</vt:lpstr>
      <vt:lpstr>5. Показники якості продукції </vt:lpstr>
      <vt:lpstr>Залежно від кількості властивостей, які характеризуються, показники якості поділяються на: </vt:lpstr>
      <vt:lpstr>6. Управління якістю продукції</vt:lpstr>
      <vt:lpstr>Петля якості</vt:lpstr>
      <vt:lpstr>7. Стандартизація і сертифікація продукції</vt:lpstr>
      <vt:lpstr>Стандарт - нормативний документ, прийнятий відповідним органом, який встановлює правила, настанови та характеристики щодо діяльності або її результатів, та спрямований на досягнення оптимального ступеня впорядкованості у певній сфері </vt:lpstr>
      <vt:lpstr>Сертифікація - це процедура, за допомогою якої уповноважений орган документально засвідчує відповідність продукції, системи якості системи управління довкіллям, персоналу, встановленим законодавством вимогам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203</cp:revision>
  <dcterms:created xsi:type="dcterms:W3CDTF">2022-11-07T20:16:37Z</dcterms:created>
  <dcterms:modified xsi:type="dcterms:W3CDTF">2023-08-17T06:52:45Z</dcterms:modified>
</cp:coreProperties>
</file>