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C9CAE7F-01FD-43E4-88E3-415B7EAE0B53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F143207-7DB4-4991-B2A2-4824B7FFBEF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87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AE7F-01FD-43E4-88E3-415B7EAE0B53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207-7DB4-4991-B2A2-4824B7FFB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00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AE7F-01FD-43E4-88E3-415B7EAE0B53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207-7DB4-4991-B2A2-4824B7FFBEF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540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AE7F-01FD-43E4-88E3-415B7EAE0B53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207-7DB4-4991-B2A2-4824B7FFBEF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294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AE7F-01FD-43E4-88E3-415B7EAE0B53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207-7DB4-4991-B2A2-4824B7FFB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96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AE7F-01FD-43E4-88E3-415B7EAE0B53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207-7DB4-4991-B2A2-4824B7FFBEF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509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AE7F-01FD-43E4-88E3-415B7EAE0B53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207-7DB4-4991-B2A2-4824B7FFBEF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894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AE7F-01FD-43E4-88E3-415B7EAE0B53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207-7DB4-4991-B2A2-4824B7FFBEF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48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AE7F-01FD-43E4-88E3-415B7EAE0B53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207-7DB4-4991-B2A2-4824B7FFBEF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060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AE7F-01FD-43E4-88E3-415B7EAE0B53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207-7DB4-4991-B2A2-4824B7FFB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95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AE7F-01FD-43E4-88E3-415B7EAE0B53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207-7DB4-4991-B2A2-4824B7FFBEF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840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AE7F-01FD-43E4-88E3-415B7EAE0B53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207-7DB4-4991-B2A2-4824B7FFBEF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527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AE7F-01FD-43E4-88E3-415B7EAE0B53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207-7DB4-4991-B2A2-4824B7FFBEF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852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AE7F-01FD-43E4-88E3-415B7EAE0B53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207-7DB4-4991-B2A2-4824B7FFBEF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34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AE7F-01FD-43E4-88E3-415B7EAE0B53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207-7DB4-4991-B2A2-4824B7FFB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437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AE7F-01FD-43E4-88E3-415B7EAE0B53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207-7DB4-4991-B2A2-4824B7FFBEF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31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AE7F-01FD-43E4-88E3-415B7EAE0B53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207-7DB4-4991-B2A2-4824B7FFB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7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9CAE7F-01FD-43E4-88E3-415B7EAE0B53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143207-7DB4-4991-B2A2-4824B7FFB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47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vo.uu.edu.ua/mod/glossary/showentry.php?eid=26936&amp;displayformat=dictionar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o.uu.edu.ua/mod/glossary/showentry.php?eid=26918&amp;displayformat=dictionary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vo.uu.edu.ua/mod/glossary/showentry.php?eid=26936&amp;displayformat=dictionary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vo.uu.edu.ua/mod/glossary/showentry.php?eid=26918&amp;displayformat=dictionary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vo.uu.edu.ua/mod/glossary/showentry.php?eid=26936&amp;displayformat=dictionar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o.uu.edu.ua/mod/glossary/showentry.php?eid=26935&amp;displayformat=dictionary" TargetMode="External"/><Relationship Id="rId2" Type="http://schemas.openxmlformats.org/officeDocument/2006/relationships/hyperlink" Target="https://vo.uu.edu.ua/mod/glossary/showentry.php?eid=26909&amp;displayformat=dictionary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o.uu.edu.ua/mod/glossary/showentry.php?eid=26941&amp;displayformat=dictionary" TargetMode="External"/><Relationship Id="rId2" Type="http://schemas.openxmlformats.org/officeDocument/2006/relationships/hyperlink" Target="https://vo.uu.edu.ua/mod/glossary/showentry.php?eid=26918&amp;displayformat=dictionar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o.uu.edu.ua/mod/glossary/showentry.php?eid=26918&amp;displayformat=dictionary" TargetMode="External"/><Relationship Id="rId2" Type="http://schemas.openxmlformats.org/officeDocument/2006/relationships/hyperlink" Target="https://vo.uu.edu.ua/mod/glossary/showentry.php?eid=26931&amp;displayformat=dictionar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o.uu.edu.ua/mod/glossary/showentry.php?eid=26936&amp;displayformat=dictionar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vo.uu.edu.ua/mod/glossary/showentry.php?eid=26931&amp;displayformat=dictionary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6208" y="1682497"/>
            <a:ext cx="7400544" cy="1704168"/>
          </a:xfrm>
        </p:spPr>
        <p:txBody>
          <a:bodyPr/>
          <a:lstStyle/>
          <a:p>
            <a:r>
              <a:rPr lang="ru-RU" sz="3500" b="1" dirty="0"/>
              <a:t>ЛЕКЦІЯ 7. </a:t>
            </a:r>
            <a:r>
              <a:rPr lang="ru-RU" sz="3500" b="1" dirty="0" smtClean="0"/>
              <a:t/>
            </a:r>
            <a:br>
              <a:rPr lang="ru-RU" sz="3500" b="1" dirty="0" smtClean="0"/>
            </a:br>
            <a:r>
              <a:rPr lang="ru-RU" sz="3500" b="1" dirty="0" smtClean="0"/>
              <a:t>АДМІНІСТРАТИВНА </a:t>
            </a:r>
            <a:r>
              <a:rPr lang="ru-RU" sz="3500" b="1" dirty="0"/>
              <a:t>ПРОЦЕДУРА</a:t>
            </a:r>
            <a:endParaRPr lang="ru-RU" sz="3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(2 години)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07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Інспекційні процедури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088" y="999744"/>
            <a:ext cx="5925312" cy="46573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5216" y="3031064"/>
            <a:ext cx="5071872" cy="3174663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інспекційними</a:t>
            </a:r>
            <a:r>
              <a:rPr lang="ru-RU" dirty="0"/>
              <a:t> процедурами слід </a:t>
            </a:r>
            <a:r>
              <a:rPr lang="ru-RU" dirty="0" err="1"/>
              <a:t>розуміти</a:t>
            </a:r>
            <a:r>
              <a:rPr lang="ru-RU" dirty="0"/>
              <a:t> </a:t>
            </a:r>
            <a:r>
              <a:rPr lang="ru-RU" dirty="0" err="1"/>
              <a:t>встановлений</a:t>
            </a:r>
            <a:r>
              <a:rPr lang="ru-RU" dirty="0"/>
              <a:t> </a:t>
            </a:r>
            <a:r>
              <a:rPr lang="ru-RU" dirty="0" err="1"/>
              <a:t>чинним</a:t>
            </a:r>
            <a:r>
              <a:rPr lang="ru-RU" dirty="0"/>
              <a:t> </a:t>
            </a:r>
            <a:r>
              <a:rPr lang="ru-RU" dirty="0" err="1"/>
              <a:t>законодавством</a:t>
            </a:r>
            <a:r>
              <a:rPr lang="ru-RU" dirty="0"/>
              <a:t> порядок </a:t>
            </a:r>
            <a:r>
              <a:rPr lang="ru-RU" dirty="0" err="1"/>
              <a:t>втручальної</a:t>
            </a:r>
            <a:r>
              <a:rPr lang="ru-RU" dirty="0"/>
              <a:t> контрольно-</a:t>
            </a:r>
            <a:r>
              <a:rPr lang="ru-RU" dirty="0" err="1"/>
              <a:t>наглядової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суб’єктів</a:t>
            </a:r>
            <a:r>
              <a:rPr lang="ru-RU" dirty="0"/>
              <a:t> </a:t>
            </a:r>
            <a:r>
              <a:rPr lang="ru-RU" dirty="0" err="1"/>
              <a:t>публічного</a:t>
            </a:r>
            <a:r>
              <a:rPr lang="ru-RU" dirty="0"/>
              <a:t> </a:t>
            </a:r>
            <a:r>
              <a:rPr lang="ru-RU" dirty="0" err="1"/>
              <a:t>адміністрування</a:t>
            </a:r>
            <a:r>
              <a:rPr lang="ru-RU" dirty="0"/>
              <a:t>, яка </a:t>
            </a:r>
            <a:r>
              <a:rPr lang="ru-RU" dirty="0" err="1"/>
              <a:t>полягає</a:t>
            </a:r>
            <a:r>
              <a:rPr lang="ru-RU" dirty="0"/>
              <a:t> у </a:t>
            </a:r>
            <a:r>
              <a:rPr lang="ru-RU" dirty="0" err="1"/>
              <a:t>здійсненні</a:t>
            </a:r>
            <a:r>
              <a:rPr lang="ru-RU" dirty="0"/>
              <a:t> </a:t>
            </a:r>
            <a:r>
              <a:rPr lang="ru-RU" dirty="0" err="1"/>
              <a:t>перевірки</a:t>
            </a:r>
            <a:r>
              <a:rPr lang="ru-RU" dirty="0"/>
              <a:t> </a:t>
            </a:r>
            <a:r>
              <a:rPr lang="ru-RU" dirty="0" err="1"/>
              <a:t>дотримання</a:t>
            </a:r>
            <a:r>
              <a:rPr lang="ru-RU" dirty="0"/>
              <a:t> </a:t>
            </a:r>
            <a:r>
              <a:rPr lang="ru-RU" dirty="0" err="1"/>
              <a:t>законів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нормативно-</a:t>
            </a:r>
            <a:r>
              <a:rPr lang="ru-RU" dirty="0" err="1"/>
              <a:t>правових</a:t>
            </a:r>
            <a:r>
              <a:rPr lang="ru-RU" dirty="0"/>
              <a:t> </a:t>
            </a:r>
            <a:r>
              <a:rPr lang="ru-RU" dirty="0" err="1" smtClean="0"/>
              <a:t>актів</a:t>
            </a:r>
            <a:r>
              <a:rPr lang="ru-RU" dirty="0" smtClean="0"/>
              <a:t>.</a:t>
            </a:r>
          </a:p>
          <a:p>
            <a:pPr algn="just"/>
            <a:r>
              <a:rPr lang="ru-RU" i="1" dirty="0" smtClean="0"/>
              <a:t>В </a:t>
            </a:r>
            <a:r>
              <a:rPr lang="ru-RU" i="1" dirty="0" err="1"/>
              <a:t>Україні</a:t>
            </a:r>
            <a:r>
              <a:rPr lang="ru-RU" i="1" dirty="0"/>
              <a:t> </a:t>
            </a:r>
            <a:r>
              <a:rPr lang="ru-RU" i="1" dirty="0" err="1"/>
              <a:t>існують</a:t>
            </a:r>
            <a:r>
              <a:rPr lang="ru-RU" i="1" dirty="0"/>
              <a:t> 4 </a:t>
            </a:r>
            <a:r>
              <a:rPr lang="ru-RU" i="1" dirty="0" err="1"/>
              <a:t>центральних</a:t>
            </a:r>
            <a:r>
              <a:rPr lang="ru-RU" i="1" dirty="0"/>
              <a:t> </a:t>
            </a:r>
            <a:r>
              <a:rPr lang="ru-RU" i="1" dirty="0" err="1"/>
              <a:t>органи</a:t>
            </a:r>
            <a:r>
              <a:rPr lang="ru-RU" i="1" dirty="0"/>
              <a:t> </a:t>
            </a:r>
            <a:r>
              <a:rPr lang="ru-RU" i="1" dirty="0" err="1"/>
              <a:t>виконавчої</a:t>
            </a:r>
            <a:r>
              <a:rPr lang="ru-RU" i="1" dirty="0"/>
              <a:t> </a:t>
            </a:r>
            <a:r>
              <a:rPr lang="ru-RU" i="1" dirty="0" err="1"/>
              <a:t>влади</a:t>
            </a:r>
            <a:r>
              <a:rPr lang="ru-RU" i="1" dirty="0"/>
              <a:t> - </a:t>
            </a:r>
            <a:r>
              <a:rPr lang="ru-RU" i="1" dirty="0" err="1"/>
              <a:t>інспекції</a:t>
            </a:r>
            <a:r>
              <a:rPr lang="ru-RU" i="1" dirty="0"/>
              <a:t>:</a:t>
            </a:r>
            <a:endParaRPr lang="ru-RU" dirty="0"/>
          </a:p>
          <a:p>
            <a:r>
              <a:rPr lang="uk-UA" dirty="0"/>
              <a:t>·   </a:t>
            </a:r>
            <a:r>
              <a:rPr lang="uk-UA" sz="1700" dirty="0"/>
              <a:t> </a:t>
            </a:r>
            <a:r>
              <a:rPr lang="ru-RU" sz="1700" dirty="0" err="1"/>
              <a:t>Державна</a:t>
            </a:r>
            <a:r>
              <a:rPr lang="ru-RU" sz="1700" dirty="0"/>
              <a:t> </a:t>
            </a:r>
            <a:r>
              <a:rPr lang="ru-RU" sz="1700" dirty="0" err="1"/>
              <a:t>архітектурно-будівельна</a:t>
            </a:r>
            <a:r>
              <a:rPr lang="ru-RU" sz="1700" dirty="0"/>
              <a:t> </a:t>
            </a:r>
            <a:r>
              <a:rPr lang="ru-RU" sz="1700" dirty="0" err="1"/>
              <a:t>інспекція</a:t>
            </a:r>
            <a:r>
              <a:rPr lang="ru-RU" sz="1700" dirty="0"/>
              <a:t> </a:t>
            </a:r>
            <a:r>
              <a:rPr lang="ru-RU" sz="1700" dirty="0" err="1"/>
              <a:t>України</a:t>
            </a:r>
            <a:r>
              <a:rPr lang="ru-RU" sz="1700" dirty="0"/>
              <a:t>;</a:t>
            </a:r>
          </a:p>
          <a:p>
            <a:r>
              <a:rPr lang="uk-UA" sz="1700" dirty="0"/>
              <a:t>·       </a:t>
            </a:r>
            <a:r>
              <a:rPr lang="ru-RU" sz="1700" dirty="0" err="1"/>
              <a:t>Державна</a:t>
            </a:r>
            <a:r>
              <a:rPr lang="ru-RU" sz="1700" dirty="0"/>
              <a:t> </a:t>
            </a:r>
            <a:r>
              <a:rPr lang="ru-RU" sz="1700" dirty="0" err="1"/>
              <a:t>екологічна</a:t>
            </a:r>
            <a:r>
              <a:rPr lang="ru-RU" sz="1700" dirty="0"/>
              <a:t> </a:t>
            </a:r>
            <a:r>
              <a:rPr lang="ru-RU" sz="1700" dirty="0" err="1"/>
              <a:t>інспекція</a:t>
            </a:r>
            <a:r>
              <a:rPr lang="ru-RU" sz="1700" dirty="0"/>
              <a:t> </a:t>
            </a:r>
            <a:r>
              <a:rPr lang="ru-RU" sz="1700" dirty="0" err="1"/>
              <a:t>України</a:t>
            </a:r>
            <a:r>
              <a:rPr lang="ru-RU" sz="1700" dirty="0"/>
              <a:t>;</a:t>
            </a:r>
          </a:p>
          <a:p>
            <a:r>
              <a:rPr lang="uk-UA" sz="1700" dirty="0"/>
              <a:t>·       </a:t>
            </a:r>
            <a:r>
              <a:rPr lang="ru-RU" sz="1700" dirty="0" err="1"/>
              <a:t>Державна</a:t>
            </a:r>
            <a:r>
              <a:rPr lang="ru-RU" sz="1700" dirty="0"/>
              <a:t> </a:t>
            </a:r>
            <a:r>
              <a:rPr lang="ru-RU" sz="1700" dirty="0" err="1"/>
              <a:t>інспекція</a:t>
            </a:r>
            <a:r>
              <a:rPr lang="ru-RU" sz="1700" dirty="0"/>
              <a:t> ядерного </a:t>
            </a:r>
            <a:r>
              <a:rPr lang="ru-RU" sz="1700" dirty="0" err="1"/>
              <a:t>регулювання</a:t>
            </a:r>
            <a:r>
              <a:rPr lang="ru-RU" sz="1700" dirty="0"/>
              <a:t> </a:t>
            </a:r>
            <a:r>
              <a:rPr lang="ru-RU" sz="1700" dirty="0" err="1"/>
              <a:t>України</a:t>
            </a:r>
            <a:r>
              <a:rPr lang="ru-RU" sz="1700" dirty="0"/>
              <a:t>;</a:t>
            </a:r>
          </a:p>
          <a:p>
            <a:r>
              <a:rPr lang="uk-UA" sz="1700" dirty="0"/>
              <a:t>·       </a:t>
            </a:r>
            <a:r>
              <a:rPr lang="ru-RU" sz="1700" dirty="0" err="1"/>
              <a:t>Державна</a:t>
            </a:r>
            <a:r>
              <a:rPr lang="ru-RU" sz="1700" dirty="0"/>
              <a:t> </a:t>
            </a:r>
            <a:r>
              <a:rPr lang="ru-RU" sz="1700" dirty="0" err="1"/>
              <a:t>інспекція</a:t>
            </a:r>
            <a:r>
              <a:rPr lang="ru-RU" sz="1700" dirty="0"/>
              <a:t> </a:t>
            </a:r>
            <a:r>
              <a:rPr lang="ru-RU" sz="1700" dirty="0" err="1"/>
              <a:t>енергетичного</a:t>
            </a:r>
            <a:r>
              <a:rPr lang="ru-RU" sz="1700" dirty="0"/>
              <a:t> </a:t>
            </a:r>
            <a:r>
              <a:rPr lang="ru-RU" sz="1700" dirty="0" err="1"/>
              <a:t>нагляду</a:t>
            </a:r>
            <a:r>
              <a:rPr lang="ru-RU" sz="1700" dirty="0"/>
              <a:t> </a:t>
            </a:r>
            <a:r>
              <a:rPr lang="ru-RU" sz="1700" dirty="0" err="1"/>
              <a:t>України</a:t>
            </a:r>
            <a:r>
              <a:rPr lang="ru-RU" sz="1700" dirty="0"/>
              <a:t>.</a:t>
            </a:r>
          </a:p>
          <a:p>
            <a:pPr algn="just"/>
            <a:endParaRPr lang="ru-RU" sz="17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56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3.Принципи адміністративної процедури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3712" y="2438400"/>
            <a:ext cx="10777728" cy="3803904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/>
              <a:t>До </a:t>
            </a:r>
            <a:r>
              <a:rPr lang="ru-RU" i="1" dirty="0" err="1"/>
              <a:t>загальних</a:t>
            </a:r>
            <a:r>
              <a:rPr lang="ru-RU" i="1" dirty="0"/>
              <a:t> </a:t>
            </a:r>
            <a:r>
              <a:rPr lang="ru-RU" i="1" dirty="0" err="1"/>
              <a:t>принципів</a:t>
            </a:r>
            <a:r>
              <a:rPr lang="ru-RU" i="1" dirty="0"/>
              <a:t> </a:t>
            </a:r>
            <a:r>
              <a:rPr lang="ru-RU" i="1" dirty="0" err="1"/>
              <a:t>адміністративних</a:t>
            </a:r>
            <a:r>
              <a:rPr lang="ru-RU" i="1" dirty="0"/>
              <a:t> процедур </a:t>
            </a:r>
            <a:r>
              <a:rPr lang="ru-RU" i="1" dirty="0" err="1"/>
              <a:t>потрібно</a:t>
            </a:r>
            <a:r>
              <a:rPr lang="ru-RU" dirty="0"/>
              <a:t> </a:t>
            </a:r>
            <a:r>
              <a:rPr lang="ru-RU" i="1" dirty="0" err="1"/>
              <a:t>віднести</a:t>
            </a:r>
            <a:r>
              <a:rPr lang="ru-RU" i="1" dirty="0"/>
              <a:t> </a:t>
            </a:r>
            <a:r>
              <a:rPr lang="ru-RU" i="1" dirty="0" err="1"/>
              <a:t>такі</a:t>
            </a:r>
            <a:r>
              <a:rPr lang="ru-RU" i="1" dirty="0"/>
              <a:t>:</a:t>
            </a:r>
            <a:endParaRPr lang="ru-RU" dirty="0"/>
          </a:p>
          <a:p>
            <a:r>
              <a:rPr lang="uk-UA" dirty="0" smtClean="0"/>
              <a:t>·</a:t>
            </a:r>
            <a:r>
              <a:rPr lang="ru-RU" i="1" dirty="0" smtClean="0"/>
              <a:t>верховенства </a:t>
            </a:r>
            <a:r>
              <a:rPr lang="ru-RU" i="1" dirty="0"/>
              <a:t>права</a:t>
            </a:r>
            <a:r>
              <a:rPr lang="ru-RU" dirty="0"/>
              <a:t> - </a:t>
            </a:r>
            <a:r>
              <a:rPr lang="ru-RU" dirty="0" err="1"/>
              <a:t>основоположний</a:t>
            </a:r>
            <a:r>
              <a:rPr lang="ru-RU" dirty="0"/>
              <a:t> принцип </a:t>
            </a:r>
            <a:r>
              <a:rPr lang="ru-RU" dirty="0" err="1" smtClean="0"/>
              <a:t>здійснення</a:t>
            </a:r>
            <a:r>
              <a:rPr lang="ru-RU" dirty="0"/>
              <a:t> </a:t>
            </a:r>
            <a:r>
              <a:rPr lang="ru-RU" dirty="0" err="1" smtClean="0"/>
              <a:t>адміністративних</a:t>
            </a:r>
            <a:r>
              <a:rPr lang="ru-RU" dirty="0" smtClean="0"/>
              <a:t> </a:t>
            </a:r>
            <a:r>
              <a:rPr lang="ru-RU" dirty="0"/>
              <a:t>процедур, </a:t>
            </a:r>
            <a:r>
              <a:rPr lang="ru-RU" dirty="0" err="1"/>
              <a:t>закріплений</a:t>
            </a:r>
            <a:r>
              <a:rPr lang="ru-RU" dirty="0"/>
              <a:t> у ст. 8 </a:t>
            </a:r>
            <a:r>
              <a:rPr lang="ru-RU" dirty="0" err="1"/>
              <a:t>Конституції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;</a:t>
            </a:r>
          </a:p>
          <a:p>
            <a:r>
              <a:rPr lang="uk-UA" dirty="0" smtClean="0"/>
              <a:t>·</a:t>
            </a:r>
            <a:r>
              <a:rPr lang="ru-RU" i="1" dirty="0" err="1" smtClean="0"/>
              <a:t>пріоритетності</a:t>
            </a:r>
            <a:r>
              <a:rPr lang="ru-RU" i="1" dirty="0" smtClean="0"/>
              <a:t> </a:t>
            </a:r>
            <a:r>
              <a:rPr lang="ru-RU" i="1" dirty="0"/>
              <a:t>прав і свобод </a:t>
            </a:r>
            <a:r>
              <a:rPr lang="ru-RU" i="1" dirty="0" err="1"/>
              <a:t>людини</a:t>
            </a:r>
            <a:r>
              <a:rPr lang="ru-RU" dirty="0"/>
              <a:t> - передбачає </a:t>
            </a:r>
            <a:r>
              <a:rPr lang="ru-RU" dirty="0" err="1"/>
              <a:t>обов’язок</a:t>
            </a:r>
            <a:r>
              <a:rPr lang="ru-RU" dirty="0"/>
              <a:t> </a:t>
            </a:r>
            <a:r>
              <a:rPr lang="ru-RU" dirty="0" err="1"/>
              <a:t>суб’єкта</a:t>
            </a:r>
            <a:r>
              <a:rPr lang="ru-RU" dirty="0"/>
              <a:t> </a:t>
            </a:r>
            <a:r>
              <a:rPr lang="ru-RU" dirty="0" err="1"/>
              <a:t>публічного</a:t>
            </a:r>
            <a:r>
              <a:rPr lang="ru-RU" dirty="0"/>
              <a:t> </a:t>
            </a:r>
            <a:r>
              <a:rPr lang="ru-RU" dirty="0" err="1"/>
              <a:t>адміністрування</a:t>
            </a:r>
            <a:r>
              <a:rPr lang="ru-RU" dirty="0"/>
              <a:t> в </a:t>
            </a:r>
            <a:r>
              <a:rPr lang="ru-RU" dirty="0" err="1"/>
              <a:t>конкретній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, у кожному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виходити</a:t>
            </a:r>
            <a:r>
              <a:rPr lang="ru-RU" dirty="0"/>
              <a:t> </a:t>
            </a:r>
            <a:r>
              <a:rPr lang="ru-RU" dirty="0" err="1"/>
              <a:t>передусім</a:t>
            </a:r>
            <a:r>
              <a:rPr lang="ru-RU" dirty="0"/>
              <a:t> з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прийнятного</a:t>
            </a:r>
            <a:r>
              <a:rPr lang="ru-RU" dirty="0"/>
              <a:t> для </a:t>
            </a:r>
            <a:r>
              <a:rPr lang="ru-RU" dirty="0" err="1">
                <a:solidFill>
                  <a:schemeClr val="tx1"/>
                </a:solidFill>
                <a:hlinkClick r:id="rId2" tooltip="Глосарій Адміністративне право: Заявник"/>
              </a:rPr>
              <a:t>заявник</a:t>
            </a:r>
            <a:r>
              <a:rPr lang="ru-RU" dirty="0" err="1"/>
              <a:t>а</a:t>
            </a:r>
            <a:r>
              <a:rPr lang="ru-RU" dirty="0"/>
              <a:t> рішення;</a:t>
            </a:r>
          </a:p>
          <a:p>
            <a:r>
              <a:rPr lang="uk-UA" dirty="0" smtClean="0"/>
              <a:t>·</a:t>
            </a:r>
            <a:r>
              <a:rPr lang="ru-RU" i="1" dirty="0" err="1" smtClean="0"/>
              <a:t>законності</a:t>
            </a:r>
            <a:r>
              <a:rPr lang="ru-RU" dirty="0"/>
              <a:t> - </a:t>
            </a:r>
            <a:r>
              <a:rPr lang="ru-RU" dirty="0" err="1"/>
              <a:t>формування</a:t>
            </a:r>
            <a:r>
              <a:rPr lang="ru-RU" dirty="0"/>
              <a:t> та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адміністративних</a:t>
            </a:r>
            <a:r>
              <a:rPr lang="ru-RU" dirty="0"/>
              <a:t> процедур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будуватись</a:t>
            </a:r>
            <a:r>
              <a:rPr lang="ru-RU" dirty="0"/>
              <a:t> на </a:t>
            </a:r>
            <a:r>
              <a:rPr lang="ru-RU" dirty="0" err="1"/>
              <a:t>суворій</a:t>
            </a:r>
            <a:r>
              <a:rPr lang="ru-RU" dirty="0"/>
              <a:t> </a:t>
            </a:r>
            <a:r>
              <a:rPr lang="ru-RU" dirty="0" err="1"/>
              <a:t>відповідності</a:t>
            </a:r>
            <a:r>
              <a:rPr lang="ru-RU" dirty="0"/>
              <a:t> </a:t>
            </a:r>
            <a:r>
              <a:rPr lang="ru-RU" dirty="0" err="1"/>
              <a:t>вимогам</a:t>
            </a:r>
            <a:r>
              <a:rPr lang="ru-RU" dirty="0"/>
              <a:t> чинного </a:t>
            </a:r>
            <a:r>
              <a:rPr lang="ru-RU" dirty="0" err="1"/>
              <a:t>законодавства</a:t>
            </a:r>
            <a:r>
              <a:rPr lang="ru-RU" dirty="0"/>
              <a:t>;</a:t>
            </a:r>
          </a:p>
          <a:p>
            <a:r>
              <a:rPr lang="uk-UA" dirty="0" smtClean="0"/>
              <a:t>·</a:t>
            </a:r>
            <a:r>
              <a:rPr lang="ru-RU" i="1" dirty="0" err="1" smtClean="0"/>
              <a:t>системності</a:t>
            </a:r>
            <a:r>
              <a:rPr lang="ru-RU" dirty="0"/>
              <a:t> - держава </a:t>
            </a:r>
            <a:r>
              <a:rPr lang="ru-RU" dirty="0" err="1"/>
              <a:t>намагається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чітку</a:t>
            </a:r>
            <a:r>
              <a:rPr lang="ru-RU" dirty="0"/>
              <a:t> та </a:t>
            </a:r>
            <a:r>
              <a:rPr lang="ru-RU" dirty="0" err="1"/>
              <a:t>зрозумілу</a:t>
            </a:r>
            <a:r>
              <a:rPr lang="ru-RU" dirty="0"/>
              <a:t> систему </a:t>
            </a:r>
            <a:r>
              <a:rPr lang="ru-RU" dirty="0" err="1"/>
              <a:t>адміністративних</a:t>
            </a:r>
            <a:r>
              <a:rPr lang="ru-RU" dirty="0"/>
              <a:t> процедур, </a:t>
            </a:r>
            <a:r>
              <a:rPr lang="ru-RU" dirty="0" err="1"/>
              <a:t>елементами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є </a:t>
            </a:r>
            <a:r>
              <a:rPr lang="ru-RU" dirty="0" err="1"/>
              <a:t>суб’єкт</a:t>
            </a:r>
            <a:r>
              <a:rPr lang="ru-RU" dirty="0"/>
              <a:t> </a:t>
            </a:r>
            <a:r>
              <a:rPr lang="ru-RU" dirty="0" err="1"/>
              <a:t>публічного</a:t>
            </a:r>
            <a:r>
              <a:rPr lang="ru-RU" dirty="0"/>
              <a:t> </a:t>
            </a:r>
            <a:r>
              <a:rPr lang="ru-RU" dirty="0" err="1"/>
              <a:t>адміністрування</a:t>
            </a:r>
            <a:r>
              <a:rPr lang="ru-RU" dirty="0"/>
              <a:t>, до </a:t>
            </a:r>
            <a:r>
              <a:rPr lang="ru-RU" dirty="0" err="1"/>
              <a:t>якого</a:t>
            </a:r>
            <a:r>
              <a:rPr lang="ru-RU" dirty="0"/>
              <a:t> має можливість </a:t>
            </a:r>
            <a:r>
              <a:rPr lang="ru-RU" dirty="0" err="1"/>
              <a:t>звертатися</a:t>
            </a:r>
            <a:r>
              <a:rPr lang="ru-RU" dirty="0"/>
              <a:t> </a:t>
            </a:r>
            <a:r>
              <a:rPr lang="ru-RU" dirty="0" err="1"/>
              <a:t>фізична</a:t>
            </a:r>
            <a:r>
              <a:rPr lang="ru-RU" dirty="0"/>
              <a:t> чи </a:t>
            </a:r>
            <a:r>
              <a:rPr lang="ru-RU" dirty="0" err="1"/>
              <a:t>юридична</a:t>
            </a:r>
            <a:r>
              <a:rPr lang="ru-RU" dirty="0"/>
              <a:t> особа;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5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3712" y="1388534"/>
            <a:ext cx="4584191" cy="1371600"/>
          </a:xfrm>
        </p:spPr>
        <p:txBody>
          <a:bodyPr>
            <a:normAutofit/>
          </a:bodyPr>
          <a:lstStyle/>
          <a:p>
            <a:r>
              <a:rPr lang="uk-UA" sz="2800" dirty="0">
                <a:solidFill>
                  <a:schemeClr val="tx1"/>
                </a:solidFill>
              </a:rPr>
              <a:t>4.Учасники адміністративної процедури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17" y="646176"/>
            <a:ext cx="4127987" cy="558393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3712" y="3031065"/>
            <a:ext cx="4998720" cy="2150536"/>
          </a:xfrm>
        </p:spPr>
        <p:txBody>
          <a:bodyPr/>
          <a:lstStyle/>
          <a:p>
            <a:pPr algn="l"/>
            <a:r>
              <a:rPr lang="ru-RU" i="1" dirty="0" err="1">
                <a:solidFill>
                  <a:schemeClr val="tx1"/>
                </a:solidFill>
              </a:rPr>
              <a:t>Доцільно</a:t>
            </a:r>
            <a:r>
              <a:rPr lang="ru-RU" i="1" dirty="0">
                <a:solidFill>
                  <a:schemeClr val="tx1"/>
                </a:solidFill>
              </a:rPr>
              <a:t> </a:t>
            </a:r>
            <a:r>
              <a:rPr lang="ru-RU" i="1" dirty="0" err="1">
                <a:solidFill>
                  <a:schemeClr val="tx1"/>
                </a:solidFill>
              </a:rPr>
              <a:t>виокремити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чотирьох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можливих</a:t>
            </a:r>
            <a:r>
              <a:rPr lang="ru-RU" i="1" dirty="0">
                <a:solidFill>
                  <a:schemeClr val="tx1"/>
                </a:solidFill>
              </a:rPr>
              <a:t> </a:t>
            </a:r>
            <a:r>
              <a:rPr lang="ru-RU" i="1" dirty="0" err="1">
                <a:solidFill>
                  <a:schemeClr val="tx1"/>
                </a:solidFill>
              </a:rPr>
              <a:t>учасників</a:t>
            </a:r>
            <a:r>
              <a:rPr lang="ru-RU" i="1" dirty="0">
                <a:solidFill>
                  <a:schemeClr val="tx1"/>
                </a:solidFill>
              </a:rPr>
              <a:t> </a:t>
            </a:r>
            <a:r>
              <a:rPr lang="ru-RU" i="1" dirty="0" err="1">
                <a:solidFill>
                  <a:schemeClr val="tx1"/>
                </a:solidFill>
              </a:rPr>
              <a:t>процедури</a:t>
            </a:r>
            <a:r>
              <a:rPr lang="ru-RU" i="1" dirty="0">
                <a:solidFill>
                  <a:schemeClr val="tx1"/>
                </a:solidFill>
              </a:rPr>
              <a:t>: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1)   </a:t>
            </a:r>
            <a:r>
              <a:rPr lang="ru-RU" dirty="0" err="1">
                <a:solidFill>
                  <a:schemeClr val="tx1"/>
                </a:solidFill>
                <a:hlinkClick r:id="rId3" tooltip="Глосарій Адміністративне право: Адміністративний орган"/>
              </a:rPr>
              <a:t>адміністративний</a:t>
            </a:r>
            <a:r>
              <a:rPr lang="ru-RU" dirty="0">
                <a:solidFill>
                  <a:schemeClr val="tx1"/>
                </a:solidFill>
                <a:hlinkClick r:id="rId3" tooltip="Глосарій Адміністративне право: Адміністративний орган"/>
              </a:rPr>
              <a:t> орган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2)    адресат (</a:t>
            </a:r>
            <a:r>
              <a:rPr lang="ru-RU" dirty="0" err="1">
                <a:solidFill>
                  <a:schemeClr val="tx1"/>
                </a:solidFill>
              </a:rPr>
              <a:t>зокрема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err="1">
                <a:solidFill>
                  <a:schemeClr val="tx1"/>
                </a:solidFill>
                <a:hlinkClick r:id="rId4" tooltip="Глосарій Адміністративне право: Заявник"/>
              </a:rPr>
              <a:t>заявник</a:t>
            </a:r>
            <a:r>
              <a:rPr lang="ru-RU" dirty="0">
                <a:solidFill>
                  <a:schemeClr val="tx1"/>
                </a:solidFill>
              </a:rPr>
              <a:t>);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3)    </a:t>
            </a:r>
            <a:r>
              <a:rPr lang="ru-RU" dirty="0" err="1">
                <a:solidFill>
                  <a:schemeClr val="tx1"/>
                </a:solidFill>
              </a:rPr>
              <a:t>зацікавлені</a:t>
            </a:r>
            <a:r>
              <a:rPr lang="ru-RU" dirty="0">
                <a:solidFill>
                  <a:schemeClr val="tx1"/>
                </a:solidFill>
              </a:rPr>
              <a:t> особи;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4)    </a:t>
            </a:r>
            <a:r>
              <a:rPr lang="ru-RU" dirty="0" err="1">
                <a:solidFill>
                  <a:schemeClr val="tx1"/>
                </a:solidFill>
              </a:rPr>
              <a:t>представники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562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solidFill>
                  <a:schemeClr val="tx1"/>
                </a:solidFill>
              </a:rPr>
              <a:t>4.1.</a:t>
            </a:r>
            <a:r>
              <a:rPr lang="uk-UA" dirty="0">
                <a:solidFill>
                  <a:schemeClr val="tx1"/>
                </a:solidFill>
                <a:hlinkClick r:id="rId2" tooltip="Глосарій Адміністративне право: Адміністративний орган"/>
              </a:rPr>
              <a:t>Адміністративний </a:t>
            </a:r>
            <a:r>
              <a:rPr lang="uk-UA" dirty="0" smtClean="0">
                <a:solidFill>
                  <a:schemeClr val="tx1"/>
                </a:solidFill>
                <a:hlinkClick r:id="rId2" tooltip="Глосарій Адміністративне право: Адміністративний орган"/>
              </a:rPr>
              <a:t>орган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480" y="2474976"/>
            <a:ext cx="10753344" cy="369417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err="1">
                <a:hlinkClick r:id="rId2" tooltip="Глосарій Адміністративне право: Адміністративний орган"/>
              </a:rPr>
              <a:t>Адміністративний</a:t>
            </a:r>
            <a:r>
              <a:rPr lang="ru-RU" dirty="0">
                <a:hlinkClick r:id="rId2" tooltip="Глосарій Адміністративне право: Адміністративний орган"/>
              </a:rPr>
              <a:t> орган</a:t>
            </a:r>
            <a:r>
              <a:rPr lang="ru-RU" dirty="0"/>
              <a:t> 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учасник</a:t>
            </a:r>
            <a:r>
              <a:rPr lang="ru-RU" dirty="0"/>
              <a:t> </a:t>
            </a:r>
            <a:r>
              <a:rPr lang="ru-RU" dirty="0" err="1"/>
              <a:t>адміністративної</a:t>
            </a:r>
            <a:r>
              <a:rPr lang="ru-RU" dirty="0"/>
              <a:t> </a:t>
            </a:r>
            <a:r>
              <a:rPr lang="ru-RU" dirty="0" err="1"/>
              <a:t>процедури</a:t>
            </a:r>
            <a:r>
              <a:rPr lang="ru-RU" dirty="0"/>
              <a:t>, </a:t>
            </a:r>
            <a:r>
              <a:rPr lang="ru-RU" dirty="0" err="1"/>
              <a:t>суб’єкт</a:t>
            </a:r>
            <a:r>
              <a:rPr lang="ru-RU" dirty="0"/>
              <a:t> </a:t>
            </a:r>
            <a:r>
              <a:rPr lang="ru-RU" dirty="0" err="1"/>
              <a:t>публічного</a:t>
            </a:r>
            <a:r>
              <a:rPr lang="ru-RU" dirty="0"/>
              <a:t> </a:t>
            </a:r>
            <a:r>
              <a:rPr lang="ru-RU" dirty="0" err="1"/>
              <a:t>адміністрування</a:t>
            </a:r>
            <a:r>
              <a:rPr lang="ru-RU" dirty="0"/>
              <a:t>, </a:t>
            </a:r>
            <a:r>
              <a:rPr lang="ru-RU" dirty="0" err="1"/>
              <a:t>уповноважений</a:t>
            </a:r>
            <a:r>
              <a:rPr lang="ru-RU" dirty="0"/>
              <a:t>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владні</a:t>
            </a:r>
            <a:r>
              <a:rPr lang="ru-RU" dirty="0"/>
              <a:t> (</a:t>
            </a:r>
            <a:r>
              <a:rPr lang="ru-RU" dirty="0" err="1"/>
              <a:t>виконавчі</a:t>
            </a:r>
            <a:r>
              <a:rPr lang="ru-RU" dirty="0"/>
              <a:t> та </a:t>
            </a:r>
            <a:r>
              <a:rPr lang="ru-RU" dirty="0" err="1"/>
              <a:t>розпорядчі</a:t>
            </a:r>
            <a:r>
              <a:rPr lang="ru-RU" dirty="0"/>
              <a:t>)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розгляду</a:t>
            </a:r>
            <a:r>
              <a:rPr lang="ru-RU" dirty="0"/>
              <a:t> та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адміністративних</a:t>
            </a:r>
            <a:r>
              <a:rPr lang="ru-RU" dirty="0"/>
              <a:t> справ і </a:t>
            </a:r>
            <a:r>
              <a:rPr lang="ru-RU" dirty="0" err="1"/>
              <a:t>видання</a:t>
            </a:r>
            <a:r>
              <a:rPr lang="ru-RU" dirty="0"/>
              <a:t> </a:t>
            </a:r>
            <a:r>
              <a:rPr lang="ru-RU" dirty="0" err="1"/>
              <a:t>адміністративного</a:t>
            </a:r>
            <a:r>
              <a:rPr lang="ru-RU" dirty="0"/>
              <a:t> акта.</a:t>
            </a:r>
          </a:p>
          <a:p>
            <a:pPr algn="just"/>
            <a:r>
              <a:rPr lang="ru-RU" i="1" dirty="0" err="1"/>
              <a:t>Основні</a:t>
            </a:r>
            <a:r>
              <a:rPr lang="ru-RU" i="1" dirty="0"/>
              <a:t> </a:t>
            </a:r>
            <a:r>
              <a:rPr lang="ru-RU" i="1" dirty="0" err="1"/>
              <a:t>адміністративні</a:t>
            </a:r>
            <a:r>
              <a:rPr lang="ru-RU" i="1" dirty="0"/>
              <a:t> </a:t>
            </a:r>
            <a:r>
              <a:rPr lang="ru-RU" i="1" dirty="0" err="1"/>
              <a:t>обов’язки</a:t>
            </a:r>
            <a:r>
              <a:rPr lang="ru-RU" i="1" dirty="0"/>
              <a:t> </a:t>
            </a:r>
            <a:r>
              <a:rPr lang="ru-RU" i="1" dirty="0" err="1"/>
              <a:t>адміністративного</a:t>
            </a:r>
            <a:r>
              <a:rPr lang="ru-RU" i="1" dirty="0"/>
              <a:t> органу як </a:t>
            </a:r>
            <a:r>
              <a:rPr lang="ru-RU" i="1" dirty="0" err="1"/>
              <a:t>обов’язкового</a:t>
            </a:r>
            <a:r>
              <a:rPr lang="ru-RU" i="1" dirty="0"/>
              <a:t> </a:t>
            </a:r>
            <a:r>
              <a:rPr lang="ru-RU" i="1" dirty="0" err="1"/>
              <a:t>учасника</a:t>
            </a:r>
            <a:r>
              <a:rPr lang="ru-RU" i="1" dirty="0"/>
              <a:t> </a:t>
            </a:r>
            <a:r>
              <a:rPr lang="ru-RU" i="1" dirty="0" err="1"/>
              <a:t>адміністративної</a:t>
            </a:r>
            <a:r>
              <a:rPr lang="ru-RU" i="1" dirty="0"/>
              <a:t> </a:t>
            </a:r>
            <a:r>
              <a:rPr lang="ru-RU" i="1" dirty="0" err="1"/>
              <a:t>процедури</a:t>
            </a:r>
            <a:r>
              <a:rPr lang="ru-RU" i="1" dirty="0"/>
              <a:t>:</a:t>
            </a:r>
            <a:endParaRPr lang="ru-RU" dirty="0"/>
          </a:p>
          <a:p>
            <a:pPr algn="just"/>
            <a:r>
              <a:rPr lang="uk-UA" dirty="0"/>
              <a:t>·         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в </a:t>
            </a:r>
            <a:r>
              <a:rPr lang="ru-RU" dirty="0" err="1"/>
              <a:t>приміщеннях</a:t>
            </a:r>
            <a:r>
              <a:rPr lang="ru-RU" dirty="0"/>
              <a:t>, </a:t>
            </a:r>
            <a:r>
              <a:rPr lang="ru-RU" dirty="0" err="1"/>
              <a:t>призначених</a:t>
            </a:r>
            <a:r>
              <a:rPr lang="ru-RU" dirty="0"/>
              <a:t> для </a:t>
            </a:r>
            <a:r>
              <a:rPr lang="ru-RU" dirty="0" err="1"/>
              <a:t>особистого</a:t>
            </a:r>
            <a:r>
              <a:rPr lang="ru-RU" dirty="0"/>
              <a:t> </a:t>
            </a:r>
            <a:r>
              <a:rPr lang="ru-RU" dirty="0" err="1"/>
              <a:t>прийому</a:t>
            </a:r>
            <a:r>
              <a:rPr lang="ru-RU" dirty="0"/>
              <a:t>,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потрібної</a:t>
            </a:r>
            <a:r>
              <a:rPr lang="ru-RU" dirty="0"/>
              <a:t> для </a:t>
            </a:r>
            <a:r>
              <a:rPr lang="ru-RU" dirty="0" err="1"/>
              <a:t>звернення</a:t>
            </a:r>
            <a:r>
              <a:rPr lang="ru-RU" dirty="0"/>
              <a:t> особи до </a:t>
            </a:r>
            <a:r>
              <a:rPr lang="ru-RU" dirty="0" err="1"/>
              <a:t>адміністративного</a:t>
            </a:r>
            <a:r>
              <a:rPr lang="ru-RU" dirty="0"/>
              <a:t> органу без </a:t>
            </a:r>
            <a:r>
              <a:rPr lang="ru-RU" dirty="0" err="1"/>
              <a:t>сторонньої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(</a:t>
            </a:r>
            <a:r>
              <a:rPr lang="ru-RU" dirty="0" err="1"/>
              <a:t>інформаційні</a:t>
            </a:r>
            <a:r>
              <a:rPr lang="ru-RU" dirty="0"/>
              <a:t> </a:t>
            </a:r>
            <a:r>
              <a:rPr lang="ru-RU" dirty="0" err="1"/>
              <a:t>буклети</a:t>
            </a:r>
            <a:r>
              <a:rPr lang="ru-RU" dirty="0"/>
              <a:t>, </a:t>
            </a:r>
            <a:r>
              <a:rPr lang="ru-RU" dirty="0" err="1"/>
              <a:t>зразки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, </a:t>
            </a:r>
            <a:r>
              <a:rPr lang="ru-RU" dirty="0" err="1"/>
              <a:t>відомості</a:t>
            </a:r>
            <a:r>
              <a:rPr lang="ru-RU" dirty="0"/>
              <a:t> про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 </a:t>
            </a:r>
            <a:r>
              <a:rPr lang="ru-RU" dirty="0" err="1"/>
              <a:t>структурних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);</a:t>
            </a:r>
          </a:p>
          <a:p>
            <a:pPr algn="just"/>
            <a:r>
              <a:rPr lang="uk-UA" dirty="0"/>
              <a:t>·         </a:t>
            </a:r>
            <a:r>
              <a:rPr lang="ru-RU" dirty="0" err="1"/>
              <a:t>своєчасне</a:t>
            </a:r>
            <a:r>
              <a:rPr lang="ru-RU" dirty="0"/>
              <a:t> </a:t>
            </a:r>
            <a:r>
              <a:rPr lang="ru-RU" dirty="0" err="1"/>
              <a:t>залучення</a:t>
            </a:r>
            <a:r>
              <a:rPr lang="ru-RU" dirty="0"/>
              <a:t> до </a:t>
            </a:r>
            <a:r>
              <a:rPr lang="ru-RU" dirty="0" err="1"/>
              <a:t>адміністративної</a:t>
            </a:r>
            <a:r>
              <a:rPr lang="ru-RU" dirty="0"/>
              <a:t> </a:t>
            </a:r>
            <a:r>
              <a:rPr lang="ru-RU" dirty="0" err="1"/>
              <a:t>процедури</a:t>
            </a:r>
            <a:r>
              <a:rPr lang="ru-RU" dirty="0"/>
              <a:t> адресата (</a:t>
            </a:r>
            <a:r>
              <a:rPr lang="ru-RU" dirty="0" err="1"/>
              <a:t>адресатів</a:t>
            </a:r>
            <a:r>
              <a:rPr lang="ru-RU" dirty="0"/>
              <a:t>);</a:t>
            </a:r>
          </a:p>
          <a:p>
            <a:pPr algn="just"/>
            <a:r>
              <a:rPr lang="uk-UA" dirty="0"/>
              <a:t>·         </a:t>
            </a:r>
            <a:r>
              <a:rPr lang="ru-RU" dirty="0" err="1"/>
              <a:t>роз’яснення</a:t>
            </a:r>
            <a:r>
              <a:rPr lang="ru-RU" dirty="0"/>
              <a:t> </a:t>
            </a:r>
            <a:r>
              <a:rPr lang="ru-RU" dirty="0" err="1"/>
              <a:t>учасникам</a:t>
            </a:r>
            <a:r>
              <a:rPr lang="ru-RU" dirty="0"/>
              <a:t> </a:t>
            </a:r>
            <a:r>
              <a:rPr lang="ru-RU" dirty="0" err="1"/>
              <a:t>адміністративної</a:t>
            </a:r>
            <a:r>
              <a:rPr lang="ru-RU" dirty="0"/>
              <a:t> </a:t>
            </a:r>
            <a:r>
              <a:rPr lang="ru-RU" dirty="0" err="1"/>
              <a:t>процедури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прав і </a:t>
            </a:r>
            <a:r>
              <a:rPr lang="ru-RU" dirty="0" err="1"/>
              <a:t>обов’язків</a:t>
            </a:r>
            <a:r>
              <a:rPr lang="ru-RU" dirty="0"/>
              <a:t>, </a:t>
            </a:r>
            <a:r>
              <a:rPr lang="ru-RU" dirty="0" err="1"/>
              <a:t>сприяння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таких прав і </a:t>
            </a:r>
            <a:r>
              <a:rPr lang="ru-RU" dirty="0" err="1"/>
              <a:t>обов’язків</a:t>
            </a:r>
            <a:r>
              <a:rPr lang="ru-RU" dirty="0"/>
              <a:t>;</a:t>
            </a:r>
          </a:p>
          <a:p>
            <a:pPr algn="just"/>
            <a:r>
              <a:rPr lang="uk-UA" dirty="0"/>
              <a:t>·         </a:t>
            </a:r>
            <a:r>
              <a:rPr lang="ru-RU" dirty="0" err="1"/>
              <a:t>забезпечення</a:t>
            </a:r>
            <a:r>
              <a:rPr lang="ru-RU" dirty="0"/>
              <a:t> доступу </a:t>
            </a:r>
            <a:r>
              <a:rPr lang="ru-RU" dirty="0" err="1"/>
              <a:t>учасникам</a:t>
            </a:r>
            <a:r>
              <a:rPr lang="ru-RU" dirty="0"/>
              <a:t> </a:t>
            </a:r>
            <a:r>
              <a:rPr lang="ru-RU" dirty="0" err="1"/>
              <a:t>адміністративної</a:t>
            </a:r>
            <a:r>
              <a:rPr lang="ru-RU" dirty="0"/>
              <a:t> </a:t>
            </a:r>
            <a:r>
              <a:rPr lang="ru-RU" dirty="0" err="1"/>
              <a:t>процедури</a:t>
            </a:r>
            <a:r>
              <a:rPr lang="ru-RU" dirty="0"/>
              <a:t> до </a:t>
            </a:r>
            <a:r>
              <a:rPr lang="ru-RU" dirty="0" err="1"/>
              <a:t>матеріалів</a:t>
            </a:r>
            <a:r>
              <a:rPr lang="ru-RU" dirty="0"/>
              <a:t> </a:t>
            </a:r>
            <a:r>
              <a:rPr lang="ru-RU" dirty="0" err="1"/>
              <a:t>адміністративної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,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 стан </a:t>
            </a:r>
            <a:r>
              <a:rPr lang="ru-RU" dirty="0" err="1"/>
              <a:t>розгляду</a:t>
            </a:r>
            <a:r>
              <a:rPr lang="ru-RU" dirty="0"/>
              <a:t> </a:t>
            </a:r>
            <a:r>
              <a:rPr lang="ru-RU" dirty="0" err="1"/>
              <a:t>адміністративної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за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зверненням</a:t>
            </a:r>
            <a:r>
              <a:rPr lang="ru-RU" dirty="0"/>
              <a:t>;</a:t>
            </a:r>
          </a:p>
          <a:p>
            <a:pPr algn="just"/>
            <a:r>
              <a:rPr lang="uk-UA" dirty="0"/>
              <a:t>·         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 </a:t>
            </a:r>
            <a:r>
              <a:rPr lang="ru-RU" dirty="0" err="1"/>
              <a:t>особисте</a:t>
            </a:r>
            <a:r>
              <a:rPr lang="ru-RU" dirty="0"/>
              <a:t> та </a:t>
            </a:r>
            <a:r>
              <a:rPr lang="ru-RU" dirty="0" err="1"/>
              <a:t>сімейне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адміністративної</a:t>
            </a:r>
            <a:r>
              <a:rPr lang="ru-RU" dirty="0"/>
              <a:t> </a:t>
            </a:r>
            <a:r>
              <a:rPr lang="ru-RU" dirty="0" err="1"/>
              <a:t>процедури</a:t>
            </a:r>
            <a:r>
              <a:rPr lang="ru-RU" dirty="0"/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21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0704" y="884596"/>
            <a:ext cx="10387584" cy="1303867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  4.2.Адресат(</a:t>
            </a:r>
            <a:r>
              <a:rPr lang="uk-UA" dirty="0">
                <a:solidFill>
                  <a:schemeClr val="tx1"/>
                </a:solidFill>
                <a:hlinkClick r:id="rId2" tooltip="Глосарій Адміністративне право: Заявник"/>
              </a:rPr>
              <a:t>заявник</a:t>
            </a:r>
            <a:r>
              <a:rPr lang="uk-UA" dirty="0">
                <a:solidFill>
                  <a:schemeClr val="tx1"/>
                </a:solidFill>
              </a:rPr>
              <a:t>) адміністративної </a:t>
            </a:r>
            <a:r>
              <a:rPr lang="uk-UA" dirty="0" smtClean="0">
                <a:solidFill>
                  <a:schemeClr val="tx1"/>
                </a:solidFill>
              </a:rPr>
              <a:t>справи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024" y="2462784"/>
            <a:ext cx="11277600" cy="3998976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/>
              <a:t>Адресатами </a:t>
            </a:r>
            <a:r>
              <a:rPr lang="ru-RU" i="1" dirty="0" err="1"/>
              <a:t>адміністративних</a:t>
            </a:r>
            <a:r>
              <a:rPr lang="ru-RU" i="1" dirty="0"/>
              <a:t> процедур </a:t>
            </a:r>
            <a:r>
              <a:rPr lang="ru-RU" i="1" dirty="0" err="1"/>
              <a:t>можуть</a:t>
            </a:r>
            <a:r>
              <a:rPr lang="ru-RU" i="1" dirty="0"/>
              <a:t> бути як </a:t>
            </a:r>
            <a:r>
              <a:rPr lang="ru-RU" i="1" dirty="0" err="1"/>
              <a:t>фізичні</a:t>
            </a:r>
            <a:r>
              <a:rPr lang="ru-RU" i="1" dirty="0"/>
              <a:t>, так і </a:t>
            </a:r>
            <a:r>
              <a:rPr lang="ru-RU" i="1" dirty="0" err="1"/>
              <a:t>юридичні</a:t>
            </a:r>
            <a:r>
              <a:rPr lang="ru-RU" i="1" dirty="0"/>
              <a:t> особи.</a:t>
            </a:r>
            <a:r>
              <a:rPr lang="ru-RU" dirty="0"/>
              <a:t> </a:t>
            </a:r>
            <a:r>
              <a:rPr lang="ru-RU" dirty="0" err="1"/>
              <a:t>Фізичні</a:t>
            </a:r>
            <a:r>
              <a:rPr lang="ru-RU" dirty="0"/>
              <a:t> особи </a:t>
            </a:r>
            <a:r>
              <a:rPr lang="ru-RU" dirty="0" err="1"/>
              <a:t>можуть</a:t>
            </a:r>
            <a:r>
              <a:rPr lang="ru-RU" dirty="0"/>
              <a:t> бути: а) </a:t>
            </a:r>
            <a:r>
              <a:rPr lang="ru-RU" dirty="0" err="1"/>
              <a:t>громадянами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; б) </a:t>
            </a:r>
            <a:r>
              <a:rPr lang="ru-RU" dirty="0" err="1"/>
              <a:t>іноземцями</a:t>
            </a:r>
            <a:r>
              <a:rPr lang="ru-RU" dirty="0"/>
              <a:t>; в) особами без </a:t>
            </a:r>
            <a:r>
              <a:rPr lang="ru-RU" dirty="0" err="1"/>
              <a:t>громадянства</a:t>
            </a:r>
            <a:r>
              <a:rPr lang="ru-RU" dirty="0"/>
              <a:t>.</a:t>
            </a:r>
          </a:p>
          <a:p>
            <a:r>
              <a:rPr lang="ru-RU" i="1" dirty="0" err="1"/>
              <a:t>Загалом</a:t>
            </a:r>
            <a:r>
              <a:rPr lang="ru-RU" i="1" dirty="0"/>
              <a:t> же </a:t>
            </a:r>
            <a:r>
              <a:rPr lang="ru-RU" i="1" dirty="0" err="1"/>
              <a:t>варто</a:t>
            </a:r>
            <a:r>
              <a:rPr lang="ru-RU" i="1" dirty="0"/>
              <a:t> </a:t>
            </a:r>
            <a:r>
              <a:rPr lang="ru-RU" i="1" dirty="0" err="1"/>
              <a:t>зазначити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адресат - </a:t>
            </a:r>
            <a:r>
              <a:rPr lang="ru-RU" i="1" dirty="0" err="1"/>
              <a:t>це</a:t>
            </a:r>
            <a:r>
              <a:rPr lang="ru-RU" i="1" dirty="0"/>
              <a:t> </a:t>
            </a:r>
            <a:r>
              <a:rPr lang="ru-RU" i="1" dirty="0" err="1"/>
              <a:t>учасник</a:t>
            </a:r>
            <a:r>
              <a:rPr lang="ru-RU" i="1" dirty="0"/>
              <a:t> </a:t>
            </a:r>
            <a:r>
              <a:rPr lang="ru-RU" i="1" dirty="0" err="1"/>
              <a:t>адміністра­тивної</a:t>
            </a:r>
            <a:r>
              <a:rPr lang="ru-RU" i="1" dirty="0"/>
              <a:t> </a:t>
            </a:r>
            <a:r>
              <a:rPr lang="ru-RU" i="1" dirty="0" err="1"/>
              <a:t>процедури</a:t>
            </a:r>
            <a:r>
              <a:rPr lang="ru-RU" i="1" dirty="0"/>
              <a:t>, на </a:t>
            </a:r>
            <a:r>
              <a:rPr lang="ru-RU" i="1" dirty="0" err="1"/>
              <a:t>набуття</a:t>
            </a:r>
            <a:r>
              <a:rPr lang="ru-RU" i="1" dirty="0"/>
              <a:t>, </a:t>
            </a:r>
            <a:r>
              <a:rPr lang="ru-RU" i="1" dirty="0" err="1"/>
              <a:t>зміну</a:t>
            </a:r>
            <a:r>
              <a:rPr lang="ru-RU" i="1" dirty="0"/>
              <a:t> чи </a:t>
            </a:r>
            <a:r>
              <a:rPr lang="ru-RU" i="1" dirty="0" err="1"/>
              <a:t>припинення</a:t>
            </a:r>
            <a:r>
              <a:rPr lang="ru-RU" i="1" dirty="0"/>
              <a:t> прав та </a:t>
            </a:r>
            <a:r>
              <a:rPr lang="ru-RU" i="1" dirty="0" err="1"/>
              <a:t>обов’язків</a:t>
            </a:r>
            <a:r>
              <a:rPr lang="ru-RU" i="1" dirty="0"/>
              <a:t> </a:t>
            </a:r>
            <a:r>
              <a:rPr lang="ru-RU" i="1" dirty="0" err="1"/>
              <a:t>якого</a:t>
            </a:r>
            <a:r>
              <a:rPr lang="ru-RU" i="1" dirty="0"/>
              <a:t> </a:t>
            </a:r>
            <a:r>
              <a:rPr lang="ru-RU" i="1" dirty="0" err="1"/>
              <a:t>спрямовано</a:t>
            </a:r>
            <a:r>
              <a:rPr lang="ru-RU" i="1" dirty="0"/>
              <a:t> </a:t>
            </a:r>
            <a:r>
              <a:rPr lang="ru-RU" i="1" dirty="0" err="1"/>
              <a:t>адміністративний</a:t>
            </a:r>
            <a:r>
              <a:rPr lang="ru-RU" i="1" dirty="0"/>
              <a:t> акт.</a:t>
            </a:r>
            <a:endParaRPr lang="ru-RU" dirty="0"/>
          </a:p>
          <a:p>
            <a:r>
              <a:rPr lang="ru-RU" i="1" dirty="0" err="1"/>
              <a:t>Правовий</a:t>
            </a:r>
            <a:r>
              <a:rPr lang="ru-RU" i="1" dirty="0"/>
              <a:t> статус адресата </a:t>
            </a:r>
            <a:r>
              <a:rPr lang="ru-RU" i="1" dirty="0" err="1"/>
              <a:t>свідчить</a:t>
            </a:r>
            <a:r>
              <a:rPr lang="ru-RU" i="1" dirty="0"/>
              <a:t> про </a:t>
            </a:r>
            <a:r>
              <a:rPr lang="ru-RU" i="1" dirty="0" err="1"/>
              <a:t>такі</a:t>
            </a:r>
            <a:r>
              <a:rPr lang="ru-RU" i="1" dirty="0"/>
              <a:t> </a:t>
            </a:r>
            <a:r>
              <a:rPr lang="ru-RU" i="1" dirty="0" err="1"/>
              <a:t>основні</a:t>
            </a:r>
            <a:r>
              <a:rPr lang="ru-RU" i="1" dirty="0"/>
              <a:t> </a:t>
            </a:r>
            <a:r>
              <a:rPr lang="ru-RU" i="1" dirty="0" err="1"/>
              <a:t>належні</a:t>
            </a:r>
            <a:r>
              <a:rPr lang="ru-RU" i="1" dirty="0"/>
              <a:t> </a:t>
            </a:r>
            <a:r>
              <a:rPr lang="ru-RU" i="1" dirty="0" err="1"/>
              <a:t>йому</a:t>
            </a:r>
            <a:r>
              <a:rPr lang="ru-RU" i="1" dirty="0"/>
              <a:t> права:</a:t>
            </a:r>
            <a:endParaRPr lang="ru-RU" dirty="0"/>
          </a:p>
          <a:p>
            <a:r>
              <a:rPr lang="uk-UA" dirty="0"/>
              <a:t>·           </a:t>
            </a:r>
            <a:r>
              <a:rPr lang="ru-RU" dirty="0" err="1"/>
              <a:t>брати</a:t>
            </a:r>
            <a:r>
              <a:rPr lang="ru-RU" dirty="0"/>
              <a:t> участь в </a:t>
            </a:r>
            <a:r>
              <a:rPr lang="ru-RU" dirty="0" err="1"/>
              <a:t>адміністративній</a:t>
            </a:r>
            <a:r>
              <a:rPr lang="ru-RU" dirty="0"/>
              <a:t> </a:t>
            </a:r>
            <a:r>
              <a:rPr lang="ru-RU" dirty="0" err="1"/>
              <a:t>процедурі</a:t>
            </a:r>
            <a:r>
              <a:rPr lang="ru-RU" dirty="0"/>
              <a:t> </a:t>
            </a:r>
            <a:r>
              <a:rPr lang="ru-RU" dirty="0" err="1"/>
              <a:t>особисто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через </a:t>
            </a:r>
            <a:r>
              <a:rPr lang="ru-RU" dirty="0" err="1"/>
              <a:t>представника</a:t>
            </a:r>
            <a:r>
              <a:rPr lang="ru-RU" dirty="0"/>
              <a:t>;</a:t>
            </a:r>
          </a:p>
          <a:p>
            <a:r>
              <a:rPr lang="uk-UA" dirty="0"/>
              <a:t>·           </a:t>
            </a:r>
            <a:r>
              <a:rPr lang="ru-RU" dirty="0"/>
              <a:t>бути </a:t>
            </a:r>
            <a:r>
              <a:rPr lang="ru-RU" dirty="0" err="1"/>
              <a:t>вислуханим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предметом </a:t>
            </a:r>
            <a:r>
              <a:rPr lang="ru-RU" dirty="0" err="1"/>
              <a:t>адміністративної</a:t>
            </a:r>
            <a:r>
              <a:rPr lang="ru-RU" dirty="0"/>
              <a:t> </a:t>
            </a:r>
            <a:r>
              <a:rPr lang="ru-RU" dirty="0" err="1"/>
              <a:t>процедури</a:t>
            </a:r>
            <a:r>
              <a:rPr lang="ru-RU" dirty="0"/>
              <a:t>, - </a:t>
            </a:r>
            <a:r>
              <a:rPr lang="ru-RU" dirty="0" err="1"/>
              <a:t>надавати</a:t>
            </a:r>
            <a:r>
              <a:rPr lang="ru-RU" dirty="0"/>
              <a:t> </a:t>
            </a:r>
            <a:r>
              <a:rPr lang="ru-RU" dirty="0" err="1"/>
              <a:t>пояснення</a:t>
            </a:r>
            <a:r>
              <a:rPr lang="ru-RU" dirty="0"/>
              <a:t> в </a:t>
            </a:r>
            <a:r>
              <a:rPr lang="ru-RU" dirty="0" err="1"/>
              <a:t>письмовій</a:t>
            </a:r>
            <a:r>
              <a:rPr lang="ru-RU" dirty="0"/>
              <a:t>, </a:t>
            </a:r>
            <a:r>
              <a:rPr lang="ru-RU" dirty="0" err="1"/>
              <a:t>усній</a:t>
            </a:r>
            <a:r>
              <a:rPr lang="ru-RU" dirty="0"/>
              <a:t> чи </a:t>
            </a:r>
            <a:r>
              <a:rPr lang="ru-RU" dirty="0" err="1"/>
              <a:t>іншій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, </a:t>
            </a:r>
            <a:r>
              <a:rPr lang="ru-RU" dirty="0" err="1"/>
              <a:t>надавати</a:t>
            </a:r>
            <a:r>
              <a:rPr lang="ru-RU" dirty="0"/>
              <a:t> </a:t>
            </a:r>
            <a:r>
              <a:rPr lang="ru-RU" dirty="0" err="1"/>
              <a:t>докази</a:t>
            </a:r>
            <a:r>
              <a:rPr lang="ru-RU" dirty="0"/>
              <a:t>, </a:t>
            </a:r>
            <a:r>
              <a:rPr lang="ru-RU" dirty="0" err="1"/>
              <a:t>заперечення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пояснень</a:t>
            </a:r>
            <a:r>
              <a:rPr lang="ru-RU" dirty="0"/>
              <a:t>, </a:t>
            </a:r>
            <a:r>
              <a:rPr lang="ru-RU" dirty="0" err="1"/>
              <a:t>доводів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клопотань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адміністративної</a:t>
            </a:r>
            <a:r>
              <a:rPr lang="ru-RU" dirty="0"/>
              <a:t> </a:t>
            </a:r>
            <a:r>
              <a:rPr lang="ru-RU" dirty="0" err="1"/>
              <a:t>процедури</a:t>
            </a:r>
            <a:r>
              <a:rPr lang="ru-RU" dirty="0"/>
              <a:t>;</a:t>
            </a:r>
          </a:p>
          <a:p>
            <a:r>
              <a:rPr lang="uk-UA" dirty="0"/>
              <a:t>·           </a:t>
            </a:r>
            <a:r>
              <a:rPr lang="ru-RU" dirty="0" err="1"/>
              <a:t>отримувати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адміністративного</a:t>
            </a:r>
            <a:r>
              <a:rPr lang="ru-RU" dirty="0"/>
              <a:t> органу </a:t>
            </a:r>
            <a:r>
              <a:rPr lang="ru-RU" dirty="0" err="1"/>
              <a:t>роз’яснення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порядку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адміністративної</a:t>
            </a:r>
            <a:r>
              <a:rPr lang="ru-RU" dirty="0"/>
              <a:t> </a:t>
            </a:r>
            <a:r>
              <a:rPr lang="ru-RU" dirty="0" err="1"/>
              <a:t>процедури</a:t>
            </a:r>
            <a:r>
              <a:rPr lang="ru-RU" dirty="0"/>
              <a:t>,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прав і </a:t>
            </a:r>
            <a:r>
              <a:rPr lang="ru-RU" dirty="0" err="1"/>
              <a:t>обов’язків</a:t>
            </a:r>
            <a:r>
              <a:rPr lang="ru-RU" dirty="0"/>
              <a:t>;</a:t>
            </a:r>
          </a:p>
          <a:p>
            <a:r>
              <a:rPr lang="uk-UA" dirty="0"/>
              <a:t>·           </a:t>
            </a:r>
            <a:r>
              <a:rPr lang="ru-RU" dirty="0" err="1"/>
              <a:t>знайомитися</a:t>
            </a:r>
            <a:r>
              <a:rPr lang="ru-RU" dirty="0"/>
              <a:t> в </a:t>
            </a:r>
            <a:r>
              <a:rPr lang="ru-RU" dirty="0" err="1"/>
              <a:t>установленому</a:t>
            </a:r>
            <a:r>
              <a:rPr lang="ru-RU" dirty="0"/>
              <a:t> порядку з </a:t>
            </a:r>
            <a:r>
              <a:rPr lang="ru-RU" dirty="0" err="1"/>
              <a:t>матеріалами</a:t>
            </a:r>
            <a:r>
              <a:rPr lang="ru-RU" dirty="0"/>
              <a:t> </a:t>
            </a:r>
            <a:r>
              <a:rPr lang="ru-RU" dirty="0" err="1"/>
              <a:t>адміністративної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, </a:t>
            </a:r>
            <a:r>
              <a:rPr lang="ru-RU" dirty="0" err="1"/>
              <a:t>робити</a:t>
            </a:r>
            <a:r>
              <a:rPr lang="ru-RU" dirty="0"/>
              <a:t> з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виписки</a:t>
            </a:r>
            <a:r>
              <a:rPr lang="ru-RU" dirty="0"/>
              <a:t> та </a:t>
            </a:r>
            <a:r>
              <a:rPr lang="ru-RU" dirty="0" err="1"/>
              <a:t>копії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технічних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, </a:t>
            </a:r>
            <a:r>
              <a:rPr lang="ru-RU" dirty="0" err="1"/>
              <a:t>отримувати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процедурні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та </a:t>
            </a:r>
            <a:r>
              <a:rPr lang="ru-RU" dirty="0" err="1"/>
              <a:t>процедурні</a:t>
            </a:r>
            <a:r>
              <a:rPr lang="ru-RU" dirty="0"/>
              <a:t> рішення, </a:t>
            </a:r>
            <a:r>
              <a:rPr lang="ru-RU" dirty="0" err="1"/>
              <a:t>ухвалені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адміністративної</a:t>
            </a:r>
            <a:r>
              <a:rPr lang="ru-RU" dirty="0"/>
              <a:t> </a:t>
            </a:r>
            <a:r>
              <a:rPr lang="ru-RU" dirty="0" err="1"/>
              <a:t>процедури</a:t>
            </a:r>
            <a:r>
              <a:rPr lang="ru-RU" dirty="0"/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6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solidFill>
                  <a:schemeClr val="tx1"/>
                </a:solidFill>
              </a:rPr>
              <a:t>5.Стадії адміністративної процедури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8369" y="2560320"/>
            <a:ext cx="5779388" cy="3767328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err="1"/>
              <a:t>Стадії</a:t>
            </a:r>
            <a:r>
              <a:rPr lang="ru-RU" i="1" dirty="0"/>
              <a:t> </a:t>
            </a:r>
            <a:r>
              <a:rPr lang="ru-RU" i="1" dirty="0" err="1"/>
              <a:t>адміністративної</a:t>
            </a:r>
            <a:r>
              <a:rPr lang="ru-RU" i="1" dirty="0"/>
              <a:t> </a:t>
            </a:r>
            <a:r>
              <a:rPr lang="ru-RU" i="1" dirty="0" err="1"/>
              <a:t>процедури</a:t>
            </a:r>
            <a:r>
              <a:rPr lang="ru-RU" i="1" dirty="0"/>
              <a:t> - </a:t>
            </a:r>
            <a:r>
              <a:rPr lang="ru-RU" i="1" dirty="0" err="1"/>
              <a:t>це</a:t>
            </a:r>
            <a:r>
              <a:rPr lang="ru-RU" i="1" dirty="0"/>
              <a:t> </a:t>
            </a:r>
            <a:r>
              <a:rPr lang="ru-RU" i="1" dirty="0" err="1"/>
              <a:t>послідовно</a:t>
            </a:r>
            <a:r>
              <a:rPr lang="ru-RU" i="1" dirty="0"/>
              <a:t> </a:t>
            </a:r>
            <a:r>
              <a:rPr lang="ru-RU" i="1" dirty="0" err="1"/>
              <a:t>взаємозамінні</a:t>
            </a:r>
            <a:r>
              <a:rPr lang="ru-RU" i="1" dirty="0"/>
              <a:t> </a:t>
            </a:r>
            <a:r>
              <a:rPr lang="ru-RU" i="1" dirty="0" err="1"/>
              <a:t>операції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логічно</a:t>
            </a:r>
            <a:r>
              <a:rPr lang="ru-RU" i="1" dirty="0"/>
              <a:t> </a:t>
            </a:r>
            <a:r>
              <a:rPr lang="ru-RU" i="1" dirty="0" err="1"/>
              <a:t>пов’язані</a:t>
            </a:r>
            <a:r>
              <a:rPr lang="ru-RU" i="1" dirty="0"/>
              <a:t> між собою та </a:t>
            </a:r>
            <a:r>
              <a:rPr lang="ru-RU" i="1" dirty="0" err="1"/>
              <a:t>спрямовані</a:t>
            </a:r>
            <a:r>
              <a:rPr lang="ru-RU" i="1" dirty="0"/>
              <a:t> на </a:t>
            </a:r>
            <a:r>
              <a:rPr lang="ru-RU" i="1" dirty="0" err="1"/>
              <a:t>забезпечення</a:t>
            </a:r>
            <a:r>
              <a:rPr lang="ru-RU" i="1" dirty="0"/>
              <a:t> </a:t>
            </a:r>
            <a:r>
              <a:rPr lang="ru-RU" i="1" dirty="0" err="1"/>
              <a:t>здійснення</a:t>
            </a:r>
            <a:r>
              <a:rPr lang="ru-RU" i="1" dirty="0"/>
              <a:t> </a:t>
            </a:r>
            <a:r>
              <a:rPr lang="ru-RU" i="1" dirty="0" err="1"/>
              <a:t>адміністративної</a:t>
            </a:r>
            <a:r>
              <a:rPr lang="ru-RU" i="1" dirty="0"/>
              <a:t> </a:t>
            </a:r>
            <a:r>
              <a:rPr lang="ru-RU" i="1" dirty="0" err="1"/>
              <a:t>процедури</a:t>
            </a:r>
            <a:r>
              <a:rPr lang="ru-RU" i="1" dirty="0"/>
              <a:t>.</a:t>
            </a:r>
            <a:endParaRPr lang="ru-RU" dirty="0"/>
          </a:p>
          <a:p>
            <a:r>
              <a:rPr lang="ru-RU" i="1" dirty="0" err="1"/>
              <a:t>Стадіям</a:t>
            </a:r>
            <a:r>
              <a:rPr lang="ru-RU" i="1" dirty="0"/>
              <a:t> </a:t>
            </a:r>
            <a:r>
              <a:rPr lang="ru-RU" i="1" dirty="0" err="1"/>
              <a:t>адміністративної</a:t>
            </a:r>
            <a:r>
              <a:rPr lang="ru-RU" i="1" dirty="0"/>
              <a:t> </a:t>
            </a:r>
            <a:r>
              <a:rPr lang="ru-RU" i="1" dirty="0" err="1"/>
              <a:t>процедури</a:t>
            </a:r>
            <a:r>
              <a:rPr lang="ru-RU" i="1" dirty="0"/>
              <a:t> </a:t>
            </a:r>
            <a:r>
              <a:rPr lang="ru-RU" i="1" dirty="0" err="1"/>
              <a:t>властиві</a:t>
            </a:r>
            <a:r>
              <a:rPr lang="ru-RU" i="1" dirty="0"/>
              <a:t> </a:t>
            </a:r>
            <a:r>
              <a:rPr lang="ru-RU" i="1" dirty="0" err="1"/>
              <a:t>такі</a:t>
            </a:r>
            <a:r>
              <a:rPr lang="ru-RU" i="1" dirty="0"/>
              <a:t> </a:t>
            </a:r>
            <a:r>
              <a:rPr lang="ru-RU" i="1" dirty="0" err="1"/>
              <a:t>ознаки</a:t>
            </a:r>
            <a:r>
              <a:rPr lang="ru-RU" i="1" dirty="0"/>
              <a:t>:</a:t>
            </a:r>
            <a:endParaRPr lang="ru-RU" dirty="0"/>
          </a:p>
          <a:p>
            <a:r>
              <a:rPr lang="uk-UA" dirty="0" smtClean="0"/>
              <a:t>·</a:t>
            </a:r>
            <a:r>
              <a:rPr lang="uk-UA" dirty="0"/>
              <a:t> 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логічно</a:t>
            </a:r>
            <a:r>
              <a:rPr lang="ru-RU" dirty="0"/>
              <a:t> </a:t>
            </a:r>
            <a:r>
              <a:rPr lang="ru-RU" dirty="0" err="1"/>
              <a:t>пов’язаних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органу, вони </a:t>
            </a:r>
            <a:r>
              <a:rPr lang="ru-RU" dirty="0" err="1"/>
              <a:t>завершуються</a:t>
            </a:r>
            <a:r>
              <a:rPr lang="ru-RU" dirty="0"/>
              <a:t> </a:t>
            </a:r>
            <a:r>
              <a:rPr lang="ru-RU" dirty="0" err="1"/>
              <a:t>досягненням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поточної</a:t>
            </a:r>
            <a:r>
              <a:rPr lang="ru-RU" dirty="0"/>
              <a:t> мети;</a:t>
            </a:r>
          </a:p>
          <a:p>
            <a:r>
              <a:rPr lang="uk-UA" dirty="0"/>
              <a:t>·  </a:t>
            </a:r>
            <a:r>
              <a:rPr lang="ru-RU" dirty="0" smtClean="0"/>
              <a:t>є </a:t>
            </a:r>
            <a:r>
              <a:rPr lang="ru-RU" dirty="0" err="1"/>
              <a:t>неоднаковими</a:t>
            </a:r>
            <a:r>
              <a:rPr lang="ru-RU" dirty="0"/>
              <a:t> за </a:t>
            </a:r>
            <a:r>
              <a:rPr lang="ru-RU" dirty="0" err="1"/>
              <a:t>кількістю</a:t>
            </a:r>
            <a:r>
              <a:rPr lang="ru-RU" dirty="0"/>
              <a:t> та </a:t>
            </a:r>
            <a:r>
              <a:rPr lang="ru-RU" dirty="0" err="1"/>
              <a:t>переліком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адміністративної</a:t>
            </a:r>
            <a:r>
              <a:rPr lang="ru-RU" dirty="0"/>
              <a:t> </a:t>
            </a:r>
            <a:r>
              <a:rPr lang="ru-RU" dirty="0" err="1"/>
              <a:t>процедури</a:t>
            </a:r>
            <a:r>
              <a:rPr lang="ru-RU" dirty="0"/>
              <a:t>;</a:t>
            </a:r>
          </a:p>
          <a:p>
            <a:r>
              <a:rPr lang="uk-UA" dirty="0"/>
              <a:t>·  </a:t>
            </a:r>
            <a:r>
              <a:rPr lang="ru-RU" dirty="0" err="1"/>
              <a:t>складаються</a:t>
            </a:r>
            <a:r>
              <a:rPr lang="ru-RU" dirty="0"/>
              <a:t> з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етапів</a:t>
            </a:r>
            <a:r>
              <a:rPr lang="ru-RU" dirty="0"/>
              <a:t> та </a:t>
            </a:r>
            <a:r>
              <a:rPr lang="ru-RU" dirty="0" err="1"/>
              <a:t>безпосередніх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757" y="2560320"/>
            <a:ext cx="4718050" cy="3017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133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016" y="982132"/>
            <a:ext cx="10594848" cy="1303867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 5.1.Підготовка справи до розгляду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560" y="2556932"/>
            <a:ext cx="10924032" cy="3648796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>
                <a:hlinkClick r:id="rId2" tooltip="Глосарій Адміністративне право: Адміністративна процедура"/>
              </a:rPr>
              <a:t>Адміністративна</a:t>
            </a:r>
            <a:r>
              <a:rPr lang="ru-RU" dirty="0">
                <a:hlinkClick r:id="rId2" tooltip="Глосарій Адміністративне право: Адміністративна процедура"/>
              </a:rPr>
              <a:t> процедура</a:t>
            </a:r>
            <a:r>
              <a:rPr lang="ru-RU" dirty="0"/>
              <a:t> </a:t>
            </a:r>
            <a:r>
              <a:rPr lang="ru-RU" dirty="0" err="1"/>
              <a:t>ініціюється</a:t>
            </a:r>
            <a:r>
              <a:rPr lang="ru-RU" dirty="0"/>
              <a:t> </a:t>
            </a:r>
            <a:r>
              <a:rPr lang="ru-RU" i="1" dirty="0"/>
              <a:t>за заявою особи</a:t>
            </a:r>
            <a:r>
              <a:rPr lang="ru-RU" dirty="0"/>
              <a:t> 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та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прав і </a:t>
            </a:r>
            <a:r>
              <a:rPr lang="ru-RU" dirty="0" err="1"/>
              <a:t>законних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виконання </a:t>
            </a:r>
            <a:r>
              <a:rPr lang="ru-RU" dirty="0" err="1"/>
              <a:t>визначених</a:t>
            </a:r>
            <a:r>
              <a:rPr lang="ru-RU" dirty="0"/>
              <a:t> законом </a:t>
            </a:r>
            <a:r>
              <a:rPr lang="ru-RU" dirty="0" err="1"/>
              <a:t>обов’язків</a:t>
            </a:r>
            <a:r>
              <a:rPr lang="ru-RU" dirty="0"/>
              <a:t> (</a:t>
            </a:r>
            <a:r>
              <a:rPr lang="ru-RU" i="1" dirty="0" err="1"/>
              <a:t>заявна</a:t>
            </a:r>
            <a:r>
              <a:rPr lang="ru-RU" i="1" dirty="0"/>
              <a:t> </a:t>
            </a:r>
            <a:r>
              <a:rPr lang="ru-RU" i="1" dirty="0" err="1">
                <a:hlinkClick r:id="rId2" tooltip="Глосарій Адміністративне право: Адміністративна процедура"/>
              </a:rPr>
              <a:t>адміністративна</a:t>
            </a:r>
            <a:r>
              <a:rPr lang="ru-RU" i="1" dirty="0">
                <a:hlinkClick r:id="rId2" tooltip="Глосарій Адміністративне право: Адміністративна процедура"/>
              </a:rPr>
              <a:t> процедура</a:t>
            </a:r>
            <a:r>
              <a:rPr lang="ru-RU" dirty="0"/>
              <a:t>); за </a:t>
            </a:r>
            <a:r>
              <a:rPr lang="ru-RU" dirty="0" err="1"/>
              <a:t>ініціативою</a:t>
            </a:r>
            <a:r>
              <a:rPr lang="ru-RU" dirty="0"/>
              <a:t> </a:t>
            </a:r>
            <a:r>
              <a:rPr lang="ru-RU" dirty="0" err="1"/>
              <a:t>адміністративного</a:t>
            </a:r>
            <a:r>
              <a:rPr lang="ru-RU" dirty="0"/>
              <a:t> органу в порядку </a:t>
            </a:r>
            <a:r>
              <a:rPr lang="ru-RU" dirty="0" err="1"/>
              <a:t>здійснення</a:t>
            </a:r>
            <a:r>
              <a:rPr lang="ru-RU" dirty="0"/>
              <a:t> ним </a:t>
            </a:r>
            <a:r>
              <a:rPr lang="ru-RU" dirty="0" err="1"/>
              <a:t>контрольних</a:t>
            </a:r>
            <a:r>
              <a:rPr lang="ru-RU" dirty="0"/>
              <a:t> </a:t>
            </a:r>
            <a:r>
              <a:rPr lang="ru-RU" dirty="0" err="1"/>
              <a:t>повноважень</a:t>
            </a:r>
            <a:r>
              <a:rPr lang="ru-RU" dirty="0"/>
              <a:t> (</a:t>
            </a:r>
            <a:r>
              <a:rPr lang="ru-RU" i="1" dirty="0" err="1"/>
              <a:t>втручальна</a:t>
            </a:r>
            <a:r>
              <a:rPr lang="ru-RU" i="1" dirty="0"/>
              <a:t> </a:t>
            </a:r>
            <a:r>
              <a:rPr lang="ru-RU" i="1" dirty="0" err="1"/>
              <a:t>адміністративна</a:t>
            </a:r>
            <a:r>
              <a:rPr lang="ru-RU" i="1" dirty="0"/>
              <a:t> процедура</a:t>
            </a:r>
            <a:r>
              <a:rPr lang="ru-RU" dirty="0"/>
              <a:t>).</a:t>
            </a:r>
          </a:p>
          <a:p>
            <a:r>
              <a:rPr lang="ru-RU" i="1" dirty="0" err="1">
                <a:hlinkClick r:id="rId3" tooltip="Глосарій Адміністративне право: Заява"/>
              </a:rPr>
              <a:t>Заява</a:t>
            </a:r>
            <a:r>
              <a:rPr lang="ru-RU" i="1" dirty="0"/>
              <a:t> </a:t>
            </a:r>
            <a:r>
              <a:rPr lang="ru-RU" i="1" dirty="0" err="1"/>
              <a:t>подається</a:t>
            </a:r>
            <a:r>
              <a:rPr lang="ru-RU" i="1" dirty="0"/>
              <a:t> </a:t>
            </a:r>
            <a:r>
              <a:rPr lang="ru-RU" i="1" dirty="0" err="1"/>
              <a:t>адміністративному</a:t>
            </a:r>
            <a:r>
              <a:rPr lang="ru-RU" i="1" dirty="0"/>
              <a:t> органу</a:t>
            </a:r>
            <a:r>
              <a:rPr lang="ru-RU" dirty="0"/>
              <a:t>, до </a:t>
            </a:r>
            <a:r>
              <a:rPr lang="ru-RU" dirty="0" err="1"/>
              <a:t>повноважень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порушених</a:t>
            </a:r>
            <a:r>
              <a:rPr lang="ru-RU" dirty="0"/>
              <a:t> у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. </a:t>
            </a:r>
            <a:r>
              <a:rPr lang="ru-RU" dirty="0" err="1">
                <a:hlinkClick r:id="rId3" tooltip="Глосарій Адміністративне право: Заява"/>
              </a:rPr>
              <a:t>Заява</a:t>
            </a:r>
            <a:r>
              <a:rPr lang="ru-RU" dirty="0"/>
              <a:t> </a:t>
            </a:r>
            <a:r>
              <a:rPr lang="ru-RU" dirty="0" err="1"/>
              <a:t>подається</a:t>
            </a:r>
            <a:r>
              <a:rPr lang="ru-RU" dirty="0"/>
              <a:t> разом </a:t>
            </a:r>
            <a:r>
              <a:rPr lang="ru-RU" dirty="0" err="1"/>
              <a:t>із</a:t>
            </a:r>
            <a:r>
              <a:rPr lang="ru-RU" dirty="0"/>
              <a:t> документами, </a:t>
            </a:r>
            <a:r>
              <a:rPr lang="ru-RU" dirty="0" err="1"/>
              <a:t>необхідними</a:t>
            </a:r>
            <a:r>
              <a:rPr lang="ru-RU" dirty="0"/>
              <a:t> для її </a:t>
            </a:r>
            <a:r>
              <a:rPr lang="ru-RU" dirty="0" err="1"/>
              <a:t>розгляду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копіями</a:t>
            </a:r>
            <a:r>
              <a:rPr lang="ru-RU" dirty="0" smtClean="0"/>
              <a:t>.</a:t>
            </a:r>
          </a:p>
          <a:p>
            <a:r>
              <a:rPr lang="ru-RU" i="1" dirty="0" err="1">
                <a:hlinkClick r:id="rId3" tooltip="Глосарій Адміністративне право: Заява"/>
              </a:rPr>
              <a:t>Заява</a:t>
            </a:r>
            <a:r>
              <a:rPr lang="ru-RU" i="1" dirty="0"/>
              <a:t> </a:t>
            </a:r>
            <a:r>
              <a:rPr lang="ru-RU" i="1" dirty="0" err="1"/>
              <a:t>підлягає</a:t>
            </a:r>
            <a:r>
              <a:rPr lang="ru-RU" i="1" dirty="0"/>
              <a:t> </a:t>
            </a:r>
            <a:r>
              <a:rPr lang="ru-RU" i="1" dirty="0" err="1"/>
              <a:t>реєстрації</a:t>
            </a:r>
            <a:r>
              <a:rPr lang="ru-RU" dirty="0"/>
              <a:t> </a:t>
            </a:r>
            <a:r>
              <a:rPr lang="ru-RU" dirty="0" err="1"/>
              <a:t>відповідно</a:t>
            </a:r>
            <a:r>
              <a:rPr lang="ru-RU" dirty="0"/>
              <a:t> до правил </a:t>
            </a:r>
            <a:r>
              <a:rPr lang="ru-RU" dirty="0" err="1"/>
              <a:t>діловодства</a:t>
            </a:r>
            <a:r>
              <a:rPr lang="ru-RU" dirty="0"/>
              <a:t> в день її </a:t>
            </a:r>
            <a:r>
              <a:rPr lang="ru-RU" dirty="0" err="1"/>
              <a:t>надходження</a:t>
            </a:r>
            <a:r>
              <a:rPr lang="ru-RU" dirty="0"/>
              <a:t> до </a:t>
            </a:r>
            <a:r>
              <a:rPr lang="ru-RU" dirty="0" err="1"/>
              <a:t>адміністративного</a:t>
            </a:r>
            <a:r>
              <a:rPr lang="ru-RU" dirty="0"/>
              <a:t> органу. </a:t>
            </a:r>
            <a:r>
              <a:rPr lang="ru-RU" dirty="0" err="1"/>
              <a:t>Реєстрація</a:t>
            </a:r>
            <a:r>
              <a:rPr lang="ru-RU" dirty="0"/>
              <a:t> заяви, </a:t>
            </a:r>
            <a:r>
              <a:rPr lang="ru-RU" dirty="0" err="1"/>
              <a:t>переданої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електронного</a:t>
            </a:r>
            <a:r>
              <a:rPr lang="ru-RU" dirty="0"/>
              <a:t> документа, </a:t>
            </a:r>
            <a:r>
              <a:rPr lang="ru-RU" dirty="0" err="1"/>
              <a:t>здійснюється</a:t>
            </a:r>
            <a:r>
              <a:rPr lang="ru-RU" dirty="0"/>
              <a:t> з </a:t>
            </a:r>
            <a:r>
              <a:rPr lang="ru-RU" dirty="0" err="1"/>
              <a:t>дотриманням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</a:t>
            </a:r>
            <a:r>
              <a:rPr lang="ru-RU" dirty="0" err="1"/>
              <a:t>законодавства</a:t>
            </a:r>
            <a:r>
              <a:rPr lang="ru-RU" dirty="0"/>
              <a:t> про </a:t>
            </a:r>
            <a:r>
              <a:rPr lang="ru-RU" dirty="0" err="1"/>
              <a:t>електронні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 та </a:t>
            </a:r>
            <a:r>
              <a:rPr lang="ru-RU" dirty="0" err="1"/>
              <a:t>електронний</a:t>
            </a:r>
            <a:r>
              <a:rPr lang="ru-RU" dirty="0"/>
              <a:t> </a:t>
            </a:r>
            <a:r>
              <a:rPr lang="ru-RU" dirty="0" err="1"/>
              <a:t>документообіг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72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5.2.Розгляд і вирішення справи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0288" y="2556932"/>
            <a:ext cx="10680192" cy="367318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У межах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стадії</a:t>
            </a:r>
            <a:r>
              <a:rPr lang="ru-RU" dirty="0"/>
              <a:t> </a:t>
            </a:r>
            <a:r>
              <a:rPr lang="ru-RU" dirty="0" err="1"/>
              <a:t>наявні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процедурні</a:t>
            </a:r>
            <a:r>
              <a:rPr lang="ru-RU" dirty="0"/>
              <a:t> </a:t>
            </a:r>
            <a:r>
              <a:rPr lang="ru-RU" dirty="0" err="1"/>
              <a:t>етапи</a:t>
            </a:r>
            <a:r>
              <a:rPr lang="ru-RU" dirty="0"/>
              <a:t> та </a:t>
            </a:r>
            <a:r>
              <a:rPr lang="ru-RU" dirty="0" err="1"/>
              <a:t>конкретні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. Так, </a:t>
            </a:r>
            <a:r>
              <a:rPr lang="ru-RU" dirty="0" err="1">
                <a:hlinkClick r:id="rId2" tooltip="Глосарій Адміністративне право: Адміністративний орган"/>
              </a:rPr>
              <a:t>адміністративний</a:t>
            </a:r>
            <a:r>
              <a:rPr lang="ru-RU" dirty="0">
                <a:hlinkClick r:id="rId2" tooltip="Глосарій Адміністративне право: Адміністративний орган"/>
              </a:rPr>
              <a:t> орган</a:t>
            </a:r>
            <a:r>
              <a:rPr lang="ru-RU" dirty="0"/>
              <a:t> </a:t>
            </a:r>
            <a:r>
              <a:rPr lang="ru-RU" dirty="0" err="1"/>
              <a:t>зобов’язаний</a:t>
            </a:r>
            <a:r>
              <a:rPr lang="ru-RU" dirty="0"/>
              <a:t> </a:t>
            </a:r>
            <a:r>
              <a:rPr lang="ru-RU" dirty="0" err="1"/>
              <a:t>перевірити</a:t>
            </a:r>
            <a:r>
              <a:rPr lang="ru-RU" dirty="0"/>
              <a:t> </a:t>
            </a:r>
            <a:r>
              <a:rPr lang="ru-RU" dirty="0" err="1"/>
              <a:t>достатність</a:t>
            </a:r>
            <a:r>
              <a:rPr lang="ru-RU" dirty="0"/>
              <a:t> та </a:t>
            </a:r>
            <a:r>
              <a:rPr lang="ru-RU" dirty="0" err="1"/>
              <a:t>обґрунтованість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у </a:t>
            </a:r>
            <a:r>
              <a:rPr lang="ru-RU" dirty="0" err="1"/>
              <a:t>справі</a:t>
            </a:r>
            <a:r>
              <a:rPr lang="ru-RU" dirty="0"/>
              <a:t>, а в разі потреби:</a:t>
            </a:r>
          </a:p>
          <a:p>
            <a:pPr algn="just"/>
            <a:r>
              <a:rPr lang="uk-UA" dirty="0"/>
              <a:t>1)    </a:t>
            </a:r>
            <a:r>
              <a:rPr lang="ru-RU" dirty="0" err="1"/>
              <a:t>витребувати</a:t>
            </a:r>
            <a:r>
              <a:rPr lang="ru-RU" dirty="0"/>
              <a:t> </a:t>
            </a:r>
            <a:r>
              <a:rPr lang="ru-RU" dirty="0" err="1"/>
              <a:t>додатково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 та </a:t>
            </a:r>
            <a:r>
              <a:rPr lang="ru-RU" dirty="0" err="1"/>
              <a:t>відомості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суб’єктів</a:t>
            </a:r>
            <a:r>
              <a:rPr lang="ru-RU" dirty="0"/>
              <a:t> </a:t>
            </a:r>
            <a:r>
              <a:rPr lang="ru-RU" dirty="0" err="1"/>
              <a:t>публічного</a:t>
            </a:r>
            <a:r>
              <a:rPr lang="ru-RU" dirty="0"/>
              <a:t> </a:t>
            </a:r>
            <a:r>
              <a:rPr lang="ru-RU" dirty="0" err="1"/>
              <a:t>адміністрування</a:t>
            </a:r>
            <a:r>
              <a:rPr lang="ru-RU" dirty="0"/>
              <a:t>;</a:t>
            </a:r>
          </a:p>
          <a:p>
            <a:pPr algn="just"/>
            <a:r>
              <a:rPr lang="uk-UA" dirty="0"/>
              <a:t>2)    </a:t>
            </a:r>
            <a:r>
              <a:rPr lang="ru-RU" dirty="0" err="1" smtClean="0"/>
              <a:t>залучити</a:t>
            </a:r>
            <a:r>
              <a:rPr lang="ru-RU" dirty="0" smtClean="0"/>
              <a:t> </a:t>
            </a:r>
            <a:r>
              <a:rPr lang="ru-RU" dirty="0"/>
              <a:t>до участі в </a:t>
            </a:r>
            <a:r>
              <a:rPr lang="ru-RU" dirty="0" err="1"/>
              <a:t>адміністративній</a:t>
            </a:r>
            <a:r>
              <a:rPr lang="ru-RU" dirty="0"/>
              <a:t> </a:t>
            </a:r>
            <a:r>
              <a:rPr lang="ru-RU" dirty="0" err="1"/>
              <a:t>процедурі</a:t>
            </a:r>
            <a:r>
              <a:rPr lang="ru-RU" dirty="0"/>
              <a:t> адресата;</a:t>
            </a:r>
          </a:p>
          <a:p>
            <a:pPr algn="just"/>
            <a:r>
              <a:rPr lang="uk-UA" dirty="0"/>
              <a:t>3)    </a:t>
            </a:r>
            <a:r>
              <a:rPr lang="ru-RU" dirty="0" err="1"/>
              <a:t>повідомити</a:t>
            </a:r>
            <a:r>
              <a:rPr lang="ru-RU" dirty="0"/>
              <a:t> </a:t>
            </a:r>
            <a:r>
              <a:rPr lang="ru-RU" dirty="0" err="1"/>
              <a:t>заінтересованим</a:t>
            </a:r>
            <a:r>
              <a:rPr lang="ru-RU" dirty="0"/>
              <a:t> особам про </a:t>
            </a:r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адміністративної</a:t>
            </a:r>
            <a:r>
              <a:rPr lang="ru-RU" dirty="0"/>
              <a:t> </a:t>
            </a:r>
            <a:r>
              <a:rPr lang="ru-RU" dirty="0" err="1"/>
              <a:t>процедури</a:t>
            </a:r>
            <a:r>
              <a:rPr lang="ru-RU" dirty="0"/>
              <a:t> та про </a:t>
            </a:r>
            <a:r>
              <a:rPr lang="ru-RU" dirty="0" err="1"/>
              <a:t>їх</a:t>
            </a:r>
            <a:r>
              <a:rPr lang="ru-RU" dirty="0"/>
              <a:t> право на участь у </a:t>
            </a:r>
            <a:r>
              <a:rPr lang="ru-RU" dirty="0" err="1"/>
              <a:t>ній</a:t>
            </a:r>
            <a:r>
              <a:rPr lang="ru-RU" dirty="0"/>
              <a:t>;</a:t>
            </a:r>
          </a:p>
          <a:p>
            <a:pPr algn="just"/>
            <a:r>
              <a:rPr lang="uk-UA" dirty="0"/>
              <a:t>4) </a:t>
            </a:r>
            <a:r>
              <a:rPr lang="ru-RU" dirty="0" err="1" smtClean="0"/>
              <a:t>надати</a:t>
            </a:r>
            <a:r>
              <a:rPr lang="ru-RU" dirty="0" smtClean="0"/>
              <a:t> </a:t>
            </a:r>
            <a:r>
              <a:rPr lang="ru-RU" dirty="0" err="1"/>
              <a:t>учасникам</a:t>
            </a:r>
            <a:r>
              <a:rPr lang="ru-RU" dirty="0"/>
              <a:t> </a:t>
            </a:r>
            <a:r>
              <a:rPr lang="ru-RU" dirty="0" err="1"/>
              <a:t>адміністративного</a:t>
            </a:r>
            <a:r>
              <a:rPr lang="ru-RU" dirty="0"/>
              <a:t> </a:t>
            </a:r>
            <a:r>
              <a:rPr lang="ru-RU" dirty="0" err="1"/>
              <a:t>провадження</a:t>
            </a:r>
            <a:r>
              <a:rPr lang="ru-RU" dirty="0"/>
              <a:t> можливість подати </a:t>
            </a:r>
            <a:r>
              <a:rPr lang="ru-RU" dirty="0" err="1"/>
              <a:t>документи</a:t>
            </a:r>
            <a:r>
              <a:rPr lang="ru-RU" dirty="0"/>
              <a:t>, </a:t>
            </a:r>
            <a:r>
              <a:rPr lang="ru-RU" dirty="0" err="1">
                <a:hlinkClick r:id="rId3" tooltip="Глосарій Адміністративне право: Клопотання"/>
              </a:rPr>
              <a:t>клопотання</a:t>
            </a:r>
            <a:r>
              <a:rPr lang="ru-RU" dirty="0"/>
              <a:t>, </a:t>
            </a:r>
            <a:r>
              <a:rPr lang="ru-RU" dirty="0" err="1"/>
              <a:t>зауваження</a:t>
            </a:r>
            <a:r>
              <a:rPr lang="ru-RU" dirty="0"/>
              <a:t> та </a:t>
            </a:r>
            <a:r>
              <a:rPr lang="ru-RU" dirty="0" err="1"/>
              <a:t>пояснення</a:t>
            </a:r>
            <a:r>
              <a:rPr lang="ru-RU" dirty="0"/>
              <a:t>, довести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обставини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для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адміністративної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;</a:t>
            </a:r>
          </a:p>
          <a:p>
            <a:pPr algn="just"/>
            <a:r>
              <a:rPr lang="uk-UA" dirty="0" smtClean="0"/>
              <a:t>5)</a:t>
            </a:r>
            <a:r>
              <a:rPr lang="uk-UA" dirty="0"/>
              <a:t> </a:t>
            </a:r>
            <a:r>
              <a:rPr lang="ru-RU" dirty="0" err="1" smtClean="0"/>
              <a:t>вирішити</a:t>
            </a:r>
            <a:r>
              <a:rPr lang="ru-RU" dirty="0" smtClean="0"/>
              <a:t> </a:t>
            </a:r>
            <a:r>
              <a:rPr lang="ru-RU" dirty="0" err="1"/>
              <a:t>питання</a:t>
            </a:r>
            <a:r>
              <a:rPr lang="ru-RU" dirty="0"/>
              <a:t> про </a:t>
            </a:r>
            <a:r>
              <a:rPr lang="ru-RU" dirty="0" err="1"/>
              <a:t>залучення</a:t>
            </a:r>
            <a:r>
              <a:rPr lang="ru-RU" dirty="0"/>
              <a:t> до участі у </a:t>
            </a:r>
            <a:r>
              <a:rPr lang="ru-RU" dirty="0" err="1"/>
              <a:t>провадженні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розгляду</a:t>
            </a:r>
            <a:r>
              <a:rPr lang="ru-RU" dirty="0"/>
              <a:t> </a:t>
            </a:r>
            <a:r>
              <a:rPr lang="ru-RU" dirty="0" err="1"/>
              <a:t>адміністративної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19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835828"/>
            <a:ext cx="9601196" cy="1303867"/>
          </a:xfrm>
        </p:spPr>
        <p:txBody>
          <a:bodyPr/>
          <a:lstStyle/>
          <a:p>
            <a:r>
              <a:rPr lang="uk-UA" dirty="0" smtClean="0"/>
              <a:t>План лекційного заняття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559" y="2304288"/>
            <a:ext cx="10850880" cy="3925824"/>
          </a:xfrm>
        </p:spPr>
        <p:txBody>
          <a:bodyPr numCol="2">
            <a:normAutofit/>
          </a:bodyPr>
          <a:lstStyle/>
          <a:p>
            <a:r>
              <a:rPr lang="uk-UA" dirty="0">
                <a:solidFill>
                  <a:schemeClr val="tx1"/>
                </a:solidFill>
              </a:rPr>
              <a:t>1.Розуміння адміністративної процедури.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2.Види </a:t>
            </a:r>
            <a:r>
              <a:rPr lang="uk-UA" dirty="0">
                <a:solidFill>
                  <a:schemeClr val="tx1"/>
                </a:solidFill>
              </a:rPr>
              <a:t>адміністративних процедур.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uk-UA" dirty="0">
                <a:solidFill>
                  <a:schemeClr val="tx1"/>
                </a:solidFill>
              </a:rPr>
              <a:t>         2.1.Реєстаційні процедури;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uk-UA" dirty="0">
                <a:solidFill>
                  <a:schemeClr val="tx1"/>
                </a:solidFill>
              </a:rPr>
              <a:t>         2.2.</a:t>
            </a:r>
            <a:r>
              <a:rPr lang="uk-UA" dirty="0">
                <a:solidFill>
                  <a:schemeClr val="tx1"/>
                </a:solidFill>
                <a:hlinkClick r:id="rId2" tooltip="Глосарій Адміністративне право: Дозвільні процедури"/>
              </a:rPr>
              <a:t>Дозвільні процедури</a:t>
            </a:r>
            <a:r>
              <a:rPr lang="uk-UA" dirty="0">
                <a:solidFill>
                  <a:schemeClr val="tx1"/>
                </a:solidFill>
              </a:rPr>
              <a:t>;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uk-UA" dirty="0">
                <a:solidFill>
                  <a:schemeClr val="tx1"/>
                </a:solidFill>
              </a:rPr>
              <a:t>3.Принципи адміністративної процедури.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uk-UA" dirty="0">
                <a:solidFill>
                  <a:schemeClr val="tx1"/>
                </a:solidFill>
              </a:rPr>
              <a:t>4.Учасники адміністративної процедури.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uk-UA" dirty="0">
                <a:solidFill>
                  <a:schemeClr val="tx1"/>
                </a:solidFill>
              </a:rPr>
              <a:t>         4.1.</a:t>
            </a:r>
            <a:r>
              <a:rPr lang="uk-UA" dirty="0">
                <a:solidFill>
                  <a:schemeClr val="tx1"/>
                </a:solidFill>
                <a:hlinkClick r:id="rId3" tooltip="Глосарій Адміністративне право: Адміністративний орган"/>
              </a:rPr>
              <a:t>Адміністративний орган</a:t>
            </a:r>
            <a:r>
              <a:rPr lang="uk-UA" dirty="0">
                <a:solidFill>
                  <a:schemeClr val="tx1"/>
                </a:solidFill>
              </a:rPr>
              <a:t>;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uk-UA" dirty="0">
                <a:solidFill>
                  <a:schemeClr val="tx1"/>
                </a:solidFill>
              </a:rPr>
              <a:t>         4.2.Адресат(</a:t>
            </a:r>
            <a:r>
              <a:rPr lang="uk-UA" dirty="0">
                <a:solidFill>
                  <a:schemeClr val="tx1"/>
                </a:solidFill>
                <a:hlinkClick r:id="rId4" tooltip="Глосарій Адміністративне право: Заявник"/>
              </a:rPr>
              <a:t>заявник</a:t>
            </a:r>
            <a:r>
              <a:rPr lang="uk-UA" dirty="0">
                <a:solidFill>
                  <a:schemeClr val="tx1"/>
                </a:solidFill>
              </a:rPr>
              <a:t>) адміністративної справи;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uk-UA" dirty="0">
                <a:solidFill>
                  <a:schemeClr val="tx1"/>
                </a:solidFill>
              </a:rPr>
              <a:t>5.Стадії адміністративної процедури.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uk-UA" dirty="0">
                <a:solidFill>
                  <a:schemeClr val="tx1"/>
                </a:solidFill>
              </a:rPr>
              <a:t>         5.1.Підготовка справи до розгляду;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uk-UA" dirty="0">
                <a:solidFill>
                  <a:schemeClr val="tx1"/>
                </a:solidFill>
              </a:rPr>
              <a:t>         5.2.Розгляд і вирішення справи</a:t>
            </a:r>
            <a:r>
              <a:rPr lang="uk-UA" dirty="0" smtClean="0">
                <a:solidFill>
                  <a:schemeClr val="tx1"/>
                </a:solidFill>
              </a:rPr>
              <a:t>;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4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8448" y="896789"/>
            <a:ext cx="9601196" cy="846667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1.Розуміння адміністративної процедури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77824" y="2560320"/>
            <a:ext cx="5483544" cy="3621024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err="1"/>
              <a:t>Ознаками</a:t>
            </a:r>
            <a:r>
              <a:rPr lang="ru-RU" b="1" i="1" dirty="0"/>
              <a:t> </a:t>
            </a:r>
            <a:r>
              <a:rPr lang="ru-RU" b="1" i="1" dirty="0" err="1"/>
              <a:t>адміністративної</a:t>
            </a:r>
            <a:r>
              <a:rPr lang="ru-RU" b="1" i="1" dirty="0"/>
              <a:t> </a:t>
            </a:r>
            <a:r>
              <a:rPr lang="ru-RU" b="1" i="1" dirty="0" err="1"/>
              <a:t>процедури</a:t>
            </a:r>
            <a:r>
              <a:rPr lang="ru-RU" b="1" i="1" dirty="0"/>
              <a:t> є </a:t>
            </a:r>
            <a:r>
              <a:rPr lang="ru-RU" b="1" i="1" dirty="0" err="1"/>
              <a:t>такі</a:t>
            </a:r>
            <a:r>
              <a:rPr lang="ru-RU" b="1" i="1" dirty="0"/>
              <a:t>:</a:t>
            </a:r>
            <a:endParaRPr lang="ru-RU" b="1" dirty="0"/>
          </a:p>
          <a:p>
            <a:r>
              <a:rPr lang="uk-UA" dirty="0"/>
              <a:t>·         </a:t>
            </a:r>
            <a:r>
              <a:rPr lang="ru-RU" dirty="0" err="1"/>
              <a:t>базується</a:t>
            </a:r>
            <a:r>
              <a:rPr lang="ru-RU" dirty="0"/>
              <a:t> на нормах чинного </a:t>
            </a:r>
            <a:r>
              <a:rPr lang="ru-RU" dirty="0" err="1"/>
              <a:t>законодавства</a:t>
            </a:r>
            <a:r>
              <a:rPr lang="ru-RU" dirty="0"/>
              <a:t>;</a:t>
            </a:r>
          </a:p>
          <a:p>
            <a:r>
              <a:rPr lang="uk-UA" dirty="0"/>
              <a:t>·         </a:t>
            </a:r>
            <a:r>
              <a:rPr lang="ru-RU" dirty="0" err="1"/>
              <a:t>визначає</a:t>
            </a:r>
            <a:r>
              <a:rPr lang="ru-RU" dirty="0"/>
              <a:t> порядок </a:t>
            </a:r>
            <a:r>
              <a:rPr lang="ru-RU" dirty="0" err="1"/>
              <a:t>розгляду</a:t>
            </a:r>
            <a:r>
              <a:rPr lang="ru-RU" dirty="0"/>
              <a:t> </a:t>
            </a:r>
            <a:r>
              <a:rPr lang="ru-RU" dirty="0" err="1"/>
              <a:t>адміністративних</a:t>
            </a:r>
            <a:r>
              <a:rPr lang="ru-RU" dirty="0"/>
              <a:t> справ;</a:t>
            </a:r>
          </a:p>
          <a:p>
            <a:r>
              <a:rPr lang="uk-UA" dirty="0"/>
              <a:t>·                </a:t>
            </a:r>
            <a:r>
              <a:rPr lang="ru-RU" dirty="0" err="1"/>
              <a:t>упорядковує</a:t>
            </a:r>
            <a:r>
              <a:rPr lang="ru-RU" dirty="0"/>
              <a:t> </a:t>
            </a:r>
            <a:r>
              <a:rPr lang="ru-RU" dirty="0" err="1"/>
              <a:t>повсякденну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суб’єктів</a:t>
            </a:r>
            <a:r>
              <a:rPr lang="ru-RU" dirty="0"/>
              <a:t> </a:t>
            </a:r>
            <a:r>
              <a:rPr lang="ru-RU" dirty="0" err="1"/>
              <a:t>публічного</a:t>
            </a:r>
            <a:r>
              <a:rPr lang="ru-RU" dirty="0"/>
              <a:t> </a:t>
            </a:r>
            <a:r>
              <a:rPr lang="ru-RU" dirty="0" err="1"/>
              <a:t>адміністрування</a:t>
            </a:r>
            <a:r>
              <a:rPr lang="ru-RU" dirty="0"/>
              <a:t>;</a:t>
            </a:r>
          </a:p>
          <a:p>
            <a:r>
              <a:rPr lang="uk-UA" dirty="0"/>
              <a:t>·         </a:t>
            </a:r>
            <a:r>
              <a:rPr lang="ru-RU" dirty="0" err="1"/>
              <a:t>спрямована</a:t>
            </a:r>
            <a:r>
              <a:rPr lang="ru-RU" dirty="0"/>
              <a:t> на </a:t>
            </a:r>
            <a:r>
              <a:rPr lang="ru-RU" dirty="0" err="1"/>
              <a:t>реалізацію</a:t>
            </a:r>
            <a:r>
              <a:rPr lang="ru-RU" dirty="0"/>
              <a:t> та </a:t>
            </a:r>
            <a:r>
              <a:rPr lang="ru-RU" dirty="0" err="1"/>
              <a:t>захист</a:t>
            </a:r>
            <a:r>
              <a:rPr lang="ru-RU" dirty="0"/>
              <a:t> прав, свобод і </a:t>
            </a:r>
            <a:r>
              <a:rPr lang="ru-RU" dirty="0" err="1"/>
              <a:t>законних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 </a:t>
            </a:r>
            <a:r>
              <a:rPr lang="ru-RU" dirty="0" err="1"/>
              <a:t>фізичної</a:t>
            </a:r>
            <a:r>
              <a:rPr lang="ru-RU" dirty="0"/>
              <a:t> та </a:t>
            </a:r>
            <a:r>
              <a:rPr lang="ru-RU" dirty="0" err="1"/>
              <a:t>юридичної</a:t>
            </a:r>
            <a:r>
              <a:rPr lang="ru-RU" dirty="0"/>
              <a:t> особи;</a:t>
            </a:r>
          </a:p>
          <a:p>
            <a:r>
              <a:rPr lang="uk-UA" dirty="0"/>
              <a:t>·         </a:t>
            </a:r>
            <a:r>
              <a:rPr lang="ru-RU" dirty="0" err="1"/>
              <a:t>завершується</a:t>
            </a:r>
            <a:r>
              <a:rPr lang="ru-RU" dirty="0"/>
              <a:t> </a:t>
            </a:r>
            <a:r>
              <a:rPr lang="ru-RU" dirty="0" err="1"/>
              <a:t>ухваленням</a:t>
            </a:r>
            <a:r>
              <a:rPr lang="ru-RU" dirty="0"/>
              <a:t> </a:t>
            </a:r>
            <a:r>
              <a:rPr lang="ru-RU" dirty="0" err="1"/>
              <a:t>адміністративного</a:t>
            </a:r>
            <a:r>
              <a:rPr lang="ru-RU" dirty="0"/>
              <a:t> акта.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368" y="2560638"/>
            <a:ext cx="4745544" cy="3309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157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Визначення адміністративної процедури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864" y="682752"/>
            <a:ext cx="4072127" cy="547420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6864" y="3031064"/>
            <a:ext cx="4389119" cy="312589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 err="1"/>
              <a:t>П</a:t>
            </a:r>
            <a:r>
              <a:rPr lang="ru-RU" sz="2000" dirty="0" err="1" smtClean="0"/>
              <a:t>ід</a:t>
            </a:r>
            <a:r>
              <a:rPr lang="ru-RU" sz="2000" dirty="0" smtClean="0"/>
              <a:t> </a:t>
            </a:r>
            <a:r>
              <a:rPr lang="ru-RU" sz="2000" dirty="0" err="1"/>
              <a:t>адміністративною</a:t>
            </a:r>
            <a:r>
              <a:rPr lang="ru-RU" sz="2000" dirty="0"/>
              <a:t> процедурою </a:t>
            </a:r>
            <a:r>
              <a:rPr lang="ru-RU" sz="2000" dirty="0" err="1"/>
              <a:t>потрібно</a:t>
            </a:r>
            <a:r>
              <a:rPr lang="ru-RU" sz="2000" dirty="0"/>
              <a:t> </a:t>
            </a:r>
            <a:r>
              <a:rPr lang="ru-RU" sz="2000" dirty="0" err="1"/>
              <a:t>розуміти</a:t>
            </a:r>
            <a:r>
              <a:rPr lang="ru-RU" sz="2000" dirty="0"/>
              <a:t> </a:t>
            </a:r>
            <a:r>
              <a:rPr lang="ru-RU" sz="2000" dirty="0" err="1"/>
              <a:t>встановлений</a:t>
            </a:r>
            <a:r>
              <a:rPr lang="ru-RU" sz="2000" dirty="0"/>
              <a:t> </a:t>
            </a:r>
            <a:r>
              <a:rPr lang="ru-RU" sz="2000" dirty="0" err="1"/>
              <a:t>чинним</a:t>
            </a:r>
            <a:r>
              <a:rPr lang="ru-RU" sz="2000" dirty="0"/>
              <a:t> </a:t>
            </a:r>
            <a:r>
              <a:rPr lang="ru-RU" sz="2000" dirty="0" err="1"/>
              <a:t>законодавством</a:t>
            </a:r>
            <a:r>
              <a:rPr lang="ru-RU" sz="2000" dirty="0"/>
              <a:t> порядок </a:t>
            </a:r>
            <a:r>
              <a:rPr lang="ru-RU" sz="2000" dirty="0" err="1"/>
              <a:t>розгляду</a:t>
            </a:r>
            <a:r>
              <a:rPr lang="ru-RU" sz="2000" dirty="0"/>
              <a:t> </a:t>
            </a:r>
            <a:r>
              <a:rPr lang="ru-RU" sz="2000" dirty="0" err="1"/>
              <a:t>суб’єктами</a:t>
            </a:r>
            <a:r>
              <a:rPr lang="ru-RU" sz="2000" dirty="0"/>
              <a:t> </a:t>
            </a:r>
            <a:r>
              <a:rPr lang="ru-RU" sz="2000" dirty="0" err="1"/>
              <a:t>публічного</a:t>
            </a:r>
            <a:r>
              <a:rPr lang="ru-RU" sz="2000" dirty="0"/>
              <a:t> </a:t>
            </a:r>
            <a:r>
              <a:rPr lang="ru-RU" sz="2000" dirty="0" err="1"/>
              <a:t>адміністрування</a:t>
            </a:r>
            <a:r>
              <a:rPr lang="ru-RU" sz="2000" dirty="0"/>
              <a:t> </a:t>
            </a:r>
            <a:r>
              <a:rPr lang="ru-RU" sz="2000" dirty="0" err="1"/>
              <a:t>індивідуальних</a:t>
            </a:r>
            <a:r>
              <a:rPr lang="ru-RU" sz="2000" dirty="0"/>
              <a:t> </a:t>
            </a:r>
            <a:r>
              <a:rPr lang="ru-RU" sz="2000" dirty="0" err="1"/>
              <a:t>адміністративних</a:t>
            </a:r>
            <a:r>
              <a:rPr lang="ru-RU" sz="2000" dirty="0"/>
              <a:t> справ </a:t>
            </a: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реалізації</a:t>
            </a:r>
            <a:r>
              <a:rPr lang="ru-RU" sz="2000" dirty="0"/>
              <a:t> та </a:t>
            </a:r>
            <a:r>
              <a:rPr lang="ru-RU" sz="2000" dirty="0" err="1"/>
              <a:t>захисту</a:t>
            </a:r>
            <a:r>
              <a:rPr lang="ru-RU" sz="2000" dirty="0"/>
              <a:t> прав, свобод і </a:t>
            </a:r>
            <a:r>
              <a:rPr lang="ru-RU" sz="2000" dirty="0" err="1"/>
              <a:t>законних</a:t>
            </a:r>
            <a:r>
              <a:rPr lang="ru-RU" sz="2000" dirty="0"/>
              <a:t> </a:t>
            </a:r>
            <a:r>
              <a:rPr lang="ru-RU" sz="2000" dirty="0" err="1"/>
              <a:t>інтересів</a:t>
            </a:r>
            <a:r>
              <a:rPr lang="ru-RU" sz="2000" dirty="0"/>
              <a:t> </a:t>
            </a:r>
            <a:r>
              <a:rPr lang="ru-RU" sz="2000" dirty="0" err="1"/>
              <a:t>окремої</a:t>
            </a:r>
            <a:r>
              <a:rPr lang="ru-RU" sz="2000" dirty="0"/>
              <a:t> </a:t>
            </a:r>
            <a:r>
              <a:rPr lang="ru-RU" sz="2000" dirty="0" err="1"/>
              <a:t>фізичної</a:t>
            </a:r>
            <a:r>
              <a:rPr lang="ru-RU" sz="2000" dirty="0"/>
              <a:t> та </a:t>
            </a:r>
            <a:r>
              <a:rPr lang="ru-RU" sz="2000" dirty="0" err="1"/>
              <a:t>юридичної</a:t>
            </a:r>
            <a:r>
              <a:rPr lang="ru-RU" sz="2000" dirty="0"/>
              <a:t> особи,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завершується</a:t>
            </a:r>
            <a:r>
              <a:rPr lang="ru-RU" sz="2000" dirty="0"/>
              <a:t> </a:t>
            </a:r>
            <a:r>
              <a:rPr lang="ru-RU" sz="2000" dirty="0" err="1"/>
              <a:t>ухваленням</a:t>
            </a:r>
            <a:r>
              <a:rPr lang="ru-RU" sz="2000" dirty="0"/>
              <a:t> </a:t>
            </a:r>
            <a:r>
              <a:rPr lang="ru-RU" sz="2000" dirty="0" err="1"/>
              <a:t>адміністративного</a:t>
            </a:r>
            <a:r>
              <a:rPr lang="ru-RU" sz="2000" dirty="0"/>
              <a:t> акта.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88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solidFill>
                  <a:schemeClr val="tx1"/>
                </a:solidFill>
              </a:rPr>
              <a:t>2.Види адміністративних процедур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0832" y="2499360"/>
            <a:ext cx="6412992" cy="4358640"/>
          </a:xfrm>
        </p:spPr>
        <p:txBody>
          <a:bodyPr>
            <a:normAutofit/>
          </a:bodyPr>
          <a:lstStyle/>
          <a:p>
            <a:pPr algn="just"/>
            <a:r>
              <a:rPr lang="ru-RU" sz="1600" dirty="0"/>
              <a:t>З </a:t>
            </a:r>
            <a:r>
              <a:rPr lang="ru-RU" sz="1600" dirty="0" err="1"/>
              <a:t>урахуванням</a:t>
            </a:r>
            <a:r>
              <a:rPr lang="ru-RU" sz="1600" dirty="0"/>
              <a:t> комплексного характеру </a:t>
            </a:r>
            <a:r>
              <a:rPr lang="ru-RU" sz="1600" dirty="0" err="1"/>
              <a:t>адміністративних</a:t>
            </a:r>
            <a:r>
              <a:rPr lang="ru-RU" sz="1600" dirty="0"/>
              <a:t> процедур і широкого спектру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можливого</a:t>
            </a:r>
            <a:r>
              <a:rPr lang="ru-RU" sz="1600" dirty="0"/>
              <a:t> </a:t>
            </a:r>
            <a:r>
              <a:rPr lang="ru-RU" sz="1600" dirty="0" err="1"/>
              <a:t>застосування</a:t>
            </a:r>
            <a:r>
              <a:rPr lang="ru-RU" sz="1600" dirty="0"/>
              <a:t> </a:t>
            </a:r>
            <a:r>
              <a:rPr lang="ru-RU" sz="1600" dirty="0" err="1"/>
              <a:t>логічно</a:t>
            </a:r>
            <a:r>
              <a:rPr lang="ru-RU" sz="1600" dirty="0"/>
              <a:t> </a:t>
            </a:r>
            <a:r>
              <a:rPr lang="ru-RU" sz="1600" dirty="0" err="1"/>
              <a:t>постає</a:t>
            </a:r>
            <a:r>
              <a:rPr lang="ru-RU" sz="1600" dirty="0"/>
              <a:t> </a:t>
            </a:r>
            <a:r>
              <a:rPr lang="ru-RU" sz="1600" dirty="0" err="1"/>
              <a:t>питання</a:t>
            </a:r>
            <a:r>
              <a:rPr lang="ru-RU" sz="1600" dirty="0"/>
              <a:t> </a:t>
            </a:r>
            <a:r>
              <a:rPr lang="ru-RU" sz="1600" dirty="0" err="1"/>
              <a:t>виокремлення</a:t>
            </a:r>
            <a:r>
              <a:rPr lang="ru-RU" sz="1600" dirty="0"/>
              <a:t> </a:t>
            </a:r>
            <a:r>
              <a:rPr lang="ru-RU" sz="1600" dirty="0" err="1"/>
              <a:t>видів</a:t>
            </a:r>
            <a:r>
              <a:rPr lang="ru-RU" sz="1600" dirty="0"/>
              <a:t> </a:t>
            </a:r>
            <a:r>
              <a:rPr lang="ru-RU" sz="1600" dirty="0" err="1"/>
              <a:t>адміністративних</a:t>
            </a:r>
            <a:r>
              <a:rPr lang="ru-RU" sz="1600" dirty="0"/>
              <a:t> процедур. </a:t>
            </a:r>
            <a:r>
              <a:rPr lang="ru-RU" sz="1600" dirty="0" err="1"/>
              <a:t>Існує</a:t>
            </a:r>
            <a:r>
              <a:rPr lang="ru-RU" sz="1600" dirty="0"/>
              <a:t> декілька </a:t>
            </a:r>
            <a:r>
              <a:rPr lang="ru-RU" sz="1600" dirty="0" err="1"/>
              <a:t>критеріїв</a:t>
            </a:r>
            <a:r>
              <a:rPr lang="ru-RU" sz="1600" dirty="0"/>
              <a:t> для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класифікації</a:t>
            </a:r>
            <a:r>
              <a:rPr lang="ru-RU" sz="1600" dirty="0"/>
              <a:t>.</a:t>
            </a:r>
          </a:p>
          <a:p>
            <a:pPr algn="just"/>
            <a:r>
              <a:rPr lang="uk-UA" sz="1600" b="1" dirty="0" smtClean="0"/>
              <a:t>1.</a:t>
            </a:r>
            <a:r>
              <a:rPr lang="ru-RU" sz="1600" b="1" dirty="0" err="1" smtClean="0"/>
              <a:t>Залежно</a:t>
            </a:r>
            <a:r>
              <a:rPr lang="ru-RU" sz="1600" b="1" dirty="0" smtClean="0"/>
              <a:t> </a:t>
            </a:r>
            <a:r>
              <a:rPr lang="ru-RU" sz="1600" b="1" dirty="0" err="1"/>
              <a:t>від</a:t>
            </a:r>
            <a:r>
              <a:rPr lang="ru-RU" sz="1600" b="1" dirty="0"/>
              <a:t> того, </a:t>
            </a:r>
            <a:r>
              <a:rPr lang="ru-RU" sz="1600" b="1" dirty="0" err="1"/>
              <a:t>хто</a:t>
            </a:r>
            <a:r>
              <a:rPr lang="ru-RU" sz="1600" b="1" dirty="0"/>
              <a:t> є </a:t>
            </a:r>
            <a:r>
              <a:rPr lang="ru-RU" sz="1600" b="1" dirty="0" err="1"/>
              <a:t>ініціатором</a:t>
            </a:r>
            <a:r>
              <a:rPr lang="ru-RU" sz="1600" b="1" dirty="0"/>
              <a:t> </a:t>
            </a:r>
            <a:r>
              <a:rPr lang="ru-RU" sz="1600" b="1" dirty="0" err="1"/>
              <a:t>адміністративної</a:t>
            </a:r>
            <a:r>
              <a:rPr lang="ru-RU" sz="1600" b="1" dirty="0"/>
              <a:t> </a:t>
            </a:r>
            <a:r>
              <a:rPr lang="ru-RU" sz="1600" b="1" dirty="0" err="1"/>
              <a:t>процедури</a:t>
            </a:r>
            <a:r>
              <a:rPr lang="ru-RU" sz="1600" b="1" dirty="0"/>
              <a:t>, </a:t>
            </a:r>
            <a:r>
              <a:rPr lang="ru-RU" sz="1600" b="1" dirty="0" err="1"/>
              <a:t>виокремлюють</a:t>
            </a:r>
            <a:r>
              <a:rPr lang="ru-RU" sz="1600" dirty="0"/>
              <a:t>:</a:t>
            </a:r>
          </a:p>
          <a:p>
            <a:pPr algn="just"/>
            <a:r>
              <a:rPr lang="uk-UA" sz="1600" dirty="0" smtClean="0"/>
              <a:t>·</a:t>
            </a:r>
            <a:r>
              <a:rPr lang="ru-RU" sz="1600" dirty="0" err="1" smtClean="0"/>
              <a:t>заявні</a:t>
            </a:r>
            <a:r>
              <a:rPr lang="ru-RU" sz="1600" dirty="0" smtClean="0"/>
              <a:t> </a:t>
            </a:r>
            <a:r>
              <a:rPr lang="ru-RU" sz="1600" dirty="0" err="1"/>
              <a:t>адміністративні</a:t>
            </a:r>
            <a:r>
              <a:rPr lang="ru-RU" sz="1600" dirty="0"/>
              <a:t> </a:t>
            </a:r>
            <a:r>
              <a:rPr lang="ru-RU" sz="1600" dirty="0" err="1"/>
              <a:t>процедури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виникають</a:t>
            </a:r>
            <a:r>
              <a:rPr lang="ru-RU" sz="1600" dirty="0"/>
              <a:t> </a:t>
            </a:r>
            <a:r>
              <a:rPr lang="ru-RU" sz="1600" dirty="0" err="1"/>
              <a:t>виключно</a:t>
            </a:r>
            <a:r>
              <a:rPr lang="ru-RU" sz="1600" dirty="0"/>
              <a:t> за </a:t>
            </a:r>
            <a:r>
              <a:rPr lang="ru-RU" sz="1600" dirty="0" err="1"/>
              <a:t>наявності</a:t>
            </a:r>
            <a:r>
              <a:rPr lang="ru-RU" sz="1600" dirty="0"/>
              <a:t> заяви </a:t>
            </a:r>
            <a:r>
              <a:rPr lang="ru-RU" sz="1600" dirty="0" err="1"/>
              <a:t>правосуб’єктної</a:t>
            </a:r>
            <a:r>
              <a:rPr lang="ru-RU" sz="1600" dirty="0"/>
              <a:t> особи до </a:t>
            </a:r>
            <a:r>
              <a:rPr lang="ru-RU" sz="1600" dirty="0" err="1"/>
              <a:t>суб’єкта</a:t>
            </a:r>
            <a:r>
              <a:rPr lang="ru-RU" sz="1600" dirty="0"/>
              <a:t> </a:t>
            </a:r>
            <a:r>
              <a:rPr lang="ru-RU" sz="1600" dirty="0" err="1"/>
              <a:t>публічного</a:t>
            </a:r>
            <a:r>
              <a:rPr lang="ru-RU" sz="1600" dirty="0"/>
              <a:t> </a:t>
            </a:r>
            <a:r>
              <a:rPr lang="ru-RU" sz="1600" dirty="0" err="1"/>
              <a:t>адміністрування</a:t>
            </a:r>
            <a:r>
              <a:rPr lang="ru-RU" sz="1600" dirty="0"/>
              <a:t> з метою </a:t>
            </a:r>
            <a:r>
              <a:rPr lang="ru-RU" sz="1600" dirty="0" err="1"/>
              <a:t>забезпечення</a:t>
            </a:r>
            <a:r>
              <a:rPr lang="ru-RU" sz="1600" dirty="0"/>
              <a:t> </a:t>
            </a:r>
            <a:r>
              <a:rPr lang="ru-RU" sz="1600" dirty="0" err="1"/>
              <a:t>реалізації</a:t>
            </a:r>
            <a:r>
              <a:rPr lang="ru-RU" sz="1600" dirty="0"/>
              <a:t> </a:t>
            </a:r>
            <a:r>
              <a:rPr lang="ru-RU" sz="1600" dirty="0" err="1"/>
              <a:t>своїх</a:t>
            </a:r>
            <a:r>
              <a:rPr lang="ru-RU" sz="1600" dirty="0"/>
              <a:t> прав і свобод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сприяння</a:t>
            </a:r>
            <a:r>
              <a:rPr lang="ru-RU" sz="1600" dirty="0"/>
              <a:t> в </a:t>
            </a:r>
            <a:r>
              <a:rPr lang="ru-RU" sz="1600" dirty="0" err="1"/>
              <a:t>реалізації</a:t>
            </a:r>
            <a:r>
              <a:rPr lang="ru-RU" sz="1600" dirty="0"/>
              <a:t> </a:t>
            </a:r>
            <a:r>
              <a:rPr lang="ru-RU" sz="1600" dirty="0" err="1"/>
              <a:t>законних</a:t>
            </a:r>
            <a:r>
              <a:rPr lang="ru-RU" sz="1600" dirty="0"/>
              <a:t> </a:t>
            </a:r>
            <a:r>
              <a:rPr lang="ru-RU" sz="1600" dirty="0" err="1"/>
              <a:t>інтересів</a:t>
            </a:r>
            <a:r>
              <a:rPr lang="ru-RU" sz="1600" dirty="0" smtClean="0"/>
              <a:t>.</a:t>
            </a:r>
          </a:p>
          <a:p>
            <a:pPr algn="just"/>
            <a:r>
              <a:rPr lang="uk-UA" sz="1600" dirty="0"/>
              <a:t> </a:t>
            </a:r>
            <a:r>
              <a:rPr lang="ru-RU" sz="1600" dirty="0" err="1"/>
              <a:t>втручальні</a:t>
            </a:r>
            <a:r>
              <a:rPr lang="ru-RU" sz="1600" dirty="0"/>
              <a:t> </a:t>
            </a:r>
            <a:r>
              <a:rPr lang="ru-RU" sz="1600" dirty="0" err="1"/>
              <a:t>адміністративні</a:t>
            </a:r>
            <a:r>
              <a:rPr lang="ru-RU" sz="1600" dirty="0"/>
              <a:t> </a:t>
            </a:r>
            <a:r>
              <a:rPr lang="ru-RU" sz="1600" dirty="0" err="1"/>
              <a:t>процедури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виникають</a:t>
            </a:r>
            <a:r>
              <a:rPr lang="ru-RU" sz="1600" dirty="0"/>
              <a:t> за </a:t>
            </a:r>
            <a:r>
              <a:rPr lang="ru-RU" sz="1600" dirty="0" err="1"/>
              <a:t>ініціативи</a:t>
            </a:r>
            <a:r>
              <a:rPr lang="ru-RU" sz="1600" dirty="0"/>
              <a:t> </a:t>
            </a:r>
            <a:r>
              <a:rPr lang="ru-RU" sz="1600" dirty="0" err="1"/>
              <a:t>суб’єкта</a:t>
            </a:r>
            <a:r>
              <a:rPr lang="ru-RU" sz="1600" dirty="0"/>
              <a:t> </a:t>
            </a:r>
            <a:r>
              <a:rPr lang="ru-RU" sz="1600" dirty="0" err="1"/>
              <a:t>публічної</a:t>
            </a:r>
            <a:r>
              <a:rPr lang="ru-RU" sz="1600" dirty="0"/>
              <a:t> </a:t>
            </a:r>
            <a:r>
              <a:rPr lang="ru-RU" sz="1600" dirty="0" err="1"/>
              <a:t>адміністрації</a:t>
            </a:r>
            <a:r>
              <a:rPr lang="ru-RU" sz="1600" dirty="0"/>
              <a:t>, за </a:t>
            </a:r>
            <a:r>
              <a:rPr lang="ru-RU" sz="1600" dirty="0" err="1"/>
              <a:t>наявності</a:t>
            </a:r>
            <a:r>
              <a:rPr lang="ru-RU" sz="1600" dirty="0"/>
              <a:t> для </a:t>
            </a:r>
            <a:r>
              <a:rPr lang="ru-RU" sz="1600" dirty="0" err="1"/>
              <a:t>цього</a:t>
            </a:r>
            <a:r>
              <a:rPr lang="ru-RU" sz="1600" dirty="0"/>
              <a:t> </a:t>
            </a:r>
            <a:r>
              <a:rPr lang="ru-RU" sz="1600" dirty="0" err="1"/>
              <a:t>правових</a:t>
            </a:r>
            <a:r>
              <a:rPr lang="ru-RU" sz="1600" dirty="0"/>
              <a:t> </a:t>
            </a:r>
            <a:r>
              <a:rPr lang="ru-RU" sz="1600" dirty="0" err="1"/>
              <a:t>підстав</a:t>
            </a:r>
            <a:r>
              <a:rPr lang="ru-RU" sz="1600" dirty="0"/>
              <a:t>.</a:t>
            </a:r>
          </a:p>
          <a:p>
            <a:endParaRPr lang="ru-RU" sz="15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314" y="2635704"/>
            <a:ext cx="4357116" cy="2899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317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480" y="2556932"/>
            <a:ext cx="10716768" cy="3648796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/>
              <a:t>2.         </a:t>
            </a:r>
            <a:r>
              <a:rPr lang="ru-RU" b="1" dirty="0" err="1"/>
              <a:t>Залежно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складності</a:t>
            </a:r>
            <a:r>
              <a:rPr lang="ru-RU" b="1" dirty="0"/>
              <a:t> </a:t>
            </a:r>
            <a:r>
              <a:rPr lang="ru-RU" b="1" dirty="0" err="1"/>
              <a:t>здійснення</a:t>
            </a:r>
            <a:r>
              <a:rPr lang="ru-RU" b="1" dirty="0"/>
              <a:t> </a:t>
            </a:r>
            <a:r>
              <a:rPr lang="ru-RU" b="1" dirty="0" err="1"/>
              <a:t>адміністративної</a:t>
            </a:r>
            <a:r>
              <a:rPr lang="ru-RU" b="1" dirty="0"/>
              <a:t> </a:t>
            </a:r>
            <a:r>
              <a:rPr lang="ru-RU" b="1" dirty="0" err="1"/>
              <a:t>процедури</a:t>
            </a:r>
            <a:r>
              <a:rPr lang="ru-RU" b="1" dirty="0"/>
              <a:t> </a:t>
            </a:r>
            <a:r>
              <a:rPr lang="ru-RU" b="1" dirty="0" err="1"/>
              <a:t>виділяють</a:t>
            </a:r>
            <a:r>
              <a:rPr lang="ru-RU" b="1" dirty="0"/>
              <a:t>:</a:t>
            </a:r>
          </a:p>
          <a:p>
            <a:r>
              <a:rPr lang="uk-UA" dirty="0"/>
              <a:t>·           </a:t>
            </a:r>
            <a:r>
              <a:rPr lang="ru-RU" dirty="0" err="1"/>
              <a:t>прості</a:t>
            </a:r>
            <a:r>
              <a:rPr lang="ru-RU" dirty="0"/>
              <a:t> </a:t>
            </a:r>
            <a:r>
              <a:rPr lang="ru-RU" dirty="0" err="1"/>
              <a:t>адміністративні</a:t>
            </a:r>
            <a:r>
              <a:rPr lang="ru-RU" dirty="0"/>
              <a:t> </a:t>
            </a:r>
            <a:r>
              <a:rPr lang="ru-RU" dirty="0" err="1"/>
              <a:t>процедури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полягають</a:t>
            </a:r>
            <a:r>
              <a:rPr lang="ru-RU" dirty="0"/>
              <a:t> у </a:t>
            </a:r>
            <a:r>
              <a:rPr lang="ru-RU" dirty="0" err="1"/>
              <a:t>вчиненні</a:t>
            </a:r>
            <a:r>
              <a:rPr lang="ru-RU" dirty="0"/>
              <a:t> </a:t>
            </a:r>
            <a:r>
              <a:rPr lang="ru-RU" dirty="0" err="1"/>
              <a:t>суб’єктом</a:t>
            </a:r>
            <a:r>
              <a:rPr lang="ru-RU" dirty="0"/>
              <a:t> </a:t>
            </a:r>
            <a:r>
              <a:rPr lang="ru-RU" dirty="0" err="1"/>
              <a:t>публічного</a:t>
            </a:r>
            <a:r>
              <a:rPr lang="ru-RU" dirty="0"/>
              <a:t> </a:t>
            </a:r>
            <a:r>
              <a:rPr lang="ru-RU" dirty="0" err="1"/>
              <a:t>адміністрування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одноразових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завершити</a:t>
            </a:r>
            <a:r>
              <a:rPr lang="ru-RU" dirty="0"/>
              <a:t> процедуру й </a:t>
            </a:r>
            <a:r>
              <a:rPr lang="ru-RU" dirty="0" err="1"/>
              <a:t>ухвалити</a:t>
            </a:r>
            <a:r>
              <a:rPr lang="ru-RU" dirty="0"/>
              <a:t> </a:t>
            </a:r>
            <a:r>
              <a:rPr lang="ru-RU" dirty="0" err="1"/>
              <a:t>адміністративний</a:t>
            </a:r>
            <a:r>
              <a:rPr lang="ru-RU" dirty="0"/>
              <a:t> акт.</a:t>
            </a:r>
          </a:p>
          <a:p>
            <a:r>
              <a:rPr lang="ru-RU" i="1" u="sng" dirty="0"/>
              <a:t>Приклад:</a:t>
            </a:r>
            <a:r>
              <a:rPr lang="ru-RU" i="1" dirty="0"/>
              <a:t> </a:t>
            </a:r>
            <a:r>
              <a:rPr lang="ru-RU" i="1" dirty="0" err="1"/>
              <a:t>реєстрація</a:t>
            </a:r>
            <a:r>
              <a:rPr lang="ru-RU" i="1" dirty="0"/>
              <a:t> за </a:t>
            </a:r>
            <a:r>
              <a:rPr lang="ru-RU" i="1" dirty="0" err="1"/>
              <a:t>місцем</a:t>
            </a:r>
            <a:r>
              <a:rPr lang="ru-RU" i="1" dirty="0"/>
              <a:t> </a:t>
            </a:r>
            <a:r>
              <a:rPr lang="ru-RU" i="1" dirty="0" err="1"/>
              <a:t>проживання</a:t>
            </a:r>
            <a:r>
              <a:rPr lang="ru-RU" i="1" dirty="0"/>
              <a:t>.</a:t>
            </a:r>
            <a:endParaRPr lang="ru-RU" dirty="0"/>
          </a:p>
          <a:p>
            <a:r>
              <a:rPr lang="uk-UA" dirty="0"/>
              <a:t>·         </a:t>
            </a:r>
            <a:r>
              <a:rPr lang="ru-RU" dirty="0" err="1"/>
              <a:t>складні</a:t>
            </a:r>
            <a:r>
              <a:rPr lang="ru-RU" dirty="0"/>
              <a:t> </a:t>
            </a:r>
            <a:r>
              <a:rPr lang="ru-RU" dirty="0" err="1"/>
              <a:t>адміністративні</a:t>
            </a:r>
            <a:r>
              <a:rPr lang="ru-RU" dirty="0"/>
              <a:t> </a:t>
            </a:r>
            <a:r>
              <a:rPr lang="ru-RU" dirty="0" err="1"/>
              <a:t>процедури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потребують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складних</a:t>
            </a:r>
            <a:r>
              <a:rPr lang="ru-RU" dirty="0"/>
              <a:t> </a:t>
            </a:r>
            <a:r>
              <a:rPr lang="ru-RU" dirty="0" err="1"/>
              <a:t>нелінійних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можливим</a:t>
            </a:r>
            <a:r>
              <a:rPr lang="ru-RU" dirty="0"/>
              <a:t> </a:t>
            </a:r>
            <a:r>
              <a:rPr lang="ru-RU" dirty="0" err="1"/>
              <a:t>залученням</a:t>
            </a:r>
            <a:r>
              <a:rPr lang="ru-RU" dirty="0"/>
              <a:t> </a:t>
            </a:r>
            <a:r>
              <a:rPr lang="ru-RU" dirty="0" err="1"/>
              <a:t>спеціалістів</a:t>
            </a:r>
            <a:r>
              <a:rPr lang="ru-RU" dirty="0"/>
              <a:t>, </a:t>
            </a:r>
            <a:r>
              <a:rPr lang="ru-RU" dirty="0" err="1"/>
              <a:t>експертів</a:t>
            </a:r>
            <a:r>
              <a:rPr lang="ru-RU" dirty="0"/>
              <a:t>, </a:t>
            </a:r>
            <a:r>
              <a:rPr lang="ru-RU" dirty="0" err="1"/>
              <a:t>перекладачів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r>
              <a:rPr lang="ru-RU" i="1" u="sng" dirty="0"/>
              <a:t>Приклад:</a:t>
            </a:r>
            <a:r>
              <a:rPr lang="ru-RU" i="1" dirty="0"/>
              <a:t> порядок </a:t>
            </a:r>
            <a:r>
              <a:rPr lang="ru-RU" i="1" dirty="0" err="1"/>
              <a:t>вибору</a:t>
            </a:r>
            <a:r>
              <a:rPr lang="ru-RU" i="1" dirty="0"/>
              <a:t> особою </a:t>
            </a:r>
            <a:r>
              <a:rPr lang="ru-RU" i="1" dirty="0" err="1"/>
              <a:t>лікаря</a:t>
            </a:r>
            <a:r>
              <a:rPr lang="ru-RU" i="1" dirty="0"/>
              <a:t>, який </a:t>
            </a:r>
            <a:r>
              <a:rPr lang="ru-RU" i="1" dirty="0" err="1"/>
              <a:t>надає</a:t>
            </a:r>
            <a:r>
              <a:rPr lang="ru-RU" i="1" dirty="0"/>
              <a:t> </a:t>
            </a:r>
            <a:r>
              <a:rPr lang="ru-RU" i="1" dirty="0" err="1"/>
              <a:t>первинну</a:t>
            </a:r>
            <a:r>
              <a:rPr lang="ru-RU" i="1" dirty="0"/>
              <a:t> </a:t>
            </a:r>
            <a:r>
              <a:rPr lang="ru-RU" i="1" dirty="0" err="1"/>
              <a:t>медичну</a:t>
            </a:r>
            <a:r>
              <a:rPr lang="ru-RU" i="1" dirty="0"/>
              <a:t> </a:t>
            </a:r>
            <a:r>
              <a:rPr lang="ru-RU" i="1" dirty="0" err="1"/>
              <a:t>допомогу</a:t>
            </a:r>
            <a:r>
              <a:rPr lang="ru-RU" i="1" dirty="0"/>
              <a:t>, через </a:t>
            </a:r>
            <a:r>
              <a:rPr lang="ru-RU" i="1" dirty="0" err="1"/>
              <a:t>подання</a:t>
            </a:r>
            <a:r>
              <a:rPr lang="ru-RU" i="1" dirty="0"/>
              <a:t> </a:t>
            </a:r>
            <a:r>
              <a:rPr lang="ru-RU" i="1" dirty="0" err="1"/>
              <a:t>декларації</a:t>
            </a:r>
            <a:r>
              <a:rPr lang="ru-RU" i="1" dirty="0"/>
              <a:t> в </a:t>
            </a:r>
            <a:r>
              <a:rPr lang="ru-RU" i="1" dirty="0" err="1"/>
              <a:t>електронній</a:t>
            </a:r>
            <a:r>
              <a:rPr lang="ru-RU" i="1" dirty="0"/>
              <a:t> </a:t>
            </a:r>
            <a:r>
              <a:rPr lang="ru-RU" i="1" dirty="0" err="1"/>
              <a:t>системі</a:t>
            </a:r>
            <a:r>
              <a:rPr lang="ru-RU" i="1" dirty="0"/>
              <a:t> </a:t>
            </a:r>
            <a:r>
              <a:rPr lang="ru-RU" i="1" dirty="0" err="1"/>
              <a:t>охорони</a:t>
            </a:r>
            <a:r>
              <a:rPr lang="ru-RU" i="1" dirty="0"/>
              <a:t> </a:t>
            </a:r>
            <a:r>
              <a:rPr lang="ru-RU" i="1" dirty="0" err="1"/>
              <a:t>здоров’я</a:t>
            </a:r>
            <a:r>
              <a:rPr lang="ru-RU" i="1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06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1248" y="2556932"/>
            <a:ext cx="10668000" cy="3636604"/>
          </a:xfrm>
        </p:spPr>
        <p:txBody>
          <a:bodyPr/>
          <a:lstStyle/>
          <a:p>
            <a:r>
              <a:rPr lang="uk-UA" dirty="0"/>
              <a:t>3.       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претендують</a:t>
            </a:r>
            <a:r>
              <a:rPr lang="ru-RU" dirty="0"/>
              <a:t> на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</a:t>
            </a:r>
            <a:r>
              <a:rPr lang="ru-RU" dirty="0" err="1"/>
              <a:t>соціального</a:t>
            </a:r>
            <a:r>
              <a:rPr lang="ru-RU" dirty="0"/>
              <a:t> результату, - </a:t>
            </a:r>
            <a:r>
              <a:rPr lang="ru-RU" dirty="0" err="1"/>
              <a:t>одноособові</a:t>
            </a:r>
            <a:r>
              <a:rPr lang="ru-RU" dirty="0"/>
              <a:t> (напр.,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пенсії</a:t>
            </a:r>
            <a:r>
              <a:rPr lang="ru-RU" dirty="0"/>
              <a:t> за </a:t>
            </a:r>
            <a:r>
              <a:rPr lang="ru-RU" dirty="0" err="1"/>
              <a:t>віком</a:t>
            </a:r>
            <a:r>
              <a:rPr lang="ru-RU" dirty="0"/>
              <a:t>) і </a:t>
            </a:r>
            <a:r>
              <a:rPr lang="ru-RU" dirty="0" err="1"/>
              <a:t>конкурсні</a:t>
            </a:r>
            <a:r>
              <a:rPr lang="ru-RU" dirty="0"/>
              <a:t> </a:t>
            </a:r>
            <a:r>
              <a:rPr lang="ru-RU" dirty="0" err="1"/>
              <a:t>процедури</a:t>
            </a:r>
            <a:r>
              <a:rPr lang="ru-RU" dirty="0"/>
              <a:t>.</a:t>
            </a:r>
          </a:p>
          <a:p>
            <a:r>
              <a:rPr lang="ru-RU" i="1" u="sng" dirty="0"/>
              <a:t>Приклад</a:t>
            </a:r>
            <a:r>
              <a:rPr lang="ru-RU" i="1" dirty="0"/>
              <a:t>: порядок </a:t>
            </a:r>
            <a:r>
              <a:rPr lang="ru-RU" i="1" dirty="0" err="1"/>
              <a:t>проведення</a:t>
            </a:r>
            <a:r>
              <a:rPr lang="ru-RU" i="1" dirty="0"/>
              <a:t> конкурсу з добору </a:t>
            </a:r>
            <a:r>
              <a:rPr lang="ru-RU" i="1" dirty="0" err="1"/>
              <a:t>кандидатів</a:t>
            </a:r>
            <a:r>
              <a:rPr lang="ru-RU" i="1" dirty="0"/>
              <a:t> на посади </a:t>
            </a:r>
            <a:r>
              <a:rPr lang="ru-RU" i="1" dirty="0" err="1"/>
              <a:t>членів</a:t>
            </a:r>
            <a:r>
              <a:rPr lang="ru-RU" i="1" dirty="0"/>
              <a:t> </a:t>
            </a:r>
            <a:r>
              <a:rPr lang="ru-RU" i="1" dirty="0" err="1"/>
              <a:t>Національного</a:t>
            </a:r>
            <a:r>
              <a:rPr lang="ru-RU" i="1" dirty="0"/>
              <a:t> агентства з </a:t>
            </a:r>
            <a:r>
              <a:rPr lang="ru-RU" i="1" dirty="0" err="1"/>
              <a:t>питань</a:t>
            </a:r>
            <a:r>
              <a:rPr lang="ru-RU" i="1" dirty="0"/>
              <a:t> </a:t>
            </a:r>
            <a:r>
              <a:rPr lang="ru-RU" i="1" dirty="0" err="1"/>
              <a:t>запобігання</a:t>
            </a:r>
            <a:r>
              <a:rPr lang="ru-RU" i="1" dirty="0"/>
              <a:t> </a:t>
            </a:r>
            <a:r>
              <a:rPr lang="ru-RU" i="1" dirty="0" err="1"/>
              <a:t>корупції</a:t>
            </a:r>
            <a:r>
              <a:rPr lang="ru-RU" i="1" dirty="0"/>
              <a:t>.</a:t>
            </a:r>
            <a:endParaRPr lang="ru-RU" dirty="0"/>
          </a:p>
          <a:p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сутності</a:t>
            </a:r>
            <a:r>
              <a:rPr lang="ru-RU" dirty="0"/>
              <a:t> </a:t>
            </a:r>
            <a:r>
              <a:rPr lang="ru-RU" dirty="0" err="1"/>
              <a:t>адміністративні</a:t>
            </a:r>
            <a:r>
              <a:rPr lang="ru-RU" dirty="0"/>
              <a:t> </a:t>
            </a:r>
            <a:r>
              <a:rPr lang="ru-RU" dirty="0" err="1"/>
              <a:t>процедури</a:t>
            </a:r>
            <a:r>
              <a:rPr lang="ru-RU" dirty="0"/>
              <a:t> </a:t>
            </a:r>
            <a:r>
              <a:rPr lang="ru-RU" dirty="0" err="1"/>
              <a:t>бувають</a:t>
            </a:r>
            <a:r>
              <a:rPr lang="ru-RU" dirty="0"/>
              <a:t>: </a:t>
            </a:r>
            <a:r>
              <a:rPr lang="ru-RU" dirty="0" err="1"/>
              <a:t>реєстраційні</a:t>
            </a:r>
            <a:r>
              <a:rPr lang="ru-RU" dirty="0"/>
              <a:t>, </a:t>
            </a:r>
            <a:r>
              <a:rPr lang="ru-RU" dirty="0" err="1"/>
              <a:t>дозвільні</a:t>
            </a:r>
            <a:r>
              <a:rPr lang="ru-RU" dirty="0"/>
              <a:t>, </a:t>
            </a:r>
            <a:r>
              <a:rPr lang="ru-RU" dirty="0" err="1"/>
              <a:t>інспекційні</a:t>
            </a:r>
            <a:r>
              <a:rPr lang="ru-RU" dirty="0"/>
              <a:t>, </a:t>
            </a:r>
            <a:r>
              <a:rPr lang="ru-RU" dirty="0" err="1"/>
              <a:t>екзаменаційні</a:t>
            </a:r>
            <a:r>
              <a:rPr lang="ru-RU" dirty="0"/>
              <a:t>, </a:t>
            </a:r>
            <a:r>
              <a:rPr lang="ru-RU" dirty="0" err="1"/>
              <a:t>акредитаційні</a:t>
            </a:r>
            <a:r>
              <a:rPr lang="ru-RU" dirty="0"/>
              <a:t>, </a:t>
            </a:r>
            <a:r>
              <a:rPr lang="ru-RU" dirty="0" err="1"/>
              <a:t>ліцензійні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15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solidFill>
                  <a:schemeClr val="tx1"/>
                </a:solidFill>
              </a:rPr>
              <a:t> 2.1.Реєстаційні процедури</a:t>
            </a:r>
            <a:r>
              <a:rPr lang="uk-UA" dirty="0" smtClean="0">
                <a:solidFill>
                  <a:schemeClr val="tx1"/>
                </a:solidFill>
              </a:rPr>
              <a:t>;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i="1" dirty="0" err="1"/>
              <a:t>Ознаками</a:t>
            </a:r>
            <a:r>
              <a:rPr lang="ru-RU" i="1" dirty="0"/>
              <a:t> </a:t>
            </a:r>
            <a:r>
              <a:rPr lang="ru-RU" i="1" dirty="0" err="1"/>
              <a:t>реєстраційних</a:t>
            </a:r>
            <a:r>
              <a:rPr lang="ru-RU" i="1" dirty="0"/>
              <a:t> процедур є </a:t>
            </a:r>
            <a:r>
              <a:rPr lang="ru-RU" i="1" dirty="0" err="1"/>
              <a:t>такі</a:t>
            </a:r>
            <a:r>
              <a:rPr lang="ru-RU" i="1" dirty="0"/>
              <a:t>:</a:t>
            </a:r>
            <a:endParaRPr lang="ru-RU" dirty="0"/>
          </a:p>
          <a:p>
            <a:r>
              <a:rPr lang="uk-UA" dirty="0"/>
              <a:t>·         </a:t>
            </a:r>
            <a:r>
              <a:rPr lang="ru-RU" dirty="0" err="1"/>
              <a:t>послідовні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суб’єктів</a:t>
            </a:r>
            <a:r>
              <a:rPr lang="ru-RU" dirty="0"/>
              <a:t> </a:t>
            </a:r>
            <a:r>
              <a:rPr lang="ru-RU" dirty="0" err="1"/>
              <a:t>публічного</a:t>
            </a:r>
            <a:r>
              <a:rPr lang="ru-RU" dirty="0"/>
              <a:t> </a:t>
            </a:r>
            <a:r>
              <a:rPr lang="ru-RU" dirty="0" err="1"/>
              <a:t>адміністрування</a:t>
            </a:r>
            <a:r>
              <a:rPr lang="ru-RU" dirty="0"/>
              <a:t>;</a:t>
            </a:r>
          </a:p>
          <a:p>
            <a:r>
              <a:rPr lang="uk-UA" dirty="0"/>
              <a:t>·         </a:t>
            </a:r>
            <a:r>
              <a:rPr lang="ru-RU" dirty="0" err="1"/>
              <a:t>множинність</a:t>
            </a:r>
            <a:r>
              <a:rPr lang="ru-RU" dirty="0"/>
              <a:t> </a:t>
            </a:r>
            <a:r>
              <a:rPr lang="ru-RU" dirty="0" err="1"/>
              <a:t>суб’єктів</a:t>
            </a:r>
            <a:r>
              <a:rPr lang="ru-RU" dirty="0"/>
              <a:t>, </a:t>
            </a:r>
            <a:r>
              <a:rPr lang="ru-RU" dirty="0" err="1"/>
              <a:t>правомочних</a:t>
            </a:r>
            <a:r>
              <a:rPr lang="ru-RU" dirty="0"/>
              <a:t>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реєстраційну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;</a:t>
            </a:r>
          </a:p>
          <a:p>
            <a:r>
              <a:rPr lang="uk-UA" dirty="0"/>
              <a:t>·         </a:t>
            </a:r>
            <a:r>
              <a:rPr lang="ru-RU" dirty="0" err="1"/>
              <a:t>множинність</a:t>
            </a:r>
            <a:r>
              <a:rPr lang="ru-RU" dirty="0"/>
              <a:t> </a:t>
            </a:r>
            <a:r>
              <a:rPr lang="ru-RU" dirty="0" err="1"/>
              <a:t>об’єктів</a:t>
            </a:r>
            <a:r>
              <a:rPr lang="ru-RU" dirty="0"/>
              <a:t> </a:t>
            </a:r>
            <a:r>
              <a:rPr lang="ru-RU" dirty="0" err="1"/>
              <a:t>реєстраційної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;</a:t>
            </a:r>
          </a:p>
          <a:p>
            <a:r>
              <a:rPr lang="uk-UA" dirty="0"/>
              <a:t>·         </a:t>
            </a:r>
            <a:r>
              <a:rPr lang="ru-RU" dirty="0"/>
              <a:t>можливість </a:t>
            </a:r>
            <a:r>
              <a:rPr lang="ru-RU" dirty="0" err="1"/>
              <a:t>оскарження</a:t>
            </a:r>
            <a:r>
              <a:rPr lang="ru-RU" dirty="0"/>
              <a:t> рішення у </a:t>
            </a:r>
            <a:r>
              <a:rPr lang="ru-RU" dirty="0" err="1"/>
              <a:t>передбачених</a:t>
            </a:r>
            <a:r>
              <a:rPr lang="ru-RU" dirty="0"/>
              <a:t> законом </a:t>
            </a:r>
            <a:r>
              <a:rPr lang="ru-RU" dirty="0" err="1"/>
              <a:t>випадках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65" y="2706437"/>
            <a:ext cx="4718050" cy="3017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111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  <a:hlinkClick r:id="rId2" tooltip="Глосарій Адміністративне право: Дозвільні процедури"/>
              </a:rPr>
              <a:t>2.2.Дозвільні </a:t>
            </a:r>
            <a:r>
              <a:rPr lang="uk-UA" dirty="0">
                <a:solidFill>
                  <a:schemeClr val="tx1"/>
                </a:solidFill>
                <a:hlinkClick r:id="rId2" tooltip="Глосарій Адміністративне право: Дозвільні процедури"/>
              </a:rPr>
              <a:t>процедури</a:t>
            </a:r>
            <a:r>
              <a:rPr lang="uk-UA" dirty="0" smtClean="0">
                <a:solidFill>
                  <a:schemeClr val="tx1"/>
                </a:solidFill>
              </a:rPr>
              <a:t>;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9744" y="2560320"/>
            <a:ext cx="5017008" cy="3499104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дозвільними</a:t>
            </a:r>
            <a:r>
              <a:rPr lang="ru-RU" dirty="0"/>
              <a:t> процедурами слід </a:t>
            </a:r>
            <a:r>
              <a:rPr lang="ru-RU" dirty="0" err="1"/>
              <a:t>розуміти</a:t>
            </a:r>
            <a:r>
              <a:rPr lang="ru-RU" dirty="0"/>
              <a:t> </a:t>
            </a:r>
            <a:r>
              <a:rPr lang="ru-RU" dirty="0" err="1"/>
              <a:t>встановлений</a:t>
            </a:r>
            <a:r>
              <a:rPr lang="ru-RU" dirty="0"/>
              <a:t> </a:t>
            </a:r>
            <a:r>
              <a:rPr lang="ru-RU" dirty="0" err="1"/>
              <a:t>чинним</a:t>
            </a:r>
            <a:r>
              <a:rPr lang="ru-RU" dirty="0"/>
              <a:t> </a:t>
            </a:r>
            <a:r>
              <a:rPr lang="ru-RU" dirty="0" err="1"/>
              <a:t>законодавством</a:t>
            </a:r>
            <a:r>
              <a:rPr lang="ru-RU" dirty="0"/>
              <a:t> порядок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суб’єктів</a:t>
            </a:r>
            <a:r>
              <a:rPr lang="ru-RU" dirty="0"/>
              <a:t> </a:t>
            </a:r>
            <a:r>
              <a:rPr lang="ru-RU" dirty="0" err="1"/>
              <a:t>публічного</a:t>
            </a:r>
            <a:r>
              <a:rPr lang="ru-RU" dirty="0"/>
              <a:t> </a:t>
            </a:r>
            <a:r>
              <a:rPr lang="ru-RU" dirty="0" err="1"/>
              <a:t>адміністрування</a:t>
            </a:r>
            <a:r>
              <a:rPr lang="ru-RU" dirty="0"/>
              <a:t>, за результатами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надаються</a:t>
            </a:r>
            <a:r>
              <a:rPr lang="ru-RU" dirty="0"/>
              <a:t> </a:t>
            </a:r>
            <a:r>
              <a:rPr lang="ru-RU" dirty="0" err="1"/>
              <a:t>дозволи</a:t>
            </a:r>
            <a:r>
              <a:rPr lang="ru-RU" dirty="0"/>
              <a:t> на </a:t>
            </a:r>
            <a:r>
              <a:rPr lang="ru-RU" dirty="0" err="1"/>
              <a:t>провадження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та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юридично</a:t>
            </a:r>
            <a:r>
              <a:rPr lang="ru-RU" dirty="0"/>
              <a:t> </a:t>
            </a:r>
            <a:r>
              <a:rPr lang="ru-RU" dirty="0" err="1"/>
              <a:t>значущих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73952" y="2560320"/>
            <a:ext cx="4974336" cy="3310128"/>
          </a:xfrm>
        </p:spPr>
        <p:txBody>
          <a:bodyPr>
            <a:normAutofit fontScale="92500"/>
          </a:bodyPr>
          <a:lstStyle/>
          <a:p>
            <a:r>
              <a:rPr lang="ru-RU" i="1" dirty="0" err="1"/>
              <a:t>Ознаками</a:t>
            </a:r>
            <a:r>
              <a:rPr lang="ru-RU" i="1" dirty="0"/>
              <a:t> </a:t>
            </a:r>
            <a:r>
              <a:rPr lang="ru-RU" i="1" dirty="0" err="1"/>
              <a:t>дозвільних</a:t>
            </a:r>
            <a:r>
              <a:rPr lang="ru-RU" i="1" dirty="0"/>
              <a:t> процедур є </a:t>
            </a:r>
            <a:r>
              <a:rPr lang="ru-RU" i="1" dirty="0" err="1"/>
              <a:t>такі</a:t>
            </a:r>
            <a:r>
              <a:rPr lang="ru-RU" i="1" dirty="0"/>
              <a:t>:</a:t>
            </a:r>
            <a:endParaRPr lang="ru-RU" dirty="0"/>
          </a:p>
          <a:p>
            <a:r>
              <a:rPr lang="uk-UA" dirty="0"/>
              <a:t>·       </a:t>
            </a:r>
            <a:r>
              <a:rPr lang="ru-RU" dirty="0" err="1"/>
              <a:t>послідовні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суб’єктів</a:t>
            </a:r>
            <a:r>
              <a:rPr lang="ru-RU" dirty="0"/>
              <a:t> </a:t>
            </a:r>
            <a:r>
              <a:rPr lang="ru-RU" dirty="0" err="1"/>
              <a:t>публічного</a:t>
            </a:r>
            <a:r>
              <a:rPr lang="ru-RU" dirty="0"/>
              <a:t> </a:t>
            </a:r>
            <a:r>
              <a:rPr lang="ru-RU" dirty="0" err="1"/>
              <a:t>адміністрування</a:t>
            </a:r>
            <a:r>
              <a:rPr lang="ru-RU" dirty="0"/>
              <a:t>;</a:t>
            </a:r>
          </a:p>
          <a:p>
            <a:r>
              <a:rPr lang="uk-UA" dirty="0"/>
              <a:t>·       </a:t>
            </a:r>
            <a:r>
              <a:rPr lang="ru-RU" dirty="0" err="1"/>
              <a:t>множинність</a:t>
            </a:r>
            <a:r>
              <a:rPr lang="ru-RU" dirty="0"/>
              <a:t> </a:t>
            </a:r>
            <a:r>
              <a:rPr lang="ru-RU" dirty="0" err="1"/>
              <a:t>суб’єктів</a:t>
            </a:r>
            <a:r>
              <a:rPr lang="ru-RU" dirty="0"/>
              <a:t>, </a:t>
            </a:r>
            <a:r>
              <a:rPr lang="ru-RU" dirty="0" err="1"/>
              <a:t>правоможних</a:t>
            </a:r>
            <a:r>
              <a:rPr lang="ru-RU" dirty="0"/>
              <a:t> </a:t>
            </a:r>
            <a:r>
              <a:rPr lang="ru-RU" dirty="0" err="1"/>
              <a:t>надавати</a:t>
            </a:r>
            <a:r>
              <a:rPr lang="ru-RU" dirty="0"/>
              <a:t> </a:t>
            </a:r>
            <a:r>
              <a:rPr lang="ru-RU" dirty="0" err="1"/>
              <a:t>дозволи</a:t>
            </a:r>
            <a:r>
              <a:rPr lang="ru-RU" dirty="0"/>
              <a:t>;</a:t>
            </a:r>
          </a:p>
          <a:p>
            <a:r>
              <a:rPr lang="uk-UA" dirty="0"/>
              <a:t>·        </a:t>
            </a:r>
            <a:r>
              <a:rPr lang="ru-RU" dirty="0" err="1"/>
              <a:t>множинність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дозволів</a:t>
            </a:r>
            <a:r>
              <a:rPr lang="ru-RU" dirty="0"/>
              <a:t> (</a:t>
            </a:r>
            <a:r>
              <a:rPr lang="ru-RU" dirty="0" err="1"/>
              <a:t>ліцензія</a:t>
            </a:r>
            <a:r>
              <a:rPr lang="ru-RU" dirty="0"/>
              <a:t>, </a:t>
            </a:r>
            <a:r>
              <a:rPr lang="ru-RU" dirty="0" err="1"/>
              <a:t>сертифікат</a:t>
            </a:r>
            <a:r>
              <a:rPr lang="ru-RU" dirty="0"/>
              <a:t>, </a:t>
            </a:r>
            <a:r>
              <a:rPr lang="ru-RU" dirty="0" err="1"/>
              <a:t>спеціальний</a:t>
            </a:r>
            <a:r>
              <a:rPr lang="ru-RU" dirty="0"/>
              <a:t> </a:t>
            </a:r>
            <a:r>
              <a:rPr lang="ru-RU" dirty="0" err="1"/>
              <a:t>дозвіл</a:t>
            </a:r>
            <a:r>
              <a:rPr lang="ru-RU" dirty="0"/>
              <a:t>, рішення, </a:t>
            </a:r>
            <a:r>
              <a:rPr lang="ru-RU" dirty="0" err="1"/>
              <a:t>погодження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45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</TotalTime>
  <Words>306</Words>
  <Application>Microsoft Office PowerPoint</Application>
  <PresentationFormat>Широкоэкранный</PresentationFormat>
  <Paragraphs>100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Garamond</vt:lpstr>
      <vt:lpstr>Натуральные материалы</vt:lpstr>
      <vt:lpstr>ЛЕКЦІЯ 7.  АДМІНІСТРАТИВНА ПРОЦЕДУРА</vt:lpstr>
      <vt:lpstr>План лекційного заняття </vt:lpstr>
      <vt:lpstr>1.Розуміння адміністративної процедури.</vt:lpstr>
      <vt:lpstr>Визначення адміністративної процедури</vt:lpstr>
      <vt:lpstr>2.Види адміністративних процедур.</vt:lpstr>
      <vt:lpstr>Презентация PowerPoint</vt:lpstr>
      <vt:lpstr>Презентация PowerPoint</vt:lpstr>
      <vt:lpstr> 2.1.Реєстаційні процедури;</vt:lpstr>
      <vt:lpstr>2.2.Дозвільні процедури;</vt:lpstr>
      <vt:lpstr>Інспекційні процедури</vt:lpstr>
      <vt:lpstr>3.Принципи адміністративної процедури.</vt:lpstr>
      <vt:lpstr>4.Учасники адміністративної процедури</vt:lpstr>
      <vt:lpstr>4.1.Адміністративний орган</vt:lpstr>
      <vt:lpstr>  4.2.Адресат(заявник) адміністративної справи</vt:lpstr>
      <vt:lpstr>5.Стадії адміністративної процедури.</vt:lpstr>
      <vt:lpstr> 5.1.Підготовка справи до розгляду</vt:lpstr>
      <vt:lpstr>5.2.Розгляд і вирішення справи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7.  АДМІНІСТРАТИВНА ПРОЦЕДУРА</dc:title>
  <dc:creator>user</dc:creator>
  <cp:lastModifiedBy>user</cp:lastModifiedBy>
  <cp:revision>6</cp:revision>
  <dcterms:created xsi:type="dcterms:W3CDTF">2022-10-10T04:39:49Z</dcterms:created>
  <dcterms:modified xsi:type="dcterms:W3CDTF">2022-10-10T05:31:06Z</dcterms:modified>
</cp:coreProperties>
</file>