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4D15883A-5E8B-4FD5-8141-7C0447951D12}" type="datetimeFigureOut">
              <a:rPr lang="uk-UA" smtClean="0"/>
              <a:t>06.03.2024</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11" name="Номер слайда 10"/>
          <p:cNvSpPr>
            <a:spLocks noGrp="1"/>
          </p:cNvSpPr>
          <p:nvPr>
            <p:ph type="sldNum" sz="quarter" idx="12"/>
          </p:nvPr>
        </p:nvSpPr>
        <p:spPr/>
        <p:txBody>
          <a:bodyPr/>
          <a:lstStyle>
            <a:extLst/>
          </a:lstStyle>
          <a:p>
            <a:fld id="{9C3ACD02-095C-4734-BE34-C6574783F413}"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D15883A-5E8B-4FD5-8141-7C0447951D12}" type="datetimeFigureOut">
              <a:rPr lang="uk-UA" smtClean="0"/>
              <a:t>06.03.2024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9C3ACD02-095C-4734-BE34-C6574783F413}"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D15883A-5E8B-4FD5-8141-7C0447951D12}" type="datetimeFigureOut">
              <a:rPr lang="uk-UA" smtClean="0"/>
              <a:t>06.03.2024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9C3ACD02-095C-4734-BE34-C6574783F413}"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D15883A-5E8B-4FD5-8141-7C0447951D12}" type="datetimeFigureOut">
              <a:rPr lang="uk-UA" smtClean="0"/>
              <a:t>06.03.2024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9C3ACD02-095C-4734-BE34-C6574783F413}"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D15883A-5E8B-4FD5-8141-7C0447951D12}" type="datetimeFigureOut">
              <a:rPr lang="uk-UA" smtClean="0"/>
              <a:t>06.03.2024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9C3ACD02-095C-4734-BE34-C6574783F413}"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D15883A-5E8B-4FD5-8141-7C0447951D12}" type="datetimeFigureOut">
              <a:rPr lang="uk-UA" smtClean="0"/>
              <a:t>06.03.2024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9C3ACD02-095C-4734-BE34-C6574783F413}"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D15883A-5E8B-4FD5-8141-7C0447951D12}" type="datetimeFigureOut">
              <a:rPr lang="uk-UA" smtClean="0"/>
              <a:t>06.03.2024</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9C3ACD02-095C-4734-BE34-C6574783F413}"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D15883A-5E8B-4FD5-8141-7C0447951D12}" type="datetimeFigureOut">
              <a:rPr lang="uk-UA" smtClean="0"/>
              <a:t>06.03.2024</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9C3ACD02-095C-4734-BE34-C6574783F413}"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4D15883A-5E8B-4FD5-8141-7C0447951D12}" type="datetimeFigureOut">
              <a:rPr lang="uk-UA" smtClean="0"/>
              <a:t>06.03.2024</a:t>
            </a:fld>
            <a:endParaRPr lang="uk-UA"/>
          </a:p>
        </p:txBody>
      </p:sp>
      <p:sp>
        <p:nvSpPr>
          <p:cNvPr id="3" name="Нижний колонтитул 2"/>
          <p:cNvSpPr>
            <a:spLocks noGrp="1"/>
          </p:cNvSpPr>
          <p:nvPr>
            <p:ph type="ftr" sz="quarter" idx="11"/>
          </p:nvPr>
        </p:nvSpPr>
        <p:spPr/>
        <p:txBody>
          <a:bodyPr/>
          <a:lstStyle>
            <a:extLst/>
          </a:lstStyle>
          <a:p>
            <a:endParaRPr lang="uk-UA"/>
          </a:p>
        </p:txBody>
      </p:sp>
      <p:sp>
        <p:nvSpPr>
          <p:cNvPr id="4" name="Номер слайда 3"/>
          <p:cNvSpPr>
            <a:spLocks noGrp="1"/>
          </p:cNvSpPr>
          <p:nvPr>
            <p:ph type="sldNum" sz="quarter" idx="12"/>
          </p:nvPr>
        </p:nvSpPr>
        <p:spPr/>
        <p:txBody>
          <a:bodyPr/>
          <a:lstStyle>
            <a:extLst/>
          </a:lstStyle>
          <a:p>
            <a:fld id="{9C3ACD02-095C-4734-BE34-C6574783F413}"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D15883A-5E8B-4FD5-8141-7C0447951D12}" type="datetimeFigureOut">
              <a:rPr lang="uk-UA" smtClean="0"/>
              <a:t>06.03.2024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9C3ACD02-095C-4734-BE34-C6574783F413}"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D15883A-5E8B-4FD5-8141-7C0447951D12}" type="datetimeFigureOut">
              <a:rPr lang="uk-UA" smtClean="0"/>
              <a:t>06.03.2024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9C3ACD02-095C-4734-BE34-C6574783F413}" type="slidenum">
              <a:rPr lang="uk-UA" smtClean="0"/>
              <a:t>‹#›</a:t>
            </a:fld>
            <a:endParaRPr lang="uk-UA"/>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D15883A-5E8B-4FD5-8141-7C0447951D12}" type="datetimeFigureOut">
              <a:rPr lang="uk-UA" smtClean="0"/>
              <a:t>06.03.2024</a:t>
            </a:fld>
            <a:endParaRPr lang="uk-UA"/>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uk-UA"/>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C3ACD02-095C-4734-BE34-C6574783F413}"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Поняття «Психологічний вік».</a:t>
            </a:r>
            <a:endParaRPr lang="uk-UA" dirty="0"/>
          </a:p>
        </p:txBody>
      </p:sp>
      <p:sp>
        <p:nvSpPr>
          <p:cNvPr id="3" name="Подзаголовок 2"/>
          <p:cNvSpPr>
            <a:spLocks noGrp="1"/>
          </p:cNvSpPr>
          <p:nvPr>
            <p:ph type="subTitle" idx="1"/>
          </p:nvPr>
        </p:nvSpPr>
        <p:spPr/>
        <p:txBody>
          <a:bodyPr>
            <a:normAutofit/>
          </a:bodyPr>
          <a:lstStyle/>
          <a:p>
            <a:r>
              <a:rPr lang="uk-UA" sz="2000" dirty="0" err="1" smtClean="0"/>
              <a:t>Ст.викл.Вронська</a:t>
            </a:r>
            <a:r>
              <a:rPr lang="uk-UA" sz="2000" dirty="0" smtClean="0"/>
              <a:t> В.М.</a:t>
            </a:r>
            <a:endParaRPr lang="uk-UA" sz="2000" dirty="0"/>
          </a:p>
        </p:txBody>
      </p:sp>
    </p:spTree>
    <p:extLst>
      <p:ext uri="{BB962C8B-B14F-4D97-AF65-F5344CB8AC3E}">
        <p14:creationId xmlns:p14="http://schemas.microsoft.com/office/powerpoint/2010/main" val="2739568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980728"/>
            <a:ext cx="8183880" cy="648072"/>
          </a:xfrm>
        </p:spPr>
        <p:txBody>
          <a:bodyPr/>
          <a:lstStyle/>
          <a:p>
            <a:r>
              <a:rPr lang="uk-UA" dirty="0" smtClean="0"/>
              <a:t>Вікові кризи</a:t>
            </a:r>
            <a:endParaRPr lang="uk-UA" dirty="0"/>
          </a:p>
        </p:txBody>
      </p:sp>
      <p:sp>
        <p:nvSpPr>
          <p:cNvPr id="3" name="Прямоугольник 2"/>
          <p:cNvSpPr/>
          <p:nvPr/>
        </p:nvSpPr>
        <p:spPr>
          <a:xfrm>
            <a:off x="3203848" y="1988840"/>
            <a:ext cx="4680520" cy="5078313"/>
          </a:xfrm>
          <a:prstGeom prst="rect">
            <a:avLst/>
          </a:prstGeom>
        </p:spPr>
        <p:txBody>
          <a:bodyPr wrap="square">
            <a:spAutoFit/>
          </a:bodyPr>
          <a:lstStyle/>
          <a:p>
            <a:r>
              <a:rPr lang="uk-UA" dirty="0" smtClean="0"/>
              <a:t>Криза </a:t>
            </a:r>
            <a:r>
              <a:rPr lang="uk-UA" dirty="0" err="1" smtClean="0"/>
              <a:t>новонародженості</a:t>
            </a:r>
            <a:r>
              <a:rPr lang="uk-UA" dirty="0" smtClean="0"/>
              <a:t> - відокремлює ембріональний період розвитку від дитячого віку;</a:t>
            </a:r>
          </a:p>
          <a:p>
            <a:endParaRPr lang="uk-UA" dirty="0" smtClean="0"/>
          </a:p>
          <a:p>
            <a:r>
              <a:rPr lang="uk-UA" dirty="0" smtClean="0"/>
              <a:t>  ^ Криза одного року - відокремлює дитинство від раннього дитинства;</a:t>
            </a:r>
          </a:p>
          <a:p>
            <a:endParaRPr lang="uk-UA" dirty="0" smtClean="0"/>
          </a:p>
          <a:p>
            <a:r>
              <a:rPr lang="uk-UA" dirty="0" smtClean="0"/>
              <a:t>  ^ Криза трьох років - перехід до дошкільного віку;</a:t>
            </a:r>
          </a:p>
          <a:p>
            <a:endParaRPr lang="uk-UA" dirty="0" smtClean="0"/>
          </a:p>
          <a:p>
            <a:r>
              <a:rPr lang="uk-UA" dirty="0" smtClean="0"/>
              <a:t>  ^ Криза семи років - сполучна ланка між дошкільним і шкільним віком;</a:t>
            </a:r>
          </a:p>
          <a:p>
            <a:endParaRPr lang="uk-UA" dirty="0" smtClean="0"/>
          </a:p>
          <a:p>
            <a:r>
              <a:rPr lang="uk-UA" dirty="0" smtClean="0"/>
              <a:t>  &gt; Криза тринадцяти років - збігається з переходом до підліткового віку.</a:t>
            </a:r>
          </a:p>
          <a:p>
            <a:endParaRPr lang="uk-UA" dirty="0"/>
          </a:p>
        </p:txBody>
      </p:sp>
    </p:spTree>
    <p:extLst>
      <p:ext uri="{BB962C8B-B14F-4D97-AF65-F5344CB8AC3E}">
        <p14:creationId xmlns:p14="http://schemas.microsoft.com/office/powerpoint/2010/main" val="2560966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305342"/>
            <a:ext cx="4572000" cy="4524315"/>
          </a:xfrm>
          <a:prstGeom prst="rect">
            <a:avLst/>
          </a:prstGeom>
        </p:spPr>
        <p:txBody>
          <a:bodyPr>
            <a:spAutoFit/>
          </a:bodyPr>
          <a:lstStyle/>
          <a:p>
            <a:r>
              <a:rPr lang="uk-UA" dirty="0" smtClean="0"/>
              <a:t> Вікові кризи не обмежуються періодами розвитку особистості дитини, однак кризові періоди в зрілих віках і старості вивчені порівняно мало. Відомі дослідження зарубіжних психологів (і насамперед Е. </a:t>
            </a:r>
            <a:r>
              <a:rPr lang="uk-UA" dirty="0" err="1" smtClean="0"/>
              <a:t>Еріксона</a:t>
            </a:r>
            <a:r>
              <a:rPr lang="uk-UA" smtClean="0"/>
              <a:t>) переконливо показують, що відбуваються в цей час процеси перебудови смислових структур свідомості та переорієнтації на нові життєві завдання, провідні до зміни характеру діяльності і взаємин, надають глибоке вплив на подальший хід розвитку особистості .</a:t>
            </a:r>
            <a:endParaRPr lang="uk-UA"/>
          </a:p>
        </p:txBody>
      </p:sp>
    </p:spTree>
    <p:extLst>
      <p:ext uri="{BB962C8B-B14F-4D97-AF65-F5344CB8AC3E}">
        <p14:creationId xmlns:p14="http://schemas.microsoft.com/office/powerpoint/2010/main" val="3642041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35696" y="1196752"/>
            <a:ext cx="6840760" cy="5632311"/>
          </a:xfrm>
          <a:prstGeom prst="rect">
            <a:avLst/>
          </a:prstGeom>
        </p:spPr>
        <p:txBody>
          <a:bodyPr wrap="square">
            <a:spAutoFit/>
          </a:bodyPr>
          <a:lstStyle/>
          <a:p>
            <a:r>
              <a:rPr lang="uk-UA" dirty="0" smtClean="0"/>
              <a:t>Вік (у психології) - конкретна, відносно обмежена в часі ступінь психічного розвитку індивіда та його розвитку як особистості, яка характеризується сукупністю закономірних фізіологічних і психологічних змін, не пов'язаних з розходженням індивідуальних особливостей. Перша спроба системного аналізу категорії психологічного віку належить Л. С. Виготському. Психологічний вік він розглядав як новий тип будови особистості та діяльності і характеризував його з позицій тих психічних і соціальних змін, які вперше виникають на даній віковій ступені і які в самому головному й основному визначають свідомість дитини, його ставлення до середовища, його внутрішню і зовнішню життя , весь хід його розвитку в даний момент. Вік, за визначенням Л. С. Виготського, це відносно замкнутий цикл розвитку, що має свою структуру і динаміку [2]. Вчення Л. С. Виготського, яке розвивалося і доповнювалося його послідовниками та учнями, - це вчення про </a:t>
            </a:r>
            <a:r>
              <a:rPr lang="uk-UA" b="1" dirty="0" smtClean="0"/>
              <a:t>структуру і динаміку віку.</a:t>
            </a:r>
            <a:endParaRPr lang="uk-UA" b="1" dirty="0"/>
          </a:p>
        </p:txBody>
      </p:sp>
    </p:spTree>
    <p:extLst>
      <p:ext uri="{BB962C8B-B14F-4D97-AF65-F5344CB8AC3E}">
        <p14:creationId xmlns:p14="http://schemas.microsoft.com/office/powerpoint/2010/main" val="466526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495151"/>
            <a:ext cx="5454352" cy="6740307"/>
          </a:xfrm>
          <a:prstGeom prst="rect">
            <a:avLst/>
          </a:prstGeom>
        </p:spPr>
        <p:txBody>
          <a:bodyPr wrap="square">
            <a:spAutoFit/>
          </a:bodyPr>
          <a:lstStyle/>
          <a:p>
            <a:r>
              <a:rPr lang="uk-UA" dirty="0" smtClean="0"/>
              <a:t>Як вказує Д. І. </a:t>
            </a:r>
            <a:r>
              <a:rPr lang="uk-UA" dirty="0" err="1" smtClean="0"/>
              <a:t>Фельдштейн</a:t>
            </a:r>
            <a:r>
              <a:rPr lang="uk-UA" dirty="0" smtClean="0"/>
              <a:t>, психологічні характеристики віку визначаються конкретно-історичними умовами, в яких здійснюється розвиток індивіда, характером виховання, особливостями його діяльності та спілкування. Для кожного віку існують своя специфічна «соціальна ситуація розвитку» (Л. С. Виготський), певне співвідношення умов соціального середовища та внутрішніх умов формування індивіда як особистості. Об'єктивно одні й ті ж елементи соціального середовища впливають на людей різного віку по-різному, залежно від того, через які раніше </a:t>
            </a:r>
            <a:r>
              <a:rPr lang="uk-UA" dirty="0" err="1" smtClean="0"/>
              <a:t>розвинулися</a:t>
            </a:r>
            <a:r>
              <a:rPr lang="uk-UA" dirty="0" smtClean="0"/>
              <a:t> психологічні властивості вони переломлюються. Взаємодія зовнішніх і внутрішніх факторів породжує типові психологічні особливості, спільні для людей одного віку, визначаючи його специфіку, а зміна відносин між цими факторами обумовлює перехід до наступного віковою етапу (Д. І. </a:t>
            </a:r>
            <a:r>
              <a:rPr lang="uk-UA" dirty="0" err="1" smtClean="0"/>
              <a:t>Фельдштейн</a:t>
            </a:r>
            <a:r>
              <a:rPr lang="uk-UA" dirty="0" smtClean="0"/>
              <a:t>).</a:t>
            </a:r>
            <a:endParaRPr lang="uk-UA" dirty="0"/>
          </a:p>
        </p:txBody>
      </p:sp>
    </p:spTree>
    <p:extLst>
      <p:ext uri="{BB962C8B-B14F-4D97-AF65-F5344CB8AC3E}">
        <p14:creationId xmlns:p14="http://schemas.microsoft.com/office/powerpoint/2010/main" val="1703536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836712"/>
            <a:ext cx="7931224" cy="720080"/>
          </a:xfrm>
        </p:spPr>
        <p:txBody>
          <a:bodyPr>
            <a:normAutofit/>
          </a:bodyPr>
          <a:lstStyle/>
          <a:p>
            <a:r>
              <a:rPr lang="ru-RU" sz="1600" dirty="0" err="1"/>
              <a:t>Нині</a:t>
            </a:r>
            <a:r>
              <a:rPr lang="ru-RU" sz="1600" dirty="0"/>
              <a:t> </a:t>
            </a:r>
            <a:r>
              <a:rPr lang="ru-RU" sz="1600" dirty="0" err="1"/>
              <a:t>прийнята</a:t>
            </a:r>
            <a:r>
              <a:rPr lang="ru-RU" sz="1600" dirty="0"/>
              <a:t> </a:t>
            </a:r>
            <a:r>
              <a:rPr lang="ru-RU" sz="1600" dirty="0" err="1"/>
              <a:t>наступна</a:t>
            </a:r>
            <a:r>
              <a:rPr lang="ru-RU" sz="1600" dirty="0"/>
              <a:t> </a:t>
            </a:r>
            <a:r>
              <a:rPr lang="ru-RU" sz="1600" dirty="0" err="1"/>
              <a:t>вікова</a:t>
            </a:r>
            <a:r>
              <a:rPr lang="ru-RU" sz="1600" dirty="0"/>
              <a:t> </a:t>
            </a:r>
            <a:r>
              <a:rPr lang="ru-RU" sz="1600" dirty="0" err="1"/>
              <a:t>періодизація</a:t>
            </a:r>
            <a:r>
              <a:rPr lang="ru-RU" sz="1600" dirty="0"/>
              <a:t>: </a:t>
            </a:r>
            <a:endParaRPr lang="uk-UA" sz="1600" dirty="0"/>
          </a:p>
        </p:txBody>
      </p:sp>
      <p:sp>
        <p:nvSpPr>
          <p:cNvPr id="3" name="Прямоугольник 2"/>
          <p:cNvSpPr/>
          <p:nvPr/>
        </p:nvSpPr>
        <p:spPr>
          <a:xfrm>
            <a:off x="2286000" y="1582341"/>
            <a:ext cx="4572000" cy="3693319"/>
          </a:xfrm>
          <a:prstGeom prst="rect">
            <a:avLst/>
          </a:prstGeom>
        </p:spPr>
        <p:txBody>
          <a:bodyPr>
            <a:spAutoFit/>
          </a:bodyPr>
          <a:lstStyle/>
          <a:p>
            <a:r>
              <a:rPr lang="uk-UA" dirty="0" smtClean="0"/>
              <a:t>дитинство (від народження до 1 року); </a:t>
            </a:r>
            <a:r>
              <a:rPr lang="uk-UA" dirty="0" err="1" smtClean="0"/>
              <a:t>переддошкільного</a:t>
            </a:r>
            <a:r>
              <a:rPr lang="uk-UA" dirty="0" smtClean="0"/>
              <a:t> дитинства (1-3 роки); дошкільне дитинство (3-6 років); молодший шкільний вік (6-10 років); підлітковий вік (10-15 років); юність: перший період (старший шкільний вік 15-17 років), другий період (17-21 рік); зрілий вік: перший період (21-35 років), другий період (35-60 років); літній вік (60 -75 років); старечий вік (75-90 років); довгожителі (90 років і вище).</a:t>
            </a:r>
            <a:endParaRPr lang="uk-UA" dirty="0"/>
          </a:p>
        </p:txBody>
      </p:sp>
    </p:spTree>
    <p:extLst>
      <p:ext uri="{BB962C8B-B14F-4D97-AF65-F5344CB8AC3E}">
        <p14:creationId xmlns:p14="http://schemas.microsoft.com/office/powerpoint/2010/main" val="2188480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Структуру </a:t>
            </a:r>
            <a:r>
              <a:rPr lang="ru-RU" dirty="0" err="1"/>
              <a:t>психологічного</a:t>
            </a:r>
            <a:r>
              <a:rPr lang="ru-RU" dirty="0"/>
              <a:t> </a:t>
            </a:r>
            <a:r>
              <a:rPr lang="ru-RU" dirty="0" err="1"/>
              <a:t>віку</a:t>
            </a:r>
            <a:r>
              <a:rPr lang="ru-RU" dirty="0"/>
              <a:t> </a:t>
            </a:r>
            <a:r>
              <a:rPr lang="ru-RU" dirty="0" err="1"/>
              <a:t>прийнято</a:t>
            </a:r>
            <a:r>
              <a:rPr lang="ru-RU" dirty="0"/>
              <a:t> </a:t>
            </a:r>
            <a:r>
              <a:rPr lang="ru-RU" dirty="0" err="1"/>
              <a:t>оцінювати</a:t>
            </a:r>
            <a:r>
              <a:rPr lang="ru-RU" dirty="0"/>
              <a:t> на </a:t>
            </a:r>
            <a:r>
              <a:rPr lang="ru-RU" dirty="0" err="1"/>
              <a:t>основі</a:t>
            </a:r>
            <a:r>
              <a:rPr lang="ru-RU" dirty="0"/>
              <a:t> </a:t>
            </a:r>
            <a:r>
              <a:rPr lang="ru-RU" dirty="0" err="1"/>
              <a:t>наступних</a:t>
            </a:r>
            <a:r>
              <a:rPr lang="ru-RU" dirty="0"/>
              <a:t> </a:t>
            </a:r>
            <a:r>
              <a:rPr lang="ru-RU" dirty="0" err="1"/>
              <a:t>критеріїв</a:t>
            </a:r>
            <a:r>
              <a:rPr lang="ru-RU" dirty="0"/>
              <a:t>: </a:t>
            </a:r>
            <a:r>
              <a:rPr lang="ru-RU" dirty="0" err="1"/>
              <a:t>соціальної</a:t>
            </a:r>
            <a:r>
              <a:rPr lang="ru-RU" dirty="0"/>
              <a:t> </a:t>
            </a:r>
            <a:r>
              <a:rPr lang="ru-RU" dirty="0" err="1"/>
              <a:t>ситуації</a:t>
            </a:r>
            <a:r>
              <a:rPr lang="ru-RU" dirty="0"/>
              <a:t> </a:t>
            </a:r>
            <a:r>
              <a:rPr lang="ru-RU" dirty="0" err="1"/>
              <a:t>розвитку</a:t>
            </a:r>
            <a:r>
              <a:rPr lang="ru-RU" dirty="0"/>
              <a:t>, </a:t>
            </a:r>
            <a:r>
              <a:rPr lang="ru-RU" dirty="0" err="1"/>
              <a:t>провідного</a:t>
            </a:r>
            <a:r>
              <a:rPr lang="ru-RU" dirty="0"/>
              <a:t> типу </a:t>
            </a:r>
            <a:r>
              <a:rPr lang="ru-RU" dirty="0" err="1"/>
              <a:t>діяльності</a:t>
            </a:r>
            <a:r>
              <a:rPr lang="ru-RU" dirty="0"/>
              <a:t>, </a:t>
            </a:r>
            <a:r>
              <a:rPr lang="ru-RU" dirty="0" err="1"/>
              <a:t>центральних</a:t>
            </a:r>
            <a:r>
              <a:rPr lang="ru-RU" dirty="0"/>
              <a:t> </a:t>
            </a:r>
            <a:r>
              <a:rPr lang="ru-RU" dirty="0" err="1"/>
              <a:t>новоутворень</a:t>
            </a:r>
            <a:r>
              <a:rPr lang="ru-RU" dirty="0"/>
              <a:t> </a:t>
            </a:r>
            <a:r>
              <a:rPr lang="ru-RU" dirty="0" err="1"/>
              <a:t>віку</a:t>
            </a:r>
            <a:r>
              <a:rPr lang="ru-RU" dirty="0"/>
              <a:t> та </a:t>
            </a:r>
            <a:r>
              <a:rPr lang="ru-RU" dirty="0" err="1"/>
              <a:t>вікових</a:t>
            </a:r>
            <a:r>
              <a:rPr lang="ru-RU" dirty="0"/>
              <a:t> криз.</a:t>
            </a:r>
            <a:endParaRPr lang="uk-UA" dirty="0"/>
          </a:p>
        </p:txBody>
      </p:sp>
    </p:spTree>
    <p:extLst>
      <p:ext uri="{BB962C8B-B14F-4D97-AF65-F5344CB8AC3E}">
        <p14:creationId xmlns:p14="http://schemas.microsoft.com/office/powerpoint/2010/main" val="1328275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720840"/>
            <a:ext cx="4572000" cy="3416320"/>
          </a:xfrm>
          <a:prstGeom prst="rect">
            <a:avLst/>
          </a:prstGeom>
        </p:spPr>
        <p:txBody>
          <a:bodyPr>
            <a:spAutoFit/>
          </a:bodyPr>
          <a:lstStyle/>
          <a:p>
            <a:r>
              <a:rPr lang="uk-UA" b="1" dirty="0" smtClean="0"/>
              <a:t>Соціальна ситуація розвитку </a:t>
            </a:r>
            <a:r>
              <a:rPr lang="uk-UA" dirty="0" err="1" smtClean="0"/>
              <a:t>-вихідний</a:t>
            </a:r>
            <a:r>
              <a:rPr lang="uk-UA" dirty="0" smtClean="0"/>
              <a:t> момент для всіх динамічних змін, що відбуваються в розвитку протягом даного періоду. Вона визначає цілком і повністю ті форми і той шлях, слідуючи по якому, дитина набуває нові і нові властивості особистості, черпаючи їх із соціальної дійсності як з основного джерела розвитку, той шлях, по якому соціальне стає індивідуальним . </a:t>
            </a:r>
            <a:endParaRPr lang="uk-UA" dirty="0"/>
          </a:p>
        </p:txBody>
      </p:sp>
    </p:spTree>
    <p:extLst>
      <p:ext uri="{BB962C8B-B14F-4D97-AF65-F5344CB8AC3E}">
        <p14:creationId xmlns:p14="http://schemas.microsoft.com/office/powerpoint/2010/main" val="2781440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997839"/>
            <a:ext cx="4572000" cy="3416320"/>
          </a:xfrm>
          <a:prstGeom prst="rect">
            <a:avLst/>
          </a:prstGeom>
        </p:spPr>
        <p:txBody>
          <a:bodyPr>
            <a:spAutoFit/>
          </a:bodyPr>
          <a:lstStyle/>
          <a:p>
            <a:endParaRPr lang="uk-UA" dirty="0" smtClean="0"/>
          </a:p>
          <a:p>
            <a:r>
              <a:rPr lang="uk-UA" b="1" dirty="0" smtClean="0"/>
              <a:t>Провідний вид діяльності</a:t>
            </a:r>
            <a:r>
              <a:rPr lang="uk-UA" dirty="0" smtClean="0"/>
              <a:t>. Варто  виділяти діяльність провідну - не стільки по відношенню до інших діяльностей, скільки по відношенню до психічного, особистісного розвитку, до формування тих чи інших психологічних новоутворень, тобто діяльність, в ході якої власне і відбувається її інтеріоризація, містилося вже в роботах Л. С. Виготського.</a:t>
            </a:r>
            <a:endParaRPr lang="uk-UA" dirty="0"/>
          </a:p>
        </p:txBody>
      </p:sp>
    </p:spTree>
    <p:extLst>
      <p:ext uri="{BB962C8B-B14F-4D97-AF65-F5344CB8AC3E}">
        <p14:creationId xmlns:p14="http://schemas.microsoft.com/office/powerpoint/2010/main" val="1236909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2274838"/>
            <a:ext cx="4572000" cy="4524315"/>
          </a:xfrm>
          <a:prstGeom prst="rect">
            <a:avLst/>
          </a:prstGeom>
        </p:spPr>
        <p:txBody>
          <a:bodyPr>
            <a:spAutoFit/>
          </a:bodyPr>
          <a:lstStyle/>
          <a:p>
            <a:r>
              <a:rPr lang="uk-UA" dirty="0" smtClean="0"/>
              <a:t>3.	</a:t>
            </a:r>
            <a:r>
              <a:rPr lang="uk-UA" b="1" dirty="0" smtClean="0"/>
              <a:t>Центральні новоутворення віку</a:t>
            </a:r>
            <a:r>
              <a:rPr lang="uk-UA" dirty="0" smtClean="0"/>
              <a:t>. Як вказував Л. С. Виготський, на кожній даній віковій ступені є центральне новоутворення, як би провідне для всього процесу розвитку і характеризує перебудову всієї особистості дитини на новій основі. Ті процеси розвитку, які більш-менш безпосередньо пов'язані з основним новоутворенням, Л. С. Виготський назвав центральними лініями розвитку в даному віці, всі інші часткові процеси, зміни, що відбуваються в даному віці, - побічними лінія ми розвитку.  </a:t>
            </a:r>
            <a:endParaRPr lang="uk-UA" dirty="0"/>
          </a:p>
        </p:txBody>
      </p:sp>
    </p:spTree>
    <p:extLst>
      <p:ext uri="{BB962C8B-B14F-4D97-AF65-F5344CB8AC3E}">
        <p14:creationId xmlns:p14="http://schemas.microsoft.com/office/powerpoint/2010/main" val="3689186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2274838"/>
            <a:ext cx="4572000" cy="2308324"/>
          </a:xfrm>
          <a:prstGeom prst="rect">
            <a:avLst/>
          </a:prstGeom>
        </p:spPr>
        <p:txBody>
          <a:bodyPr>
            <a:spAutoFit/>
          </a:bodyPr>
          <a:lstStyle/>
          <a:p>
            <a:r>
              <a:rPr lang="uk-UA" dirty="0" smtClean="0"/>
              <a:t>4.	</a:t>
            </a:r>
            <a:r>
              <a:rPr lang="uk-UA" b="1" dirty="0" smtClean="0"/>
              <a:t>Вікові кризи.</a:t>
            </a:r>
            <a:r>
              <a:rPr lang="uk-UA" dirty="0" smtClean="0"/>
              <a:t> Це переломні точки на кривій розвитку, що відокремлюють один вік від іншого. В історії дитячої психології багатьма авторами емпірично відзначалася нерівномірність дитячого розвитку, наявність особливих, складних моментів становлення особистості.</a:t>
            </a:r>
            <a:endParaRPr lang="uk-UA" dirty="0"/>
          </a:p>
        </p:txBody>
      </p:sp>
    </p:spTree>
    <p:extLst>
      <p:ext uri="{BB962C8B-B14F-4D97-AF65-F5344CB8AC3E}">
        <p14:creationId xmlns:p14="http://schemas.microsoft.com/office/powerpoint/2010/main" val="372216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TotalTime>
  <Words>669</Words>
  <Application>Microsoft Office PowerPoint</Application>
  <PresentationFormat>Экран (4:3)</PresentationFormat>
  <Paragraphs>23</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Аспект</vt:lpstr>
      <vt:lpstr>Поняття «Психологічний вік».</vt:lpstr>
      <vt:lpstr>Презентация PowerPoint</vt:lpstr>
      <vt:lpstr>Презентация PowerPoint</vt:lpstr>
      <vt:lpstr>Нині прийнята наступна вікова періодизація: </vt:lpstr>
      <vt:lpstr>Структуру психологічного віку прийнято оцінювати на основі наступних критеріїв: соціальної ситуації розвитку, провідного типу діяльності, центральних новоутворень віку та вікових криз.</vt:lpstr>
      <vt:lpstr>Презентация PowerPoint</vt:lpstr>
      <vt:lpstr>Презентация PowerPoint</vt:lpstr>
      <vt:lpstr>Презентация PowerPoint</vt:lpstr>
      <vt:lpstr>Презентация PowerPoint</vt:lpstr>
      <vt:lpstr>Вікові кризи</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Поняття «Психологічний вік».</dc:title>
  <dc:creator>Слава Україні!</dc:creator>
  <cp:lastModifiedBy>Слава Україні!</cp:lastModifiedBy>
  <cp:revision>4</cp:revision>
  <dcterms:created xsi:type="dcterms:W3CDTF">2024-03-06T09:07:52Z</dcterms:created>
  <dcterms:modified xsi:type="dcterms:W3CDTF">2024-03-06T09:33:44Z</dcterms:modified>
</cp:coreProperties>
</file>