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58" r:id="rId13"/>
    <p:sldId id="289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7" r:id="rId31"/>
    <p:sldId id="288" r:id="rId32"/>
    <p:sldId id="285" r:id="rId33"/>
    <p:sldId id="286" r:id="rId34"/>
    <p:sldId id="259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C43E-EDE9-493C-ABA1-769770FA4E0D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E64C12E-5259-46E1-820F-245D45DED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781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C43E-EDE9-493C-ABA1-769770FA4E0D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E64C12E-5259-46E1-820F-245D45DED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49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C43E-EDE9-493C-ABA1-769770FA4E0D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E64C12E-5259-46E1-820F-245D45DED77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5564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C43E-EDE9-493C-ABA1-769770FA4E0D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E64C12E-5259-46E1-820F-245D45DED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961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C43E-EDE9-493C-ABA1-769770FA4E0D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E64C12E-5259-46E1-820F-245D45DED77C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86421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C43E-EDE9-493C-ABA1-769770FA4E0D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E64C12E-5259-46E1-820F-245D45DED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53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C43E-EDE9-493C-ABA1-769770FA4E0D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4C12E-5259-46E1-820F-245D45DED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71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C43E-EDE9-493C-ABA1-769770FA4E0D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4C12E-5259-46E1-820F-245D45DED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382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C43E-EDE9-493C-ABA1-769770FA4E0D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4C12E-5259-46E1-820F-245D45DED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408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C43E-EDE9-493C-ABA1-769770FA4E0D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E64C12E-5259-46E1-820F-245D45DED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5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C43E-EDE9-493C-ABA1-769770FA4E0D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E64C12E-5259-46E1-820F-245D45DED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203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C43E-EDE9-493C-ABA1-769770FA4E0D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E64C12E-5259-46E1-820F-245D45DED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174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C43E-EDE9-493C-ABA1-769770FA4E0D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4C12E-5259-46E1-820F-245D45DED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10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C43E-EDE9-493C-ABA1-769770FA4E0D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4C12E-5259-46E1-820F-245D45DED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96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C43E-EDE9-493C-ABA1-769770FA4E0D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64C12E-5259-46E1-820F-245D45DED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803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6C43E-EDE9-493C-ABA1-769770FA4E0D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E64C12E-5259-46E1-820F-245D45DED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54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6C43E-EDE9-493C-ABA1-769770FA4E0D}" type="datetimeFigureOut">
              <a:rPr lang="en-US" smtClean="0"/>
              <a:t>10/21/2021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E64C12E-5259-46E1-820F-245D45DED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720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 smtClean="0"/>
              <a:t>Теоретичні моделі і технології соціальної роботи</a:t>
            </a:r>
            <a:br>
              <a:rPr lang="uk-UA" b="1" dirty="0" smtClean="0"/>
            </a:br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sz="2200" b="1" dirty="0" smtClean="0"/>
              <a:t>викладач – </a:t>
            </a:r>
            <a:r>
              <a:rPr lang="uk-UA" sz="2200" b="1" dirty="0" err="1" smtClean="0"/>
              <a:t>к.психол.н</a:t>
            </a:r>
            <a:r>
              <a:rPr lang="uk-UA" sz="2200" b="1" dirty="0" smtClean="0"/>
              <a:t>., доц. </a:t>
            </a:r>
            <a:br>
              <a:rPr lang="uk-UA" sz="2200" b="1" dirty="0" smtClean="0"/>
            </a:br>
            <a:r>
              <a:rPr lang="uk-UA" sz="2200" b="1" dirty="0" err="1" smtClean="0"/>
              <a:t>Базиленко</a:t>
            </a:r>
            <a:r>
              <a:rPr lang="uk-UA" sz="2200" b="1" dirty="0" smtClean="0"/>
              <a:t> Анастасія Костянтинівна</a:t>
            </a:r>
            <a:endParaRPr lang="en-US" sz="2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9452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410789"/>
            <a:ext cx="8915400" cy="49769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/>
              <a:t>Прикладні технології соціальної </a:t>
            </a:r>
            <a:r>
              <a:rPr lang="uk-UA" b="1" dirty="0" smtClean="0"/>
              <a:t>роботи:</a:t>
            </a:r>
            <a:endParaRPr lang="en-US" b="1" dirty="0"/>
          </a:p>
          <a:p>
            <a:pPr lvl="0"/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інспектування</a:t>
            </a:r>
            <a:endParaRPr lang="en-US" dirty="0"/>
          </a:p>
          <a:p>
            <a:pPr lvl="0"/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побутово-житлових</a:t>
            </a:r>
            <a:r>
              <a:rPr lang="ru-RU" dirty="0"/>
              <a:t> умов </a:t>
            </a:r>
            <a:r>
              <a:rPr lang="ru-RU" dirty="0" err="1"/>
              <a:t>життя</a:t>
            </a:r>
            <a:endParaRPr lang="en-US" dirty="0"/>
          </a:p>
          <a:p>
            <a:pPr lvl="0"/>
            <a:r>
              <a:rPr lang="ru-RU" dirty="0" err="1"/>
              <a:t>Оцінка</a:t>
            </a:r>
            <a:r>
              <a:rPr lang="ru-RU" dirty="0"/>
              <a:t> потреб </a:t>
            </a:r>
            <a:r>
              <a:rPr lang="ru-RU" dirty="0" err="1"/>
              <a:t>клієнта</a:t>
            </a:r>
            <a:endParaRPr lang="en-US" dirty="0"/>
          </a:p>
          <a:p>
            <a:pPr lvl="0"/>
            <a:r>
              <a:rPr lang="ru-RU" dirty="0" err="1"/>
              <a:t>Соціальний</a:t>
            </a:r>
            <a:r>
              <a:rPr lang="ru-RU" dirty="0"/>
              <a:t> </a:t>
            </a:r>
            <a:r>
              <a:rPr lang="ru-RU" dirty="0" err="1"/>
              <a:t>супровід</a:t>
            </a:r>
            <a:endParaRPr lang="en-US" dirty="0"/>
          </a:p>
          <a:p>
            <a:pPr lvl="0"/>
            <a:r>
              <a:rPr lang="ru-RU" dirty="0" err="1"/>
              <a:t>Соціальне</a:t>
            </a:r>
            <a:r>
              <a:rPr lang="ru-RU" dirty="0"/>
              <a:t> </a:t>
            </a:r>
            <a:r>
              <a:rPr lang="ru-RU" dirty="0" err="1"/>
              <a:t>обслуговування</a:t>
            </a:r>
            <a:endParaRPr lang="en-US" dirty="0"/>
          </a:p>
          <a:p>
            <a:pPr lvl="0"/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endParaRPr lang="en-US" dirty="0"/>
          </a:p>
          <a:p>
            <a:pPr lvl="0"/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медіація</a:t>
            </a:r>
            <a:endParaRPr lang="en-US" dirty="0"/>
          </a:p>
          <a:p>
            <a:pPr lvl="0"/>
            <a:r>
              <a:rPr lang="ru-RU" dirty="0" err="1"/>
              <a:t>Реконструкція</a:t>
            </a:r>
            <a:r>
              <a:rPr lang="ru-RU" dirty="0"/>
              <a:t> </a:t>
            </a:r>
            <a:r>
              <a:rPr lang="ru-RU" dirty="0" err="1"/>
              <a:t>соціально</a:t>
            </a:r>
            <a:r>
              <a:rPr lang="ru-RU" dirty="0"/>
              <a:t>-культурного </a:t>
            </a:r>
            <a:r>
              <a:rPr lang="ru-RU" dirty="0" err="1"/>
              <a:t>оточення</a:t>
            </a:r>
            <a:endParaRPr lang="en-US" dirty="0"/>
          </a:p>
          <a:p>
            <a:pPr lvl="0"/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інклюзія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188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b="1" dirty="0" err="1"/>
              <a:t>Технології</a:t>
            </a:r>
            <a:r>
              <a:rPr lang="ru-RU" sz="2800" b="1" dirty="0"/>
              <a:t> </a:t>
            </a:r>
            <a:r>
              <a:rPr lang="ru-RU" sz="2800" b="1" dirty="0" err="1"/>
              <a:t>соціальної</a:t>
            </a:r>
            <a:r>
              <a:rPr lang="ru-RU" sz="2800" b="1" dirty="0"/>
              <a:t> </a:t>
            </a:r>
            <a:r>
              <a:rPr lang="ru-RU" sz="2800" b="1" dirty="0" err="1"/>
              <a:t>роботи</a:t>
            </a:r>
            <a:r>
              <a:rPr lang="ru-RU" sz="2800" b="1" dirty="0"/>
              <a:t> у </a:t>
            </a:r>
            <a:r>
              <a:rPr lang="ru-RU" sz="2800" b="1" dirty="0" err="1"/>
              <a:t>різних</a:t>
            </a:r>
            <a:r>
              <a:rPr lang="ru-RU" sz="2800" b="1" dirty="0"/>
              <a:t> сферах </a:t>
            </a:r>
            <a:r>
              <a:rPr lang="ru-RU" sz="2800" b="1" dirty="0" err="1"/>
              <a:t>життєдіяльності</a:t>
            </a:r>
            <a:r>
              <a:rPr lang="ru-RU" sz="2800" b="1" dirty="0"/>
              <a:t>:</a:t>
            </a:r>
            <a:endParaRPr lang="en-US" sz="2800" b="1" dirty="0"/>
          </a:p>
          <a:p>
            <a:pPr lvl="0"/>
            <a:r>
              <a:rPr lang="ru-RU" sz="2800" dirty="0" err="1"/>
              <a:t>Освіта</a:t>
            </a:r>
            <a:endParaRPr lang="en-US" sz="2800" dirty="0"/>
          </a:p>
          <a:p>
            <a:pPr lvl="0"/>
            <a:r>
              <a:rPr lang="ru-RU" sz="2800" dirty="0" err="1"/>
              <a:t>Охорона</a:t>
            </a:r>
            <a:r>
              <a:rPr lang="ru-RU" sz="2800" dirty="0"/>
              <a:t> </a:t>
            </a:r>
            <a:r>
              <a:rPr lang="ru-RU" sz="2800" dirty="0" err="1"/>
              <a:t>здоровя</a:t>
            </a:r>
            <a:endParaRPr lang="en-US" sz="2800" dirty="0"/>
          </a:p>
          <a:p>
            <a:pPr lvl="0"/>
            <a:r>
              <a:rPr lang="ru-RU" sz="2800" dirty="0"/>
              <a:t>Культура</a:t>
            </a:r>
            <a:endParaRPr lang="en-US" sz="2800" dirty="0"/>
          </a:p>
          <a:p>
            <a:pPr lvl="0"/>
            <a:r>
              <a:rPr lang="ru-RU" sz="2800" dirty="0" err="1"/>
              <a:t>Третій</a:t>
            </a:r>
            <a:r>
              <a:rPr lang="ru-RU" sz="2800" dirty="0"/>
              <a:t> сектор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2452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uk-UA" b="1" dirty="0" smtClean="0"/>
              <a:t>Лекція 2. </a:t>
            </a:r>
            <a:r>
              <a:rPr lang="uk-UA" b="1" dirty="0"/>
              <a:t>Теоретичні м</a:t>
            </a:r>
            <a:r>
              <a:rPr lang="ru-RU" b="1" dirty="0" err="1"/>
              <a:t>оделі</a:t>
            </a:r>
            <a:r>
              <a:rPr lang="ru-RU" b="1" dirty="0"/>
              <a:t> </a:t>
            </a:r>
            <a:r>
              <a:rPr lang="ru-RU" b="1" dirty="0" err="1"/>
              <a:t>соціальної</a:t>
            </a:r>
            <a:r>
              <a:rPr lang="ru-RU" b="1" dirty="0"/>
              <a:t> </a:t>
            </a:r>
            <a:r>
              <a:rPr lang="ru-RU" b="1" dirty="0" err="1"/>
              <a:t>роботи</a:t>
            </a:r>
            <a:r>
              <a:rPr lang="ru-RU" b="1" dirty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b="1" dirty="0"/>
              <a:t>Модель </a:t>
            </a:r>
            <a:r>
              <a:rPr lang="ru-RU" sz="2400" b="1" dirty="0" err="1"/>
              <a:t>ранньої</a:t>
            </a:r>
            <a:r>
              <a:rPr lang="ru-RU" sz="2400" b="1" dirty="0"/>
              <a:t> </a:t>
            </a:r>
            <a:r>
              <a:rPr lang="ru-RU" sz="2400" b="1" dirty="0" err="1"/>
              <a:t>соціальної</a:t>
            </a:r>
            <a:r>
              <a:rPr lang="ru-RU" sz="2400" b="1" dirty="0"/>
              <a:t> </a:t>
            </a:r>
            <a:r>
              <a:rPr lang="ru-RU" sz="2400" b="1" dirty="0" err="1"/>
              <a:t>реабілітації</a:t>
            </a:r>
            <a:r>
              <a:rPr lang="ru-RU" sz="2400" b="1" dirty="0"/>
              <a:t> </a:t>
            </a:r>
            <a:r>
              <a:rPr lang="ru-RU" sz="2400" b="1" dirty="0" err="1"/>
              <a:t>дітей</a:t>
            </a:r>
            <a:r>
              <a:rPr lang="ru-RU" sz="2400" b="1" dirty="0"/>
              <a:t> з </a:t>
            </a:r>
            <a:r>
              <a:rPr lang="ru-RU" sz="2400" b="1" dirty="0" err="1"/>
              <a:t>інвалідністю</a:t>
            </a:r>
            <a:endParaRPr lang="en-US" sz="2400" dirty="0"/>
          </a:p>
          <a:p>
            <a:r>
              <a:rPr lang="ru-RU" sz="2400" b="1" dirty="0"/>
              <a:t>Модель </a:t>
            </a:r>
            <a:r>
              <a:rPr lang="ru-RU" sz="2400" b="1" dirty="0" err="1"/>
              <a:t>адаптації</a:t>
            </a:r>
            <a:r>
              <a:rPr lang="ru-RU" sz="2400" b="1" dirty="0"/>
              <a:t> </a:t>
            </a:r>
            <a:r>
              <a:rPr lang="ru-RU" sz="2400" b="1" dirty="0" err="1"/>
              <a:t>сімї</a:t>
            </a:r>
            <a:r>
              <a:rPr lang="ru-RU" sz="2400" b="1" dirty="0"/>
              <a:t> до </a:t>
            </a:r>
            <a:r>
              <a:rPr lang="ru-RU" sz="2400" b="1" dirty="0" err="1"/>
              <a:t>інвалідності</a:t>
            </a:r>
            <a:r>
              <a:rPr lang="ru-RU" sz="2400" b="1" dirty="0"/>
              <a:t> </a:t>
            </a:r>
            <a:r>
              <a:rPr lang="ru-RU" sz="2400" b="1" dirty="0" err="1" smtClean="0"/>
              <a:t>дитини</a:t>
            </a:r>
            <a:endParaRPr lang="ru-RU" sz="2400" b="1" dirty="0" smtClean="0"/>
          </a:p>
          <a:p>
            <a:r>
              <a:rPr lang="ru-RU" sz="2400" b="1" dirty="0"/>
              <a:t>Модель </a:t>
            </a:r>
            <a:r>
              <a:rPr lang="ru-RU" sz="2400" b="1" dirty="0" err="1"/>
              <a:t>активізації</a:t>
            </a:r>
            <a:r>
              <a:rPr lang="ru-RU" sz="2400" b="1" dirty="0"/>
              <a:t> </a:t>
            </a:r>
            <a:r>
              <a:rPr lang="ru-RU" sz="2400" b="1" dirty="0" err="1"/>
              <a:t>соціальної</a:t>
            </a:r>
            <a:r>
              <a:rPr lang="ru-RU" sz="2400" b="1" dirty="0"/>
              <a:t> </a:t>
            </a:r>
            <a:r>
              <a:rPr lang="ru-RU" sz="2400" b="1" dirty="0" err="1"/>
              <a:t>активності</a:t>
            </a:r>
            <a:endParaRPr lang="en-US" sz="2400" dirty="0"/>
          </a:p>
          <a:p>
            <a:r>
              <a:rPr lang="ru-RU" sz="2400" b="1" dirty="0" err="1" smtClean="0"/>
              <a:t>Реконструкція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соціально</a:t>
            </a:r>
            <a:r>
              <a:rPr lang="ru-RU" sz="2400" b="1" dirty="0" smtClean="0"/>
              <a:t>-культурного </a:t>
            </a:r>
            <a:r>
              <a:rPr lang="ru-RU" sz="2400" b="1" dirty="0" err="1" smtClean="0"/>
              <a:t>оточення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людини</a:t>
            </a:r>
            <a:r>
              <a:rPr lang="ru-RU" sz="2400" b="1" dirty="0" smtClean="0"/>
              <a:t> з </a:t>
            </a:r>
            <a:r>
              <a:rPr lang="ru-RU" sz="2400" b="1" dirty="0" err="1" smtClean="0"/>
              <a:t>інвалідністю</a:t>
            </a:r>
            <a:endParaRPr lang="ru-RU" sz="2400" b="1" dirty="0" smtClean="0"/>
          </a:p>
          <a:p>
            <a:r>
              <a:rPr lang="ru-RU" sz="2400" b="1" dirty="0"/>
              <a:t>Модель </a:t>
            </a:r>
            <a:r>
              <a:rPr lang="ru-RU" sz="2400" b="1" dirty="0" err="1"/>
              <a:t>незалежного</a:t>
            </a:r>
            <a:r>
              <a:rPr lang="ru-RU" sz="2400" b="1" dirty="0"/>
              <a:t> </a:t>
            </a:r>
            <a:r>
              <a:rPr lang="ru-RU" sz="2400" b="1" dirty="0" err="1"/>
              <a:t>життя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165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240971"/>
            <a:ext cx="8915400" cy="46702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/>
              <a:t>З</a:t>
            </a:r>
            <a:r>
              <a:rPr lang="ru-RU" sz="2800" dirty="0" smtClean="0"/>
              <a:t> </a:t>
            </a:r>
            <a:r>
              <a:rPr lang="ru-RU" sz="2800" dirty="0" err="1"/>
              <a:t>латинської</a:t>
            </a:r>
            <a:r>
              <a:rPr lang="ru-RU" sz="2800" dirty="0"/>
              <a:t> </a:t>
            </a:r>
            <a:r>
              <a:rPr lang="ru-RU" sz="2800" dirty="0" err="1"/>
              <a:t>поняття</a:t>
            </a:r>
            <a:r>
              <a:rPr lang="ru-RU" sz="2800" dirty="0"/>
              <a:t> «</a:t>
            </a:r>
            <a:r>
              <a:rPr lang="ru-RU" sz="2800" b="1" dirty="0"/>
              <a:t>модель</a:t>
            </a:r>
            <a:r>
              <a:rPr lang="ru-RU" sz="2800" dirty="0"/>
              <a:t>» (</a:t>
            </a:r>
            <a:r>
              <a:rPr lang="ru-RU" sz="2800" dirty="0" err="1"/>
              <a:t>modulus</a:t>
            </a:r>
            <a:r>
              <a:rPr lang="ru-RU" sz="2800" dirty="0"/>
              <a:t>) </a:t>
            </a:r>
            <a:r>
              <a:rPr lang="ru-RU" sz="2800" dirty="0" err="1"/>
              <a:t>перекладається</a:t>
            </a:r>
            <a:r>
              <a:rPr lang="ru-RU" sz="2800" dirty="0"/>
              <a:t> як </a:t>
            </a:r>
            <a:r>
              <a:rPr lang="ru-RU" sz="2800" dirty="0" err="1"/>
              <a:t>міра</a:t>
            </a:r>
            <a:r>
              <a:rPr lang="ru-RU" sz="2800" dirty="0"/>
              <a:t>, </a:t>
            </a:r>
            <a:r>
              <a:rPr lang="ru-RU" sz="2800" dirty="0" err="1"/>
              <a:t>зразок</a:t>
            </a:r>
            <a:r>
              <a:rPr lang="ru-RU" sz="2800" dirty="0"/>
              <a:t>, </a:t>
            </a:r>
            <a:r>
              <a:rPr lang="ru-RU" sz="2800" dirty="0" smtClean="0"/>
              <a:t>норма, аналог.</a:t>
            </a:r>
          </a:p>
          <a:p>
            <a:pPr marL="0" indent="0">
              <a:buNone/>
            </a:pPr>
            <a:r>
              <a:rPr lang="ru-RU" sz="2800" dirty="0" err="1" smtClean="0"/>
              <a:t>Загальна</a:t>
            </a:r>
            <a:r>
              <a:rPr lang="ru-RU" sz="2800" dirty="0" smtClean="0"/>
              <a:t> схема </a:t>
            </a:r>
            <a:r>
              <a:rPr lang="ru-RU" sz="2800" dirty="0" err="1" smtClean="0"/>
              <a:t>опису</a:t>
            </a:r>
            <a:r>
              <a:rPr lang="ru-RU" sz="2800" dirty="0" smtClean="0"/>
              <a:t> </a:t>
            </a:r>
            <a:r>
              <a:rPr lang="ru-RU" sz="2800" dirty="0" err="1" smtClean="0"/>
              <a:t>основних</a:t>
            </a:r>
            <a:r>
              <a:rPr lang="ru-RU" sz="2800" dirty="0" smtClean="0"/>
              <a:t> характеристик </a:t>
            </a:r>
            <a:r>
              <a:rPr lang="ru-RU" sz="2800" dirty="0" err="1" smtClean="0"/>
              <a:t>якогось</a:t>
            </a:r>
            <a:r>
              <a:rPr lang="ru-RU" sz="2800" dirty="0" smtClean="0"/>
              <a:t> </a:t>
            </a:r>
            <a:r>
              <a:rPr lang="ru-RU" sz="2800" dirty="0" err="1" smtClean="0"/>
              <a:t>явища</a:t>
            </a:r>
            <a:r>
              <a:rPr lang="ru-RU" sz="2800" dirty="0" smtClean="0"/>
              <a:t>.</a:t>
            </a:r>
          </a:p>
          <a:p>
            <a:pPr marL="0" indent="0">
              <a:buNone/>
            </a:pPr>
            <a:r>
              <a:rPr lang="uk-UA" sz="2800" b="1" dirty="0" smtClean="0"/>
              <a:t>Модель </a:t>
            </a:r>
            <a:r>
              <a:rPr lang="ru-RU" sz="2800" b="1" dirty="0"/>
              <a:t>є </a:t>
            </a:r>
            <a:r>
              <a:rPr lang="ru-RU" sz="2800" b="1" dirty="0" err="1"/>
              <a:t>узагальненням</a:t>
            </a:r>
            <a:r>
              <a:rPr lang="ru-RU" sz="2800" b="1" dirty="0"/>
              <a:t> того, </a:t>
            </a:r>
            <a:r>
              <a:rPr lang="ru-RU" sz="2800" b="1" dirty="0" err="1"/>
              <a:t>що</a:t>
            </a:r>
            <a:r>
              <a:rPr lang="ru-RU" sz="2800" b="1" dirty="0"/>
              <a:t> </a:t>
            </a:r>
            <a:r>
              <a:rPr lang="ru-RU" sz="2800" b="1" dirty="0" err="1"/>
              <a:t>відбувається</a:t>
            </a:r>
            <a:r>
              <a:rPr lang="ru-RU" sz="2800" b="1" dirty="0"/>
              <a:t> у </a:t>
            </a:r>
            <a:r>
              <a:rPr lang="ru-RU" sz="2800" b="1" dirty="0" err="1"/>
              <a:t>практиці</a:t>
            </a:r>
            <a:r>
              <a:rPr lang="ru-RU" sz="2800" b="1" dirty="0"/>
              <a:t> </a:t>
            </a:r>
            <a:r>
              <a:rPr lang="ru-RU" sz="2800" b="1" dirty="0" err="1"/>
              <a:t>соціальної</a:t>
            </a:r>
            <a:r>
              <a:rPr lang="ru-RU" sz="2800" b="1" dirty="0"/>
              <a:t> </a:t>
            </a:r>
            <a:r>
              <a:rPr lang="ru-RU" sz="2800" b="1" dirty="0" err="1" smtClean="0"/>
              <a:t>роботи</a:t>
            </a:r>
            <a:r>
              <a:rPr lang="ru-RU" sz="2800" b="1" dirty="0" smtClean="0"/>
              <a:t> (</a:t>
            </a:r>
            <a:r>
              <a:rPr lang="ru-RU" sz="2800" b="1" dirty="0" err="1" smtClean="0"/>
              <a:t>М.Пейн</a:t>
            </a:r>
            <a:r>
              <a:rPr lang="ru-RU" sz="2800" b="1" dirty="0" smtClean="0"/>
              <a:t>). </a:t>
            </a:r>
          </a:p>
          <a:p>
            <a:pPr marL="0" indent="0">
              <a:buNone/>
            </a:pPr>
            <a:r>
              <a:rPr lang="ru-RU" sz="2800" dirty="0" err="1" smtClean="0"/>
              <a:t>Опис</a:t>
            </a:r>
            <a:r>
              <a:rPr lang="ru-RU" sz="2800" dirty="0" smtClean="0"/>
              <a:t> </a:t>
            </a:r>
            <a:r>
              <a:rPr lang="ru-RU" sz="2800" dirty="0" err="1" smtClean="0"/>
              <a:t>певної</a:t>
            </a:r>
            <a:r>
              <a:rPr lang="ru-RU" sz="2800" dirty="0" smtClean="0"/>
              <a:t> практики </a:t>
            </a:r>
            <a:r>
              <a:rPr lang="ru-RU" sz="2800" dirty="0" err="1" smtClean="0"/>
              <a:t>соціальної</a:t>
            </a:r>
            <a:r>
              <a:rPr lang="ru-RU" sz="2800" dirty="0" smtClean="0"/>
              <a:t> </a:t>
            </a:r>
            <a:r>
              <a:rPr lang="ru-RU" sz="2800" dirty="0" err="1" smtClean="0"/>
              <a:t>роботи</a:t>
            </a:r>
            <a:r>
              <a:rPr lang="ru-RU" sz="2800" dirty="0" smtClean="0"/>
              <a:t>, </a:t>
            </a:r>
            <a:r>
              <a:rPr lang="ru-RU" sz="2800" dirty="0" err="1" smtClean="0"/>
              <a:t>складений</a:t>
            </a:r>
            <a:r>
              <a:rPr lang="ru-RU" sz="2800" dirty="0" smtClean="0"/>
              <a:t> з метою </a:t>
            </a:r>
            <a:r>
              <a:rPr lang="ru-RU" sz="2800" dirty="0" err="1" smtClean="0"/>
              <a:t>вивчення</a:t>
            </a:r>
            <a:r>
              <a:rPr lang="ru-RU" sz="2800" dirty="0" smtClean="0"/>
              <a:t> та </a:t>
            </a:r>
            <a:r>
              <a:rPr lang="ru-RU" sz="2800" dirty="0" err="1" smtClean="0"/>
              <a:t>відтворення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</a:t>
            </a:r>
            <a:r>
              <a:rPr lang="ru-RU" sz="2800" dirty="0" err="1" smtClean="0"/>
              <a:t>властивостей</a:t>
            </a:r>
            <a:r>
              <a:rPr lang="ru-RU" sz="2800" dirty="0" smtClean="0"/>
              <a:t>, </a:t>
            </a:r>
            <a:r>
              <a:rPr lang="ru-RU" sz="2800" dirty="0" err="1" smtClean="0"/>
              <a:t>стратегій</a:t>
            </a:r>
            <a:r>
              <a:rPr lang="ru-RU" sz="2800" dirty="0" smtClean="0"/>
              <a:t> і тактик </a:t>
            </a:r>
            <a:r>
              <a:rPr lang="ru-RU" sz="2800" dirty="0" err="1" smtClean="0"/>
              <a:t>втручання</a:t>
            </a:r>
            <a:r>
              <a:rPr lang="ru-RU" sz="2800" dirty="0" smtClean="0"/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24186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114" y="130629"/>
            <a:ext cx="7324498" cy="672737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uk-UA" sz="2800" dirty="0"/>
              <a:t>Метою </a:t>
            </a:r>
            <a:r>
              <a:rPr lang="ru-RU" sz="2800" b="1" dirty="0" err="1"/>
              <a:t>ранньої</a:t>
            </a:r>
            <a:r>
              <a:rPr lang="ru-RU" sz="2800" b="1" dirty="0"/>
              <a:t> </a:t>
            </a:r>
            <a:r>
              <a:rPr lang="ru-RU" sz="2800" b="1" dirty="0" err="1"/>
              <a:t>соціальної</a:t>
            </a:r>
            <a:r>
              <a:rPr lang="ru-RU" sz="2800" b="1" dirty="0"/>
              <a:t> </a:t>
            </a:r>
            <a:r>
              <a:rPr lang="ru-RU" sz="2800" b="1" dirty="0" err="1"/>
              <a:t>реабілітації</a:t>
            </a:r>
            <a:r>
              <a:rPr lang="ru-RU" sz="2800" b="1" dirty="0"/>
              <a:t> </a:t>
            </a:r>
            <a:r>
              <a:rPr lang="ru-RU" sz="2800" b="1" dirty="0" err="1"/>
              <a:t>дітей</a:t>
            </a:r>
            <a:r>
              <a:rPr lang="ru-RU" sz="2800" b="1" dirty="0"/>
              <a:t> з </a:t>
            </a:r>
            <a:r>
              <a:rPr lang="ru-RU" sz="2800" b="1" dirty="0" err="1"/>
              <a:t>інвалідністю</a:t>
            </a:r>
            <a:r>
              <a:rPr lang="ru-RU" sz="2800" b="1" dirty="0"/>
              <a:t> </a:t>
            </a:r>
            <a:r>
              <a:rPr lang="ru-RU" sz="2800" dirty="0"/>
              <a:t>є </a:t>
            </a:r>
            <a:endParaRPr lang="en-GB" sz="2800" dirty="0" smtClean="0"/>
          </a:p>
          <a:p>
            <a:pPr marL="0" indent="0">
              <a:buNone/>
            </a:pPr>
            <a:r>
              <a:rPr lang="ru-RU" sz="2800" dirty="0" smtClean="0"/>
              <a:t>- </a:t>
            </a:r>
            <a:r>
              <a:rPr lang="ru-RU" sz="2800" dirty="0" err="1" smtClean="0"/>
              <a:t>надання</a:t>
            </a:r>
            <a:r>
              <a:rPr lang="ru-RU" sz="2800" dirty="0" smtClean="0"/>
              <a:t> </a:t>
            </a:r>
            <a:r>
              <a:rPr lang="ru-RU" sz="2800" dirty="0" err="1"/>
              <a:t>їм</a:t>
            </a:r>
            <a:r>
              <a:rPr lang="ru-RU" sz="2800" dirty="0"/>
              <a:t> </a:t>
            </a:r>
            <a:r>
              <a:rPr lang="ru-RU" sz="2800" dirty="0" err="1"/>
              <a:t>можливості</a:t>
            </a:r>
            <a:r>
              <a:rPr lang="en-US" sz="2800" dirty="0"/>
              <a:t>, </a:t>
            </a:r>
            <a:r>
              <a:rPr lang="ru-RU" sz="2800" dirty="0" err="1"/>
              <a:t>незалежно</a:t>
            </a:r>
            <a:r>
              <a:rPr lang="ru-RU" sz="2800" dirty="0"/>
              <a:t> </a:t>
            </a:r>
            <a:r>
              <a:rPr lang="ru-RU" sz="2800" dirty="0" err="1"/>
              <a:t>від</a:t>
            </a:r>
            <a:r>
              <a:rPr lang="ru-RU" sz="2800" dirty="0"/>
              <a:t> характеру і причин </a:t>
            </a:r>
            <a:r>
              <a:rPr lang="ru-RU" sz="2800" dirty="0" err="1"/>
              <a:t>інвалідності</a:t>
            </a:r>
            <a:r>
              <a:rPr lang="en-US" sz="2800" dirty="0" smtClean="0"/>
              <a:t>,</a:t>
            </a:r>
            <a:endParaRPr lang="uk-UA" sz="2800" dirty="0" smtClean="0"/>
          </a:p>
          <a:p>
            <a:pPr marL="0" indent="0">
              <a:buNone/>
            </a:pPr>
            <a:r>
              <a:rPr lang="en-US" sz="2800" dirty="0" smtClean="0"/>
              <a:t> </a:t>
            </a:r>
            <a:r>
              <a:rPr lang="uk-UA" sz="2800" dirty="0" smtClean="0"/>
              <a:t>- </a:t>
            </a:r>
            <a:r>
              <a:rPr lang="ru-RU" sz="2800" dirty="0" smtClean="0"/>
              <a:t>участь </a:t>
            </a:r>
            <a:r>
              <a:rPr lang="ru-RU" sz="2800" dirty="0"/>
              <a:t>у </a:t>
            </a:r>
            <a:r>
              <a:rPr lang="ru-RU" sz="2800" dirty="0" err="1"/>
              <a:t>соціальному</a:t>
            </a:r>
            <a:r>
              <a:rPr lang="ru-RU" sz="2800" dirty="0"/>
              <a:t> і </a:t>
            </a:r>
            <a:r>
              <a:rPr lang="ru-RU" sz="2800" dirty="0" err="1"/>
              <a:t>економічному</a:t>
            </a:r>
            <a:r>
              <a:rPr lang="ru-RU" sz="2800" dirty="0"/>
              <a:t> </a:t>
            </a:r>
            <a:r>
              <a:rPr lang="ru-RU" sz="2800" dirty="0" err="1"/>
              <a:t>житті</a:t>
            </a:r>
            <a:r>
              <a:rPr lang="ru-RU" sz="2800" dirty="0"/>
              <a:t> шляхом </a:t>
            </a:r>
            <a:r>
              <a:rPr lang="ru-RU" sz="2800" dirty="0" err="1"/>
              <a:t>оволодіння</a:t>
            </a:r>
            <a:r>
              <a:rPr lang="ru-RU" sz="2800" dirty="0"/>
              <a:t> </a:t>
            </a:r>
            <a:r>
              <a:rPr lang="ru-RU" sz="2800" dirty="0" err="1"/>
              <a:t>певним</a:t>
            </a:r>
            <a:r>
              <a:rPr lang="ru-RU" sz="2800" dirty="0"/>
              <a:t> об</a:t>
            </a:r>
            <a:r>
              <a:rPr lang="en-US" sz="2800" dirty="0"/>
              <a:t>’</a:t>
            </a:r>
            <a:r>
              <a:rPr lang="ru-RU" sz="2800" dirty="0" err="1"/>
              <a:t>ємом</a:t>
            </a:r>
            <a:r>
              <a:rPr lang="ru-RU" sz="2800" dirty="0"/>
              <a:t> </a:t>
            </a:r>
            <a:r>
              <a:rPr lang="ru-RU" sz="2800" dirty="0" err="1"/>
              <a:t>знань</a:t>
            </a:r>
            <a:r>
              <a:rPr lang="en-US" sz="2800" dirty="0"/>
              <a:t>, </a:t>
            </a:r>
            <a:r>
              <a:rPr lang="ru-RU" sz="2800" dirty="0" err="1"/>
              <a:t>вмінь</a:t>
            </a:r>
            <a:r>
              <a:rPr lang="ru-RU" sz="2800" dirty="0"/>
              <a:t> і </a:t>
            </a:r>
            <a:r>
              <a:rPr lang="ru-RU" sz="2800" dirty="0" err="1"/>
              <a:t>навичок</a:t>
            </a:r>
            <a:r>
              <a:rPr lang="en-US" sz="2800" dirty="0"/>
              <a:t>, </a:t>
            </a:r>
            <a:r>
              <a:rPr lang="ru-RU" sz="2800" dirty="0" err="1"/>
              <a:t>розвитку</a:t>
            </a:r>
            <a:r>
              <a:rPr lang="ru-RU" sz="2800" dirty="0"/>
              <a:t> </a:t>
            </a:r>
            <a:r>
              <a:rPr lang="ru-RU" sz="2800" dirty="0" err="1"/>
              <a:t>їх</a:t>
            </a:r>
            <a:r>
              <a:rPr lang="ru-RU" sz="2800" dirty="0"/>
              <a:t> </a:t>
            </a:r>
            <a:r>
              <a:rPr lang="ru-RU" sz="2800" dirty="0" err="1"/>
              <a:t>особистості</a:t>
            </a:r>
            <a:r>
              <a:rPr lang="ru-RU" sz="2800" dirty="0"/>
              <a:t> в </a:t>
            </a:r>
            <a:r>
              <a:rPr lang="ru-RU" sz="2800" dirty="0" err="1"/>
              <a:t>умовах</a:t>
            </a:r>
            <a:r>
              <a:rPr lang="ru-RU" sz="2800" dirty="0"/>
              <a:t> </a:t>
            </a:r>
            <a:r>
              <a:rPr lang="ru-RU" sz="2800" dirty="0" err="1"/>
              <a:t>спеціально</a:t>
            </a:r>
            <a:r>
              <a:rPr lang="ru-RU" sz="2800" dirty="0"/>
              <a:t> </a:t>
            </a:r>
            <a:r>
              <a:rPr lang="ru-RU" sz="2800" dirty="0" err="1"/>
              <a:t>організованого</a:t>
            </a:r>
            <a:r>
              <a:rPr lang="ru-RU" sz="2800" dirty="0"/>
              <a:t> </a:t>
            </a:r>
            <a:r>
              <a:rPr lang="uk-UA" sz="2800" dirty="0" err="1" smtClean="0"/>
              <a:t>освітньо</a:t>
            </a:r>
            <a:r>
              <a:rPr lang="ru-RU" sz="2800" dirty="0" err="1" smtClean="0"/>
              <a:t>го</a:t>
            </a:r>
            <a:r>
              <a:rPr lang="ru-RU" sz="2800" dirty="0" smtClean="0"/>
              <a:t> </a:t>
            </a:r>
            <a:r>
              <a:rPr lang="ru-RU" sz="2800" dirty="0" err="1"/>
              <a:t>процесу</a:t>
            </a:r>
            <a:r>
              <a:rPr lang="en-US" sz="2800" dirty="0"/>
              <a:t>, </a:t>
            </a:r>
            <a:r>
              <a:rPr lang="ru-RU" sz="2800" dirty="0" err="1"/>
              <a:t>органічно</a:t>
            </a:r>
            <a:r>
              <a:rPr lang="ru-RU" sz="2800" dirty="0"/>
              <a:t> </a:t>
            </a:r>
            <a:r>
              <a:rPr lang="ru-RU" sz="2800" dirty="0" err="1"/>
              <a:t>поєднаного</a:t>
            </a:r>
            <a:r>
              <a:rPr lang="ru-RU" sz="2800" dirty="0"/>
              <a:t> з </a:t>
            </a:r>
            <a:r>
              <a:rPr lang="ru-RU" sz="2800" dirty="0" err="1"/>
              <a:t>іншими</a:t>
            </a:r>
            <a:r>
              <a:rPr lang="ru-RU" sz="2800" dirty="0"/>
              <a:t> формами </a:t>
            </a:r>
            <a:r>
              <a:rPr lang="ru-RU" sz="2800" dirty="0" err="1"/>
              <a:t>реабілітації</a:t>
            </a:r>
            <a:r>
              <a:rPr lang="ru-RU" sz="2800" dirty="0"/>
              <a:t> і </a:t>
            </a:r>
            <a:r>
              <a:rPr lang="ru-RU" sz="2800" dirty="0" err="1"/>
              <a:t>інтеграції</a:t>
            </a:r>
            <a:r>
              <a:rPr lang="ru-RU" sz="2800" dirty="0"/>
              <a:t> в </a:t>
            </a:r>
            <a:r>
              <a:rPr lang="uk-UA" sz="2800" dirty="0"/>
              <a:t>суспільство</a:t>
            </a:r>
            <a:r>
              <a:rPr lang="en-US" sz="2800" dirty="0"/>
              <a:t>, </a:t>
            </a:r>
            <a:endParaRPr lang="uk-UA" sz="2800" dirty="0" smtClean="0"/>
          </a:p>
          <a:p>
            <a:pPr marL="0" indent="0">
              <a:buNone/>
            </a:pPr>
            <a:r>
              <a:rPr lang="ru-RU" sz="2800" dirty="0" smtClean="0"/>
              <a:t>- </a:t>
            </a:r>
            <a:r>
              <a:rPr lang="ru-RU" sz="2800" dirty="0" err="1" smtClean="0"/>
              <a:t>запровадженняв</a:t>
            </a:r>
            <a:r>
              <a:rPr lang="ru-RU" sz="2800" dirty="0" smtClean="0"/>
              <a:t> </a:t>
            </a:r>
            <a:r>
              <a:rPr lang="ru-RU" sz="2800" dirty="0" err="1"/>
              <a:t>Україні</a:t>
            </a:r>
            <a:r>
              <a:rPr lang="ru-RU" sz="2800" dirty="0"/>
              <a:t> </a:t>
            </a:r>
            <a:r>
              <a:rPr lang="ru-RU" sz="2800" dirty="0" err="1"/>
              <a:t>сучасної</a:t>
            </a:r>
            <a:r>
              <a:rPr lang="ru-RU" sz="2800" dirty="0"/>
              <a:t> </a:t>
            </a:r>
            <a:r>
              <a:rPr lang="ru-RU" sz="2800" dirty="0" err="1"/>
              <a:t>системи</a:t>
            </a:r>
            <a:r>
              <a:rPr lang="ru-RU" sz="2800" dirty="0"/>
              <a:t> </a:t>
            </a:r>
            <a:r>
              <a:rPr lang="ru-RU" sz="2800" dirty="0" err="1"/>
              <a:t>центрів</a:t>
            </a:r>
            <a:r>
              <a:rPr lang="ru-RU" sz="2800" dirty="0"/>
              <a:t> </a:t>
            </a:r>
            <a:r>
              <a:rPr lang="ru-RU" sz="2800" dirty="0" err="1"/>
              <a:t>ранньої</a:t>
            </a:r>
            <a:r>
              <a:rPr lang="ru-RU" sz="2800" dirty="0"/>
              <a:t> </a:t>
            </a:r>
            <a:r>
              <a:rPr lang="ru-RU" sz="2800" dirty="0" err="1"/>
              <a:t>соціальної</a:t>
            </a:r>
            <a:r>
              <a:rPr lang="ru-RU" sz="2800" dirty="0"/>
              <a:t> </a:t>
            </a:r>
            <a:r>
              <a:rPr lang="ru-RU" sz="2800" dirty="0" err="1"/>
              <a:t>реабілітації</a:t>
            </a:r>
            <a:r>
              <a:rPr lang="ru-RU" sz="2800" dirty="0"/>
              <a:t> </a:t>
            </a:r>
            <a:r>
              <a:rPr lang="ru-RU" sz="2800" dirty="0" err="1"/>
              <a:t>дітей</a:t>
            </a:r>
            <a:r>
              <a:rPr lang="en-US" sz="2800" dirty="0"/>
              <a:t> з і</a:t>
            </a:r>
            <a:r>
              <a:rPr lang="ru-RU" sz="2800" dirty="0" err="1"/>
              <a:t>нвалідністю</a:t>
            </a:r>
            <a:r>
              <a:rPr lang="en-US" sz="28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657" y="2552482"/>
            <a:ext cx="3657600" cy="2432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627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59874" y="796834"/>
            <a:ext cx="9244738" cy="5812972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b="1" dirty="0" err="1"/>
              <a:t>Реалізація</a:t>
            </a:r>
            <a:r>
              <a:rPr lang="ru-RU" b="1" dirty="0"/>
              <a:t> </a:t>
            </a:r>
            <a:r>
              <a:rPr lang="ru-RU" b="1" dirty="0" err="1"/>
              <a:t>системи</a:t>
            </a:r>
            <a:r>
              <a:rPr lang="ru-RU" b="1" dirty="0"/>
              <a:t> </a:t>
            </a:r>
            <a:r>
              <a:rPr lang="ru-RU" b="1" dirty="0" err="1"/>
              <a:t>ранньої</a:t>
            </a:r>
            <a:r>
              <a:rPr lang="ru-RU" b="1" dirty="0"/>
              <a:t> </a:t>
            </a:r>
            <a:r>
              <a:rPr lang="ru-RU" b="1" dirty="0" err="1"/>
              <a:t>соціальної</a:t>
            </a:r>
            <a:r>
              <a:rPr lang="ru-RU" b="1" dirty="0"/>
              <a:t> </a:t>
            </a:r>
            <a:r>
              <a:rPr lang="ru-RU" b="1" dirty="0" err="1"/>
              <a:t>реабілітації</a:t>
            </a:r>
            <a:r>
              <a:rPr lang="ru-RU" b="1" dirty="0"/>
              <a:t> </a:t>
            </a:r>
            <a:r>
              <a:rPr lang="ru-RU" b="1" dirty="0" err="1"/>
              <a:t>дітей</a:t>
            </a:r>
            <a:r>
              <a:rPr lang="ru-RU" b="1" dirty="0"/>
              <a:t> з </a:t>
            </a:r>
            <a:r>
              <a:rPr lang="ru-RU" b="1" dirty="0" err="1"/>
              <a:t>інвалідністю</a:t>
            </a:r>
            <a:r>
              <a:rPr lang="ru-RU" b="1" dirty="0"/>
              <a:t> </a:t>
            </a:r>
            <a:r>
              <a:rPr lang="ru-RU" b="1" dirty="0" err="1"/>
              <a:t>передбачає</a:t>
            </a:r>
            <a:r>
              <a:rPr lang="ru-RU" b="1" dirty="0"/>
              <a:t> </a:t>
            </a:r>
            <a:r>
              <a:rPr lang="ru-RU" b="1" dirty="0" err="1"/>
              <a:t>наступні</a:t>
            </a:r>
            <a:r>
              <a:rPr lang="ru-RU" b="1" dirty="0"/>
              <a:t> </a:t>
            </a:r>
            <a:r>
              <a:rPr lang="ru-RU" b="1" dirty="0" err="1"/>
              <a:t>фактори</a:t>
            </a:r>
            <a:r>
              <a:rPr lang="en-US" b="1" dirty="0"/>
              <a:t>:</a:t>
            </a:r>
          </a:p>
          <a:p>
            <a:r>
              <a:rPr lang="ru-RU" dirty="0" err="1" smtClean="0"/>
              <a:t>здійснення</a:t>
            </a:r>
            <a:r>
              <a:rPr lang="ru-RU" dirty="0" smtClean="0"/>
              <a:t> </a:t>
            </a:r>
            <a:r>
              <a:rPr lang="ru-RU" dirty="0" err="1"/>
              <a:t>ранньої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з </a:t>
            </a:r>
            <a:r>
              <a:rPr lang="ru-RU" dirty="0" err="1"/>
              <a:t>інвалідністю</a:t>
            </a:r>
            <a:r>
              <a:rPr lang="ru-RU" dirty="0"/>
              <a:t> через мережу </a:t>
            </a:r>
            <a:r>
              <a:rPr lang="ru-RU" dirty="0" err="1"/>
              <a:t>центрів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en-US" dirty="0"/>
              <a:t>, </a:t>
            </a:r>
            <a:r>
              <a:rPr lang="ru-RU" dirty="0"/>
              <a:t>максимально </a:t>
            </a:r>
            <a:r>
              <a:rPr lang="ru-RU" dirty="0" err="1"/>
              <a:t>наближених</a:t>
            </a:r>
            <a:r>
              <a:rPr lang="ru-RU" dirty="0"/>
              <a:t> до </a:t>
            </a:r>
            <a:r>
              <a:rPr lang="ru-RU" dirty="0" err="1"/>
              <a:t>місця</a:t>
            </a:r>
            <a:r>
              <a:rPr lang="ru-RU" dirty="0"/>
              <a:t> </a:t>
            </a:r>
            <a:r>
              <a:rPr lang="ru-RU" dirty="0" err="1" smtClean="0"/>
              <a:t>їхнього</a:t>
            </a:r>
            <a:r>
              <a:rPr lang="ru-RU" dirty="0" smtClean="0"/>
              <a:t> </a:t>
            </a:r>
            <a:r>
              <a:rPr lang="ru-RU" dirty="0" err="1"/>
              <a:t>проживання</a:t>
            </a:r>
            <a:r>
              <a:rPr lang="en-US" dirty="0"/>
              <a:t>;</a:t>
            </a:r>
          </a:p>
          <a:p>
            <a:r>
              <a:rPr lang="ru-RU" dirty="0" err="1" smtClean="0"/>
              <a:t>виявлення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відбір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з </a:t>
            </a:r>
            <a:r>
              <a:rPr lang="ru-RU" dirty="0" err="1" smtClean="0"/>
              <a:t>інвалідністю</a:t>
            </a:r>
            <a:r>
              <a:rPr lang="en-US" dirty="0" smtClean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потребують</a:t>
            </a:r>
            <a:r>
              <a:rPr lang="ru-RU" dirty="0"/>
              <a:t> </a:t>
            </a:r>
            <a:r>
              <a:rPr lang="ru-RU" dirty="0" err="1"/>
              <a:t>ранньої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en-US" dirty="0"/>
              <a:t>, </a:t>
            </a:r>
            <a:r>
              <a:rPr lang="ru-RU" dirty="0"/>
              <a:t>центрами </a:t>
            </a:r>
            <a:r>
              <a:rPr lang="ru-RU" dirty="0" err="1"/>
              <a:t>реабілітації</a:t>
            </a:r>
            <a:r>
              <a:rPr lang="ru-RU" dirty="0"/>
              <a:t> у </a:t>
            </a:r>
            <a:r>
              <a:rPr lang="ru-RU" dirty="0" err="1"/>
              <a:t>тісному</a:t>
            </a:r>
            <a:r>
              <a:rPr lang="ru-RU" dirty="0"/>
              <a:t> </a:t>
            </a:r>
            <a:r>
              <a:rPr lang="ru-RU" dirty="0" err="1"/>
              <a:t>контакті</a:t>
            </a:r>
            <a:r>
              <a:rPr lang="ru-RU" dirty="0"/>
              <a:t> з органами </a:t>
            </a:r>
            <a:r>
              <a:rPr lang="uk-UA" dirty="0"/>
              <a:t>охорони </a:t>
            </a:r>
            <a:r>
              <a:rPr lang="ru-RU" dirty="0" smtClean="0"/>
              <a:t>здоров</a:t>
            </a:r>
            <a:r>
              <a:rPr lang="en-GB" dirty="0" smtClean="0"/>
              <a:t>’</a:t>
            </a:r>
            <a:r>
              <a:rPr lang="ru-RU" dirty="0" smtClean="0"/>
              <a:t>я </a:t>
            </a:r>
            <a:r>
              <a:rPr lang="ru-RU" dirty="0"/>
              <a:t>і </a:t>
            </a:r>
            <a:r>
              <a:rPr lang="uk-UA" dirty="0"/>
              <a:t>навчальними закладами</a:t>
            </a:r>
            <a:r>
              <a:rPr lang="en-US" dirty="0"/>
              <a:t>;</a:t>
            </a:r>
          </a:p>
          <a:p>
            <a:r>
              <a:rPr lang="ru-RU" dirty="0" err="1" smtClean="0"/>
              <a:t>реалізація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дитини</a:t>
            </a:r>
            <a:r>
              <a:rPr lang="ru-RU" dirty="0"/>
              <a:t> </a:t>
            </a:r>
            <a:r>
              <a:rPr lang="ru-RU" dirty="0" err="1"/>
              <a:t>індивідуальних</a:t>
            </a:r>
            <a:r>
              <a:rPr lang="ru-RU" dirty="0"/>
              <a:t> </a:t>
            </a:r>
            <a:r>
              <a:rPr lang="ru-RU" dirty="0" err="1"/>
              <a:t>реабілітаційних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en-US" dirty="0"/>
              <a:t>, </a:t>
            </a:r>
            <a:r>
              <a:rPr lang="ru-RU" dirty="0" err="1"/>
              <a:t>розроблених</a:t>
            </a:r>
            <a:r>
              <a:rPr lang="ru-RU" dirty="0"/>
              <a:t> з </a:t>
            </a:r>
            <a:r>
              <a:rPr lang="ru-RU" dirty="0" err="1"/>
              <a:t>врахуванням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і </a:t>
            </a:r>
            <a:r>
              <a:rPr lang="ru-RU" dirty="0" err="1"/>
              <a:t>можливостей</a:t>
            </a:r>
            <a:r>
              <a:rPr lang="en-US" dirty="0"/>
              <a:t>;</a:t>
            </a:r>
          </a:p>
          <a:p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/>
              <a:t>ранньої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реабілітації</a:t>
            </a:r>
            <a:r>
              <a:rPr lang="ru-RU" dirty="0"/>
              <a:t> </a:t>
            </a:r>
            <a:r>
              <a:rPr lang="ru-RU" dirty="0" err="1"/>
              <a:t>даної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з </a:t>
            </a:r>
            <a:r>
              <a:rPr lang="ru-RU" dirty="0" err="1"/>
              <a:t>безпосередньою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участю</a:t>
            </a:r>
            <a:r>
              <a:rPr lang="ru-RU" dirty="0"/>
              <a:t> і без </a:t>
            </a:r>
            <a:r>
              <a:rPr lang="ru-RU" dirty="0" err="1"/>
              <a:t>відриву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сім</a:t>
            </a:r>
            <a:r>
              <a:rPr lang="en-US" dirty="0"/>
              <a:t>’</a:t>
            </a:r>
            <a:r>
              <a:rPr lang="ru-RU" dirty="0"/>
              <a:t>ї</a:t>
            </a:r>
            <a:r>
              <a:rPr lang="en-US" dirty="0"/>
              <a:t> (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батьків</a:t>
            </a:r>
            <a:r>
              <a:rPr lang="en-US" dirty="0"/>
              <a:t>, </a:t>
            </a:r>
            <a:r>
              <a:rPr lang="uk-UA" dirty="0" err="1"/>
              <a:t>інш</a:t>
            </a:r>
            <a:r>
              <a:rPr lang="ru-RU" dirty="0"/>
              <a:t>их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сімї</a:t>
            </a:r>
            <a:r>
              <a:rPr lang="ru-RU" dirty="0"/>
              <a:t> </a:t>
            </a:r>
            <a:r>
              <a:rPr lang="uk-UA" dirty="0"/>
              <a:t>дитини до </a:t>
            </a:r>
            <a:r>
              <a:rPr lang="ru-RU" dirty="0" err="1"/>
              <a:t>участі</a:t>
            </a:r>
            <a:r>
              <a:rPr lang="ru-RU" dirty="0"/>
              <a:t> у </a:t>
            </a:r>
            <a:r>
              <a:rPr lang="ru-RU" dirty="0" err="1"/>
              <a:t>реабілітаційному</a:t>
            </a:r>
            <a:r>
              <a:rPr lang="ru-RU" dirty="0"/>
              <a:t> </a:t>
            </a:r>
            <a:r>
              <a:rPr lang="ru-RU" dirty="0" err="1"/>
              <a:t>процесі</a:t>
            </a:r>
            <a:r>
              <a:rPr lang="en-US" dirty="0"/>
              <a:t>);</a:t>
            </a:r>
          </a:p>
          <a:p>
            <a:r>
              <a:rPr lang="ru-RU" dirty="0" err="1" smtClean="0"/>
              <a:t>перебуванння</a:t>
            </a:r>
            <a:r>
              <a:rPr lang="ru-RU" dirty="0" smtClean="0"/>
              <a:t> </a:t>
            </a:r>
            <a:r>
              <a:rPr lang="ru-RU" dirty="0" err="1"/>
              <a:t>дитини</a:t>
            </a:r>
            <a:r>
              <a:rPr lang="ru-RU" dirty="0"/>
              <a:t> в </a:t>
            </a:r>
            <a:r>
              <a:rPr lang="ru-RU" dirty="0" err="1"/>
              <a:t>реабілітаційному</a:t>
            </a:r>
            <a:r>
              <a:rPr lang="ru-RU" dirty="0"/>
              <a:t> </a:t>
            </a:r>
            <a:r>
              <a:rPr lang="ru-RU" dirty="0" err="1"/>
              <a:t>центрі</a:t>
            </a:r>
            <a:r>
              <a:rPr lang="ru-RU" dirty="0"/>
              <a:t> у </a:t>
            </a:r>
            <a:r>
              <a:rPr lang="ru-RU" dirty="0" err="1"/>
              <a:t>денний</a:t>
            </a:r>
            <a:r>
              <a:rPr lang="ru-RU" dirty="0"/>
              <a:t> час, </a:t>
            </a:r>
            <a:r>
              <a:rPr lang="ru-RU" dirty="0" err="1"/>
              <a:t>що</a:t>
            </a:r>
            <a:r>
              <a:rPr lang="ru-RU" dirty="0"/>
              <a:t> є </a:t>
            </a:r>
            <a:r>
              <a:rPr lang="ru-RU" dirty="0" err="1"/>
              <a:t>соціальною</a:t>
            </a:r>
            <a:r>
              <a:rPr lang="ru-RU" dirty="0"/>
              <a:t> </a:t>
            </a:r>
            <a:r>
              <a:rPr lang="ru-RU" dirty="0" err="1"/>
              <a:t>підтримкою</a:t>
            </a:r>
            <a:r>
              <a:rPr lang="ru-RU" dirty="0"/>
              <a:t> </a:t>
            </a:r>
            <a:r>
              <a:rPr lang="ru-RU" dirty="0" err="1" smtClean="0"/>
              <a:t>сім</a:t>
            </a:r>
            <a:r>
              <a:rPr lang="en-GB" dirty="0" smtClean="0"/>
              <a:t>’</a:t>
            </a:r>
            <a:r>
              <a:rPr lang="ru-RU" dirty="0" smtClean="0"/>
              <a:t>ї</a:t>
            </a:r>
            <a:r>
              <a:rPr lang="ru-RU" dirty="0"/>
              <a:t>;</a:t>
            </a:r>
            <a:endParaRPr lang="en-US" dirty="0"/>
          </a:p>
          <a:p>
            <a:r>
              <a:rPr lang="ru-RU" dirty="0" err="1" smtClean="0"/>
              <a:t>перебування</a:t>
            </a:r>
            <a:r>
              <a:rPr lang="ru-RU" dirty="0" smtClean="0"/>
              <a:t> </a:t>
            </a:r>
            <a:r>
              <a:rPr lang="ru-RU" dirty="0" err="1"/>
              <a:t>дитини</a:t>
            </a:r>
            <a:r>
              <a:rPr lang="ru-RU" dirty="0"/>
              <a:t> у </a:t>
            </a:r>
            <a:r>
              <a:rPr lang="ru-RU" dirty="0" err="1"/>
              <a:t>дитячому</a:t>
            </a:r>
            <a:r>
              <a:rPr lang="ru-RU" dirty="0"/>
              <a:t> </a:t>
            </a:r>
            <a:r>
              <a:rPr lang="ru-RU" dirty="0" err="1"/>
              <a:t>колективі</a:t>
            </a:r>
            <a:r>
              <a:rPr lang="ru-RU" dirty="0"/>
              <a:t>, без </a:t>
            </a:r>
            <a:r>
              <a:rPr lang="ru-RU" dirty="0" err="1"/>
              <a:t>ізоляції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(як в </a:t>
            </a:r>
            <a:r>
              <a:rPr lang="ru-RU" dirty="0" err="1" smtClean="0"/>
              <a:t>інтернатних</a:t>
            </a:r>
            <a:r>
              <a:rPr lang="ru-RU" dirty="0" smtClean="0"/>
              <a:t> закладах), </a:t>
            </a:r>
            <a:r>
              <a:rPr lang="ru-RU" dirty="0"/>
              <a:t>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звичного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;</a:t>
            </a:r>
            <a:endParaRPr lang="en-US" dirty="0"/>
          </a:p>
          <a:p>
            <a:r>
              <a:rPr lang="ru-RU" dirty="0" err="1" smtClean="0"/>
              <a:t>поступова</a:t>
            </a:r>
            <a:r>
              <a:rPr lang="ru-RU" dirty="0" smtClean="0"/>
              <a:t> </a:t>
            </a:r>
            <a:r>
              <a:rPr lang="ru-RU" dirty="0" err="1"/>
              <a:t>інтеграція</a:t>
            </a:r>
            <a:r>
              <a:rPr lang="ru-RU" dirty="0"/>
              <a:t> </a:t>
            </a:r>
            <a:r>
              <a:rPr lang="ru-RU" dirty="0" err="1"/>
              <a:t>дітей</a:t>
            </a:r>
            <a:r>
              <a:rPr lang="ru-RU" dirty="0"/>
              <a:t> у </a:t>
            </a:r>
            <a:r>
              <a:rPr lang="ru-RU" dirty="0" err="1"/>
              <a:t>дитячі</a:t>
            </a:r>
            <a:r>
              <a:rPr lang="ru-RU" dirty="0"/>
              <a:t> </a:t>
            </a:r>
            <a:r>
              <a:rPr lang="ru-RU" dirty="0" err="1"/>
              <a:t>дошкільні</a:t>
            </a:r>
            <a:r>
              <a:rPr lang="ru-RU" dirty="0"/>
              <a:t> </a:t>
            </a:r>
            <a:r>
              <a:rPr lang="ru-RU" dirty="0" err="1"/>
              <a:t>заклади</a:t>
            </a:r>
            <a:r>
              <a:rPr lang="ru-RU" dirty="0"/>
              <a:t> і </a:t>
            </a:r>
            <a:r>
              <a:rPr lang="ru-RU" dirty="0" err="1"/>
              <a:t>загальноосвітні</a:t>
            </a:r>
            <a:r>
              <a:rPr lang="ru-RU" dirty="0"/>
              <a:t> </a:t>
            </a:r>
            <a:r>
              <a:rPr lang="ru-RU" dirty="0" err="1"/>
              <a:t>школи</a:t>
            </a:r>
            <a:r>
              <a:rPr lang="ru-RU" dirty="0"/>
              <a:t>;</a:t>
            </a:r>
            <a:endParaRPr lang="en-US" dirty="0"/>
          </a:p>
          <a:p>
            <a:r>
              <a:rPr lang="ru-RU" dirty="0" err="1" smtClean="0"/>
              <a:t>рання</a:t>
            </a:r>
            <a:r>
              <a:rPr lang="ru-RU" dirty="0" smtClean="0"/>
              <a:t> 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 smtClean="0"/>
              <a:t>інтеграція</a:t>
            </a:r>
            <a:r>
              <a:rPr lang="ru-RU" dirty="0" smtClean="0"/>
              <a:t> у </a:t>
            </a:r>
            <a:r>
              <a:rPr lang="ru-RU" dirty="0" err="1"/>
              <a:t>суспільстві</a:t>
            </a:r>
            <a:r>
              <a:rPr lang="ru-RU" dirty="0"/>
              <a:t>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1030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045029"/>
            <a:ext cx="8915400" cy="4866193"/>
          </a:xfrm>
        </p:spPr>
        <p:txBody>
          <a:bodyPr/>
          <a:lstStyle/>
          <a:p>
            <a:pPr marL="0" indent="0">
              <a:buNone/>
            </a:pP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реабілітація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інвалідністю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реабілітаційних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корекційно-відновлювальних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заходів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дітей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ранньому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віці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метою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зменшення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усунення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навичок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дитині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інвалідністю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інтегруватися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дитячі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не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знаходитись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інтернатних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установах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навчатися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вдома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GB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орієнтована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дитину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єднує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загальноосвітню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технічну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таким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дітям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сімям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індивідуальних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реабілітаційних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року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дитини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істотно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змінює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краще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67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718457"/>
            <a:ext cx="8915400" cy="519276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600" b="1" dirty="0"/>
              <a:t>Модель </a:t>
            </a:r>
            <a:r>
              <a:rPr lang="ru-RU" sz="3600" b="1" dirty="0" err="1"/>
              <a:t>адаптації</a:t>
            </a:r>
            <a:r>
              <a:rPr lang="ru-RU" sz="3600" b="1" dirty="0"/>
              <a:t> </a:t>
            </a:r>
            <a:r>
              <a:rPr lang="ru-RU" sz="3600" b="1" dirty="0" err="1" smtClean="0"/>
              <a:t>сім</a:t>
            </a:r>
            <a:r>
              <a:rPr lang="en-GB" sz="3600" b="1" dirty="0" smtClean="0"/>
              <a:t>’</a:t>
            </a:r>
            <a:r>
              <a:rPr lang="ru-RU" sz="3600" b="1" dirty="0" smtClean="0"/>
              <a:t>ї </a:t>
            </a:r>
            <a:r>
              <a:rPr lang="ru-RU" sz="3600" b="1" dirty="0"/>
              <a:t>до </a:t>
            </a:r>
            <a:r>
              <a:rPr lang="ru-RU" sz="3600" b="1" dirty="0" err="1"/>
              <a:t>інвалідності</a:t>
            </a:r>
            <a:r>
              <a:rPr lang="ru-RU" sz="3600" b="1" dirty="0"/>
              <a:t> </a:t>
            </a:r>
            <a:r>
              <a:rPr lang="ru-RU" sz="3600" b="1" dirty="0" err="1"/>
              <a:t>дитини</a:t>
            </a:r>
            <a:r>
              <a:rPr lang="ru-RU" sz="3600" b="1" dirty="0"/>
              <a:t>:</a:t>
            </a:r>
            <a:endParaRPr lang="en-US" sz="3600" b="1" dirty="0"/>
          </a:p>
          <a:p>
            <a:pPr lvl="0"/>
            <a:r>
              <a:rPr lang="ru-RU" sz="3600" b="1" i="1" dirty="0" err="1"/>
              <a:t>Нормалізація</a:t>
            </a:r>
            <a:r>
              <a:rPr lang="ru-RU" sz="3600" b="1" i="1" dirty="0"/>
              <a:t> </a:t>
            </a:r>
            <a:r>
              <a:rPr lang="ru-RU" sz="3600" b="1" i="1" dirty="0" err="1"/>
              <a:t>життєдіяльності</a:t>
            </a:r>
            <a:endParaRPr lang="en-US" sz="3600" dirty="0"/>
          </a:p>
          <a:p>
            <a:pPr lvl="0"/>
            <a:r>
              <a:rPr lang="ru-RU" sz="3600" b="1" i="1" dirty="0"/>
              <a:t>Участь у </a:t>
            </a:r>
            <a:r>
              <a:rPr lang="ru-RU" sz="3600" b="1" i="1" dirty="0" err="1"/>
              <a:t>громадському</a:t>
            </a:r>
            <a:r>
              <a:rPr lang="ru-RU" sz="3600" b="1" i="1" dirty="0"/>
              <a:t> </a:t>
            </a:r>
            <a:r>
              <a:rPr lang="ru-RU" sz="3600" b="1" i="1" dirty="0" err="1"/>
              <a:t>житті</a:t>
            </a:r>
            <a:endParaRPr lang="en-US" sz="3600" dirty="0"/>
          </a:p>
          <a:p>
            <a:pPr lvl="0"/>
            <a:r>
              <a:rPr lang="ru-RU" sz="3600" b="1" i="1" dirty="0" err="1"/>
              <a:t>Альтруістичний</a:t>
            </a:r>
            <a:r>
              <a:rPr lang="ru-RU" sz="3600" b="1" i="1" dirty="0"/>
              <a:t> стиль </a:t>
            </a:r>
            <a:r>
              <a:rPr lang="ru-RU" sz="3600" b="1" i="1" dirty="0" err="1"/>
              <a:t>життя</a:t>
            </a:r>
            <a:endParaRPr lang="en-US" sz="3600" dirty="0"/>
          </a:p>
          <a:p>
            <a:r>
              <a:rPr lang="ru-RU" sz="3600" b="1" i="1" dirty="0"/>
              <a:t>Духовна </a:t>
            </a:r>
            <a:r>
              <a:rPr lang="ru-RU" sz="3600" b="1" i="1" dirty="0" err="1" smtClean="0"/>
              <a:t>підтримка</a:t>
            </a:r>
            <a:endParaRPr lang="en-GB" sz="3600" b="1" i="1" dirty="0" smtClean="0"/>
          </a:p>
          <a:p>
            <a:pPr marL="0" indent="0" algn="ctr">
              <a:buNone/>
            </a:pPr>
            <a:r>
              <a:rPr lang="en-US" sz="2600" b="1" dirty="0" smtClean="0"/>
              <a:t>(</a:t>
            </a:r>
            <a:r>
              <a:rPr lang="en-US" sz="2600" dirty="0" smtClean="0"/>
              <a:t>Edgar </a:t>
            </a:r>
            <a:r>
              <a:rPr lang="en-US" sz="2600" dirty="0"/>
              <a:t>Seligman, Sidney </a:t>
            </a:r>
            <a:r>
              <a:rPr lang="en-US" sz="2600" dirty="0" err="1"/>
              <a:t>Benjamin.</a:t>
            </a:r>
            <a:r>
              <a:rPr lang="en-US" sz="2600" i="1" dirty="0" err="1"/>
              <a:t>Ordinary</a:t>
            </a:r>
            <a:r>
              <a:rPr lang="en-US" sz="2600" i="1" dirty="0"/>
              <a:t> Families, Special Children. A Systems Approach to Childhood </a:t>
            </a:r>
            <a:r>
              <a:rPr lang="en-US" sz="2600" i="1" dirty="0" smtClean="0"/>
              <a:t>Disability</a:t>
            </a:r>
            <a:r>
              <a:rPr lang="en-US" sz="2600" b="1" i="1" dirty="0" smtClean="0"/>
              <a:t>)</a:t>
            </a:r>
            <a:endParaRPr lang="en-US" sz="2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1126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071154"/>
            <a:ext cx="8915400" cy="48400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i="1" dirty="0" err="1"/>
              <a:t>Нормалізація</a:t>
            </a:r>
            <a:r>
              <a:rPr lang="ru-RU" sz="2400" b="1" i="1" dirty="0"/>
              <a:t> </a:t>
            </a:r>
            <a:r>
              <a:rPr lang="ru-RU" sz="2400" b="1" i="1" dirty="0" err="1"/>
              <a:t>життєдіяльності</a:t>
            </a:r>
            <a:endParaRPr lang="en-US" sz="2400" b="1" dirty="0"/>
          </a:p>
          <a:p>
            <a:pPr lvl="0"/>
            <a:r>
              <a:rPr lang="ru-RU" sz="2400" b="1" dirty="0" err="1"/>
              <a:t>Інформаційні</a:t>
            </a:r>
            <a:r>
              <a:rPr lang="ru-RU" sz="2400" b="1" dirty="0"/>
              <a:t> </a:t>
            </a:r>
            <a:r>
              <a:rPr lang="ru-RU" sz="2400" b="1" dirty="0" err="1"/>
              <a:t>послуги</a:t>
            </a:r>
            <a:r>
              <a:rPr lang="ru-RU" sz="2400" b="1" dirty="0"/>
              <a:t> батькам і </a:t>
            </a:r>
            <a:r>
              <a:rPr lang="ru-RU" sz="2400" b="1" dirty="0" err="1"/>
              <a:t>найближчому</a:t>
            </a:r>
            <a:r>
              <a:rPr lang="ru-RU" sz="2400" b="1" dirty="0"/>
              <a:t> </a:t>
            </a:r>
            <a:r>
              <a:rPr lang="ru-RU" sz="2400" b="1" dirty="0" err="1"/>
              <a:t>оточенню</a:t>
            </a:r>
            <a:endParaRPr lang="en-US" sz="2400" dirty="0"/>
          </a:p>
          <a:p>
            <a:pPr lvl="0"/>
            <a:r>
              <a:rPr lang="ru-RU" sz="2400" b="1" dirty="0" err="1"/>
              <a:t>Упорядкування</a:t>
            </a:r>
            <a:r>
              <a:rPr lang="ru-RU" sz="2400" b="1" dirty="0"/>
              <a:t> </a:t>
            </a:r>
            <a:r>
              <a:rPr lang="ru-RU" sz="2400" b="1" dirty="0" err="1"/>
              <a:t>життя</a:t>
            </a:r>
            <a:r>
              <a:rPr lang="ru-RU" sz="2400" b="1" dirty="0"/>
              <a:t> </a:t>
            </a:r>
            <a:r>
              <a:rPr lang="ru-RU" sz="2400" b="1" dirty="0" err="1" smtClean="0"/>
              <a:t>сім</a:t>
            </a:r>
            <a:r>
              <a:rPr lang="en-GB" sz="2400" b="1" dirty="0" smtClean="0"/>
              <a:t>’</a:t>
            </a:r>
            <a:r>
              <a:rPr lang="ru-RU" sz="2400" b="1" dirty="0" smtClean="0"/>
              <a:t>ї </a:t>
            </a:r>
            <a:r>
              <a:rPr lang="ru-RU" sz="2400" b="1" dirty="0" err="1"/>
              <a:t>відповідно</a:t>
            </a:r>
            <a:r>
              <a:rPr lang="ru-RU" sz="2400" b="1" dirty="0"/>
              <a:t> до потреб </a:t>
            </a:r>
            <a:r>
              <a:rPr lang="ru-RU" sz="2400" b="1" dirty="0" err="1"/>
              <a:t>дитини</a:t>
            </a:r>
            <a:r>
              <a:rPr lang="ru-RU" sz="2400" b="1" dirty="0"/>
              <a:t> і </a:t>
            </a:r>
            <a:r>
              <a:rPr lang="ru-RU" sz="2400" b="1" dirty="0" err="1"/>
              <a:t>батьків</a:t>
            </a:r>
            <a:endParaRPr lang="en-US" sz="2400" dirty="0"/>
          </a:p>
          <a:p>
            <a:pPr lvl="0"/>
            <a:r>
              <a:rPr lang="ru-RU" sz="2400" b="1" dirty="0" err="1"/>
              <a:t>Створення</a:t>
            </a:r>
            <a:r>
              <a:rPr lang="ru-RU" sz="2400" b="1" dirty="0"/>
              <a:t> </a:t>
            </a:r>
            <a:r>
              <a:rPr lang="ru-RU" sz="2400" b="1" dirty="0" err="1" smtClean="0"/>
              <a:t>безбар</a:t>
            </a:r>
            <a:r>
              <a:rPr lang="en-GB" sz="2400" b="1" dirty="0" smtClean="0"/>
              <a:t>’</a:t>
            </a:r>
            <a:r>
              <a:rPr lang="ru-RU" sz="2400" b="1" dirty="0" err="1" smtClean="0"/>
              <a:t>єрного</a:t>
            </a:r>
            <a:r>
              <a:rPr lang="ru-RU" sz="2400" b="1" dirty="0" smtClean="0"/>
              <a:t> </a:t>
            </a:r>
            <a:r>
              <a:rPr lang="ru-RU" sz="2400" b="1" dirty="0" err="1"/>
              <a:t>середовища</a:t>
            </a:r>
            <a:endParaRPr lang="en-US" sz="2400" dirty="0"/>
          </a:p>
          <a:p>
            <a:pPr lvl="0"/>
            <a:r>
              <a:rPr lang="ru-RU" sz="2400" b="1" dirty="0" err="1"/>
              <a:t>Навчання</a:t>
            </a:r>
            <a:r>
              <a:rPr lang="ru-RU" sz="2400" b="1" dirty="0"/>
              <a:t> </a:t>
            </a:r>
            <a:r>
              <a:rPr lang="ru-RU" sz="2400" b="1" dirty="0" err="1"/>
              <a:t>батьків</a:t>
            </a:r>
            <a:r>
              <a:rPr lang="ru-RU" sz="2400" b="1" dirty="0"/>
              <a:t> </a:t>
            </a:r>
            <a:r>
              <a:rPr lang="ru-RU" sz="2400" b="1" dirty="0" err="1"/>
              <a:t>навичкам</a:t>
            </a:r>
            <a:r>
              <a:rPr lang="ru-RU" sz="2400" b="1" dirty="0"/>
              <a:t> догляду і </a:t>
            </a:r>
            <a:r>
              <a:rPr lang="ru-RU" sz="2400" b="1" dirty="0" err="1"/>
              <a:t>нагляду</a:t>
            </a:r>
            <a:r>
              <a:rPr lang="ru-RU" sz="2400" b="1" dirty="0"/>
              <a:t> за </a:t>
            </a:r>
            <a:r>
              <a:rPr lang="ru-RU" sz="2400" b="1" dirty="0" err="1"/>
              <a:t>дитиною</a:t>
            </a:r>
            <a:r>
              <a:rPr lang="ru-RU" sz="2400" b="1" dirty="0"/>
              <a:t>, </a:t>
            </a:r>
            <a:r>
              <a:rPr lang="ru-RU" sz="2400" b="1" dirty="0" err="1"/>
              <a:t>її</a:t>
            </a:r>
            <a:r>
              <a:rPr lang="ru-RU" sz="2400" b="1" dirty="0"/>
              <a:t> </a:t>
            </a:r>
            <a:r>
              <a:rPr lang="ru-RU" sz="2400" b="1" dirty="0" err="1"/>
              <a:t>виховання</a:t>
            </a:r>
            <a:r>
              <a:rPr lang="ru-RU" sz="2400" b="1" dirty="0"/>
              <a:t> і </a:t>
            </a:r>
            <a:r>
              <a:rPr lang="ru-RU" sz="2400" b="1" dirty="0" err="1"/>
              <a:t>розвитку</a:t>
            </a:r>
            <a:r>
              <a:rPr lang="ru-RU" sz="2400" b="1" dirty="0"/>
              <a:t> </a:t>
            </a:r>
            <a:endParaRPr lang="en-US" sz="2400" dirty="0"/>
          </a:p>
          <a:p>
            <a:pPr lvl="0"/>
            <a:r>
              <a:rPr lang="ru-RU" sz="2400" b="1" dirty="0" err="1"/>
              <a:t>Мобілізація</a:t>
            </a:r>
            <a:r>
              <a:rPr lang="ru-RU" sz="2400" b="1" dirty="0"/>
              <a:t> </a:t>
            </a:r>
            <a:r>
              <a:rPr lang="ru-RU" sz="2400" b="1" dirty="0" err="1"/>
              <a:t>нових</a:t>
            </a:r>
            <a:r>
              <a:rPr lang="ru-RU" sz="2400" b="1" dirty="0"/>
              <a:t> </a:t>
            </a:r>
            <a:r>
              <a:rPr lang="ru-RU" sz="2400" b="1" dirty="0" err="1"/>
              <a:t>ресурсів</a:t>
            </a:r>
            <a:r>
              <a:rPr lang="ru-RU" sz="2400" b="1" dirty="0"/>
              <a:t> як </a:t>
            </a:r>
            <a:r>
              <a:rPr lang="ru-RU" sz="2400" b="1" dirty="0" err="1"/>
              <a:t>способів</a:t>
            </a:r>
            <a:r>
              <a:rPr lang="ru-RU" sz="2400" b="1" dirty="0"/>
              <a:t> </a:t>
            </a:r>
            <a:r>
              <a:rPr lang="ru-RU" sz="2400" b="1" dirty="0" err="1"/>
              <a:t>підтримки</a:t>
            </a:r>
            <a:r>
              <a:rPr lang="ru-RU" sz="2400" b="1" dirty="0"/>
              <a:t> </a:t>
            </a:r>
            <a:r>
              <a:rPr lang="ru-RU" sz="2400" b="1" dirty="0" err="1" smtClean="0"/>
              <a:t>сім</a:t>
            </a:r>
            <a:r>
              <a:rPr lang="en-GB" sz="2400" b="1" dirty="0" smtClean="0"/>
              <a:t>’</a:t>
            </a:r>
            <a:r>
              <a:rPr lang="ru-RU" sz="2400" b="1" dirty="0" smtClean="0"/>
              <a:t>ї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36178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b="1" i="1" dirty="0"/>
              <a:t>Участь у </a:t>
            </a:r>
            <a:r>
              <a:rPr lang="ru-RU" sz="2800" b="1" i="1" dirty="0" err="1"/>
              <a:t>громадській</a:t>
            </a:r>
            <a:r>
              <a:rPr lang="ru-RU" sz="2800" b="1" i="1" dirty="0"/>
              <a:t>  </a:t>
            </a:r>
            <a:r>
              <a:rPr lang="ru-RU" sz="2800" b="1" i="1" dirty="0" err="1"/>
              <a:t>діяльності</a:t>
            </a:r>
            <a:endParaRPr lang="en-US" sz="2800" dirty="0"/>
          </a:p>
          <a:p>
            <a:pPr lvl="0"/>
            <a:r>
              <a:rPr lang="ru-RU" sz="2800" b="1" dirty="0" err="1"/>
              <a:t>Залучення</a:t>
            </a:r>
            <a:r>
              <a:rPr lang="ru-RU" sz="2800" b="1" dirty="0"/>
              <a:t> </a:t>
            </a:r>
            <a:r>
              <a:rPr lang="ru-RU" sz="2800" b="1" dirty="0" err="1"/>
              <a:t>членів</a:t>
            </a:r>
            <a:r>
              <a:rPr lang="ru-RU" sz="2800" b="1" dirty="0"/>
              <a:t> </a:t>
            </a:r>
            <a:r>
              <a:rPr lang="ru-RU" sz="2800" b="1" dirty="0" err="1" smtClean="0"/>
              <a:t>сім</a:t>
            </a:r>
            <a:r>
              <a:rPr lang="en-GB" sz="2800" b="1" dirty="0" smtClean="0"/>
              <a:t>’</a:t>
            </a:r>
            <a:r>
              <a:rPr lang="ru-RU" sz="2800" b="1" dirty="0" smtClean="0"/>
              <a:t>ї </a:t>
            </a:r>
            <a:r>
              <a:rPr lang="ru-RU" sz="2800" b="1" dirty="0"/>
              <a:t>до </a:t>
            </a:r>
            <a:r>
              <a:rPr lang="ru-RU" sz="2800" b="1" dirty="0" err="1"/>
              <a:t>роботи</a:t>
            </a:r>
            <a:r>
              <a:rPr lang="ru-RU" sz="2800" b="1" dirty="0"/>
              <a:t> у </a:t>
            </a:r>
            <a:r>
              <a:rPr lang="ru-RU" sz="2800" b="1" dirty="0" err="1"/>
              <a:t>громадських</a:t>
            </a:r>
            <a:r>
              <a:rPr lang="ru-RU" sz="2800" b="1" dirty="0"/>
              <a:t> </a:t>
            </a:r>
            <a:r>
              <a:rPr lang="ru-RU" sz="2800" b="1" dirty="0" err="1"/>
              <a:t>організаціях</a:t>
            </a:r>
            <a:endParaRPr lang="en-US" sz="2800" dirty="0"/>
          </a:p>
          <a:p>
            <a:pPr lvl="0"/>
            <a:r>
              <a:rPr lang="en-GB" sz="2800" b="1" dirty="0" err="1"/>
              <a:t>P</a:t>
            </a:r>
            <a:r>
              <a:rPr lang="ru-RU" sz="2800" b="1" dirty="0" err="1" smtClean="0"/>
              <a:t>алучення</a:t>
            </a:r>
            <a:r>
              <a:rPr lang="ru-RU" sz="2800" b="1" dirty="0" smtClean="0"/>
              <a:t> </a:t>
            </a:r>
            <a:r>
              <a:rPr lang="ru-RU" sz="2800" b="1" dirty="0" err="1"/>
              <a:t>членів</a:t>
            </a:r>
            <a:r>
              <a:rPr lang="ru-RU" sz="2800" b="1" dirty="0"/>
              <a:t> </a:t>
            </a:r>
            <a:r>
              <a:rPr lang="ru-RU" sz="2800" b="1" dirty="0" err="1" smtClean="0"/>
              <a:t>сім</a:t>
            </a:r>
            <a:r>
              <a:rPr lang="en-GB" sz="2800" b="1" dirty="0" smtClean="0"/>
              <a:t>’</a:t>
            </a:r>
            <a:r>
              <a:rPr lang="ru-RU" sz="2800" b="1" dirty="0" smtClean="0"/>
              <a:t>ї </a:t>
            </a:r>
            <a:r>
              <a:rPr lang="ru-RU" sz="2800" b="1" dirty="0"/>
              <a:t>до </a:t>
            </a:r>
            <a:r>
              <a:rPr lang="ru-RU" sz="2800" b="1" dirty="0" err="1"/>
              <a:t>участі</a:t>
            </a:r>
            <a:r>
              <a:rPr lang="ru-RU" sz="2800" b="1" dirty="0"/>
              <a:t> у </a:t>
            </a:r>
            <a:r>
              <a:rPr lang="ru-RU" sz="2800" b="1" dirty="0" err="1"/>
              <a:t>роботі</a:t>
            </a:r>
            <a:r>
              <a:rPr lang="ru-RU" sz="2800" b="1" dirty="0"/>
              <a:t> </a:t>
            </a:r>
            <a:r>
              <a:rPr lang="ru-RU" sz="2800" b="1" dirty="0" err="1"/>
              <a:t>благодійних</a:t>
            </a:r>
            <a:r>
              <a:rPr lang="ru-RU" sz="2800" b="1" dirty="0"/>
              <a:t> </a:t>
            </a:r>
            <a:r>
              <a:rPr lang="ru-RU" sz="2800" b="1" dirty="0" err="1"/>
              <a:t>фондів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254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 межах курсу</a:t>
            </a:r>
            <a:br>
              <a:rPr lang="uk-UA" dirty="0" smtClean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593669"/>
            <a:ext cx="8915400" cy="49769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dirty="0" smtClean="0"/>
              <a:t>Розглянемо:</a:t>
            </a:r>
            <a:r>
              <a:rPr lang="uk-UA" dirty="0" smtClean="0"/>
              <a:t> </a:t>
            </a:r>
            <a:endParaRPr lang="en-US" dirty="0"/>
          </a:p>
          <a:p>
            <a:pPr lvl="0"/>
            <a:r>
              <a:rPr lang="ru-RU" dirty="0"/>
              <a:t>весь спектр </a:t>
            </a:r>
            <a:r>
              <a:rPr lang="ru-RU" dirty="0" err="1"/>
              <a:t>можливих</a:t>
            </a:r>
            <a:r>
              <a:rPr lang="ru-RU" dirty="0"/>
              <a:t> </a:t>
            </a:r>
            <a:r>
              <a:rPr lang="ru-RU" dirty="0" err="1"/>
              <a:t>технологій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; </a:t>
            </a:r>
            <a:endParaRPr lang="en-US" dirty="0"/>
          </a:p>
          <a:p>
            <a:r>
              <a:rPr lang="uk-UA" dirty="0" smtClean="0"/>
              <a:t>етапи </a:t>
            </a:r>
            <a:r>
              <a:rPr lang="uk-UA" dirty="0"/>
              <a:t>використання кожної технології; </a:t>
            </a:r>
            <a:endParaRPr lang="en-US" dirty="0"/>
          </a:p>
          <a:p>
            <a:r>
              <a:rPr lang="uk-UA" dirty="0" smtClean="0"/>
              <a:t>особливості </a:t>
            </a:r>
            <a:r>
              <a:rPr lang="uk-UA" dirty="0"/>
              <a:t>практичного застосування технологій соціальної роботи;</a:t>
            </a:r>
            <a:endParaRPr lang="en-US" dirty="0"/>
          </a:p>
          <a:p>
            <a:r>
              <a:rPr lang="uk-UA" dirty="0" smtClean="0"/>
              <a:t>теоретичні </a:t>
            </a:r>
            <a:r>
              <a:rPr lang="uk-UA" dirty="0"/>
              <a:t>моделі соціальної </a:t>
            </a:r>
            <a:r>
              <a:rPr lang="uk-UA" dirty="0" smtClean="0"/>
              <a:t>роботи.</a:t>
            </a:r>
            <a:endParaRPr lang="uk-UA" dirty="0"/>
          </a:p>
          <a:p>
            <a:pPr marL="0" indent="0">
              <a:buNone/>
            </a:pPr>
            <a:r>
              <a:rPr lang="uk-UA" b="1" dirty="0" smtClean="0"/>
              <a:t>Навчимося:</a:t>
            </a:r>
            <a:r>
              <a:rPr lang="uk-UA" dirty="0" smtClean="0"/>
              <a:t> </a:t>
            </a:r>
            <a:endParaRPr lang="en-US" dirty="0"/>
          </a:p>
          <a:p>
            <a:pPr lvl="0"/>
            <a:r>
              <a:rPr lang="ru-RU" dirty="0" err="1"/>
              <a:t>визначати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та </a:t>
            </a:r>
            <a:r>
              <a:rPr lang="ru-RU" dirty="0" err="1"/>
              <a:t>розрізняти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; </a:t>
            </a:r>
            <a:endParaRPr lang="en-US" dirty="0"/>
          </a:p>
          <a:p>
            <a:r>
              <a:rPr lang="uk-UA" dirty="0" smtClean="0"/>
              <a:t>поетапно </a:t>
            </a:r>
            <a:r>
              <a:rPr lang="uk-UA" dirty="0"/>
              <a:t>застосовувати зазначені технології на практиці; </a:t>
            </a:r>
            <a:endParaRPr lang="en-US" dirty="0"/>
          </a:p>
          <a:p>
            <a:r>
              <a:rPr lang="uk-UA" dirty="0"/>
              <a:t> </a:t>
            </a:r>
            <a:r>
              <a:rPr lang="uk-UA" dirty="0" smtClean="0"/>
              <a:t>узгоджувати </a:t>
            </a:r>
            <a:r>
              <a:rPr lang="uk-UA" dirty="0"/>
              <a:t>відповідні технології із проблемами клієнта;</a:t>
            </a:r>
            <a:endParaRPr lang="en-US" dirty="0"/>
          </a:p>
          <a:p>
            <a:r>
              <a:rPr lang="uk-UA" dirty="0" smtClean="0"/>
              <a:t>вміти </a:t>
            </a:r>
            <a:r>
              <a:rPr lang="uk-UA" dirty="0"/>
              <a:t>моделювати соціальну роботу з клієнтом.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0568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b="1" i="1" dirty="0" err="1"/>
              <a:t>Альтруістичний</a:t>
            </a:r>
            <a:r>
              <a:rPr lang="ru-RU" sz="2400" b="1" i="1" dirty="0"/>
              <a:t> стиль </a:t>
            </a:r>
            <a:r>
              <a:rPr lang="ru-RU" sz="2400" b="1" i="1" dirty="0" err="1"/>
              <a:t>життя</a:t>
            </a:r>
            <a:endParaRPr lang="en-US" sz="2400" dirty="0"/>
          </a:p>
          <a:p>
            <a:pPr lvl="0"/>
            <a:r>
              <a:rPr lang="ru-RU" sz="2400" b="1" dirty="0" err="1"/>
              <a:t>Включення</a:t>
            </a:r>
            <a:r>
              <a:rPr lang="ru-RU" sz="2400" b="1" dirty="0"/>
              <a:t> </a:t>
            </a:r>
            <a:r>
              <a:rPr lang="ru-RU" sz="2400" b="1" dirty="0" err="1"/>
              <a:t>членів</a:t>
            </a:r>
            <a:r>
              <a:rPr lang="ru-RU" sz="2400" b="1" dirty="0"/>
              <a:t> </a:t>
            </a:r>
            <a:r>
              <a:rPr lang="ru-RU" sz="2400" b="1" dirty="0" err="1" smtClean="0"/>
              <a:t>сім</a:t>
            </a:r>
            <a:r>
              <a:rPr lang="en-GB" sz="2400" b="1" dirty="0" smtClean="0"/>
              <a:t>’</a:t>
            </a:r>
            <a:r>
              <a:rPr lang="ru-RU" sz="2400" b="1" dirty="0" smtClean="0"/>
              <a:t>ї </a:t>
            </a:r>
            <a:r>
              <a:rPr lang="ru-RU" sz="2400" b="1" dirty="0"/>
              <a:t>в </a:t>
            </a:r>
            <a:r>
              <a:rPr lang="ru-RU" sz="2400" b="1" dirty="0" err="1"/>
              <a:t>групи</a:t>
            </a:r>
            <a:r>
              <a:rPr lang="ru-RU" sz="2400" b="1" dirty="0"/>
              <a:t> </a:t>
            </a:r>
            <a:r>
              <a:rPr lang="ru-RU" sz="2400" b="1" dirty="0" err="1"/>
              <a:t>взаємодопомоги</a:t>
            </a:r>
            <a:r>
              <a:rPr lang="ru-RU" sz="2400" b="1" dirty="0"/>
              <a:t> і </a:t>
            </a:r>
            <a:r>
              <a:rPr lang="ru-RU" sz="2400" b="1" dirty="0" err="1"/>
              <a:t>самопомоги</a:t>
            </a:r>
            <a:endParaRPr lang="en-US" sz="2400" dirty="0"/>
          </a:p>
          <a:p>
            <a:pPr lvl="0"/>
            <a:r>
              <a:rPr lang="ru-RU" sz="2400" b="1" dirty="0" err="1"/>
              <a:t>Включення</a:t>
            </a:r>
            <a:r>
              <a:rPr lang="ru-RU" sz="2400" b="1" dirty="0"/>
              <a:t> </a:t>
            </a:r>
            <a:r>
              <a:rPr lang="ru-RU" sz="2400" b="1" dirty="0" err="1"/>
              <a:t>членів</a:t>
            </a:r>
            <a:r>
              <a:rPr lang="ru-RU" sz="2400" b="1" dirty="0"/>
              <a:t> </a:t>
            </a:r>
            <a:r>
              <a:rPr lang="ru-RU" sz="2400" b="1" dirty="0" err="1" smtClean="0"/>
              <a:t>сім</a:t>
            </a:r>
            <a:r>
              <a:rPr lang="en-GB" sz="2400" b="1" dirty="0" smtClean="0"/>
              <a:t>’</a:t>
            </a:r>
            <a:r>
              <a:rPr lang="ru-RU" sz="2400" b="1" dirty="0" smtClean="0"/>
              <a:t>ї </a:t>
            </a:r>
            <a:r>
              <a:rPr lang="ru-RU" sz="2400" b="1" dirty="0"/>
              <a:t>у роботу </a:t>
            </a:r>
            <a:r>
              <a:rPr lang="ru-RU" sz="2400" b="1" dirty="0" err="1"/>
              <a:t>волонтерських</a:t>
            </a:r>
            <a:r>
              <a:rPr lang="ru-RU" sz="2400" b="1" dirty="0"/>
              <a:t> </a:t>
            </a:r>
            <a:r>
              <a:rPr lang="ru-RU" sz="2400" b="1" dirty="0" err="1"/>
              <a:t>груп</a:t>
            </a:r>
            <a:endParaRPr lang="en-US" sz="2400" dirty="0"/>
          </a:p>
          <a:p>
            <a:pPr lvl="0"/>
            <a:r>
              <a:rPr lang="ru-RU" sz="2400" b="1" dirty="0" err="1"/>
              <a:t>Включення</a:t>
            </a:r>
            <a:r>
              <a:rPr lang="ru-RU" sz="2400" b="1" dirty="0"/>
              <a:t> </a:t>
            </a:r>
            <a:r>
              <a:rPr lang="ru-RU" sz="2400" b="1" dirty="0" err="1"/>
              <a:t>членів</a:t>
            </a:r>
            <a:r>
              <a:rPr lang="ru-RU" sz="2400" b="1" dirty="0"/>
              <a:t> </a:t>
            </a:r>
            <a:r>
              <a:rPr lang="ru-RU" sz="2400" b="1" dirty="0" err="1" smtClean="0"/>
              <a:t>сім</a:t>
            </a:r>
            <a:r>
              <a:rPr lang="en-GB" sz="2400" b="1" dirty="0" smtClean="0"/>
              <a:t>’</a:t>
            </a:r>
            <a:r>
              <a:rPr lang="ru-RU" sz="2400" b="1" dirty="0" smtClean="0"/>
              <a:t>ї </a:t>
            </a:r>
            <a:r>
              <a:rPr lang="ru-RU" sz="2400" b="1" dirty="0"/>
              <a:t>у систему </a:t>
            </a:r>
            <a:r>
              <a:rPr lang="ru-RU" sz="2400" b="1" dirty="0" err="1"/>
              <a:t>взаємодопомоги</a:t>
            </a:r>
            <a:r>
              <a:rPr lang="ru-RU" sz="2400" b="1" dirty="0"/>
              <a:t> у громадах</a:t>
            </a:r>
            <a:endParaRPr lang="en-US" sz="2400" dirty="0"/>
          </a:p>
          <a:p>
            <a:pPr lvl="0"/>
            <a:r>
              <a:rPr lang="ru-RU" sz="2400" b="1" dirty="0" err="1"/>
              <a:t>Включення</a:t>
            </a:r>
            <a:r>
              <a:rPr lang="ru-RU" sz="2400" b="1" dirty="0"/>
              <a:t> </a:t>
            </a:r>
            <a:r>
              <a:rPr lang="ru-RU" sz="2400" b="1" dirty="0" err="1"/>
              <a:t>членів</a:t>
            </a:r>
            <a:r>
              <a:rPr lang="ru-RU" sz="2400" b="1" dirty="0"/>
              <a:t> </a:t>
            </a:r>
            <a:r>
              <a:rPr lang="ru-RU" sz="2400" b="1" dirty="0" err="1" smtClean="0"/>
              <a:t>сім</a:t>
            </a:r>
            <a:r>
              <a:rPr lang="en-GB" sz="2400" b="1" dirty="0" smtClean="0"/>
              <a:t>’</a:t>
            </a:r>
            <a:r>
              <a:rPr lang="ru-RU" sz="2400" b="1" dirty="0" smtClean="0"/>
              <a:t>ї </a:t>
            </a:r>
            <a:r>
              <a:rPr lang="ru-RU" sz="2400" b="1" dirty="0"/>
              <a:t>у </a:t>
            </a:r>
            <a:r>
              <a:rPr lang="ru-RU" sz="2400" b="1" dirty="0" err="1"/>
              <a:t>проектну</a:t>
            </a:r>
            <a:r>
              <a:rPr lang="ru-RU" sz="2400" b="1" dirty="0"/>
              <a:t> </a:t>
            </a:r>
            <a:r>
              <a:rPr lang="ru-RU" sz="2400" b="1" dirty="0" err="1"/>
              <a:t>діяльність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5701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400" b="1" i="1" dirty="0"/>
              <a:t>Духовна </a:t>
            </a:r>
            <a:r>
              <a:rPr lang="ru-RU" sz="2400" b="1" i="1" dirty="0" err="1" smtClean="0"/>
              <a:t>підтримка</a:t>
            </a:r>
            <a:r>
              <a:rPr lang="ru-RU" sz="2400" b="1" i="1" dirty="0" smtClean="0"/>
              <a:t>:</a:t>
            </a:r>
            <a:endParaRPr lang="en-US" sz="2400" dirty="0"/>
          </a:p>
          <a:p>
            <a:pPr lvl="0"/>
            <a:r>
              <a:rPr lang="ru-RU" sz="2400" b="1" dirty="0" err="1"/>
              <a:t>Конфесійна</a:t>
            </a:r>
            <a:r>
              <a:rPr lang="ru-RU" sz="2400" b="1" dirty="0"/>
              <a:t> </a:t>
            </a:r>
            <a:r>
              <a:rPr lang="ru-RU" sz="2400" b="1" dirty="0" err="1"/>
              <a:t>підтримка</a:t>
            </a:r>
            <a:r>
              <a:rPr lang="ru-RU" sz="2400" b="1" dirty="0"/>
              <a:t> </a:t>
            </a:r>
            <a:r>
              <a:rPr lang="ru-RU" sz="2400" b="1" dirty="0" err="1" smtClean="0"/>
              <a:t>сім</a:t>
            </a:r>
            <a:r>
              <a:rPr lang="en-GB" sz="2400" b="1" dirty="0" smtClean="0"/>
              <a:t>’</a:t>
            </a:r>
            <a:r>
              <a:rPr lang="ru-RU" sz="2400" b="1" dirty="0" smtClean="0"/>
              <a:t>ї</a:t>
            </a:r>
            <a:endParaRPr lang="en-US" sz="2400" dirty="0"/>
          </a:p>
          <a:p>
            <a:pPr lvl="0"/>
            <a:r>
              <a:rPr lang="ru-RU" sz="2400" b="1" dirty="0"/>
              <a:t>Участь </a:t>
            </a:r>
            <a:r>
              <a:rPr lang="ru-RU" sz="2400" b="1" dirty="0" err="1"/>
              <a:t>членів</a:t>
            </a:r>
            <a:r>
              <a:rPr lang="ru-RU" sz="2400" b="1" dirty="0"/>
              <a:t> </a:t>
            </a:r>
            <a:r>
              <a:rPr lang="ru-RU" sz="2400" b="1" dirty="0" err="1" smtClean="0"/>
              <a:t>сім</a:t>
            </a:r>
            <a:r>
              <a:rPr lang="en-GB" sz="2400" b="1" dirty="0" smtClean="0"/>
              <a:t>’</a:t>
            </a:r>
            <a:r>
              <a:rPr lang="ru-RU" sz="2400" b="1" dirty="0" smtClean="0"/>
              <a:t>ї </a:t>
            </a:r>
            <a:r>
              <a:rPr lang="ru-RU" sz="2400" b="1" dirty="0"/>
              <a:t>у </a:t>
            </a:r>
            <a:r>
              <a:rPr lang="ru-RU" sz="2400" b="1" dirty="0" err="1"/>
              <a:t>соціальному</a:t>
            </a:r>
            <a:r>
              <a:rPr lang="ru-RU" sz="2400" b="1" dirty="0"/>
              <a:t> </a:t>
            </a:r>
            <a:r>
              <a:rPr lang="ru-RU" sz="2400" b="1" dirty="0" err="1"/>
              <a:t>служінні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7488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927463"/>
            <a:ext cx="8915400" cy="498375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/>
              <a:t>Модель </a:t>
            </a:r>
            <a:r>
              <a:rPr lang="ru-RU" b="1" dirty="0" err="1"/>
              <a:t>активізації</a:t>
            </a:r>
            <a:r>
              <a:rPr lang="ru-RU" b="1" dirty="0"/>
              <a:t> </a:t>
            </a:r>
            <a:r>
              <a:rPr lang="ru-RU" b="1" dirty="0" err="1"/>
              <a:t>соціальної</a:t>
            </a:r>
            <a:r>
              <a:rPr lang="ru-RU" b="1" dirty="0"/>
              <a:t> </a:t>
            </a:r>
            <a:r>
              <a:rPr lang="ru-RU" b="1" dirty="0" err="1"/>
              <a:t>активності</a:t>
            </a:r>
            <a:endParaRPr lang="en-US" b="1" dirty="0"/>
          </a:p>
          <a:p>
            <a:pPr marL="0" indent="0">
              <a:buNone/>
            </a:pPr>
            <a:r>
              <a:rPr lang="ru-RU" b="1" dirty="0" err="1"/>
              <a:t>Соціальна</a:t>
            </a:r>
            <a:r>
              <a:rPr lang="ru-RU" b="1" dirty="0"/>
              <a:t> робота повинна:</a:t>
            </a:r>
            <a:endParaRPr lang="en-US" dirty="0"/>
          </a:p>
          <a:p>
            <a:pPr lvl="0"/>
            <a:r>
              <a:rPr lang="ru-RU" b="1" dirty="0" err="1"/>
              <a:t>навчити</a:t>
            </a:r>
            <a:r>
              <a:rPr lang="ru-RU" b="1" dirty="0"/>
              <a:t> людей  </a:t>
            </a:r>
            <a:r>
              <a:rPr lang="ru-RU" b="1" dirty="0" err="1"/>
              <a:t>допомагати</a:t>
            </a:r>
            <a:r>
              <a:rPr lang="ru-RU" b="1" dirty="0"/>
              <a:t> самим </a:t>
            </a:r>
            <a:r>
              <a:rPr lang="ru-RU" b="1" dirty="0" err="1"/>
              <a:t>собі</a:t>
            </a:r>
            <a:endParaRPr lang="en-US" dirty="0"/>
          </a:p>
          <a:p>
            <a:pPr lvl="0"/>
            <a:r>
              <a:rPr lang="ru-RU" b="1" dirty="0" err="1"/>
              <a:t>включити</a:t>
            </a:r>
            <a:r>
              <a:rPr lang="ru-RU" b="1" dirty="0"/>
              <a:t> людей у </a:t>
            </a:r>
            <a:r>
              <a:rPr lang="ru-RU" b="1" dirty="0" err="1"/>
              <a:t>соціальне</a:t>
            </a:r>
            <a:r>
              <a:rPr lang="ru-RU" b="1" dirty="0"/>
              <a:t> </a:t>
            </a:r>
            <a:r>
              <a:rPr lang="ru-RU" b="1" dirty="0" err="1"/>
              <a:t>життя</a:t>
            </a:r>
            <a:r>
              <a:rPr lang="ru-RU" b="1" dirty="0"/>
              <a:t> </a:t>
            </a:r>
            <a:r>
              <a:rPr lang="ru-RU" b="1" dirty="0" err="1"/>
              <a:t>суспільства</a:t>
            </a:r>
            <a:endParaRPr lang="en-US" dirty="0"/>
          </a:p>
          <a:p>
            <a:pPr lvl="0"/>
            <a:r>
              <a:rPr lang="ru-RU" b="1" dirty="0" err="1"/>
              <a:t>надати</a:t>
            </a:r>
            <a:r>
              <a:rPr lang="ru-RU" b="1" dirty="0"/>
              <a:t> </a:t>
            </a:r>
            <a:r>
              <a:rPr lang="ru-RU" b="1" dirty="0" err="1"/>
              <a:t>повноваження</a:t>
            </a:r>
            <a:r>
              <a:rPr lang="ru-RU" b="1" dirty="0"/>
              <a:t> </a:t>
            </a:r>
            <a:r>
              <a:rPr lang="ru-RU" b="1" dirty="0" err="1"/>
              <a:t>клієнту</a:t>
            </a:r>
            <a:r>
              <a:rPr lang="ru-RU" b="1" dirty="0"/>
              <a:t> у </a:t>
            </a:r>
            <a:r>
              <a:rPr lang="ru-RU" b="1" dirty="0" err="1"/>
              <a:t>подоланні</a:t>
            </a:r>
            <a:r>
              <a:rPr lang="ru-RU" b="1" dirty="0"/>
              <a:t> проблем </a:t>
            </a:r>
            <a:r>
              <a:rPr lang="ru-RU" b="1" dirty="0" err="1"/>
              <a:t>приниження</a:t>
            </a:r>
            <a:r>
              <a:rPr lang="ru-RU" b="1" dirty="0"/>
              <a:t>, у </a:t>
            </a:r>
            <a:r>
              <a:rPr lang="ru-RU" b="1" dirty="0" err="1"/>
              <a:t>наданні</a:t>
            </a:r>
            <a:r>
              <a:rPr lang="ru-RU" b="1" dirty="0"/>
              <a:t> </a:t>
            </a:r>
            <a:r>
              <a:rPr lang="ru-RU" b="1" dirty="0" err="1"/>
              <a:t>допомоги</a:t>
            </a:r>
            <a:r>
              <a:rPr lang="ru-RU" b="1" dirty="0"/>
              <a:t>, у </a:t>
            </a:r>
            <a:r>
              <a:rPr lang="ru-RU" b="1" dirty="0" err="1"/>
              <a:t>вирішенні</a:t>
            </a:r>
            <a:r>
              <a:rPr lang="ru-RU" b="1" dirty="0"/>
              <a:t> проблем </a:t>
            </a:r>
            <a:r>
              <a:rPr lang="ru-RU" b="1" dirty="0" err="1"/>
              <a:t>інвалідності</a:t>
            </a:r>
            <a:r>
              <a:rPr lang="ru-RU" b="1" dirty="0"/>
              <a:t>, у </a:t>
            </a:r>
            <a:r>
              <a:rPr lang="ru-RU" b="1" dirty="0" err="1"/>
              <a:t>посередництві</a:t>
            </a:r>
            <a:endParaRPr lang="en-US" dirty="0"/>
          </a:p>
          <a:p>
            <a:pPr lvl="0"/>
            <a:r>
              <a:rPr lang="uk-UA" b="1" dirty="0"/>
              <a:t>надихнути </a:t>
            </a:r>
            <a:r>
              <a:rPr lang="uk-UA" b="1" dirty="0" smtClean="0"/>
              <a:t>клієнтів </a:t>
            </a:r>
            <a:r>
              <a:rPr lang="uk-UA" b="1" dirty="0"/>
              <a:t>до розвитку </a:t>
            </a:r>
            <a:r>
              <a:rPr lang="uk-UA" b="1" dirty="0" err="1" smtClean="0"/>
              <a:t>впевненності</a:t>
            </a:r>
            <a:r>
              <a:rPr lang="uk-UA" b="1" dirty="0"/>
              <a:t>,  соціальної компетентності і самоповаги</a:t>
            </a:r>
            <a:endParaRPr lang="en-US" dirty="0"/>
          </a:p>
          <a:p>
            <a:pPr lvl="0"/>
            <a:r>
              <a:rPr lang="ru-RU" b="1" dirty="0" err="1"/>
              <a:t>надати</a:t>
            </a:r>
            <a:r>
              <a:rPr lang="ru-RU" b="1" dirty="0"/>
              <a:t> </a:t>
            </a:r>
            <a:r>
              <a:rPr lang="ru-RU" b="1" dirty="0" err="1"/>
              <a:t>клієнтам</a:t>
            </a:r>
            <a:r>
              <a:rPr lang="ru-RU" b="1" dirty="0"/>
              <a:t> право і </a:t>
            </a:r>
            <a:r>
              <a:rPr lang="ru-RU" b="1" dirty="0" err="1"/>
              <a:t>можливість</a:t>
            </a:r>
            <a:r>
              <a:rPr lang="ru-RU" b="1" dirty="0"/>
              <a:t> </a:t>
            </a:r>
            <a:r>
              <a:rPr lang="ru-RU" b="1" dirty="0" err="1"/>
              <a:t>вибору</a:t>
            </a:r>
            <a:endParaRPr lang="en-US" dirty="0"/>
          </a:p>
          <a:p>
            <a:pPr lvl="0"/>
            <a:r>
              <a:rPr lang="ru-RU" b="1" dirty="0" err="1"/>
              <a:t>орієнтуватися</a:t>
            </a:r>
            <a:r>
              <a:rPr lang="ru-RU" b="1" dirty="0"/>
              <a:t> на запит </a:t>
            </a:r>
            <a:r>
              <a:rPr lang="ru-RU" b="1" dirty="0" err="1"/>
              <a:t>клієнта</a:t>
            </a:r>
            <a:endParaRPr lang="en-US" dirty="0"/>
          </a:p>
          <a:p>
            <a:pPr marL="0" indent="0">
              <a:buNone/>
            </a:pPr>
            <a:r>
              <a:rPr lang="ru-RU" b="1" i="1" dirty="0" smtClean="0"/>
              <a:t>(</a:t>
            </a:r>
            <a:r>
              <a:rPr lang="ru-RU" b="1" i="1" dirty="0" err="1" smtClean="0"/>
              <a:t>Феліда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Парслоу</a:t>
            </a:r>
            <a:r>
              <a:rPr lang="ru-RU" b="1" i="1" dirty="0"/>
              <a:t>)</a:t>
            </a:r>
            <a:r>
              <a:rPr lang="ru-RU" b="1" i="1" dirty="0" smtClean="0"/>
              <a:t>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8697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Принцип </a:t>
            </a:r>
            <a:r>
              <a:rPr lang="ru-RU" b="1" i="1" dirty="0" err="1"/>
              <a:t>активізації</a:t>
            </a:r>
            <a:r>
              <a:rPr lang="ru-RU" b="1" i="1" dirty="0"/>
              <a:t> в </a:t>
            </a:r>
            <a:r>
              <a:rPr lang="ru-RU" b="1" i="1" dirty="0" err="1"/>
              <a:t>соціальній</a:t>
            </a:r>
            <a:r>
              <a:rPr lang="ru-RU" b="1" i="1" dirty="0"/>
              <a:t> </a:t>
            </a:r>
            <a:r>
              <a:rPr lang="ru-RU" b="1" i="1" dirty="0" err="1"/>
              <a:t>роботі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b="1" dirty="0"/>
              <a:t>Мета </a:t>
            </a:r>
            <a:r>
              <a:rPr lang="ru-RU" b="1" dirty="0" smtClean="0"/>
              <a:t>принципу </a:t>
            </a:r>
            <a:r>
              <a:rPr lang="ru-RU" b="1" dirty="0" err="1"/>
              <a:t>активізації</a:t>
            </a:r>
            <a:r>
              <a:rPr lang="ru-RU" b="1" dirty="0"/>
              <a:t>:</a:t>
            </a:r>
            <a:endParaRPr lang="en-US" dirty="0"/>
          </a:p>
          <a:p>
            <a:pPr lvl="0"/>
            <a:r>
              <a:rPr lang="uk-UA" b="1" dirty="0"/>
              <a:t>Створити умови, завдяки яким клієнти </a:t>
            </a:r>
            <a:r>
              <a:rPr lang="uk-UA" b="1" dirty="0" smtClean="0"/>
              <a:t>самі </a:t>
            </a:r>
            <a:r>
              <a:rPr lang="uk-UA" b="1" dirty="0"/>
              <a:t>можуть контролювати свої життєві ситуації, тобто активізувати їх: позитивні відносини між клієнтом і соціальним працівником, прагнення соціального працівника зрозуміти клієнта, самопізнання і вміння соціального працівника, спільний вибір методів роботи, спільне ведення </a:t>
            </a:r>
            <a:r>
              <a:rPr lang="uk-UA" b="1" dirty="0" smtClean="0"/>
              <a:t>документів </a:t>
            </a:r>
          </a:p>
          <a:p>
            <a:pPr marL="0" lvl="0" indent="0">
              <a:buNone/>
            </a:pPr>
            <a:r>
              <a:rPr lang="uk-UA" b="1" i="1" dirty="0" smtClean="0"/>
              <a:t>(</a:t>
            </a:r>
            <a:r>
              <a:rPr lang="uk-UA" b="1" i="1" dirty="0" err="1"/>
              <a:t>Феліда</a:t>
            </a:r>
            <a:r>
              <a:rPr lang="uk-UA" b="1" i="1" dirty="0"/>
              <a:t> </a:t>
            </a:r>
            <a:r>
              <a:rPr lang="uk-UA" b="1" i="1" dirty="0" err="1"/>
              <a:t>Парслоу</a:t>
            </a:r>
            <a:r>
              <a:rPr lang="uk-UA" b="1" i="1" dirty="0"/>
              <a:t>)</a:t>
            </a:r>
            <a:endParaRPr lang="en-US" dirty="0"/>
          </a:p>
          <a:p>
            <a:pPr lvl="0"/>
            <a:r>
              <a:rPr lang="uk-UA" b="1" dirty="0"/>
              <a:t>Надати клієнту максимум автономії, тобто </a:t>
            </a:r>
            <a:r>
              <a:rPr lang="uk-UA" b="1" dirty="0" smtClean="0"/>
              <a:t>найвищий з можливих рівень </a:t>
            </a:r>
            <a:r>
              <a:rPr lang="uk-UA" b="1" dirty="0"/>
              <a:t>особистої відповідальності за рішення, які </a:t>
            </a:r>
            <a:r>
              <a:rPr lang="uk-UA" b="1" dirty="0" smtClean="0"/>
              <a:t>приймаються</a:t>
            </a:r>
          </a:p>
          <a:p>
            <a:pPr marL="0" lvl="0" indent="0">
              <a:buNone/>
            </a:pPr>
            <a:r>
              <a:rPr lang="uk-UA" b="1" i="1" dirty="0" smtClean="0"/>
              <a:t>(</a:t>
            </a:r>
            <a:r>
              <a:rPr lang="uk-UA" b="1" i="1" dirty="0" err="1"/>
              <a:t>Олів</a:t>
            </a:r>
            <a:r>
              <a:rPr lang="uk-UA" b="1" i="1" dirty="0"/>
              <a:t> </a:t>
            </a:r>
            <a:r>
              <a:rPr lang="uk-UA" b="1" i="1" dirty="0" err="1"/>
              <a:t>Стивенсон</a:t>
            </a:r>
            <a:r>
              <a:rPr lang="uk-UA" b="1" i="1" dirty="0"/>
              <a:t>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3365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953589"/>
            <a:ext cx="8915400" cy="556477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400" b="1" dirty="0"/>
              <a:t>Практика </a:t>
            </a:r>
            <a:r>
              <a:rPr lang="ru-RU" sz="2400" b="1" dirty="0" err="1"/>
              <a:t>імпауерменту</a:t>
            </a:r>
            <a:r>
              <a:rPr lang="ru-RU" sz="2400" b="1" dirty="0"/>
              <a:t> у </a:t>
            </a:r>
            <a:r>
              <a:rPr lang="ru-RU" sz="2400" b="1" dirty="0" err="1"/>
              <a:t>самокерованій</a:t>
            </a:r>
            <a:r>
              <a:rPr lang="ru-RU" sz="2400" b="1" dirty="0"/>
              <a:t> </a:t>
            </a:r>
            <a:r>
              <a:rPr lang="ru-RU" sz="2400" b="1" dirty="0" err="1"/>
              <a:t>груповій</a:t>
            </a:r>
            <a:r>
              <a:rPr lang="ru-RU" sz="2400" b="1" dirty="0"/>
              <a:t> </a:t>
            </a:r>
            <a:r>
              <a:rPr lang="ru-RU" sz="2400" b="1" dirty="0" err="1" smtClean="0"/>
              <a:t>роботі</a:t>
            </a:r>
            <a:r>
              <a:rPr lang="ru-RU" sz="2400" b="1" dirty="0" smtClean="0"/>
              <a:t>:</a:t>
            </a:r>
          </a:p>
          <a:p>
            <a:pPr marL="0" indent="0" algn="ctr">
              <a:buNone/>
            </a:pPr>
            <a:r>
              <a:rPr lang="ru-RU" sz="2400" b="1" i="1" dirty="0" err="1" smtClean="0"/>
              <a:t>Імпауермент</a:t>
            </a:r>
            <a:r>
              <a:rPr lang="ru-RU" sz="2400" b="1" i="1" dirty="0" smtClean="0"/>
              <a:t> (</a:t>
            </a:r>
            <a:r>
              <a:rPr lang="ru-RU" sz="2400" b="1" i="1" dirty="0" err="1" smtClean="0"/>
              <a:t>наснаження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активізація</a:t>
            </a:r>
            <a:r>
              <a:rPr lang="ru-RU" sz="2400" b="1" i="1" dirty="0" smtClean="0"/>
              <a:t>) </a:t>
            </a:r>
            <a:r>
              <a:rPr lang="ru-RU" sz="2400" b="1" dirty="0" smtClean="0"/>
              <a:t>– </a:t>
            </a:r>
            <a:r>
              <a:rPr lang="ru-RU" sz="2400" b="1" dirty="0" err="1" smtClean="0"/>
              <a:t>процес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підвищення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здатності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індивідів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робити</a:t>
            </a:r>
            <a:r>
              <a:rPr lang="ru-RU" sz="2400" b="1" dirty="0" smtClean="0"/>
              <a:t> у </a:t>
            </a:r>
            <a:r>
              <a:rPr lang="ru-RU" sz="2400" b="1" dirty="0" err="1" smtClean="0"/>
              <a:t>своєму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житті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такий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вибір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який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веде</a:t>
            </a:r>
            <a:r>
              <a:rPr lang="ru-RU" sz="2400" b="1" dirty="0" smtClean="0"/>
              <a:t> до </a:t>
            </a:r>
            <a:r>
              <a:rPr lang="ru-RU" sz="2400" b="1" dirty="0" err="1" smtClean="0"/>
              <a:t>бажаних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результатів</a:t>
            </a:r>
            <a:r>
              <a:rPr lang="ru-RU" sz="2400" b="1" dirty="0" smtClean="0"/>
              <a:t>.</a:t>
            </a:r>
            <a:endParaRPr lang="en-US" sz="2400" dirty="0"/>
          </a:p>
          <a:p>
            <a:pPr marL="0" indent="0">
              <a:buNone/>
            </a:pPr>
            <a:r>
              <a:rPr lang="ru-RU" sz="2400" b="1" i="1" dirty="0" err="1"/>
              <a:t>Завдання</a:t>
            </a:r>
            <a:r>
              <a:rPr lang="ru-RU" sz="2400" b="1" dirty="0"/>
              <a:t>:</a:t>
            </a:r>
            <a:endParaRPr lang="en-US" sz="2400" dirty="0"/>
          </a:p>
          <a:p>
            <a:pPr lvl="0"/>
            <a:r>
              <a:rPr lang="ru-RU" sz="2400" b="1" dirty="0" err="1"/>
              <a:t>Навчити</a:t>
            </a:r>
            <a:r>
              <a:rPr lang="ru-RU" sz="2400" b="1" dirty="0"/>
              <a:t> </a:t>
            </a:r>
            <a:r>
              <a:rPr lang="ru-RU" sz="2400" b="1" dirty="0" err="1"/>
              <a:t>клієнтів</a:t>
            </a:r>
            <a:r>
              <a:rPr lang="ru-RU" sz="2400" b="1" dirty="0"/>
              <a:t> </a:t>
            </a:r>
            <a:r>
              <a:rPr lang="ru-RU" sz="2400" b="1" dirty="0" err="1"/>
              <a:t>контролювати</a:t>
            </a:r>
            <a:r>
              <a:rPr lang="ru-RU" sz="2400" b="1" dirty="0"/>
              <a:t> </a:t>
            </a:r>
            <a:r>
              <a:rPr lang="ru-RU" sz="2400" b="1" dirty="0" err="1"/>
              <a:t>своє</a:t>
            </a:r>
            <a:r>
              <a:rPr lang="ru-RU" sz="2400" b="1" dirty="0"/>
              <a:t> </a:t>
            </a:r>
            <a:r>
              <a:rPr lang="ru-RU" sz="2400" b="1" dirty="0" err="1"/>
              <a:t>життя</a:t>
            </a:r>
            <a:r>
              <a:rPr lang="en-US" sz="2400" b="1" dirty="0"/>
              <a:t>, </a:t>
            </a:r>
            <a:r>
              <a:rPr lang="ru-RU" sz="2400" b="1" dirty="0" err="1"/>
              <a:t>тобто</a:t>
            </a:r>
            <a:r>
              <a:rPr lang="ru-RU" sz="2400" b="1" dirty="0"/>
              <a:t> </a:t>
            </a:r>
            <a:r>
              <a:rPr lang="ru-RU" sz="2400" b="1" dirty="0" err="1"/>
              <a:t>трансформувати</a:t>
            </a:r>
            <a:r>
              <a:rPr lang="ru-RU" sz="2400" b="1" dirty="0"/>
              <a:t> </a:t>
            </a:r>
            <a:r>
              <a:rPr lang="ru-RU" sz="2400" b="1" dirty="0" err="1" smtClean="0"/>
              <a:t>його</a:t>
            </a:r>
            <a:r>
              <a:rPr lang="en-US" sz="2400" b="1" dirty="0" smtClean="0"/>
              <a:t>, </a:t>
            </a:r>
            <a:r>
              <a:rPr lang="ru-RU" sz="2400" b="1" dirty="0" err="1"/>
              <a:t>змінювати</a:t>
            </a:r>
            <a:r>
              <a:rPr lang="ru-RU" sz="2400" b="1" dirty="0"/>
              <a:t> </a:t>
            </a:r>
            <a:r>
              <a:rPr lang="ru-RU" sz="2400" b="1" dirty="0" err="1" smtClean="0"/>
              <a:t>його</a:t>
            </a:r>
            <a:r>
              <a:rPr lang="ru-RU" sz="2400" b="1" dirty="0" smtClean="0"/>
              <a:t> </a:t>
            </a:r>
            <a:r>
              <a:rPr lang="ru-RU" sz="2400" b="1" dirty="0" err="1"/>
              <a:t>сутність</a:t>
            </a:r>
            <a:r>
              <a:rPr lang="en-US" sz="2400" b="1" dirty="0"/>
              <a:t>.</a:t>
            </a:r>
            <a:endParaRPr lang="en-US" sz="2400" dirty="0"/>
          </a:p>
          <a:p>
            <a:pPr lvl="0"/>
            <a:r>
              <a:rPr lang="ru-RU" sz="2400" b="1" dirty="0" err="1"/>
              <a:t>Створювати</a:t>
            </a:r>
            <a:r>
              <a:rPr lang="ru-RU" sz="2400" b="1" dirty="0"/>
              <a:t> </a:t>
            </a:r>
            <a:r>
              <a:rPr lang="ru-RU" sz="2400" b="1" dirty="0" err="1"/>
              <a:t>моделі</a:t>
            </a:r>
            <a:r>
              <a:rPr lang="ru-RU" sz="2400" b="1" dirty="0"/>
              <a:t> </a:t>
            </a:r>
            <a:r>
              <a:rPr lang="ru-RU" sz="2400" b="1" dirty="0" err="1"/>
              <a:t>відносин</a:t>
            </a:r>
            <a:r>
              <a:rPr lang="en-US" sz="2400" b="1" dirty="0"/>
              <a:t>, </a:t>
            </a:r>
            <a:r>
              <a:rPr lang="ru-RU" sz="2400" b="1" dirty="0" err="1"/>
              <a:t>які</a:t>
            </a:r>
            <a:r>
              <a:rPr lang="ru-RU" sz="2400" b="1" dirty="0"/>
              <a:t> </a:t>
            </a:r>
            <a:r>
              <a:rPr lang="ru-RU" sz="2400" b="1" dirty="0" err="1"/>
              <a:t>базуються</a:t>
            </a:r>
            <a:r>
              <a:rPr lang="ru-RU" sz="2400" b="1" dirty="0"/>
              <a:t> на </a:t>
            </a:r>
            <a:r>
              <a:rPr lang="ru-RU" sz="2400" b="1" dirty="0" err="1"/>
              <a:t>людських</a:t>
            </a:r>
            <a:r>
              <a:rPr lang="en-US" sz="2400" b="1" dirty="0"/>
              <a:t>, </a:t>
            </a:r>
            <a:r>
              <a:rPr lang="ru-RU" sz="2400" b="1" dirty="0" err="1"/>
              <a:t>гуманістичних</a:t>
            </a:r>
            <a:r>
              <a:rPr lang="ru-RU" sz="2400" b="1" dirty="0"/>
              <a:t> формах </a:t>
            </a:r>
            <a:r>
              <a:rPr lang="ru-RU" sz="2400" b="1" dirty="0" err="1"/>
              <a:t>соціальних</a:t>
            </a:r>
            <a:r>
              <a:rPr lang="ru-RU" sz="2400" b="1" dirty="0"/>
              <a:t> </a:t>
            </a:r>
            <a:r>
              <a:rPr lang="ru-RU" sz="2400" b="1" dirty="0" err="1" smtClean="0"/>
              <a:t>зв</a:t>
            </a:r>
            <a:r>
              <a:rPr lang="en-GB" sz="2400" b="1" dirty="0" smtClean="0"/>
              <a:t>’</a:t>
            </a:r>
            <a:r>
              <a:rPr lang="ru-RU" sz="2400" b="1" dirty="0" err="1" smtClean="0"/>
              <a:t>язків</a:t>
            </a:r>
            <a:r>
              <a:rPr lang="ru-RU" sz="2400" b="1" dirty="0" smtClean="0"/>
              <a:t> </a:t>
            </a:r>
            <a:r>
              <a:rPr lang="ru-RU" sz="2400" b="1" dirty="0"/>
              <a:t>і </a:t>
            </a:r>
            <a:r>
              <a:rPr lang="ru-RU" sz="2400" b="1" dirty="0" err="1"/>
              <a:t>передбачають</a:t>
            </a:r>
            <a:r>
              <a:rPr lang="ru-RU" sz="2400" b="1" dirty="0"/>
              <a:t> на </a:t>
            </a:r>
            <a:r>
              <a:rPr lang="ru-RU" sz="2400" b="1" dirty="0" err="1"/>
              <a:t>рівні</a:t>
            </a:r>
            <a:r>
              <a:rPr lang="ru-RU" sz="2400" b="1" dirty="0"/>
              <a:t> </a:t>
            </a:r>
            <a:r>
              <a:rPr lang="ru-RU" sz="2400" b="1" dirty="0" err="1" smtClean="0"/>
              <a:t>мікро</a:t>
            </a:r>
            <a:r>
              <a:rPr lang="en-GB" sz="2400" b="1" dirty="0" smtClean="0"/>
              <a:t>c</a:t>
            </a:r>
            <a:r>
              <a:rPr lang="ru-RU" sz="2400" b="1" dirty="0" err="1" smtClean="0"/>
              <a:t>оціуму</a:t>
            </a:r>
            <a:r>
              <a:rPr lang="ru-RU" sz="2400" b="1" dirty="0" smtClean="0"/>
              <a:t> </a:t>
            </a:r>
            <a:r>
              <a:rPr lang="ru-RU" sz="2400" b="1" dirty="0"/>
              <a:t>те</a:t>
            </a:r>
            <a:r>
              <a:rPr lang="en-US" sz="2400" b="1" dirty="0"/>
              <a:t>, </a:t>
            </a:r>
            <a:r>
              <a:rPr lang="ru-RU" sz="2400" b="1" dirty="0" err="1"/>
              <a:t>що</a:t>
            </a:r>
            <a:r>
              <a:rPr lang="ru-RU" sz="2400" b="1" dirty="0"/>
              <a:t> повинно бути </a:t>
            </a:r>
            <a:r>
              <a:rPr lang="ru-RU" sz="2400" b="1" dirty="0" err="1"/>
              <a:t>відтворене</a:t>
            </a:r>
            <a:r>
              <a:rPr lang="en-US" sz="2400" b="1" dirty="0"/>
              <a:t>  </a:t>
            </a:r>
            <a:r>
              <a:rPr lang="ru-RU" sz="2400" b="1" dirty="0"/>
              <a:t>на </a:t>
            </a:r>
            <a:r>
              <a:rPr lang="ru-RU" sz="2400" b="1" dirty="0" err="1"/>
              <a:t>рівні</a:t>
            </a:r>
            <a:r>
              <a:rPr lang="ru-RU" sz="2400" b="1" dirty="0"/>
              <a:t> </a:t>
            </a:r>
            <a:r>
              <a:rPr lang="ru-RU" sz="2400" b="1" dirty="0" err="1"/>
              <a:t>суспільства</a:t>
            </a:r>
            <a:r>
              <a:rPr lang="en-US" sz="2400" b="1" dirty="0"/>
              <a:t>.</a:t>
            </a:r>
            <a:endParaRPr lang="en-US" sz="2400" dirty="0"/>
          </a:p>
          <a:p>
            <a:pPr marL="0" indent="0">
              <a:buNone/>
            </a:pPr>
            <a:r>
              <a:rPr lang="ru-RU" sz="2400" b="1" i="1" dirty="0" smtClean="0"/>
              <a:t>(</a:t>
            </a:r>
            <a:r>
              <a:rPr lang="ru-RU" sz="2400" b="1" i="1" dirty="0" err="1" smtClean="0"/>
              <a:t>Одрі</a:t>
            </a:r>
            <a:r>
              <a:rPr lang="ru-RU" sz="2400" b="1" i="1" dirty="0" smtClean="0"/>
              <a:t> </a:t>
            </a:r>
            <a:r>
              <a:rPr lang="ru-RU" sz="2400" b="1" i="1" dirty="0" err="1"/>
              <a:t>Мюлендер</a:t>
            </a:r>
            <a:r>
              <a:rPr lang="ru-RU" sz="2400" b="1" i="1" dirty="0"/>
              <a:t>, </a:t>
            </a:r>
            <a:r>
              <a:rPr lang="ru-RU" sz="2400" b="1" i="1" dirty="0" err="1" smtClean="0"/>
              <a:t>Девід</a:t>
            </a:r>
            <a:r>
              <a:rPr lang="ru-RU" sz="2400" b="1" i="1" dirty="0" smtClean="0"/>
              <a:t> </a:t>
            </a:r>
            <a:r>
              <a:rPr lang="ru-RU" sz="2400" b="1" i="1" dirty="0"/>
              <a:t>Уорд. </a:t>
            </a:r>
            <a:r>
              <a:rPr lang="ru-RU" sz="2400" b="1" i="1" dirty="0" err="1" smtClean="0"/>
              <a:t>Самокерована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соціальна</a:t>
            </a:r>
            <a:r>
              <a:rPr lang="ru-RU" sz="2400" b="1" i="1" dirty="0" smtClean="0"/>
              <a:t> робота)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7936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018903"/>
            <a:ext cx="8915400" cy="48923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err="1" smtClean="0"/>
              <a:t>Реконструкція</a:t>
            </a:r>
            <a:r>
              <a:rPr lang="ru-RU" b="1" dirty="0" smtClean="0"/>
              <a:t> </a:t>
            </a:r>
            <a:r>
              <a:rPr lang="ru-RU" b="1" dirty="0" err="1" smtClean="0"/>
              <a:t>соціально</a:t>
            </a:r>
            <a:r>
              <a:rPr lang="ru-RU" b="1" dirty="0" smtClean="0"/>
              <a:t>-культурного </a:t>
            </a:r>
            <a:r>
              <a:rPr lang="ru-RU" b="1" dirty="0" err="1" smtClean="0"/>
              <a:t>оточення</a:t>
            </a:r>
            <a:r>
              <a:rPr lang="ru-RU" b="1" dirty="0" smtClean="0"/>
              <a:t> </a:t>
            </a:r>
            <a:r>
              <a:rPr lang="ru-RU" b="1" dirty="0" err="1" smtClean="0"/>
              <a:t>людини</a:t>
            </a:r>
            <a:r>
              <a:rPr lang="ru-RU" b="1" dirty="0" smtClean="0"/>
              <a:t> з </a:t>
            </a:r>
            <a:r>
              <a:rPr lang="ru-RU" b="1" dirty="0" err="1" smtClean="0"/>
              <a:t>інвалідністю</a:t>
            </a:r>
            <a:r>
              <a:rPr lang="ru-RU" b="1" dirty="0" smtClean="0"/>
              <a:t>:</a:t>
            </a:r>
            <a:endParaRPr lang="uk-UA" dirty="0"/>
          </a:p>
          <a:p>
            <a:pPr marL="0" indent="0">
              <a:buNone/>
            </a:pPr>
            <a:r>
              <a:rPr lang="uk-UA" b="1" dirty="0" smtClean="0"/>
              <a:t>Мета:</a:t>
            </a:r>
            <a:endParaRPr lang="en-US" dirty="0"/>
          </a:p>
          <a:p>
            <a:pPr lvl="0"/>
            <a:r>
              <a:rPr lang="ru-RU" b="1" dirty="0" err="1" smtClean="0"/>
              <a:t>Створення</a:t>
            </a:r>
            <a:r>
              <a:rPr lang="ru-RU" b="1" dirty="0" smtClean="0"/>
              <a:t> умов, </a:t>
            </a:r>
            <a:r>
              <a:rPr lang="ru-RU" b="1" dirty="0" err="1" smtClean="0"/>
              <a:t>які</a:t>
            </a:r>
            <a:r>
              <a:rPr lang="ru-RU" b="1" dirty="0" smtClean="0"/>
              <a:t>, </a:t>
            </a:r>
            <a:r>
              <a:rPr lang="ru-RU" b="1" dirty="0"/>
              <a:t>не </a:t>
            </a:r>
            <a:r>
              <a:rPr lang="uk-UA" b="1" dirty="0" smtClean="0"/>
              <a:t>порушують</a:t>
            </a:r>
            <a:r>
              <a:rPr lang="ru-RU" b="1" dirty="0" smtClean="0"/>
              <a:t> </a:t>
            </a:r>
            <a:r>
              <a:rPr lang="ru-RU" b="1" dirty="0" err="1" smtClean="0"/>
              <a:t>самості</a:t>
            </a:r>
            <a:r>
              <a:rPr lang="ru-RU" b="1" dirty="0" smtClean="0"/>
              <a:t> </a:t>
            </a:r>
            <a:r>
              <a:rPr lang="ru-RU" b="1" dirty="0" err="1" smtClean="0"/>
              <a:t>особистості</a:t>
            </a:r>
            <a:r>
              <a:rPr lang="ru-RU" b="1" dirty="0" smtClean="0"/>
              <a:t>, </a:t>
            </a:r>
            <a:r>
              <a:rPr lang="ru-RU" b="1" dirty="0" err="1" smtClean="0"/>
              <a:t>її</a:t>
            </a:r>
            <a:r>
              <a:rPr lang="ru-RU" b="1" dirty="0" smtClean="0"/>
              <a:t> </a:t>
            </a:r>
            <a:r>
              <a:rPr lang="ru-RU" b="1" dirty="0" err="1" smtClean="0"/>
              <a:t>унікальності</a:t>
            </a:r>
            <a:r>
              <a:rPr lang="ru-RU" b="1" dirty="0" smtClean="0"/>
              <a:t> і </a:t>
            </a:r>
            <a:r>
              <a:rPr lang="ru-RU" b="1" dirty="0" err="1" smtClean="0"/>
              <a:t>неповторності</a:t>
            </a:r>
            <a:r>
              <a:rPr lang="ru-RU" b="1" dirty="0" smtClean="0"/>
              <a:t>, </a:t>
            </a:r>
            <a:r>
              <a:rPr lang="ru-RU" b="1" dirty="0" err="1" smtClean="0"/>
              <a:t>забезпечували</a:t>
            </a:r>
            <a:r>
              <a:rPr lang="ru-RU" b="1" dirty="0" smtClean="0"/>
              <a:t> б </a:t>
            </a:r>
            <a:r>
              <a:rPr lang="ru-RU" b="1" dirty="0" err="1" smtClean="0"/>
              <a:t>їй</a:t>
            </a:r>
            <a:r>
              <a:rPr lang="ru-RU" b="1" dirty="0" smtClean="0"/>
              <a:t> </a:t>
            </a:r>
            <a:r>
              <a:rPr lang="ru-RU" b="1" dirty="0" err="1" smtClean="0"/>
              <a:t>ефективну</a:t>
            </a:r>
            <a:r>
              <a:rPr lang="ru-RU" b="1" dirty="0" smtClean="0"/>
              <a:t> </a:t>
            </a:r>
            <a:r>
              <a:rPr lang="ru-RU" b="1" dirty="0" err="1" smtClean="0"/>
              <a:t>інтеграцію</a:t>
            </a:r>
            <a:r>
              <a:rPr lang="ru-RU" b="1" dirty="0" smtClean="0"/>
              <a:t> </a:t>
            </a:r>
            <a:r>
              <a:rPr lang="ru-RU" b="1" dirty="0"/>
              <a:t>в </a:t>
            </a:r>
            <a:r>
              <a:rPr lang="ru-RU" b="1" dirty="0" err="1" smtClean="0"/>
              <a:t>різні</a:t>
            </a:r>
            <a:r>
              <a:rPr lang="ru-RU" b="1" dirty="0" smtClean="0"/>
              <a:t> </a:t>
            </a:r>
            <a:r>
              <a:rPr lang="ru-RU" b="1" dirty="0" err="1" smtClean="0"/>
              <a:t>сфери</a:t>
            </a:r>
            <a:r>
              <a:rPr lang="ru-RU" b="1" dirty="0" smtClean="0"/>
              <a:t> </a:t>
            </a:r>
            <a:r>
              <a:rPr lang="ru-RU" b="1" dirty="0" err="1" smtClean="0"/>
              <a:t>життєдіяльності</a:t>
            </a:r>
            <a:endParaRPr lang="en-US" dirty="0"/>
          </a:p>
          <a:p>
            <a:pPr marL="0" indent="0">
              <a:buNone/>
            </a:pPr>
            <a:r>
              <a:rPr lang="ru-RU" b="1" i="1" dirty="0" err="1" smtClean="0"/>
              <a:t>Моделі</a:t>
            </a:r>
            <a:r>
              <a:rPr lang="ru-RU" b="1" i="1" dirty="0" smtClean="0"/>
              <a:t>:</a:t>
            </a:r>
            <a:endParaRPr lang="en-US" dirty="0"/>
          </a:p>
          <a:p>
            <a:pPr lvl="0"/>
            <a:r>
              <a:rPr lang="ru-RU" b="1" dirty="0" err="1"/>
              <a:t>соціально</a:t>
            </a:r>
            <a:r>
              <a:rPr lang="ru-RU" b="1" dirty="0"/>
              <a:t>-культурна </a:t>
            </a:r>
            <a:r>
              <a:rPr lang="ru-RU" b="1" dirty="0" err="1"/>
              <a:t>анімація</a:t>
            </a:r>
            <a:endParaRPr lang="en-US" dirty="0"/>
          </a:p>
          <a:p>
            <a:pPr lvl="0"/>
            <a:r>
              <a:rPr lang="ru-RU" b="1" dirty="0" err="1"/>
              <a:t>добровільна</a:t>
            </a:r>
            <a:r>
              <a:rPr lang="ru-RU" b="1" dirty="0"/>
              <a:t> (</a:t>
            </a:r>
            <a:r>
              <a:rPr lang="ru-RU" b="1" dirty="0" err="1"/>
              <a:t>волонтерська</a:t>
            </a:r>
            <a:r>
              <a:rPr lang="ru-RU" b="1" dirty="0"/>
              <a:t>) </a:t>
            </a:r>
            <a:r>
              <a:rPr lang="ru-RU" b="1" dirty="0" err="1"/>
              <a:t>соціальна</a:t>
            </a:r>
            <a:r>
              <a:rPr lang="ru-RU" b="1" dirty="0"/>
              <a:t> робота</a:t>
            </a:r>
            <a:endParaRPr lang="en-US" dirty="0"/>
          </a:p>
          <a:p>
            <a:pPr lvl="0"/>
            <a:r>
              <a:rPr lang="ru-RU" b="1" dirty="0" err="1"/>
              <a:t>фостерінг</a:t>
            </a:r>
            <a:endParaRPr lang="en-US" dirty="0"/>
          </a:p>
          <a:p>
            <a:pPr lvl="0"/>
            <a:r>
              <a:rPr lang="ru-RU" b="1" dirty="0" err="1"/>
              <a:t>соціальна</a:t>
            </a:r>
            <a:r>
              <a:rPr lang="ru-RU" b="1" dirty="0"/>
              <a:t> </a:t>
            </a:r>
            <a:r>
              <a:rPr lang="ru-RU" b="1" dirty="0" err="1"/>
              <a:t>терапія</a:t>
            </a:r>
            <a:endParaRPr lang="en-US" dirty="0"/>
          </a:p>
          <a:p>
            <a:pPr lvl="0"/>
            <a:r>
              <a:rPr lang="ru-RU" b="1" dirty="0"/>
              <a:t>модель </a:t>
            </a:r>
            <a:r>
              <a:rPr lang="ru-RU" b="1" dirty="0" err="1"/>
              <a:t>незалежного</a:t>
            </a:r>
            <a:r>
              <a:rPr lang="ru-RU" b="1" dirty="0"/>
              <a:t> </a:t>
            </a:r>
            <a:r>
              <a:rPr lang="ru-RU" b="1" dirty="0" err="1"/>
              <a:t>життя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2158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1051" y="1214845"/>
            <a:ext cx="9623561" cy="514676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i="1" dirty="0" err="1"/>
              <a:t>Соціальнокультурна</a:t>
            </a:r>
            <a:r>
              <a:rPr lang="ru-RU" b="1" i="1" dirty="0"/>
              <a:t> </a:t>
            </a:r>
            <a:r>
              <a:rPr lang="ru-RU" b="1" i="1" dirty="0" err="1"/>
              <a:t>анімація</a:t>
            </a:r>
            <a:endParaRPr lang="en-US" dirty="0"/>
          </a:p>
          <a:p>
            <a:pPr lvl="0"/>
            <a:r>
              <a:rPr lang="ru-RU" b="1" dirty="0" err="1" smtClean="0"/>
              <a:t>соціалізація</a:t>
            </a:r>
            <a:r>
              <a:rPr lang="ru-RU" b="1" dirty="0" smtClean="0"/>
              <a:t> </a:t>
            </a:r>
            <a:r>
              <a:rPr lang="ru-RU" b="1" dirty="0" err="1" smtClean="0"/>
              <a:t>особистості</a:t>
            </a:r>
            <a:r>
              <a:rPr lang="ru-RU" b="1" dirty="0" smtClean="0"/>
              <a:t> </a:t>
            </a:r>
            <a:r>
              <a:rPr lang="ru-RU" b="1" dirty="0" err="1"/>
              <a:t>засобами</a:t>
            </a:r>
            <a:r>
              <a:rPr lang="ru-RU" b="1" dirty="0"/>
              <a:t> </a:t>
            </a:r>
            <a:r>
              <a:rPr lang="ru-RU" b="1" dirty="0" err="1"/>
              <a:t>культури</a:t>
            </a:r>
            <a:r>
              <a:rPr lang="ru-RU" b="1" dirty="0"/>
              <a:t> і </a:t>
            </a:r>
            <a:r>
              <a:rPr lang="ru-RU" b="1" dirty="0" err="1"/>
              <a:t>мистецтва</a:t>
            </a:r>
            <a:r>
              <a:rPr lang="ru-RU" b="1" dirty="0"/>
              <a:t>, </a:t>
            </a:r>
            <a:r>
              <a:rPr lang="ru-RU" b="1" dirty="0" err="1"/>
              <a:t>знайомство</a:t>
            </a:r>
            <a:r>
              <a:rPr lang="ru-RU" b="1" dirty="0"/>
              <a:t> з </a:t>
            </a:r>
            <a:r>
              <a:rPr lang="ru-RU" b="1" dirty="0" err="1"/>
              <a:t>цінностями</a:t>
            </a:r>
            <a:r>
              <a:rPr lang="ru-RU" b="1" dirty="0"/>
              <a:t>  </a:t>
            </a:r>
            <a:r>
              <a:rPr lang="ru-RU" b="1" dirty="0" err="1"/>
              <a:t>вітчизняної</a:t>
            </a:r>
            <a:r>
              <a:rPr lang="ru-RU" b="1" dirty="0"/>
              <a:t> і </a:t>
            </a:r>
            <a:r>
              <a:rPr lang="ru-RU" b="1" dirty="0" err="1"/>
              <a:t>світової</a:t>
            </a:r>
            <a:r>
              <a:rPr lang="ru-RU" b="1" dirty="0"/>
              <a:t> </a:t>
            </a:r>
            <a:r>
              <a:rPr lang="ru-RU" b="1" dirty="0" err="1"/>
              <a:t>культури</a:t>
            </a:r>
            <a:r>
              <a:rPr lang="ru-RU" b="1" dirty="0"/>
              <a:t>, </a:t>
            </a:r>
            <a:r>
              <a:rPr lang="ru-RU" b="1" dirty="0" err="1"/>
              <a:t>формування</a:t>
            </a:r>
            <a:r>
              <a:rPr lang="ru-RU" b="1" dirty="0"/>
              <a:t> </a:t>
            </a:r>
            <a:r>
              <a:rPr lang="ru-RU" b="1" dirty="0" err="1"/>
              <a:t>просоціальної</a:t>
            </a:r>
            <a:r>
              <a:rPr lang="ru-RU" b="1" dirty="0"/>
              <a:t> </a:t>
            </a:r>
            <a:r>
              <a:rPr lang="ru-RU" b="1" dirty="0" err="1"/>
              <a:t>поведінки</a:t>
            </a:r>
            <a:endParaRPr lang="en-US" dirty="0"/>
          </a:p>
          <a:p>
            <a:pPr marL="0" indent="0" algn="ctr">
              <a:buNone/>
            </a:pPr>
            <a:r>
              <a:rPr lang="ru-RU" b="1" dirty="0" err="1"/>
              <a:t>Соціальнокультурна</a:t>
            </a:r>
            <a:r>
              <a:rPr lang="ru-RU" b="1" dirty="0"/>
              <a:t> </a:t>
            </a:r>
            <a:r>
              <a:rPr lang="ru-RU" b="1" dirty="0" err="1"/>
              <a:t>анімація</a:t>
            </a:r>
            <a:r>
              <a:rPr lang="ru-RU" b="1" dirty="0"/>
              <a:t> </a:t>
            </a:r>
            <a:r>
              <a:rPr lang="ru-RU" b="1" dirty="0" err="1"/>
              <a:t>орієнтована</a:t>
            </a:r>
            <a:r>
              <a:rPr lang="ru-RU" b="1" dirty="0"/>
              <a:t> на </a:t>
            </a:r>
            <a:r>
              <a:rPr lang="ru-RU" b="1" dirty="0" err="1"/>
              <a:t>групову</a:t>
            </a:r>
            <a:r>
              <a:rPr lang="ru-RU" b="1" dirty="0"/>
              <a:t> і </a:t>
            </a:r>
            <a:r>
              <a:rPr lang="ru-RU" b="1" dirty="0" err="1"/>
              <a:t>колективну</a:t>
            </a:r>
            <a:r>
              <a:rPr lang="ru-RU" b="1" dirty="0"/>
              <a:t> </a:t>
            </a:r>
            <a:r>
              <a:rPr lang="ru-RU" b="1" dirty="0" err="1"/>
              <a:t>соціальну</a:t>
            </a:r>
            <a:r>
              <a:rPr lang="ru-RU" b="1" dirty="0"/>
              <a:t> роботу</a:t>
            </a:r>
            <a:endParaRPr lang="en-US" dirty="0"/>
          </a:p>
          <a:p>
            <a:pPr marL="0" indent="0" algn="ctr">
              <a:buNone/>
            </a:pPr>
            <a:r>
              <a:rPr lang="ru-RU" b="1" dirty="0" err="1" smtClean="0"/>
              <a:t>Добровільна</a:t>
            </a:r>
            <a:r>
              <a:rPr lang="ru-RU" b="1" dirty="0" smtClean="0"/>
              <a:t> </a:t>
            </a:r>
            <a:r>
              <a:rPr lang="ru-RU" b="1" dirty="0"/>
              <a:t>(</a:t>
            </a:r>
            <a:r>
              <a:rPr lang="ru-RU" b="1" dirty="0" err="1"/>
              <a:t>волонтерська</a:t>
            </a:r>
            <a:r>
              <a:rPr lang="ru-RU" b="1" dirty="0"/>
              <a:t>) </a:t>
            </a:r>
            <a:r>
              <a:rPr lang="ru-RU" b="1" dirty="0" err="1"/>
              <a:t>соціальна</a:t>
            </a:r>
            <a:r>
              <a:rPr lang="ru-RU" b="1" dirty="0"/>
              <a:t> робота</a:t>
            </a:r>
            <a:endParaRPr lang="en-US" b="1" dirty="0"/>
          </a:p>
          <a:p>
            <a:pPr marL="0" lvl="0" indent="0">
              <a:buNone/>
            </a:pPr>
            <a:r>
              <a:rPr lang="ru-RU" b="1" dirty="0" err="1"/>
              <a:t>Добровільна</a:t>
            </a:r>
            <a:r>
              <a:rPr lang="ru-RU" b="1" dirty="0"/>
              <a:t> </a:t>
            </a:r>
            <a:r>
              <a:rPr lang="ru-RU" b="1" dirty="0" err="1"/>
              <a:t>соціальна</a:t>
            </a:r>
            <a:r>
              <a:rPr lang="ru-RU" b="1" dirty="0"/>
              <a:t> робота </a:t>
            </a:r>
            <a:r>
              <a:rPr lang="ru-RU" b="1" dirty="0" err="1"/>
              <a:t>сприяє</a:t>
            </a:r>
            <a:r>
              <a:rPr lang="ru-RU" b="1" dirty="0"/>
              <a:t> </a:t>
            </a:r>
            <a:r>
              <a:rPr lang="ru-RU" b="1" dirty="0" err="1"/>
              <a:t>покращенню</a:t>
            </a:r>
            <a:r>
              <a:rPr lang="ru-RU" b="1" dirty="0"/>
              <a:t> </a:t>
            </a:r>
            <a:r>
              <a:rPr lang="ru-RU" b="1" dirty="0" err="1"/>
              <a:t>життя</a:t>
            </a:r>
            <a:r>
              <a:rPr lang="ru-RU" b="1" dirty="0"/>
              <a:t> </a:t>
            </a:r>
            <a:r>
              <a:rPr lang="ru-RU" b="1" dirty="0" err="1"/>
              <a:t>особистості</a:t>
            </a:r>
            <a:r>
              <a:rPr lang="ru-RU" b="1" dirty="0"/>
              <a:t>, </a:t>
            </a:r>
            <a:r>
              <a:rPr lang="ru-RU" b="1" dirty="0" err="1"/>
              <a:t>задоволенню</a:t>
            </a:r>
            <a:r>
              <a:rPr lang="ru-RU" b="1" dirty="0"/>
              <a:t> </a:t>
            </a:r>
            <a:r>
              <a:rPr lang="ru-RU" b="1" dirty="0" err="1"/>
              <a:t>її</a:t>
            </a:r>
            <a:r>
              <a:rPr lang="ru-RU" b="1" dirty="0"/>
              <a:t> потреб,  </a:t>
            </a:r>
            <a:r>
              <a:rPr lang="ru-RU" b="1" dirty="0" err="1"/>
              <a:t>ообистісному</a:t>
            </a:r>
            <a:r>
              <a:rPr lang="ru-RU" b="1" dirty="0"/>
              <a:t> </a:t>
            </a:r>
            <a:r>
              <a:rPr lang="ru-RU" b="1" dirty="0" err="1"/>
              <a:t>зростанню</a:t>
            </a:r>
            <a:r>
              <a:rPr lang="ru-RU" b="1" dirty="0"/>
              <a:t>, </a:t>
            </a:r>
            <a:r>
              <a:rPr lang="ru-RU" b="1" dirty="0" err="1"/>
              <a:t>поглиблює</a:t>
            </a:r>
            <a:r>
              <a:rPr lang="ru-RU" b="1" dirty="0"/>
              <a:t> </a:t>
            </a:r>
            <a:r>
              <a:rPr lang="ru-RU" b="1" dirty="0" err="1"/>
              <a:t>відчуття</a:t>
            </a:r>
            <a:r>
              <a:rPr lang="ru-RU" b="1" dirty="0"/>
              <a:t> </a:t>
            </a:r>
            <a:r>
              <a:rPr lang="ru-RU" b="1" dirty="0" err="1"/>
              <a:t>солідарності</a:t>
            </a:r>
            <a:r>
              <a:rPr lang="ru-RU" b="1" dirty="0"/>
              <a:t>, </a:t>
            </a:r>
            <a:r>
              <a:rPr lang="ru-RU" b="1" dirty="0" err="1"/>
              <a:t>реконструює</a:t>
            </a:r>
            <a:r>
              <a:rPr lang="ru-RU" b="1" dirty="0"/>
              <a:t>, </a:t>
            </a:r>
            <a:r>
              <a:rPr lang="ru-RU" b="1" dirty="0" err="1"/>
              <a:t>вдосконалює</a:t>
            </a:r>
            <a:r>
              <a:rPr lang="ru-RU" b="1" dirty="0"/>
              <a:t> </a:t>
            </a:r>
            <a:r>
              <a:rPr lang="ru-RU" b="1" dirty="0" err="1"/>
              <a:t>соціальні</a:t>
            </a:r>
            <a:r>
              <a:rPr lang="ru-RU" b="1" dirty="0"/>
              <a:t> </a:t>
            </a:r>
            <a:r>
              <a:rPr lang="ru-RU" b="1" dirty="0" err="1"/>
              <a:t>відносини</a:t>
            </a:r>
            <a:r>
              <a:rPr lang="ru-RU" b="1" dirty="0"/>
              <a:t>, </a:t>
            </a:r>
            <a:r>
              <a:rPr lang="ru-RU" b="1" dirty="0" err="1"/>
              <a:t>наповнює</a:t>
            </a:r>
            <a:r>
              <a:rPr lang="ru-RU" b="1" dirty="0"/>
              <a:t> </a:t>
            </a:r>
            <a:r>
              <a:rPr lang="ru-RU" b="1" dirty="0" err="1"/>
              <a:t>їх</a:t>
            </a:r>
            <a:r>
              <a:rPr lang="ru-RU" b="1" dirty="0"/>
              <a:t> </a:t>
            </a:r>
            <a:r>
              <a:rPr lang="ru-RU" b="1" dirty="0" err="1"/>
              <a:t>новими</a:t>
            </a:r>
            <a:r>
              <a:rPr lang="ru-RU" b="1" dirty="0"/>
              <a:t> </a:t>
            </a:r>
            <a:r>
              <a:rPr lang="ru-RU" b="1" dirty="0" err="1"/>
              <a:t>цінностями</a:t>
            </a:r>
            <a:r>
              <a:rPr lang="ru-RU" b="1" dirty="0"/>
              <a:t> і </a:t>
            </a:r>
            <a:r>
              <a:rPr lang="ru-RU" b="1" dirty="0" err="1"/>
              <a:t>смислами</a:t>
            </a:r>
            <a:endParaRPr lang="en-US" dirty="0"/>
          </a:p>
          <a:p>
            <a:pPr marL="0" indent="0">
              <a:buNone/>
            </a:pPr>
            <a:r>
              <a:rPr lang="ru-RU" b="1" dirty="0" err="1"/>
              <a:t>Волонтерські</a:t>
            </a:r>
            <a:r>
              <a:rPr lang="ru-RU" b="1" dirty="0"/>
              <a:t> </a:t>
            </a:r>
            <a:r>
              <a:rPr lang="ru-RU" b="1" dirty="0" err="1"/>
              <a:t>програми</a:t>
            </a:r>
            <a:r>
              <a:rPr lang="ru-RU" b="1" dirty="0"/>
              <a:t>: «Книги для </a:t>
            </a:r>
            <a:r>
              <a:rPr lang="ru-RU" b="1" dirty="0" err="1"/>
              <a:t>дітей</a:t>
            </a:r>
            <a:r>
              <a:rPr lang="ru-RU" b="1" dirty="0"/>
              <a:t> з </a:t>
            </a:r>
            <a:r>
              <a:rPr lang="ru-RU" b="1" dirty="0" err="1"/>
              <a:t>інвалідністю</a:t>
            </a:r>
            <a:r>
              <a:rPr lang="ru-RU" b="1" dirty="0"/>
              <a:t>», «</a:t>
            </a:r>
            <a:r>
              <a:rPr lang="ru-RU" b="1" dirty="0" err="1"/>
              <a:t>Ігротеки</a:t>
            </a:r>
            <a:r>
              <a:rPr lang="ru-RU" b="1" dirty="0"/>
              <a:t> для </a:t>
            </a:r>
            <a:r>
              <a:rPr lang="ru-RU" b="1" dirty="0" err="1"/>
              <a:t>дітей</a:t>
            </a:r>
            <a:r>
              <a:rPr lang="ru-RU" b="1" dirty="0"/>
              <a:t> з </a:t>
            </a:r>
            <a:r>
              <a:rPr lang="ru-RU" b="1" dirty="0" err="1"/>
              <a:t>інвалідністю</a:t>
            </a:r>
            <a:r>
              <a:rPr lang="ru-RU" b="1" dirty="0"/>
              <a:t>», «</a:t>
            </a:r>
            <a:r>
              <a:rPr lang="ru-RU" b="1" dirty="0" err="1"/>
              <a:t>Сторінки</a:t>
            </a:r>
            <a:r>
              <a:rPr lang="ru-RU" b="1" dirty="0"/>
              <a:t>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оживають</a:t>
            </a:r>
            <a:r>
              <a:rPr lang="ru-RU" b="1" dirty="0"/>
              <a:t>», «Разом </a:t>
            </a:r>
            <a:r>
              <a:rPr lang="ru-RU" b="1" dirty="0" err="1"/>
              <a:t>заради</a:t>
            </a:r>
            <a:r>
              <a:rPr lang="ru-RU" b="1" dirty="0"/>
              <a:t> </a:t>
            </a:r>
            <a:r>
              <a:rPr lang="ru-RU" b="1" dirty="0" err="1"/>
              <a:t>розвитку</a:t>
            </a:r>
            <a:r>
              <a:rPr lang="ru-RU" b="1" dirty="0"/>
              <a:t>»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6263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058091"/>
            <a:ext cx="8915400" cy="543414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400" b="1" i="1" dirty="0" err="1"/>
              <a:t>Фостерінг</a:t>
            </a:r>
            <a:endParaRPr lang="en-US" sz="2400" dirty="0"/>
          </a:p>
          <a:p>
            <a:pPr marL="0" lvl="0" indent="0">
              <a:buNone/>
            </a:pPr>
            <a:r>
              <a:rPr lang="ru-RU" sz="2400" b="1" dirty="0" err="1"/>
              <a:t>Фостерінг</a:t>
            </a:r>
            <a:r>
              <a:rPr lang="ru-RU" sz="2400" b="1" dirty="0"/>
              <a:t> </a:t>
            </a:r>
            <a:r>
              <a:rPr lang="ru-RU" sz="2400" b="1" dirty="0" err="1"/>
              <a:t>сформувався</a:t>
            </a:r>
            <a:r>
              <a:rPr lang="ru-RU" sz="2400" b="1" dirty="0"/>
              <a:t> на </a:t>
            </a:r>
            <a:r>
              <a:rPr lang="ru-RU" sz="2400" b="1" dirty="0" err="1"/>
              <a:t>основі</a:t>
            </a:r>
            <a:r>
              <a:rPr lang="ru-RU" sz="2400" b="1" dirty="0"/>
              <a:t> </a:t>
            </a:r>
            <a:r>
              <a:rPr lang="ru-RU" sz="2400" b="1" dirty="0" err="1"/>
              <a:t>деінституалізації</a:t>
            </a:r>
            <a:r>
              <a:rPr lang="ru-RU" sz="2400" b="1" dirty="0"/>
              <a:t> </a:t>
            </a:r>
            <a:r>
              <a:rPr lang="ru-RU" sz="2400" b="1" dirty="0" err="1"/>
              <a:t>державних</a:t>
            </a:r>
            <a:r>
              <a:rPr lang="ru-RU" sz="2400" b="1" dirty="0"/>
              <a:t> </a:t>
            </a:r>
            <a:r>
              <a:rPr lang="ru-RU" sz="2400" b="1" dirty="0" err="1"/>
              <a:t>установ</a:t>
            </a:r>
            <a:r>
              <a:rPr lang="ru-RU" sz="2400" b="1" dirty="0"/>
              <a:t> для </a:t>
            </a:r>
            <a:r>
              <a:rPr lang="ru-RU" sz="2400" b="1" dirty="0" err="1"/>
              <a:t>опіки</a:t>
            </a:r>
            <a:r>
              <a:rPr lang="ru-RU" sz="2400" b="1" dirty="0"/>
              <a:t> над </a:t>
            </a:r>
            <a:r>
              <a:rPr lang="ru-RU" sz="2400" b="1" dirty="0" err="1"/>
              <a:t>дітьми</a:t>
            </a:r>
            <a:r>
              <a:rPr lang="ru-RU" sz="2400" b="1" dirty="0"/>
              <a:t>-сиротами і </a:t>
            </a:r>
            <a:r>
              <a:rPr lang="ru-RU" sz="2400" b="1" dirty="0" err="1"/>
              <a:t>дітьми</a:t>
            </a:r>
            <a:r>
              <a:rPr lang="ru-RU" sz="2400" b="1" dirty="0"/>
              <a:t>, </a:t>
            </a:r>
            <a:r>
              <a:rPr lang="ru-RU" sz="2400" b="1" dirty="0" err="1"/>
              <a:t>які</a:t>
            </a:r>
            <a:r>
              <a:rPr lang="ru-RU" sz="2400" b="1" dirty="0"/>
              <a:t> </a:t>
            </a:r>
            <a:r>
              <a:rPr lang="ru-RU" sz="2400" b="1" dirty="0" err="1"/>
              <a:t>залишились</a:t>
            </a:r>
            <a:r>
              <a:rPr lang="ru-RU" sz="2400" b="1" dirty="0"/>
              <a:t> без </a:t>
            </a:r>
            <a:r>
              <a:rPr lang="ru-RU" sz="2400" b="1" dirty="0" err="1"/>
              <a:t>піклування</a:t>
            </a:r>
            <a:r>
              <a:rPr lang="ru-RU" sz="2400" b="1" dirty="0"/>
              <a:t> </a:t>
            </a:r>
            <a:r>
              <a:rPr lang="ru-RU" sz="2400" b="1" dirty="0" err="1"/>
              <a:t>батьків</a:t>
            </a:r>
            <a:r>
              <a:rPr lang="ru-RU" sz="2400" b="1" dirty="0"/>
              <a:t> з метою </a:t>
            </a:r>
            <a:r>
              <a:rPr lang="ru-RU" sz="2400" b="1" dirty="0" err="1"/>
              <a:t>створення</a:t>
            </a:r>
            <a:r>
              <a:rPr lang="ru-RU" sz="2400" b="1" dirty="0"/>
              <a:t> </a:t>
            </a:r>
            <a:r>
              <a:rPr lang="ru-RU" sz="2400" b="1" dirty="0" err="1"/>
              <a:t>прийомних</a:t>
            </a:r>
            <a:r>
              <a:rPr lang="ru-RU" sz="2400" b="1" dirty="0"/>
              <a:t> </a:t>
            </a:r>
            <a:r>
              <a:rPr lang="ru-RU" sz="2400" b="1" dirty="0" err="1"/>
              <a:t>сімей</a:t>
            </a:r>
            <a:r>
              <a:rPr lang="ru-RU" sz="2400" b="1" dirty="0"/>
              <a:t>. </a:t>
            </a:r>
            <a:r>
              <a:rPr lang="ru-RU" sz="2400" b="1" dirty="0" err="1"/>
              <a:t>Особливе</a:t>
            </a:r>
            <a:r>
              <a:rPr lang="ru-RU" sz="2400" b="1" dirty="0"/>
              <a:t> </a:t>
            </a:r>
            <a:r>
              <a:rPr lang="ru-RU" sz="2400" b="1" dirty="0" err="1"/>
              <a:t>значення</a:t>
            </a:r>
            <a:r>
              <a:rPr lang="ru-RU" sz="2400" b="1" dirty="0"/>
              <a:t> </a:t>
            </a:r>
            <a:r>
              <a:rPr lang="ru-RU" sz="2400" b="1" dirty="0" err="1"/>
              <a:t>набуває</a:t>
            </a:r>
            <a:r>
              <a:rPr lang="ru-RU" sz="2400" b="1" dirty="0"/>
              <a:t> </a:t>
            </a:r>
            <a:r>
              <a:rPr lang="ru-RU" sz="2400" b="1" dirty="0" err="1"/>
              <a:t>реконструкція</a:t>
            </a:r>
            <a:r>
              <a:rPr lang="ru-RU" sz="2400" b="1" dirty="0"/>
              <a:t> </a:t>
            </a:r>
            <a:r>
              <a:rPr lang="ru-RU" sz="2400" b="1" dirty="0" err="1"/>
              <a:t>соціально</a:t>
            </a:r>
            <a:r>
              <a:rPr lang="ru-RU" sz="2400" b="1" dirty="0"/>
              <a:t>-культурного </a:t>
            </a:r>
            <a:r>
              <a:rPr lang="ru-RU" sz="2400" b="1" dirty="0" err="1"/>
              <a:t>оточення</a:t>
            </a:r>
            <a:r>
              <a:rPr lang="ru-RU" sz="2400" b="1" dirty="0"/>
              <a:t> для </a:t>
            </a:r>
            <a:r>
              <a:rPr lang="ru-RU" sz="2400" b="1" dirty="0" err="1"/>
              <a:t>дітей</a:t>
            </a:r>
            <a:r>
              <a:rPr lang="ru-RU" sz="2400" b="1" dirty="0"/>
              <a:t> з </a:t>
            </a:r>
            <a:r>
              <a:rPr lang="ru-RU" sz="2400" b="1" dirty="0" err="1"/>
              <a:t>інвалідністю</a:t>
            </a:r>
            <a:r>
              <a:rPr lang="ru-RU" sz="2400" b="1" dirty="0"/>
              <a:t>, </a:t>
            </a:r>
            <a:r>
              <a:rPr lang="ru-RU" sz="2400" b="1" dirty="0" err="1"/>
              <a:t>які</a:t>
            </a:r>
            <a:r>
              <a:rPr lang="ru-RU" sz="2400" b="1" dirty="0"/>
              <a:t> </a:t>
            </a:r>
            <a:r>
              <a:rPr lang="ru-RU" sz="2400" b="1" dirty="0" err="1"/>
              <a:t>переходять</a:t>
            </a:r>
            <a:r>
              <a:rPr lang="ru-RU" sz="2400" b="1" dirty="0"/>
              <a:t> на </a:t>
            </a:r>
            <a:r>
              <a:rPr lang="ru-RU" sz="2400" b="1" dirty="0" err="1"/>
              <a:t>проживання</a:t>
            </a:r>
            <a:r>
              <a:rPr lang="ru-RU" sz="2400" b="1" dirty="0"/>
              <a:t> з </a:t>
            </a:r>
            <a:r>
              <a:rPr lang="ru-RU" sz="2400" b="1" dirty="0" err="1"/>
              <a:t>інтернатної</a:t>
            </a:r>
            <a:r>
              <a:rPr lang="ru-RU" sz="2400" b="1" dirty="0"/>
              <a:t> установи у </a:t>
            </a:r>
            <a:r>
              <a:rPr lang="ru-RU" sz="2400" b="1" dirty="0" err="1"/>
              <a:t>прийомну</a:t>
            </a:r>
            <a:r>
              <a:rPr lang="ru-RU" sz="2400" b="1" dirty="0"/>
              <a:t> </a:t>
            </a:r>
            <a:r>
              <a:rPr lang="ru-RU" sz="2400" b="1" dirty="0" err="1" smtClean="0"/>
              <a:t>сім</a:t>
            </a:r>
            <a:r>
              <a:rPr lang="en-GB" sz="2400" b="1" dirty="0" smtClean="0"/>
              <a:t>’</a:t>
            </a:r>
            <a:r>
              <a:rPr lang="ru-RU" sz="2400" b="1" dirty="0" smtClean="0"/>
              <a:t>ю</a:t>
            </a:r>
            <a:r>
              <a:rPr lang="ru-RU" sz="2400" b="1" dirty="0"/>
              <a:t>.</a:t>
            </a:r>
            <a:endParaRPr lang="en-US" sz="2400" dirty="0"/>
          </a:p>
          <a:p>
            <a:pPr marL="0" indent="0" algn="ctr">
              <a:buNone/>
            </a:pPr>
            <a:r>
              <a:rPr lang="ru-RU" sz="2400" b="1" i="1" dirty="0" err="1"/>
              <a:t>Соціальна</a:t>
            </a:r>
            <a:r>
              <a:rPr lang="ru-RU" sz="2400" b="1" i="1" dirty="0"/>
              <a:t> </a:t>
            </a:r>
            <a:r>
              <a:rPr lang="ru-RU" sz="2400" b="1" i="1" dirty="0" err="1"/>
              <a:t>терапія</a:t>
            </a:r>
            <a:endParaRPr lang="en-US" sz="2400" dirty="0"/>
          </a:p>
          <a:p>
            <a:pPr marL="0" lvl="0" indent="0">
              <a:buNone/>
            </a:pPr>
            <a:r>
              <a:rPr lang="ru-RU" sz="2400" b="1" dirty="0"/>
              <a:t>В </a:t>
            </a:r>
            <a:r>
              <a:rPr lang="ru-RU" sz="2400" b="1" dirty="0" err="1"/>
              <a:t>соціальній</a:t>
            </a:r>
            <a:r>
              <a:rPr lang="ru-RU" sz="2400" b="1" dirty="0"/>
              <a:t> </a:t>
            </a:r>
            <a:r>
              <a:rPr lang="ru-RU" sz="2400" b="1" dirty="0" err="1"/>
              <a:t>роботі</a:t>
            </a:r>
            <a:r>
              <a:rPr lang="ru-RU" sz="2400" b="1" dirty="0"/>
              <a:t> з людьми з </a:t>
            </a:r>
            <a:r>
              <a:rPr lang="ru-RU" sz="2400" b="1" dirty="0" err="1"/>
              <a:t>інвалідністю</a:t>
            </a:r>
            <a:r>
              <a:rPr lang="ru-RU" sz="2400" b="1" dirty="0"/>
              <a:t> </a:t>
            </a:r>
            <a:r>
              <a:rPr lang="ru-RU" sz="2400" b="1" dirty="0" err="1"/>
              <a:t>застосовується</a:t>
            </a:r>
            <a:r>
              <a:rPr lang="ru-RU" sz="2400" b="1" dirty="0"/>
              <a:t> з метою </a:t>
            </a:r>
            <a:r>
              <a:rPr lang="ru-RU" sz="2400" b="1" dirty="0" err="1"/>
              <a:t>оздоровлення</a:t>
            </a:r>
            <a:r>
              <a:rPr lang="ru-RU" sz="2400" b="1" dirty="0"/>
              <a:t> </a:t>
            </a:r>
            <a:r>
              <a:rPr lang="ru-RU" sz="2400" b="1" dirty="0" err="1"/>
              <a:t>соціального</a:t>
            </a:r>
            <a:r>
              <a:rPr lang="ru-RU" sz="2400" b="1" dirty="0"/>
              <a:t> </a:t>
            </a:r>
            <a:r>
              <a:rPr lang="ru-RU" sz="2400" b="1" dirty="0" err="1"/>
              <a:t>середовища</a:t>
            </a:r>
            <a:r>
              <a:rPr lang="ru-RU" sz="2400" b="1" dirty="0"/>
              <a:t> (</a:t>
            </a:r>
            <a:r>
              <a:rPr lang="ru-RU" sz="2400" b="1" dirty="0" err="1"/>
              <a:t>підвищення</a:t>
            </a:r>
            <a:r>
              <a:rPr lang="ru-RU" sz="2400" b="1" dirty="0"/>
              <a:t> </a:t>
            </a:r>
            <a:r>
              <a:rPr lang="ru-RU" sz="2400" b="1" dirty="0" err="1"/>
              <a:t>життєвого</a:t>
            </a:r>
            <a:r>
              <a:rPr lang="ru-RU" sz="2400" b="1" dirty="0"/>
              <a:t> </a:t>
            </a:r>
            <a:r>
              <a:rPr lang="ru-RU" sz="2400" b="1" dirty="0" err="1"/>
              <a:t>рівня</a:t>
            </a:r>
            <a:r>
              <a:rPr lang="ru-RU" sz="2400" b="1" dirty="0"/>
              <a:t> і </a:t>
            </a:r>
            <a:r>
              <a:rPr lang="ru-RU" sz="2400" b="1" dirty="0" err="1"/>
              <a:t>покращення</a:t>
            </a:r>
            <a:r>
              <a:rPr lang="ru-RU" sz="2400" b="1" dirty="0"/>
              <a:t> </a:t>
            </a:r>
            <a:r>
              <a:rPr lang="ru-RU" sz="2400" b="1" dirty="0" err="1"/>
              <a:t>соціального</a:t>
            </a:r>
            <a:r>
              <a:rPr lang="ru-RU" sz="2400" b="1" dirty="0"/>
              <a:t> </a:t>
            </a:r>
            <a:r>
              <a:rPr lang="ru-RU" sz="2400" b="1" dirty="0" err="1"/>
              <a:t>добробуту</a:t>
            </a:r>
            <a:r>
              <a:rPr lang="ru-RU" sz="2400" b="1" dirty="0"/>
              <a:t>), </a:t>
            </a:r>
            <a:r>
              <a:rPr lang="ru-RU" sz="2400" b="1" dirty="0" err="1"/>
              <a:t>покращення</a:t>
            </a:r>
            <a:r>
              <a:rPr lang="ru-RU" sz="2400" b="1" dirty="0"/>
              <a:t> </a:t>
            </a:r>
            <a:r>
              <a:rPr lang="ru-RU" sz="2400" b="1" dirty="0" err="1"/>
              <a:t>емоційного</a:t>
            </a:r>
            <a:r>
              <a:rPr lang="ru-RU" sz="2400" b="1" dirty="0"/>
              <a:t>, </a:t>
            </a:r>
            <a:r>
              <a:rPr lang="ru-RU" sz="2400" b="1" dirty="0" err="1"/>
              <a:t>психологічного</a:t>
            </a:r>
            <a:r>
              <a:rPr lang="ru-RU" sz="2400" b="1" dirty="0"/>
              <a:t> і духовного </a:t>
            </a:r>
            <a:r>
              <a:rPr lang="ru-RU" sz="2400" b="1" dirty="0" err="1"/>
              <a:t>самопочуття</a:t>
            </a:r>
            <a:r>
              <a:rPr lang="ru-RU" sz="2400" b="1" dirty="0"/>
              <a:t> </a:t>
            </a:r>
            <a:r>
              <a:rPr lang="ru-RU" sz="2400" b="1" dirty="0" err="1"/>
              <a:t>найближчого</a:t>
            </a:r>
            <a:r>
              <a:rPr lang="ru-RU" sz="2400" b="1" dirty="0"/>
              <a:t> </a:t>
            </a:r>
            <a:r>
              <a:rPr lang="ru-RU" sz="2400" b="1" dirty="0" err="1"/>
              <a:t>соціального</a:t>
            </a:r>
            <a:r>
              <a:rPr lang="ru-RU" sz="2400" b="1" dirty="0"/>
              <a:t> </a:t>
            </a:r>
            <a:r>
              <a:rPr lang="ru-RU" sz="2400" b="1" dirty="0" err="1"/>
              <a:t>оточення</a:t>
            </a:r>
            <a:r>
              <a:rPr lang="ru-RU" sz="2400" b="1" dirty="0"/>
              <a:t> і </a:t>
            </a:r>
            <a:r>
              <a:rPr lang="ru-RU" sz="2400" b="1" dirty="0" err="1"/>
              <a:t>суспільства</a:t>
            </a:r>
            <a:r>
              <a:rPr lang="ru-RU" sz="2400" b="1" dirty="0"/>
              <a:t> в </a:t>
            </a:r>
            <a:r>
              <a:rPr lang="ru-RU" sz="2400" b="1" dirty="0" err="1"/>
              <a:t>цілому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9893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201783"/>
            <a:ext cx="8915400" cy="47094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i="1" dirty="0" err="1"/>
              <a:t>Соціальна</a:t>
            </a:r>
            <a:r>
              <a:rPr lang="ru-RU" b="1" i="1" dirty="0"/>
              <a:t> </a:t>
            </a:r>
            <a:r>
              <a:rPr lang="ru-RU" b="1" i="1" dirty="0" err="1"/>
              <a:t>терапія</a:t>
            </a:r>
            <a:endParaRPr lang="en-US" dirty="0"/>
          </a:p>
          <a:p>
            <a:pPr marL="0" indent="0">
              <a:buNone/>
            </a:pPr>
            <a:r>
              <a:rPr lang="ru-RU" b="1" dirty="0" err="1"/>
              <a:t>Методи</a:t>
            </a:r>
            <a:r>
              <a:rPr lang="ru-RU" b="1" dirty="0"/>
              <a:t> </a:t>
            </a:r>
            <a:r>
              <a:rPr lang="ru-RU" b="1" dirty="0" err="1"/>
              <a:t>соціальної</a:t>
            </a:r>
            <a:r>
              <a:rPr lang="ru-RU" b="1" dirty="0"/>
              <a:t> </a:t>
            </a:r>
            <a:r>
              <a:rPr lang="ru-RU" b="1" dirty="0" err="1"/>
              <a:t>терапії</a:t>
            </a:r>
            <a:endParaRPr lang="en-US" dirty="0"/>
          </a:p>
          <a:p>
            <a:pPr lvl="0"/>
            <a:r>
              <a:rPr lang="ru-RU" b="1" dirty="0" err="1"/>
              <a:t>соціодрама</a:t>
            </a:r>
            <a:endParaRPr lang="en-US" dirty="0"/>
          </a:p>
          <a:p>
            <a:pPr lvl="0"/>
            <a:r>
              <a:rPr lang="ru-RU" b="1" dirty="0" err="1"/>
              <a:t>дискусійна</a:t>
            </a:r>
            <a:r>
              <a:rPr lang="ru-RU" b="1" dirty="0"/>
              <a:t> </a:t>
            </a:r>
            <a:r>
              <a:rPr lang="ru-RU" b="1" dirty="0" err="1"/>
              <a:t>терапія</a:t>
            </a:r>
            <a:endParaRPr lang="en-US" dirty="0"/>
          </a:p>
          <a:p>
            <a:pPr lvl="0"/>
            <a:r>
              <a:rPr lang="ru-RU" b="1" dirty="0" err="1"/>
              <a:t>трудова</a:t>
            </a:r>
            <a:r>
              <a:rPr lang="ru-RU" b="1" dirty="0"/>
              <a:t> </a:t>
            </a:r>
            <a:r>
              <a:rPr lang="ru-RU" b="1" dirty="0" err="1"/>
              <a:t>терапія</a:t>
            </a:r>
            <a:endParaRPr lang="en-US" dirty="0"/>
          </a:p>
          <a:p>
            <a:pPr lvl="0"/>
            <a:r>
              <a:rPr lang="ru-RU" b="1" dirty="0" err="1"/>
              <a:t>арттерапія</a:t>
            </a:r>
            <a:endParaRPr lang="en-US" dirty="0"/>
          </a:p>
          <a:p>
            <a:pPr lvl="0"/>
            <a:r>
              <a:rPr lang="ru-RU" b="1" dirty="0" err="1"/>
              <a:t>ритмотерапія</a:t>
            </a:r>
            <a:endParaRPr lang="en-US" dirty="0"/>
          </a:p>
          <a:p>
            <a:pPr lvl="0"/>
            <a:r>
              <a:rPr lang="ru-RU" b="1" dirty="0" err="1"/>
              <a:t>кольоротерапія</a:t>
            </a:r>
            <a:endParaRPr lang="en-US" dirty="0"/>
          </a:p>
          <a:p>
            <a:pPr lvl="0"/>
            <a:r>
              <a:rPr lang="ru-RU" b="1" dirty="0" err="1"/>
              <a:t>натурпсихотерапія</a:t>
            </a:r>
            <a:endParaRPr lang="en-US" dirty="0"/>
          </a:p>
          <a:p>
            <a:pPr lvl="0"/>
            <a:r>
              <a:rPr lang="ru-RU" b="1" dirty="0" err="1"/>
              <a:t>логотерапія</a:t>
            </a:r>
            <a:endParaRPr lang="en-US" dirty="0"/>
          </a:p>
          <a:p>
            <a:pPr lvl="0"/>
            <a:r>
              <a:rPr lang="ru-RU" b="1" dirty="0" err="1"/>
              <a:t>імаготерапія</a:t>
            </a:r>
            <a:endParaRPr lang="en-US" dirty="0"/>
          </a:p>
          <a:p>
            <a:pPr lvl="0"/>
            <a:r>
              <a:rPr lang="ru-RU" b="1" dirty="0" err="1"/>
              <a:t>бібліотерапія</a:t>
            </a:r>
            <a:endParaRPr lang="en-US" dirty="0"/>
          </a:p>
          <a:p>
            <a:pPr lvl="0"/>
            <a:r>
              <a:rPr lang="ru-RU" b="1" dirty="0" err="1"/>
              <a:t>ігротерапія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9681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332411"/>
            <a:ext cx="8915400" cy="45788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i="1" dirty="0"/>
              <a:t>Модель </a:t>
            </a:r>
            <a:r>
              <a:rPr lang="ru-RU" sz="2400" b="1" i="1" dirty="0" err="1"/>
              <a:t>незалежного</a:t>
            </a:r>
            <a:r>
              <a:rPr lang="ru-RU" sz="2400" b="1" i="1" dirty="0"/>
              <a:t> </a:t>
            </a:r>
            <a:r>
              <a:rPr lang="ru-RU" sz="2400" b="1" i="1" dirty="0" err="1"/>
              <a:t>життя</a:t>
            </a:r>
            <a:endParaRPr lang="en-US" sz="2400" dirty="0"/>
          </a:p>
          <a:p>
            <a:pPr lvl="0"/>
            <a:r>
              <a:rPr lang="ru-RU" sz="2400" b="1" dirty="0"/>
              <a:t>Люди з </a:t>
            </a:r>
            <a:r>
              <a:rPr lang="ru-RU" sz="2400" b="1" dirty="0" err="1"/>
              <a:t>інвалідністю</a:t>
            </a:r>
            <a:r>
              <a:rPr lang="ru-RU" sz="2400" b="1" dirty="0"/>
              <a:t> є </a:t>
            </a:r>
            <a:r>
              <a:rPr lang="ru-RU" sz="2400" b="1" dirty="0" err="1"/>
              <a:t>частиною</a:t>
            </a:r>
            <a:r>
              <a:rPr lang="ru-RU" sz="2400" b="1" dirty="0"/>
              <a:t> </a:t>
            </a:r>
            <a:r>
              <a:rPr lang="ru-RU" sz="2400" b="1" dirty="0" err="1"/>
              <a:t>суспільства</a:t>
            </a:r>
            <a:r>
              <a:rPr lang="ru-RU" sz="2400" b="1" dirty="0"/>
              <a:t> і </a:t>
            </a:r>
            <a:r>
              <a:rPr lang="ru-RU" sz="2400" b="1" dirty="0" err="1"/>
              <a:t>повинні</a:t>
            </a:r>
            <a:r>
              <a:rPr lang="ru-RU" sz="2400" b="1" dirty="0"/>
              <a:t> </a:t>
            </a:r>
            <a:r>
              <a:rPr lang="ru-RU" sz="2400" b="1" dirty="0" err="1"/>
              <a:t>жити</a:t>
            </a:r>
            <a:r>
              <a:rPr lang="ru-RU" sz="2400" b="1" dirty="0"/>
              <a:t> у </a:t>
            </a:r>
            <a:r>
              <a:rPr lang="ru-RU" sz="2400" b="1" dirty="0" err="1"/>
              <a:t>суспільстві</a:t>
            </a:r>
            <a:endParaRPr lang="en-US" sz="2400" dirty="0"/>
          </a:p>
          <a:p>
            <a:pPr lvl="0"/>
            <a:r>
              <a:rPr lang="ru-RU" sz="2400" b="1" dirty="0"/>
              <a:t>вони не є </a:t>
            </a:r>
            <a:r>
              <a:rPr lang="ru-RU" sz="2400" b="1" dirty="0" err="1"/>
              <a:t>пацієнтами</a:t>
            </a:r>
            <a:r>
              <a:rPr lang="ru-RU" sz="2400" b="1" dirty="0"/>
              <a:t>, </a:t>
            </a:r>
            <a:r>
              <a:rPr lang="ru-RU" sz="2400" b="1" dirty="0" err="1"/>
              <a:t>яких</a:t>
            </a:r>
            <a:r>
              <a:rPr lang="ru-RU" sz="2400" b="1" dirty="0"/>
              <a:t> треба </a:t>
            </a:r>
            <a:r>
              <a:rPr lang="ru-RU" sz="2400" b="1" dirty="0" err="1"/>
              <a:t>лікувати</a:t>
            </a:r>
            <a:r>
              <a:rPr lang="ru-RU" sz="2400" b="1" dirty="0"/>
              <a:t>, не </a:t>
            </a:r>
            <a:r>
              <a:rPr lang="ru-RU" sz="2400" b="1" dirty="0" err="1"/>
              <a:t>діти</a:t>
            </a:r>
            <a:r>
              <a:rPr lang="ru-RU" sz="2400" b="1" dirty="0"/>
              <a:t>, за </a:t>
            </a:r>
            <a:r>
              <a:rPr lang="ru-RU" sz="2400" b="1" dirty="0" err="1"/>
              <a:t>якими</a:t>
            </a:r>
            <a:r>
              <a:rPr lang="ru-RU" sz="2400" b="1" dirty="0"/>
              <a:t> треба </a:t>
            </a:r>
            <a:r>
              <a:rPr lang="ru-RU" sz="2400" b="1" dirty="0" err="1"/>
              <a:t>слідкувати</a:t>
            </a:r>
            <a:r>
              <a:rPr lang="ru-RU" sz="2400" b="1" dirty="0"/>
              <a:t>, і не </a:t>
            </a:r>
            <a:r>
              <a:rPr lang="ru-RU" sz="2400" b="1" dirty="0" err="1"/>
              <a:t>герої</a:t>
            </a:r>
            <a:r>
              <a:rPr lang="ru-RU" sz="2400" b="1" dirty="0"/>
              <a:t>, </a:t>
            </a:r>
            <a:r>
              <a:rPr lang="ru-RU" sz="2400" b="1" dirty="0" err="1"/>
              <a:t>якими</a:t>
            </a:r>
            <a:r>
              <a:rPr lang="ru-RU" sz="2400" b="1" dirty="0"/>
              <a:t> треба </a:t>
            </a:r>
            <a:r>
              <a:rPr lang="ru-RU" sz="2400" b="1" dirty="0" err="1"/>
              <a:t>захоплюватись</a:t>
            </a:r>
            <a:endParaRPr lang="en-US" sz="2400" dirty="0"/>
          </a:p>
          <a:p>
            <a:pPr lvl="0"/>
            <a:r>
              <a:rPr lang="ru-RU" sz="2400" b="1" dirty="0"/>
              <a:t>вони </a:t>
            </a:r>
            <a:r>
              <a:rPr lang="ru-RU" sz="2400" b="1" dirty="0" err="1"/>
              <a:t>можуть</a:t>
            </a:r>
            <a:r>
              <a:rPr lang="ru-RU" sz="2400" b="1" dirty="0"/>
              <a:t> </a:t>
            </a:r>
            <a:r>
              <a:rPr lang="ru-RU" sz="2400" b="1" dirty="0" err="1"/>
              <a:t>самі</a:t>
            </a:r>
            <a:r>
              <a:rPr lang="ru-RU" sz="2400" b="1" dirty="0"/>
              <a:t> </a:t>
            </a:r>
            <a:r>
              <a:rPr lang="ru-RU" sz="2400" b="1" dirty="0" err="1"/>
              <a:t>визначати</a:t>
            </a:r>
            <a:r>
              <a:rPr lang="ru-RU" sz="2400" b="1" dirty="0"/>
              <a:t> як </a:t>
            </a:r>
            <a:r>
              <a:rPr lang="ru-RU" sz="2400" b="1" dirty="0" err="1"/>
              <a:t>їм</a:t>
            </a:r>
            <a:r>
              <a:rPr lang="ru-RU" sz="2400" b="1" dirty="0"/>
              <a:t> </a:t>
            </a:r>
            <a:r>
              <a:rPr lang="ru-RU" sz="2400" b="1" dirty="0" err="1"/>
              <a:t>жити</a:t>
            </a:r>
            <a:r>
              <a:rPr lang="ru-RU" sz="2400" b="1" dirty="0"/>
              <a:t>, вони </a:t>
            </a:r>
            <a:r>
              <a:rPr lang="ru-RU" sz="2400" b="1" dirty="0" err="1"/>
              <a:t>вільні</a:t>
            </a:r>
            <a:r>
              <a:rPr lang="ru-RU" sz="2400" b="1" dirty="0"/>
              <a:t> і </a:t>
            </a:r>
            <a:r>
              <a:rPr lang="ru-RU" sz="2400" b="1" dirty="0" err="1"/>
              <a:t>самостійні</a:t>
            </a:r>
            <a:r>
              <a:rPr lang="ru-RU" sz="2400" b="1" dirty="0"/>
              <a:t> у </a:t>
            </a:r>
            <a:r>
              <a:rPr lang="ru-RU" sz="2400" b="1" dirty="0" err="1"/>
              <a:t>бажанні</a:t>
            </a:r>
            <a:r>
              <a:rPr lang="ru-RU" sz="2400" b="1" dirty="0"/>
              <a:t> </a:t>
            </a:r>
            <a:r>
              <a:rPr lang="ru-RU" sz="2400" b="1" dirty="0" err="1"/>
              <a:t>звернутись</a:t>
            </a:r>
            <a:r>
              <a:rPr lang="ru-RU" sz="2400" b="1" dirty="0"/>
              <a:t> по </a:t>
            </a:r>
            <a:r>
              <a:rPr lang="ru-RU" sz="2400" b="1" dirty="0" err="1"/>
              <a:t>допомогу</a:t>
            </a:r>
            <a:endParaRPr lang="en-US" sz="2400" dirty="0"/>
          </a:p>
          <a:p>
            <a:pPr lvl="0"/>
            <a:r>
              <a:rPr lang="ru-RU" sz="2400" b="1" dirty="0"/>
              <a:t>вони </a:t>
            </a:r>
            <a:r>
              <a:rPr lang="ru-RU" sz="2400" b="1" dirty="0" err="1"/>
              <a:t>страждають</a:t>
            </a:r>
            <a:r>
              <a:rPr lang="ru-RU" sz="2400" b="1" dirty="0"/>
              <a:t> </a:t>
            </a:r>
            <a:r>
              <a:rPr lang="ru-RU" sz="2400" b="1" dirty="0" err="1"/>
              <a:t>передусім</a:t>
            </a:r>
            <a:r>
              <a:rPr lang="ru-RU" sz="2400" b="1" dirty="0"/>
              <a:t> </a:t>
            </a:r>
            <a:r>
              <a:rPr lang="ru-RU" sz="2400" b="1" dirty="0" err="1"/>
              <a:t>від</a:t>
            </a:r>
            <a:r>
              <a:rPr lang="ru-RU" sz="2400" b="1" dirty="0"/>
              <a:t> </a:t>
            </a:r>
            <a:r>
              <a:rPr lang="ru-RU" sz="2400" b="1" dirty="0" err="1"/>
              <a:t>стереотипів</a:t>
            </a:r>
            <a:r>
              <a:rPr lang="ru-RU" sz="2400" b="1" dirty="0"/>
              <a:t> </a:t>
            </a:r>
            <a:r>
              <a:rPr lang="ru-RU" sz="2400" b="1" dirty="0" err="1"/>
              <a:t>суспільства</a:t>
            </a:r>
            <a:r>
              <a:rPr lang="ru-RU" sz="2400" b="1" dirty="0"/>
              <a:t>, а не </a:t>
            </a:r>
            <a:r>
              <a:rPr lang="ru-RU" sz="2400" b="1" dirty="0" err="1"/>
              <a:t>від</a:t>
            </a:r>
            <a:r>
              <a:rPr lang="ru-RU" sz="2400" b="1" dirty="0"/>
              <a:t> </a:t>
            </a:r>
            <a:r>
              <a:rPr lang="ru-RU" sz="2400" b="1" dirty="0" err="1"/>
              <a:t>своєї</a:t>
            </a:r>
            <a:r>
              <a:rPr lang="ru-RU" sz="2400" b="1" dirty="0"/>
              <a:t> </a:t>
            </a:r>
            <a:r>
              <a:rPr lang="ru-RU" sz="2400" b="1" dirty="0" err="1"/>
              <a:t>інвалідності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93666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uk-UA" b="1" dirty="0" smtClean="0"/>
              <a:t>Лекція 1. </a:t>
            </a:r>
            <a:r>
              <a:rPr lang="ru-RU" b="1" dirty="0" err="1"/>
              <a:t>Загальні</a:t>
            </a:r>
            <a:r>
              <a:rPr lang="ru-RU" b="1" dirty="0"/>
              <a:t> </a:t>
            </a:r>
            <a:r>
              <a:rPr lang="uk-UA" b="1" dirty="0"/>
              <a:t>та прикладні </a:t>
            </a:r>
            <a:r>
              <a:rPr lang="ru-RU" b="1" dirty="0" err="1"/>
              <a:t>технології</a:t>
            </a:r>
            <a:r>
              <a:rPr lang="ru-RU" b="1" dirty="0"/>
              <a:t> </a:t>
            </a:r>
            <a:r>
              <a:rPr lang="ru-RU" b="1" dirty="0" err="1"/>
              <a:t>соціальної</a:t>
            </a:r>
            <a:r>
              <a:rPr lang="ru-RU" b="1" dirty="0"/>
              <a:t> </a:t>
            </a:r>
            <a:r>
              <a:rPr lang="ru-RU" b="1" dirty="0" err="1"/>
              <a:t>роботи</a:t>
            </a:r>
            <a:r>
              <a:rPr lang="ru-RU" b="1" dirty="0"/>
              <a:t>.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5211" y="1737360"/>
            <a:ext cx="6805749" cy="5029200"/>
          </a:xfrm>
        </p:spPr>
        <p:txBody>
          <a:bodyPr>
            <a:normAutofit/>
          </a:bodyPr>
          <a:lstStyle/>
          <a:p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Термін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походить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давньогрецьких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слів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"Техно" - "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мистецтво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майстерність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«логос» - наука,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закон.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словниках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технологія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визначається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як: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arenR"/>
            </a:pP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матеріалів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виробів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будь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AutoNum type="arabicParenR"/>
            </a:pP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здійснюють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певним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чином і у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певній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послідовності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матеріалу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9339" y="2926080"/>
            <a:ext cx="4004516" cy="26648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1851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Робертс. У 1962 р., вступив до Університету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Берклі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штату Каліфорнія (США). Він – засновник руху за громадянські права і руху незалежного життя людей з інвалідністю в Америці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579" y="3134187"/>
            <a:ext cx="5333473" cy="3005635"/>
          </a:xfrm>
          <a:prstGeom prst="rect">
            <a:avLst/>
          </a:prstGeom>
        </p:spPr>
      </p:pic>
      <p:pic>
        <p:nvPicPr>
          <p:cNvPr id="5" name="Объект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8550" y="2881841"/>
            <a:ext cx="4271554" cy="3510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8265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b="1" dirty="0"/>
              <a:t>Рух за незалежне життя людей з інвалідністю - фільм «Життя варте того, щоб жити»</a:t>
            </a:r>
            <a:endParaRPr lang="en-US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8835" y="2617787"/>
            <a:ext cx="3030582" cy="3992019"/>
          </a:xfrm>
        </p:spPr>
      </p:pic>
    </p:spTree>
    <p:extLst>
      <p:ext uri="{BB962C8B-B14F-4D97-AF65-F5344CB8AC3E}">
        <p14:creationId xmlns:p14="http://schemas.microsoft.com/office/powerpoint/2010/main" val="35084927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496389"/>
            <a:ext cx="8915400" cy="63616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Модель </a:t>
            </a:r>
            <a:r>
              <a:rPr lang="ru-RU" b="1" dirty="0" err="1"/>
              <a:t>незалежного</a:t>
            </a:r>
            <a:r>
              <a:rPr lang="ru-RU" b="1" dirty="0"/>
              <a:t> </a:t>
            </a:r>
            <a:r>
              <a:rPr lang="ru-RU" b="1" dirty="0" err="1"/>
              <a:t>життя</a:t>
            </a:r>
            <a:r>
              <a:rPr lang="ru-RU" b="1" dirty="0"/>
              <a:t> </a:t>
            </a:r>
            <a:r>
              <a:rPr lang="ru-RU" dirty="0" err="1"/>
              <a:t>це</a:t>
            </a:r>
            <a:r>
              <a:rPr lang="ru-RU" dirty="0"/>
              <a:t> модель </a:t>
            </a:r>
            <a:r>
              <a:rPr lang="ru-RU" dirty="0" err="1"/>
              <a:t>адміністративна</a:t>
            </a:r>
            <a:r>
              <a:rPr lang="ru-RU" dirty="0"/>
              <a:t>, яка </a:t>
            </a:r>
            <a:r>
              <a:rPr lang="ru-RU" dirty="0" err="1"/>
              <a:t>базується</a:t>
            </a:r>
            <a:r>
              <a:rPr lang="ru-RU" dirty="0"/>
              <a:t> на </a:t>
            </a:r>
            <a:r>
              <a:rPr lang="ru-RU" dirty="0" err="1"/>
              <a:t>створенні</a:t>
            </a:r>
            <a:r>
              <a:rPr lang="ru-RU" dirty="0"/>
              <a:t> і </a:t>
            </a:r>
            <a:r>
              <a:rPr lang="ru-RU" dirty="0" err="1"/>
              <a:t>функціонуванні</a:t>
            </a:r>
            <a:r>
              <a:rPr lang="ru-RU" dirty="0"/>
              <a:t> </a:t>
            </a:r>
            <a:r>
              <a:rPr lang="ru-RU" dirty="0" err="1"/>
              <a:t>соціальних</a:t>
            </a:r>
            <a:r>
              <a:rPr lang="ru-RU" dirty="0"/>
              <a:t> служб і </a:t>
            </a:r>
            <a:r>
              <a:rPr lang="ru-RU" dirty="0" err="1"/>
              <a:t>центрів</a:t>
            </a:r>
            <a:r>
              <a:rPr lang="ru-RU" dirty="0"/>
              <a:t> </a:t>
            </a:r>
            <a:r>
              <a:rPr lang="ru-RU" dirty="0" err="1"/>
              <a:t>незалежного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людей з </a:t>
            </a:r>
            <a:r>
              <a:rPr lang="ru-RU" dirty="0" err="1"/>
              <a:t>інвалідністю</a:t>
            </a:r>
            <a:r>
              <a:rPr lang="ru-RU" dirty="0"/>
              <a:t> </a:t>
            </a:r>
            <a:r>
              <a:rPr lang="ru-RU" dirty="0" err="1"/>
              <a:t>здебільшого</a:t>
            </a:r>
            <a:r>
              <a:rPr lang="ru-RU" dirty="0"/>
              <a:t> в рамках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</a:t>
            </a:r>
            <a:r>
              <a:rPr lang="ru-RU" dirty="0" err="1"/>
              <a:t>третього</a:t>
            </a:r>
            <a:r>
              <a:rPr lang="ru-RU" dirty="0"/>
              <a:t> сектору.</a:t>
            </a:r>
            <a:endParaRPr lang="en-US" dirty="0"/>
          </a:p>
          <a:p>
            <a:pPr marL="0" indent="0">
              <a:buNone/>
            </a:pPr>
            <a:r>
              <a:rPr lang="ru-RU" dirty="0"/>
              <a:t>Мета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організацій</a:t>
            </a:r>
            <a:r>
              <a:rPr lang="ru-RU" dirty="0"/>
              <a:t> – на </a:t>
            </a:r>
            <a:r>
              <a:rPr lang="ru-RU" dirty="0" err="1"/>
              <a:t>фоні</a:t>
            </a:r>
            <a:r>
              <a:rPr lang="ru-RU" dirty="0"/>
              <a:t> </a:t>
            </a:r>
            <a:r>
              <a:rPr lang="ru-RU" dirty="0" err="1"/>
              <a:t>недосконалого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, </a:t>
            </a:r>
            <a:r>
              <a:rPr lang="ru-RU" dirty="0" err="1" smtClean="0"/>
              <a:t>непристосован</a:t>
            </a:r>
            <a:r>
              <a:rPr lang="en-GB" dirty="0" err="1" smtClean="0"/>
              <a:t>juj</a:t>
            </a:r>
            <a:r>
              <a:rPr lang="ru-RU" dirty="0" smtClean="0"/>
              <a:t> </a:t>
            </a:r>
            <a:r>
              <a:rPr lang="ru-RU" dirty="0"/>
              <a:t>до потреб людей з </a:t>
            </a:r>
            <a:r>
              <a:rPr lang="ru-RU" dirty="0" err="1"/>
              <a:t>інвалідністю</a:t>
            </a:r>
            <a:r>
              <a:rPr lang="ru-RU" dirty="0"/>
              <a:t> </a:t>
            </a:r>
            <a:r>
              <a:rPr lang="ru-RU" dirty="0" err="1" smtClean="0"/>
              <a:t>архітектурн</a:t>
            </a:r>
            <a:r>
              <a:rPr lang="en-GB" dirty="0" err="1" smtClean="0"/>
              <a:t>juj</a:t>
            </a:r>
            <a:r>
              <a:rPr lang="ru-RU" dirty="0" smtClean="0"/>
              <a:t> </a:t>
            </a:r>
            <a:r>
              <a:rPr lang="ru-RU" dirty="0" err="1" smtClean="0"/>
              <a:t>середовищ</a:t>
            </a:r>
            <a:r>
              <a:rPr lang="en-GB" dirty="0" smtClean="0"/>
              <a:t>f</a:t>
            </a:r>
            <a:r>
              <a:rPr lang="ru-RU" dirty="0" smtClean="0"/>
              <a:t> </a:t>
            </a:r>
            <a:r>
              <a:rPr lang="ru-RU" dirty="0"/>
              <a:t>і консервативного </a:t>
            </a:r>
            <a:r>
              <a:rPr lang="ru-RU" dirty="0" err="1"/>
              <a:t>ставлення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 </a:t>
            </a:r>
            <a:r>
              <a:rPr lang="ru-RU" dirty="0" smtClean="0"/>
              <a:t>до проблем</a:t>
            </a:r>
            <a:r>
              <a:rPr lang="en-GB" dirty="0" smtClean="0"/>
              <a:t> </a:t>
            </a:r>
            <a:r>
              <a:rPr lang="uk-UA" dirty="0" smtClean="0"/>
              <a:t>людей з інвалідністю</a:t>
            </a:r>
            <a:r>
              <a:rPr lang="ru-RU" dirty="0" smtClean="0"/>
              <a:t> </a:t>
            </a:r>
            <a:r>
              <a:rPr lang="ru-RU" dirty="0"/>
              <a:t>– </a:t>
            </a:r>
            <a:r>
              <a:rPr lang="ru-RU" dirty="0" err="1" smtClean="0"/>
              <a:t>забезпечити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різних</a:t>
            </a:r>
            <a:r>
              <a:rPr lang="ru-RU" dirty="0"/>
              <a:t> сферах </a:t>
            </a:r>
            <a:r>
              <a:rPr lang="ru-RU" dirty="0" err="1"/>
              <a:t>життєдіяльності</a:t>
            </a:r>
            <a:r>
              <a:rPr lang="ru-RU" dirty="0"/>
              <a:t>.</a:t>
            </a:r>
            <a:endParaRPr lang="en-US" dirty="0"/>
          </a:p>
          <a:p>
            <a:pPr marL="0" indent="0">
              <a:buNone/>
            </a:pPr>
            <a:r>
              <a:rPr lang="ru-RU" dirty="0" err="1"/>
              <a:t>Найбільше</a:t>
            </a:r>
            <a:r>
              <a:rPr lang="ru-RU" dirty="0"/>
              <a:t> </a:t>
            </a:r>
            <a:r>
              <a:rPr lang="ru-RU" dirty="0" err="1"/>
              <a:t>розповсюдження</a:t>
            </a:r>
            <a:r>
              <a:rPr lang="ru-RU" dirty="0"/>
              <a:t> </a:t>
            </a:r>
            <a:r>
              <a:rPr lang="ru-RU" dirty="0" err="1"/>
              <a:t>отримала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модель у: </a:t>
            </a:r>
            <a:endParaRPr lang="en-US" dirty="0"/>
          </a:p>
          <a:p>
            <a:pPr lvl="0"/>
            <a:r>
              <a:rPr lang="ru-RU" dirty="0"/>
              <a:t>США (Центр </a:t>
            </a:r>
            <a:r>
              <a:rPr lang="ru-RU" dirty="0" err="1"/>
              <a:t>незалежного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– </a:t>
            </a:r>
            <a:r>
              <a:rPr lang="ru-RU" dirty="0" err="1"/>
              <a:t>Берклі</a:t>
            </a:r>
            <a:r>
              <a:rPr lang="ru-RU" dirty="0"/>
              <a:t>, штат </a:t>
            </a:r>
            <a:r>
              <a:rPr lang="ru-RU" dirty="0" err="1"/>
              <a:t>Арізона</a:t>
            </a:r>
            <a:r>
              <a:rPr lang="ru-RU" dirty="0"/>
              <a:t>; </a:t>
            </a:r>
            <a:r>
              <a:rPr lang="ru-RU" dirty="0" err="1"/>
              <a:t>Асоціація</a:t>
            </a:r>
            <a:r>
              <a:rPr lang="ru-RU" dirty="0"/>
              <a:t> </a:t>
            </a:r>
            <a:r>
              <a:rPr lang="ru-RU" dirty="0" err="1"/>
              <a:t>центрів</a:t>
            </a:r>
            <a:r>
              <a:rPr lang="ru-RU" dirty="0"/>
              <a:t> </a:t>
            </a:r>
            <a:r>
              <a:rPr lang="ru-RU" dirty="0" err="1"/>
              <a:t>незалежного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штат </a:t>
            </a:r>
            <a:r>
              <a:rPr lang="ru-RU" dirty="0" err="1"/>
              <a:t>Мінесота</a:t>
            </a:r>
            <a:r>
              <a:rPr lang="ru-RU" dirty="0"/>
              <a:t>)</a:t>
            </a:r>
            <a:endParaRPr lang="en-US" dirty="0"/>
          </a:p>
          <a:p>
            <a:pPr lvl="0"/>
            <a:r>
              <a:rPr lang="ru-RU" dirty="0" err="1"/>
              <a:t>Австралія</a:t>
            </a:r>
            <a:r>
              <a:rPr lang="ru-RU" dirty="0"/>
              <a:t> (Центр </a:t>
            </a:r>
            <a:r>
              <a:rPr lang="ru-RU" dirty="0" err="1"/>
              <a:t>незалежного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Західної</a:t>
            </a:r>
            <a:r>
              <a:rPr lang="ru-RU" dirty="0"/>
              <a:t> </a:t>
            </a:r>
            <a:r>
              <a:rPr lang="ru-RU" dirty="0" err="1"/>
              <a:t>Австралії</a:t>
            </a:r>
            <a:r>
              <a:rPr lang="ru-RU" dirty="0"/>
              <a:t>)</a:t>
            </a:r>
            <a:endParaRPr lang="en-US" dirty="0"/>
          </a:p>
          <a:p>
            <a:pPr lvl="0"/>
            <a:r>
              <a:rPr lang="ru-RU" dirty="0"/>
              <a:t>Канада (</a:t>
            </a:r>
            <a:r>
              <a:rPr lang="ru-RU" dirty="0" err="1"/>
              <a:t>Ресурсний</a:t>
            </a:r>
            <a:r>
              <a:rPr lang="ru-RU" dirty="0"/>
              <a:t> центр </a:t>
            </a:r>
            <a:r>
              <a:rPr lang="ru-RU" dirty="0" err="1"/>
              <a:t>незалежного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</a:t>
            </a:r>
            <a:r>
              <a:rPr lang="ru-RU" dirty="0" err="1"/>
              <a:t>Вінніпег</a:t>
            </a:r>
            <a:r>
              <a:rPr lang="ru-RU" dirty="0"/>
              <a:t>)</a:t>
            </a:r>
            <a:endParaRPr lang="en-US" dirty="0"/>
          </a:p>
          <a:p>
            <a:pPr lvl="0"/>
            <a:r>
              <a:rPr lang="ru-RU" dirty="0" err="1"/>
              <a:t>Швеція</a:t>
            </a:r>
            <a:r>
              <a:rPr lang="ru-RU" dirty="0"/>
              <a:t> (</a:t>
            </a:r>
            <a:r>
              <a:rPr lang="ru-RU" dirty="0" err="1"/>
              <a:t>Інститут</a:t>
            </a:r>
            <a:r>
              <a:rPr lang="ru-RU" dirty="0"/>
              <a:t> </a:t>
            </a:r>
            <a:r>
              <a:rPr lang="ru-RU" dirty="0" err="1"/>
              <a:t>незалежного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)</a:t>
            </a:r>
            <a:endParaRPr lang="en-US" dirty="0"/>
          </a:p>
          <a:p>
            <a:pPr lvl="0"/>
            <a:r>
              <a:rPr lang="ru-RU" dirty="0" err="1"/>
              <a:t>Великобританія</a:t>
            </a:r>
            <a:r>
              <a:rPr lang="ru-RU" dirty="0"/>
              <a:t> (Центр </a:t>
            </a:r>
            <a:r>
              <a:rPr lang="ru-RU" dirty="0" err="1"/>
              <a:t>незалежного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Глазго)</a:t>
            </a:r>
            <a:endParaRPr lang="en-US" dirty="0"/>
          </a:p>
          <a:p>
            <a:pPr lvl="0"/>
            <a:r>
              <a:rPr lang="ru-RU" dirty="0" err="1"/>
              <a:t>Україна</a:t>
            </a:r>
            <a:r>
              <a:rPr lang="ru-RU" dirty="0"/>
              <a:t> (</a:t>
            </a:r>
            <a:r>
              <a:rPr lang="ru-RU" dirty="0" err="1"/>
              <a:t>Ресурсний</a:t>
            </a:r>
            <a:r>
              <a:rPr lang="ru-RU" dirty="0"/>
              <a:t> центр </a:t>
            </a:r>
            <a:r>
              <a:rPr lang="ru-RU" dirty="0" err="1"/>
              <a:t>незалежного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 у </a:t>
            </a:r>
            <a:r>
              <a:rPr lang="ru-RU" dirty="0" err="1"/>
              <a:t>місті</a:t>
            </a:r>
            <a:r>
              <a:rPr lang="ru-RU" dirty="0"/>
              <a:t> </a:t>
            </a:r>
            <a:r>
              <a:rPr lang="ru-RU" dirty="0" err="1"/>
              <a:t>Львові</a:t>
            </a:r>
            <a:r>
              <a:rPr lang="ru-RU" dirty="0"/>
              <a:t>)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73720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201783"/>
            <a:ext cx="8915400" cy="4709439"/>
          </a:xfrm>
        </p:spPr>
        <p:txBody>
          <a:bodyPr/>
          <a:lstStyle/>
          <a:p>
            <a:pPr marL="0" indent="0">
              <a:buNone/>
            </a:pPr>
            <a:r>
              <a:rPr lang="ru-RU" sz="2400" b="1" i="1" dirty="0" err="1"/>
              <a:t>Технології</a:t>
            </a:r>
            <a:r>
              <a:rPr lang="ru-RU" sz="2400" b="1" i="1" dirty="0"/>
              <a:t> </a:t>
            </a:r>
            <a:r>
              <a:rPr lang="ru-RU" sz="2400" b="1" i="1" dirty="0" err="1"/>
              <a:t>незалежного</a:t>
            </a:r>
            <a:r>
              <a:rPr lang="ru-RU" sz="2400" b="1" i="1" dirty="0"/>
              <a:t> </a:t>
            </a:r>
            <a:r>
              <a:rPr lang="ru-RU" sz="2400" b="1" i="1" dirty="0" err="1" smtClean="0"/>
              <a:t>життя</a:t>
            </a:r>
            <a:r>
              <a:rPr lang="ru-RU" sz="2400" b="1" i="1" dirty="0" smtClean="0"/>
              <a:t>:</a:t>
            </a:r>
            <a:endParaRPr lang="en-US" sz="2400" b="1" dirty="0"/>
          </a:p>
          <a:p>
            <a:pPr lvl="0"/>
            <a:r>
              <a:rPr lang="ru-RU" sz="2400" dirty="0" err="1"/>
              <a:t>Соціальне</a:t>
            </a:r>
            <a:r>
              <a:rPr lang="ru-RU" sz="2400" dirty="0"/>
              <a:t> </a:t>
            </a:r>
            <a:r>
              <a:rPr lang="ru-RU" sz="2400" dirty="0" err="1"/>
              <a:t>навчання</a:t>
            </a:r>
            <a:endParaRPr lang="en-US" sz="2400" dirty="0"/>
          </a:p>
          <a:p>
            <a:pPr lvl="0"/>
            <a:r>
              <a:rPr lang="ru-RU" sz="2400" dirty="0" err="1"/>
              <a:t>Соціальне</a:t>
            </a:r>
            <a:r>
              <a:rPr lang="ru-RU" sz="2400" dirty="0"/>
              <a:t> </a:t>
            </a:r>
            <a:r>
              <a:rPr lang="ru-RU" sz="2400" dirty="0" err="1"/>
              <a:t>обслуговування</a:t>
            </a:r>
            <a:r>
              <a:rPr lang="en-US" sz="2400" dirty="0"/>
              <a:t> (c</a:t>
            </a:r>
            <a:r>
              <a:rPr lang="ru-RU" sz="2400" dirty="0" err="1"/>
              <a:t>оціально</a:t>
            </a:r>
            <a:r>
              <a:rPr lang="en-US" sz="2400" dirty="0"/>
              <a:t>-</a:t>
            </a:r>
            <a:r>
              <a:rPr lang="ru-RU" sz="2400" dirty="0" err="1"/>
              <a:t>побутові</a:t>
            </a:r>
            <a:r>
              <a:rPr lang="ru-RU" sz="2400" dirty="0"/>
              <a:t> </a:t>
            </a:r>
            <a:r>
              <a:rPr lang="ru-RU" sz="2400" dirty="0" err="1"/>
              <a:t>послуги</a:t>
            </a:r>
            <a:r>
              <a:rPr lang="en-US" sz="2400" dirty="0"/>
              <a:t>, </a:t>
            </a:r>
            <a:r>
              <a:rPr lang="ru-RU" sz="2400" dirty="0" err="1"/>
              <a:t>соціально</a:t>
            </a:r>
            <a:r>
              <a:rPr lang="en-US" sz="2400" dirty="0"/>
              <a:t>-</a:t>
            </a:r>
            <a:r>
              <a:rPr lang="ru-RU" sz="2400" dirty="0" err="1"/>
              <a:t>педагогічні</a:t>
            </a:r>
            <a:r>
              <a:rPr lang="ru-RU" sz="2400" dirty="0"/>
              <a:t> </a:t>
            </a:r>
            <a:r>
              <a:rPr lang="ru-RU" sz="2400" dirty="0" err="1"/>
              <a:t>послуги</a:t>
            </a:r>
            <a:r>
              <a:rPr lang="en-US" sz="2400" dirty="0"/>
              <a:t>, </a:t>
            </a:r>
            <a:r>
              <a:rPr lang="ru-RU" sz="2400" dirty="0" err="1"/>
              <a:t>соціально</a:t>
            </a:r>
            <a:r>
              <a:rPr lang="en-US" sz="2400" dirty="0"/>
              <a:t>-</a:t>
            </a:r>
            <a:r>
              <a:rPr lang="ru-RU" sz="2400" dirty="0" err="1"/>
              <a:t>правові</a:t>
            </a:r>
            <a:r>
              <a:rPr lang="ru-RU" sz="2400" dirty="0"/>
              <a:t> </a:t>
            </a:r>
            <a:r>
              <a:rPr lang="ru-RU" sz="2400" dirty="0" err="1"/>
              <a:t>послуги</a:t>
            </a:r>
            <a:r>
              <a:rPr lang="en-US" sz="2400" dirty="0"/>
              <a:t>, </a:t>
            </a:r>
            <a:r>
              <a:rPr lang="ru-RU" sz="2400" dirty="0" err="1"/>
              <a:t>послуги</a:t>
            </a:r>
            <a:r>
              <a:rPr lang="ru-RU" sz="2400" dirty="0"/>
              <a:t> з </a:t>
            </a:r>
            <a:r>
              <a:rPr lang="ru-RU" sz="2400" dirty="0" err="1"/>
              <a:t>працевлаштування</a:t>
            </a:r>
            <a:r>
              <a:rPr lang="en-US" sz="2400" dirty="0"/>
              <a:t>, </a:t>
            </a:r>
            <a:r>
              <a:rPr lang="ru-RU" sz="2400" dirty="0" err="1"/>
              <a:t>інформаційні</a:t>
            </a:r>
            <a:r>
              <a:rPr lang="ru-RU" sz="2400" dirty="0"/>
              <a:t> </a:t>
            </a:r>
            <a:r>
              <a:rPr lang="ru-RU" sz="2400" dirty="0" err="1"/>
              <a:t>послуги</a:t>
            </a:r>
            <a:r>
              <a:rPr lang="en-US" sz="2400" dirty="0"/>
              <a:t>)</a:t>
            </a:r>
          </a:p>
          <a:p>
            <a:pPr lvl="0"/>
            <a:r>
              <a:rPr lang="ru-RU" sz="2400" dirty="0" err="1"/>
              <a:t>Соціальне</a:t>
            </a:r>
            <a:r>
              <a:rPr lang="ru-RU" sz="2400" dirty="0"/>
              <a:t> </a:t>
            </a:r>
            <a:r>
              <a:rPr lang="ru-RU" sz="2400" dirty="0" err="1"/>
              <a:t>консультування</a:t>
            </a:r>
            <a:r>
              <a:rPr lang="ru-RU" sz="2400" dirty="0"/>
              <a:t> і </a:t>
            </a:r>
            <a:r>
              <a:rPr lang="ru-RU" sz="2400" dirty="0" err="1"/>
              <a:t>посередництво</a:t>
            </a:r>
            <a:endParaRPr lang="en-US" sz="2400" dirty="0"/>
          </a:p>
          <a:p>
            <a:pPr lvl="0"/>
            <a:r>
              <a:rPr lang="ru-RU" sz="2400" dirty="0" err="1"/>
              <a:t>Соціальна</a:t>
            </a:r>
            <a:r>
              <a:rPr lang="ru-RU" sz="2400" dirty="0"/>
              <a:t> </a:t>
            </a:r>
            <a:r>
              <a:rPr lang="ru-RU" sz="2400" dirty="0" err="1"/>
              <a:t>адаптація</a:t>
            </a:r>
            <a:endParaRPr lang="en-US" sz="2400" dirty="0"/>
          </a:p>
          <a:p>
            <a:pPr lvl="0"/>
            <a:r>
              <a:rPr lang="ru-RU" sz="2400" dirty="0" err="1"/>
              <a:t>Соціальне</a:t>
            </a:r>
            <a:r>
              <a:rPr lang="ru-RU" sz="2400" dirty="0"/>
              <a:t> </a:t>
            </a:r>
            <a:r>
              <a:rPr lang="ru-RU" sz="2400" dirty="0" err="1"/>
              <a:t>проектування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8351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/>
              <a:t>Дякую за увагу!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795157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11680" y="1058091"/>
            <a:ext cx="9492932" cy="48531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продукт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вдосконалення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прийомів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застосовують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соціологічна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категорія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характеризує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спосіб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цілеспрямованого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рішення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вигляді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набору процедур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як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засіб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практичного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608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1045029"/>
            <a:ext cx="8915400" cy="48661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знань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людей, 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сама практика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алгоритмічного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оптимальних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процесів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галузей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орієнтованих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обслуговування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підтримку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знаходяться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СЖО.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910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624110"/>
            <a:ext cx="8915400" cy="593344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полягає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виявленні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за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наявного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служб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інструментарію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своєчасного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коректування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працівника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йому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найважливішим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фактором,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якого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залежать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змісту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інструментарію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форм і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методів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клієнтом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45986"/>
            <a:ext cx="3514725" cy="3524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1471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Соціальна проблема </a:t>
            </a:r>
            <a:r>
              <a:rPr lang="uk-UA" dirty="0"/>
              <a:t>- це складна пізнавальна задача, вирішення якої призводить</a:t>
            </a:r>
            <a:r>
              <a:rPr lang="ru-RU" dirty="0"/>
              <a:t> до </a:t>
            </a:r>
            <a:r>
              <a:rPr lang="ru-RU" dirty="0" err="1"/>
              <a:t>істотних</a:t>
            </a:r>
            <a:r>
              <a:rPr lang="ru-RU" dirty="0"/>
              <a:t> </a:t>
            </a:r>
            <a:r>
              <a:rPr lang="uk-UA" dirty="0"/>
              <a:t>теоретичних чи практичних результатів.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412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624110"/>
            <a:ext cx="8915400" cy="60248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типології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соціальної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роботи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асоційованості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суспільство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групи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колектив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масштаби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ієрархія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глобальні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континентальні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регіональні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життєдіяльності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політична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духовна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ступінь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зрілості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об’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ктів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інструментарій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задач;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сфера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громадського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творчість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охорона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рівень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конкретно-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реалізована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застосування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28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624110"/>
            <a:ext cx="8915400" cy="62338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err="1"/>
              <a:t>Загальні</a:t>
            </a:r>
            <a:r>
              <a:rPr lang="ru-RU" sz="2400" b="1" dirty="0"/>
              <a:t> </a:t>
            </a:r>
            <a:r>
              <a:rPr lang="ru-RU" sz="2400" b="1" dirty="0" err="1"/>
              <a:t>технології</a:t>
            </a:r>
            <a:r>
              <a:rPr lang="ru-RU" sz="2400" b="1" dirty="0"/>
              <a:t> </a:t>
            </a:r>
            <a:r>
              <a:rPr lang="ru-RU" sz="2400" b="1" dirty="0" err="1"/>
              <a:t>соціальної</a:t>
            </a:r>
            <a:r>
              <a:rPr lang="ru-RU" sz="2400" b="1" dirty="0"/>
              <a:t> </a:t>
            </a:r>
            <a:r>
              <a:rPr lang="ru-RU" sz="2400" b="1" dirty="0" err="1"/>
              <a:t>роботи</a:t>
            </a:r>
            <a:r>
              <a:rPr lang="ru-RU" sz="2400" b="1" dirty="0"/>
              <a:t>:  </a:t>
            </a:r>
            <a:r>
              <a:rPr lang="ru-RU" dirty="0"/>
              <a:t> </a:t>
            </a:r>
            <a:endParaRPr lang="en-US" dirty="0"/>
          </a:p>
          <a:p>
            <a:r>
              <a:rPr lang="ru-RU" dirty="0"/>
              <a:t> </a:t>
            </a:r>
            <a:r>
              <a:rPr lang="ru-RU" dirty="0" err="1" smtClean="0"/>
              <a:t>діагностика</a:t>
            </a:r>
            <a:r>
              <a:rPr lang="ru-RU" dirty="0" smtClean="0"/>
              <a:t>  </a:t>
            </a:r>
            <a:endParaRPr lang="en-US" dirty="0"/>
          </a:p>
          <a:p>
            <a:r>
              <a:rPr lang="ru-RU" dirty="0" err="1" smtClean="0"/>
              <a:t>профілактика</a:t>
            </a:r>
            <a:endParaRPr lang="en-US" dirty="0"/>
          </a:p>
          <a:p>
            <a:r>
              <a:rPr lang="ru-RU" dirty="0" err="1" smtClean="0"/>
              <a:t>адаптація</a:t>
            </a:r>
            <a:endParaRPr lang="en-US" dirty="0"/>
          </a:p>
          <a:p>
            <a:r>
              <a:rPr lang="ru-RU" dirty="0" err="1" smtClean="0"/>
              <a:t>реабілітація</a:t>
            </a:r>
            <a:r>
              <a:rPr lang="ru-RU" dirty="0" smtClean="0"/>
              <a:t> </a:t>
            </a:r>
            <a:endParaRPr lang="en-US" dirty="0"/>
          </a:p>
          <a:p>
            <a:r>
              <a:rPr lang="ru-RU" dirty="0" err="1" smtClean="0"/>
              <a:t>корекція</a:t>
            </a:r>
            <a:r>
              <a:rPr lang="ru-RU" dirty="0" smtClean="0"/>
              <a:t> </a:t>
            </a:r>
            <a:endParaRPr lang="en-US" dirty="0"/>
          </a:p>
          <a:p>
            <a:r>
              <a:rPr lang="ru-RU" dirty="0" err="1" smtClean="0"/>
              <a:t>терапія</a:t>
            </a:r>
            <a:r>
              <a:rPr lang="ru-RU" dirty="0" smtClean="0"/>
              <a:t> </a:t>
            </a:r>
            <a:endParaRPr lang="en-US" dirty="0"/>
          </a:p>
          <a:p>
            <a:r>
              <a:rPr lang="ru-RU" dirty="0" err="1" smtClean="0"/>
              <a:t>моделювання</a:t>
            </a:r>
            <a:endParaRPr lang="en-US" dirty="0"/>
          </a:p>
          <a:p>
            <a:r>
              <a:rPr lang="ru-RU" dirty="0" err="1" smtClean="0"/>
              <a:t>соціальна</a:t>
            </a:r>
            <a:r>
              <a:rPr lang="ru-RU" dirty="0" smtClean="0"/>
              <a:t> </a:t>
            </a:r>
            <a:r>
              <a:rPr lang="ru-RU" dirty="0" err="1"/>
              <a:t>освіта</a:t>
            </a:r>
            <a:r>
              <a:rPr lang="ru-RU" dirty="0"/>
              <a:t> і </a:t>
            </a:r>
            <a:r>
              <a:rPr lang="ru-RU" dirty="0" err="1"/>
              <a:t>навчання</a:t>
            </a:r>
            <a:endParaRPr lang="en-US" dirty="0"/>
          </a:p>
          <a:p>
            <a:r>
              <a:rPr lang="ru-RU" dirty="0" err="1" smtClean="0"/>
              <a:t>посередництво</a:t>
            </a:r>
            <a:endParaRPr lang="en-US" dirty="0"/>
          </a:p>
          <a:p>
            <a:r>
              <a:rPr lang="ru-RU" dirty="0" err="1" smtClean="0"/>
              <a:t>консультування</a:t>
            </a:r>
            <a:r>
              <a:rPr lang="ru-RU" dirty="0" smtClean="0"/>
              <a:t> </a:t>
            </a:r>
            <a:endParaRPr lang="en-US" dirty="0"/>
          </a:p>
          <a:p>
            <a:r>
              <a:rPr lang="ru-RU" dirty="0" err="1" smtClean="0"/>
              <a:t>проектування</a:t>
            </a:r>
            <a:endParaRPr lang="en-US" dirty="0"/>
          </a:p>
          <a:p>
            <a:r>
              <a:rPr lang="ru-RU" dirty="0" err="1" smtClean="0"/>
              <a:t>соціальне</a:t>
            </a:r>
            <a:r>
              <a:rPr lang="ru-RU" dirty="0" smtClean="0"/>
              <a:t> </a:t>
            </a:r>
            <a:r>
              <a:rPr lang="ru-RU" dirty="0" err="1"/>
              <a:t>забезпечення</a:t>
            </a:r>
            <a:endParaRPr lang="en-US" dirty="0"/>
          </a:p>
          <a:p>
            <a:r>
              <a:rPr lang="ru-RU" dirty="0" err="1" smtClean="0"/>
              <a:t>соціальне</a:t>
            </a:r>
            <a:r>
              <a:rPr lang="ru-RU" dirty="0" smtClean="0"/>
              <a:t> </a:t>
            </a:r>
            <a:r>
              <a:rPr lang="ru-RU" dirty="0" err="1"/>
              <a:t>страхування</a:t>
            </a:r>
            <a:endParaRPr lang="en-US" dirty="0"/>
          </a:p>
          <a:p>
            <a:r>
              <a:rPr lang="ru-RU" dirty="0" err="1" smtClean="0"/>
              <a:t>опіка</a:t>
            </a:r>
            <a:r>
              <a:rPr lang="ru-RU" dirty="0" smtClean="0"/>
              <a:t> </a:t>
            </a:r>
            <a:r>
              <a:rPr lang="ru-RU" dirty="0"/>
              <a:t>і </a:t>
            </a:r>
            <a:r>
              <a:rPr lang="ru-RU" dirty="0" err="1"/>
              <a:t>піклування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53598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998</TotalTime>
  <Words>1902</Words>
  <Application>Microsoft Office PowerPoint</Application>
  <PresentationFormat>Широкоэкранный</PresentationFormat>
  <Paragraphs>198</Paragraphs>
  <Slides>34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9" baseType="lpstr">
      <vt:lpstr>Arial</vt:lpstr>
      <vt:lpstr>Century Gothic</vt:lpstr>
      <vt:lpstr>Times New Roman</vt:lpstr>
      <vt:lpstr>Wingdings 3</vt:lpstr>
      <vt:lpstr>Легкий дым</vt:lpstr>
      <vt:lpstr>Теоретичні моделі і технології соціальної роботи  викладач – к.психол.н., доц.  Базиленко Анастасія Костянтинівна</vt:lpstr>
      <vt:lpstr>В межах курсу </vt:lpstr>
      <vt:lpstr>Лекція 1. Загальні та прикладні технології соціальної роботи. </vt:lpstr>
      <vt:lpstr>Презентация PowerPoint</vt:lpstr>
      <vt:lpstr>Презентация PowerPoint</vt:lpstr>
      <vt:lpstr>Презентация PowerPoint</vt:lpstr>
      <vt:lpstr>Соціальна проблема - це складна пізнавальна задача, вирішення якої призводить до істотних теоретичних чи практичних результатів.  </vt:lpstr>
      <vt:lpstr>Презентация PowerPoint</vt:lpstr>
      <vt:lpstr>Презентация PowerPoint</vt:lpstr>
      <vt:lpstr>Презентация PowerPoint</vt:lpstr>
      <vt:lpstr>Презентация PowerPoint</vt:lpstr>
      <vt:lpstr>Лекція 2. Теоретичні моделі соціальної роботи.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Принцип активізації в соціальній роботі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Ед Робертс. У 1962 р., вступив до Університету Берклі штату Каліфорнія (США). Він – засновник руху за громадянські права і руху незалежного життя людей з інвалідністю в Америці </vt:lpstr>
      <vt:lpstr>Рух за незалежне життя людей з інвалідністю - фільм «Життя варте того, щоб жити»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Теоретичні моделі і технології соціальної роботи  викладач – к.психол.н., доц.  Базиленко Анастасія Костянтинівна</dc:title>
  <dc:creator>pc</dc:creator>
  <cp:lastModifiedBy>pc</cp:lastModifiedBy>
  <cp:revision>59</cp:revision>
  <dcterms:created xsi:type="dcterms:W3CDTF">2021-10-21T20:31:42Z</dcterms:created>
  <dcterms:modified xsi:type="dcterms:W3CDTF">2021-10-22T13:10:32Z</dcterms:modified>
</cp:coreProperties>
</file>