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57" d="100"/>
          <a:sy n="57" d="100"/>
        </p:scale>
        <p:origin x="3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7780" y="802298"/>
            <a:ext cx="8637072" cy="336629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ОРГАНІЗАЦІЯ ТА ФУНКЦІЇ АДМІСТРАТИВНИХ, УПРАВЛІНСЬКИХ ТА СЕРВІСНИХ СЛУЖБ ГОТЕЛЮ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437529"/>
            <a:ext cx="8311652" cy="1492624"/>
          </a:xfrm>
        </p:spPr>
        <p:txBody>
          <a:bodyPr/>
          <a:lstStyle/>
          <a:p>
            <a:r>
              <a:rPr lang="uk-UA" dirty="0" smtClean="0"/>
              <a:t>                                            ПРОФЕСОР КАФЕДРИ ТУРИЗМУ, ДОКУМЕНТНИХ 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  ТА МІЖКУЛЬТУРНИХ КОМУНІКАЦІЙ а. </a:t>
            </a:r>
            <a:r>
              <a:rPr lang="uk-UA" dirty="0" err="1" smtClean="0"/>
              <a:t>кОРОТЄЄВА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278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9" y="242047"/>
            <a:ext cx="9603275" cy="672353"/>
          </a:xfrm>
        </p:spPr>
        <p:txBody>
          <a:bodyPr/>
          <a:lstStyle/>
          <a:p>
            <a:r>
              <a:rPr lang="uk-UA" dirty="0" smtClean="0"/>
              <a:t>СЛУЖБА ЕКСПЛУАТАЦІЇ НОМЕРНОГО ФОНДУ ГОТЕЛЮ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51579" y="914400"/>
            <a:ext cx="9603275" cy="5298141"/>
          </a:xfrm>
        </p:spPr>
        <p:txBody>
          <a:bodyPr/>
          <a:lstStyle/>
          <a:p>
            <a:r>
              <a:rPr lang="uk-UA" dirty="0" smtClean="0"/>
              <a:t>ОСНОВНА ФУНКЦІЯ – ПІДТРИМКА НЕОБХІДНОГО РІВНЯ КОМФОРТУ ТА САНІТАРНО-ГІГІЄНІЧНОГО СТАНУ ГОТЕЛЬНИХ НОМЕРІВ ТА СУСПІЛЬНИХ ПРИМІЩЕНЬ</a:t>
            </a:r>
          </a:p>
          <a:p>
            <a:r>
              <a:rPr lang="uk-UA" dirty="0" smtClean="0"/>
              <a:t>ЦЯ СЛУЖБА НАЙБІЛЬША В ГОТЕЛЯХ – 50% ВІД УСІХ СЛУЖБОВЦІВ</a:t>
            </a:r>
          </a:p>
          <a:p>
            <a:r>
              <a:rPr lang="uk-UA" dirty="0" smtClean="0"/>
              <a:t>ОСНОВНИЙ ОБОВ’ЯЗОК ПОКОЇВОК – ПРИБИРАННЯ НОМЕРІВ, НЕЗАЛЕЖНО ВІД ТОГО, ЗАЙНЯТІ ВОНИ, ЧИ НІ – ПРИБИРАННЯ ЩОДЕННІ АБО ГЕНЕРАЛЬНІ (ПІСЛЯ ВІЇЗДУ, ЧИ НЕ РІДШЕ, НІЖ РАЗ НА 10 ДНІВ)</a:t>
            </a:r>
          </a:p>
          <a:p>
            <a:r>
              <a:rPr lang="uk-UA" dirty="0" smtClean="0"/>
              <a:t>ЗАЛЕЖНО ВІД ТИПУ ГОТЕЛЮ КОЖНА ПОКОЇВКА ПРИБИРАЄ ВІД 16 ДО 20 НОМЕРІВВ ЗА ДЕНЬ (В ГОТЕЛЯХ США НОРМА – 17 НОМЕРІВ)</a:t>
            </a:r>
          </a:p>
          <a:p>
            <a:r>
              <a:rPr lang="uk-UA" dirty="0" smtClean="0"/>
              <a:t>В ДЕЯКИХ ВЕЛИКИХ ГОТЕЛЯХ ВВОДЯТЬ ПОСАДУ ЗМІННОГО СУПЕРВАЙЗЕРА, ЩО ЗДІЙСНЮЄ КОНТРОЛЬ ЗА РОБОТОЮ ЗМІНИ ПОКОЇВОК</a:t>
            </a:r>
          </a:p>
          <a:p>
            <a:r>
              <a:rPr lang="uk-UA" dirty="0" smtClean="0"/>
              <a:t>В ГОТЕЛЯХ ВИСОКИХ КАТЕГОРІЙ Є СТЮАРДИ, ЯКІ УПОРЯДКОВУЮТЬ НОМЕРИ В ДРУГІЙ ПОЛОВИНІ ДНЯ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6619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191" y="1"/>
            <a:ext cx="9607661" cy="1860482"/>
          </a:xfrm>
        </p:spPr>
        <p:txBody>
          <a:bodyPr/>
          <a:lstStyle/>
          <a:p>
            <a:r>
              <a:rPr lang="uk-UA" dirty="0" smtClean="0"/>
              <a:t>                     СЛУЖБА БЕЗПЕКИ ГОТЕЛЮ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288257" y="578225"/>
            <a:ext cx="4804086" cy="551328"/>
          </a:xfrm>
        </p:spPr>
        <p:txBody>
          <a:bodyPr/>
          <a:lstStyle/>
          <a:p>
            <a:r>
              <a:rPr lang="uk-UA" dirty="0" smtClean="0"/>
              <a:t>БЕЗПЕКА ГОСТЕЙ ТА ЇХ ВЛАСНОСТІ</a:t>
            </a:r>
            <a:endParaRPr lang="ru-RU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1290918" y="1116478"/>
            <a:ext cx="4755437" cy="4625416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ЗАБЕЗПЕЧИТИ ОХОРОНУ ГОСТЕЙ ТА ЇХ МАЙНА ПІД ЧАС ПЕРЕБУВАННЯ</a:t>
            </a:r>
          </a:p>
          <a:p>
            <a:r>
              <a:rPr lang="uk-UA" dirty="0" smtClean="0"/>
              <a:t>ЗАХИСТ МАЙНА ГОТЕЛЮ</a:t>
            </a:r>
          </a:p>
          <a:p>
            <a:r>
              <a:rPr lang="uk-UA" dirty="0" smtClean="0"/>
              <a:t>ЗАХИСТ ГОТЕЛЮ ВІД ТЕРОРИСТИЧНИХ АКТІВ</a:t>
            </a:r>
          </a:p>
          <a:p>
            <a:r>
              <a:rPr lang="uk-UA" dirty="0" smtClean="0"/>
              <a:t>ПІДТРИМКА ГРОМАДСЬКОГО ПОРЯДКУ</a:t>
            </a:r>
          </a:p>
          <a:p>
            <a:r>
              <a:rPr lang="uk-UA" dirty="0" smtClean="0"/>
              <a:t>ЗАБЕЗПЕЧЕННЯ ГОСТЯМ СПОКОЮ ТА КОНФЕДЕНЦІЙНОСТІ</a:t>
            </a:r>
          </a:p>
          <a:p>
            <a:r>
              <a:rPr lang="uk-UA" dirty="0" smtClean="0"/>
              <a:t>ЗАБЕЗПЕЧЕННЯ НЕГАЙНОГО РЕАГУВАННЯ МІЛІЦІЇ, ПОЖЕЖНИКІВ, ШВИДКОЇ ДОПОМОГИ</a:t>
            </a:r>
          </a:p>
          <a:p>
            <a:r>
              <a:rPr lang="uk-UA" dirty="0" smtClean="0"/>
              <a:t>ГАРАНТУВАТИ СУМЛІННІСТЬ І ЧЕСНІСТЬ ПЕРСОНАЛУ</a:t>
            </a:r>
            <a:endParaRPr lang="ru-RU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412362" y="578225"/>
            <a:ext cx="4645152" cy="645457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ЦЕНТРАЛІЗОВАНА СИСТЕМА ВІДЕОСПОСТЕРЕЖЕННЯ В ГОТЕЛЯХ</a:t>
            </a:r>
            <a:endParaRPr lang="ru-RU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412362" y="1116478"/>
            <a:ext cx="4645152" cy="4625416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ВСТАНОВЛЕННЯ ВІДЕОКАМЕР - ЦЕ СПОСТЕРЕЖЕННЯ В РЕАЛЬНОМУ ЧАСІ </a:t>
            </a:r>
          </a:p>
          <a:p>
            <a:r>
              <a:rPr lang="uk-UA" dirty="0" smtClean="0"/>
              <a:t>ПРИ В’ЇЗДІ НА АВТОСТОЯНКУ</a:t>
            </a:r>
          </a:p>
          <a:p>
            <a:r>
              <a:rPr lang="uk-UA" dirty="0" smtClean="0"/>
              <a:t>ПРИ ПЕРЕХОДІ ВІД СТОЯНКИ В ГОТЕЛЬ</a:t>
            </a:r>
          </a:p>
          <a:p>
            <a:r>
              <a:rPr lang="uk-UA" dirty="0" smtClean="0"/>
              <a:t>ПРИ ГОЛОВНОМУ СЛУЖБОВОМ ВХОДІ</a:t>
            </a:r>
          </a:p>
          <a:p>
            <a:r>
              <a:rPr lang="uk-UA" dirty="0" smtClean="0"/>
              <a:t>У ВЕСТИБЮЛІ І ЗОНІ РЕЦЕПЦІЇ</a:t>
            </a:r>
          </a:p>
          <a:p>
            <a:r>
              <a:rPr lang="uk-UA" dirty="0" smtClean="0"/>
              <a:t>У ЛІФТОВИХ ХОЛАХ</a:t>
            </a:r>
          </a:p>
          <a:p>
            <a:r>
              <a:rPr lang="uk-UA" dirty="0" smtClean="0"/>
              <a:t>У ЗОНІ ЦЕНТРАЛІЗОВАНИХ СХОВИЩ</a:t>
            </a:r>
          </a:p>
          <a:p>
            <a:r>
              <a:rPr lang="uk-UA" dirty="0" smtClean="0"/>
              <a:t>У ХОЛАХ КОНФЕРЕНЦ-ЗАЛІВ, ФІТНЕС-ЦЕНТРІВ</a:t>
            </a:r>
          </a:p>
          <a:p>
            <a:r>
              <a:rPr lang="uk-UA" dirty="0" smtClean="0"/>
              <a:t>У КОРИДОРАХ ПОВЕРХІВ І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0797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ОСНОВНІ РІВНІ УПРАВЛІННЯ ГОТЕЛЬНИМ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    ГОСПОДАРСТВОМ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 smtClean="0"/>
              <a:t>ІНСТИТУЦІЙНИЙ</a:t>
            </a:r>
          </a:p>
          <a:p>
            <a:pPr marL="0" indent="0">
              <a:buNone/>
            </a:pPr>
            <a:r>
              <a:rPr lang="uk-UA" dirty="0" smtClean="0"/>
              <a:t>                  РІВЕНЬ</a:t>
            </a:r>
          </a:p>
          <a:p>
            <a:r>
              <a:rPr lang="uk-UA" dirty="0" smtClean="0"/>
              <a:t>УПРАВЛІНСЬКИЙ </a:t>
            </a:r>
          </a:p>
          <a:p>
            <a:pPr marL="0" indent="0">
              <a:buNone/>
            </a:pPr>
            <a:r>
              <a:rPr lang="uk-UA" dirty="0" smtClean="0"/>
              <a:t>                  РІВЕНЬ</a:t>
            </a:r>
          </a:p>
          <a:p>
            <a:r>
              <a:rPr lang="uk-UA" dirty="0" smtClean="0"/>
              <a:t>ТЕХНІЧНИЙ </a:t>
            </a:r>
          </a:p>
          <a:p>
            <a:pPr marL="0" indent="0">
              <a:buNone/>
            </a:pPr>
            <a:r>
              <a:rPr lang="uk-UA" dirty="0" smtClean="0"/>
              <a:t>                 РІВЕНЬ</a:t>
            </a:r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 smtClean="0"/>
              <a:t>УПРАВЛІННЯ ВИЩОЇ ЛАНКИ – ВЛАСНИК, ГЕНДИРЕКТОР</a:t>
            </a:r>
          </a:p>
          <a:p>
            <a:r>
              <a:rPr lang="uk-UA" dirty="0" smtClean="0"/>
              <a:t>УПРАВЛІННЯ СЕРЕДНЬОЇ ЛАНКИ – ДИРЕКТОРИ СЛУЖБ, МЕНЕДЖЕРИ ВІДДІЛІВ</a:t>
            </a:r>
          </a:p>
          <a:p>
            <a:r>
              <a:rPr lang="uk-UA" dirty="0" smtClean="0"/>
              <a:t>УПРАВЛІННЯ НИЖНЬОЇ ЛАНКИ – СТАРШІ ПОРТЬЄ, СТАРШІ ПОКОЇВКИ, СУПЕРВАЙЗЕРИ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9980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674657"/>
          </a:xfrm>
        </p:spPr>
        <p:txBody>
          <a:bodyPr/>
          <a:lstStyle/>
          <a:p>
            <a:r>
              <a:rPr lang="uk-UA" dirty="0" smtClean="0"/>
              <a:t>ФОРМИ РОЗПОДІЛУ УПРАВЛІНСЬКОЇ ПРАЦІ В ГОТЕЛІ-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250576" y="1479176"/>
            <a:ext cx="9804277" cy="5109883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             1.   ГОРИЗОНТАЛЬНИЙ РОЗПОДІЛ ТА   2.    ВЕРТИКАЛЬНІ ЗВ’ЯЗКИ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         ГЕНЕРАЛЬНИЙ  ДИРЕКТОР</a:t>
            </a:r>
          </a:p>
          <a:p>
            <a:r>
              <a:rPr lang="uk-UA" dirty="0" smtClean="0"/>
              <a:t>ТЕХНІЧНИЙ       ДИРЕКТОР З        ДИРЕКТОР З       ДИРЕКТОР З       ДИРЕКТОР З </a:t>
            </a:r>
          </a:p>
          <a:p>
            <a:r>
              <a:rPr lang="uk-UA" dirty="0" smtClean="0"/>
              <a:t>ДИРЕКТОР        БЕЗПЕКИ             НОМЕРНОГО      РЕСТОРАНІВ        ПРОДАЖІВ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         ФОНДУ               ТА БАРІВ             І МАРКЕТИНГУ</a:t>
            </a:r>
          </a:p>
          <a:p>
            <a:pPr marL="0" indent="0">
              <a:buNone/>
            </a:pPr>
            <a:r>
              <a:rPr lang="uk-UA" dirty="0" smtClean="0"/>
              <a:t>--------------------------------------------------------------------------------------------------------------</a:t>
            </a:r>
          </a:p>
          <a:p>
            <a:pPr marL="0" indent="0">
              <a:buNone/>
            </a:pPr>
            <a:r>
              <a:rPr lang="uk-UA" dirty="0" smtClean="0"/>
              <a:t>                                    ПРИКЛАД ВЕРТИКАЛЬНОЇ ВЗАЄМОДІЇ :</a:t>
            </a:r>
          </a:p>
          <a:p>
            <a:r>
              <a:rPr lang="uk-UA" dirty="0" smtClean="0"/>
              <a:t>ГЕНЕРАЛЬНИЙ МЕНЕДЖМЕНТ – КЕРІВНИЦТВО НОМЕРНОГО ФОНДУ – МЕНЕДЖЕР СЛУЖБИ ПРИЙОМУ І РОЗМІЩЕННЯ – СУПЕРВАЙЗЕРИ СЛУЖБИ ПРИЙОМУ І РОЗМІЩЕННЯ ЗА ПОВЕРХАМИ ГОТЕЛЮ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6011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403929"/>
          </a:xfrm>
        </p:spPr>
        <p:txBody>
          <a:bodyPr/>
          <a:lstStyle/>
          <a:p>
            <a:r>
              <a:rPr lang="uk-UA" dirty="0" smtClean="0"/>
              <a:t>                    ДЯКУЮ ЗА УВАГУ!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                                                                  </a:t>
            </a:r>
            <a:r>
              <a:rPr lang="en-US" smtClean="0"/>
              <a:t>ANTONINAKRTV@GMAIL.COM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698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ПРОБЛЕМИ ДО ОБГОВОРЕННЯ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КОМПЛЕКСНА ОРГАНІЗАЦІЯ ГОТЕЛЬНОГО ОБСЛУГОВУВАННЯ</a:t>
            </a:r>
          </a:p>
          <a:p>
            <a:endParaRPr lang="uk-UA" dirty="0"/>
          </a:p>
          <a:p>
            <a:r>
              <a:rPr lang="uk-UA" dirty="0" smtClean="0"/>
              <a:t>ОРГАНІЗАЦІЯ ФУНКЦІОНУВАННЯ ВИЩОЇ МЕНЕДЖЕРСЬКОЇ ЛАНКИ, КАДРОВОЇ СЛУЖБИ, БУХГАЛТЕРІЇ, АУДИТОРСЬКОЇ СЛУЖБИ </a:t>
            </a:r>
          </a:p>
          <a:p>
            <a:endParaRPr lang="uk-UA" dirty="0"/>
          </a:p>
          <a:p>
            <a:r>
              <a:rPr lang="uk-UA" dirty="0" smtClean="0"/>
              <a:t>ФУНКЦІОНУВАННЯ ІНЖЕНЕРНО-ТЕХНІЧНОЇ СЛУЖБИ, ХАРЧОВОГО КОМПЛЕКСУ, СЛУЖЮИ ПРИЙОМУ І РОЗМІЩЕННЯ ТА СЛУЖБИ ПОКОЇВОК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1505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КРИТЕРІЇ ГОСТИННОСТІ В ГОТЕЛЬНОМУ БІЗНЕСІ 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55884"/>
          </a:xfrm>
        </p:spPr>
        <p:txBody>
          <a:bodyPr>
            <a:normAutofit/>
          </a:bodyPr>
          <a:lstStyle/>
          <a:p>
            <a:r>
              <a:rPr lang="uk-UA" dirty="0" smtClean="0"/>
              <a:t>НАДІЙНІСТЬ ПОСЛУГИ – ЧИ НАДАЄ ПІДПРИЄМСТВО ОБІЦЯНІ ПОСЛУГИ В УСТАНОВЛЕНІ ТЕРМІНИ, ОЗНАЧЕНОЇ ЯКОСТІ ТА БЕЗПЕКИ</a:t>
            </a:r>
          </a:p>
          <a:p>
            <a:r>
              <a:rPr lang="uk-UA" dirty="0" smtClean="0"/>
              <a:t>ВІДПОВІДАЛЬНІСТЬ ПРИ НАДАННІ – ЗАБЕЗПЕЧЕННЯ НАЛЕЖНОЇ, СТАНДАРТНОЇ ЯКОСТІ ВИРОБЛЕНИХ ГОТЕЛЬНИМИ ПРАЦІВНИКАМИ ПОСЛУГ </a:t>
            </a:r>
          </a:p>
          <a:p>
            <a:r>
              <a:rPr lang="uk-UA" dirty="0" smtClean="0"/>
              <a:t>ВЗАЄМОРОЗУМІННЯ ЗІ СПОЖИВАЧЕМ – ПЕРСОНАЛЬНА УВАГА ДО КОЖНОГО КЛІЄНТА, ГОТОВНІСТЬ ДОПОМОГТИ ПРИ ВИНИКНЕННІ ПРОБЛЕМ</a:t>
            </a:r>
          </a:p>
          <a:p>
            <a:r>
              <a:rPr lang="uk-UA" dirty="0" smtClean="0"/>
              <a:t>РІВЕНЬ ПРИЙНЯТТЯ – УВАГА ДО ТАКИХ АСПЕКТІВ ПОСЛУГИ ПРОЖИВАННЯ ЯК : ЗАСОБИ ОБСЛУГОВУВАННЯ; ЗОВНІШНІСТЬ ПЕРСОНАЛУ; УСТАТКУВАННЯ, ЩО ВИКОРИСТОВУЮТЬ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8248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ТЕХНОЛОГІЧНИЙ ЦИКЛ ОБСЛУГОВУВАННЯ ГОСТЕЙ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21772"/>
          </a:xfrm>
        </p:spPr>
        <p:txBody>
          <a:bodyPr/>
          <a:lstStyle/>
          <a:p>
            <a:r>
              <a:rPr lang="uk-UA" dirty="0" smtClean="0"/>
              <a:t>СЛУЖБА ШВЕЙЦАРІВ – ОРГАНІЗОВУЮТЬ ТІЛЬКИ ВЕЛИКІ ГОТЕЛІ ДЛЯ ВІТАННЯ, ОРІЄНТАЦІЇ ГОСТЕЙ ТА КЛОПОТУ ПРО БАГАЖ</a:t>
            </a:r>
          </a:p>
          <a:p>
            <a:r>
              <a:rPr lang="uk-UA" dirty="0" smtClean="0"/>
              <a:t>РЕЦЕПЦІЯ – РЕЄСТРАЦІЯ, ПОСЕЛЕННЯ І ВИСЕЛЕННЯ ГОСТЕЙ, ПРИ БРОНЮВАННІ І БЕЗ </a:t>
            </a:r>
          </a:p>
          <a:p>
            <a:r>
              <a:rPr lang="uk-UA" dirty="0" smtClean="0"/>
              <a:t>КОРИДОРНИЙ – СУПРОВОДЖУЄ ДО НОМЕРУ І ОРГАНІЗОВУЄ ДОСТАВКУ БАГАЖУ, КОНСУЛЬТУЄ ГОСТЕЙ</a:t>
            </a:r>
          </a:p>
          <a:p>
            <a:r>
              <a:rPr lang="uk-UA" dirty="0" smtClean="0"/>
              <a:t>СЛУЖБА ПОКОЇВОК – ВІДПОВІДАЄ ЗА ПРИБИРАННЯ НОМЕРІВ, ХОЛІВ, КОРИДОРІВ – ВСІХ ПРИМІЩЕНЬ, ДЕ ЗДІЙСНЮЮТЬ ПРИЙОМ КЛІЄНТІВ</a:t>
            </a:r>
          </a:p>
          <a:p>
            <a:r>
              <a:rPr lang="uk-UA" dirty="0" smtClean="0"/>
              <a:t>ПЕРСОНАЛ ГОТЕЛЮ – ВІД НИЩОГО ДО ВИЩОГО РІВНЯ ПОВИНЕН СТВОРЮВАТИ АТМОСФЕРУ ГОСТИННОСТІ, ВЧАСНО І ВІРНО ВИКОНУВАТИ ПРОХАННЯ КЛІЄНТІВ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2701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ХАРАКТЕРИСТИКА ОСНОВНИХ СЛУЖБ ГОТЕЛЮ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92460"/>
          </a:xfrm>
        </p:spPr>
        <p:txBody>
          <a:bodyPr>
            <a:normAutofit/>
          </a:bodyPr>
          <a:lstStyle/>
          <a:p>
            <a:r>
              <a:rPr lang="uk-UA" dirty="0" smtClean="0"/>
              <a:t>СЛУЖБА ПРИЙОМУ І РОЗМІЩЕННЯ – МОЖЕ БУТИ ПОВНІСТЮ АВТОМАТИЗОВАНА, НАПРИКЛАД, </a:t>
            </a:r>
            <a:r>
              <a:rPr lang="en-US" dirty="0" smtClean="0"/>
              <a:t> OPERA PMS (PROPERTY MANAGEMENT SYSTEM)</a:t>
            </a:r>
            <a:endParaRPr lang="uk-UA" dirty="0" smtClean="0"/>
          </a:p>
          <a:p>
            <a:r>
              <a:rPr lang="uk-UA" dirty="0" smtClean="0"/>
              <a:t>СЛУЖБА ХАРЧУВАННЯ – КУХНЯ, БАР, РЕСТОРАН, ОБСЛУГОВУВАННЯ БАНКЕТІВ ТА КОНФЕРЕНЦІЙ. КУХНЯ ПІДПОРЯДКОВУЄТЬСЯ ШЕФ-КУХАРЮ, ОБСЛУГОВУЮЧИЙ ПЕРСОНАЛ – ГОЛОВНОМУ АДМІНІСТРАТОРУ</a:t>
            </a:r>
          </a:p>
          <a:p>
            <a:r>
              <a:rPr lang="uk-UA" dirty="0" smtClean="0"/>
              <a:t>СЛУЖБА БЕЗПЕКИ- СИСТЕМА ПОЖЕЖНОЇ СИГНАЛІЗАЦІЇ ТА ЕВАКУАЦІЇ, МІНІ-СЕЙФИ</a:t>
            </a:r>
          </a:p>
          <a:p>
            <a:r>
              <a:rPr lang="uk-UA" dirty="0" smtClean="0"/>
              <a:t>СЛУЖБА БРОНЮВАННЯ – ЯК ПРАВИЛО АВТОМАТИЗОВАНА</a:t>
            </a:r>
          </a:p>
          <a:p>
            <a:r>
              <a:rPr lang="uk-UA" dirty="0" smtClean="0"/>
              <a:t>СЛУЖБА ЕКСПЛУАТАЦІЇ </a:t>
            </a:r>
            <a:r>
              <a:rPr lang="uk-UA" smtClean="0"/>
              <a:t>НОМЕРНОГО ФОНДУ – НА ПРИБИРАННЯ НОМЕРА, ДЕ ПРОЖИВАЄ ГІСТЬ – 20 ХВ., А ЗВІЛЬНЕНОГО НОМЕРА – 30 ХВ.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8868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адміністративно</a:t>
            </a:r>
            <a:r>
              <a:rPr lang="ru-RU" dirty="0" smtClean="0"/>
              <a:t>- </a:t>
            </a:r>
            <a:r>
              <a:rPr lang="ru-RU" dirty="0" err="1" smtClean="0"/>
              <a:t>управлінської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                 </a:t>
            </a:r>
            <a:r>
              <a:rPr lang="ru-RU" dirty="0" err="1" smtClean="0"/>
              <a:t>служби</a:t>
            </a:r>
            <a:r>
              <a:rPr lang="ru-RU" dirty="0" smtClean="0"/>
              <a:t> </a:t>
            </a:r>
            <a:r>
              <a:rPr lang="ru-RU" dirty="0" err="1" smtClean="0"/>
              <a:t>готелю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ЗАБЕЗПЕЧЕННЯ ОРГАНІЗАЦІЇ УПРАВЛІННЯ ВСІМА СТРУКТУРНИМИ ЛАНКАМИ ГОТЕЛЬНОГШО КОМПЛЕКСУ</a:t>
            </a:r>
          </a:p>
          <a:p>
            <a:r>
              <a:rPr lang="uk-UA" dirty="0" smtClean="0"/>
              <a:t>ПРИЙНЯТТЯ ЗАГАЛЬНИХ РІШЕНЬ ЩОДО РОЗВИТКУ ТА ФУНКЦІОНУВАННЯ</a:t>
            </a:r>
          </a:p>
          <a:p>
            <a:r>
              <a:rPr lang="uk-UA" dirty="0" smtClean="0"/>
              <a:t>ВИРІШЕННЯ ПРОБЛЕМ ФІНАНСОВОГО І КАДРОВОГО ЗАБЕЗПЕЧЕННЯ</a:t>
            </a:r>
          </a:p>
          <a:p>
            <a:r>
              <a:rPr lang="uk-UA" dirty="0" smtClean="0"/>
              <a:t>СТВОРЕННЯ УМОВ ЩОДО МОДЕРНІЗАЦІЇ, РОЗВИТКУ КОРПОРАТИВНИХ СТОСУНКІВ</a:t>
            </a:r>
          </a:p>
          <a:p>
            <a:r>
              <a:rPr lang="uk-UA" dirty="0" smtClean="0"/>
              <a:t>УПРАВЛІННЯ ЗДІЙСНЮЄ ГРУПА КЕРІВНИКІВ:    КЕРІВНИК ПІДПРИЄМСТВА, МЕНЕДЖЕРИ ОКРЕМИХ НАПРЯМКІВ, МЕНЕДЖЕРИ ОКРЕМИХ СЛУЖБ (ВІДДІЛІВ)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9393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6753" y="242047"/>
            <a:ext cx="9468101" cy="968189"/>
          </a:xfrm>
        </p:spPr>
        <p:txBody>
          <a:bodyPr>
            <a:normAutofit/>
          </a:bodyPr>
          <a:lstStyle/>
          <a:p>
            <a:r>
              <a:rPr lang="uk-UA" dirty="0"/>
              <a:t> </a:t>
            </a:r>
            <a:r>
              <a:rPr lang="uk-UA" dirty="0" smtClean="0"/>
              <a:t>                 ФУНКЦІЇ ВЛАСНИКА ГОТЕЛЮ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65729" y="981635"/>
            <a:ext cx="9589125" cy="5042647"/>
          </a:xfrm>
        </p:spPr>
        <p:txBody>
          <a:bodyPr>
            <a:normAutofit/>
          </a:bodyPr>
          <a:lstStyle/>
          <a:p>
            <a:r>
              <a:rPr lang="uk-UA" dirty="0" smtClean="0"/>
              <a:t>НЕСЕ ВІДПОВІДАЛЬНІСТЬ ЗА ЗАТВЕРДЖЕННЯ БЮДЖЕТУ ГОТЕЛЮ</a:t>
            </a:r>
          </a:p>
          <a:p>
            <a:r>
              <a:rPr lang="uk-UA" dirty="0" smtClean="0"/>
              <a:t>ВИЗНАЧАЄ СТРАТЕГІЧНІ НАПРЯМИ ДІЯЛЬНОСТІ</a:t>
            </a:r>
          </a:p>
          <a:p>
            <a:r>
              <a:rPr lang="uk-UA" dirty="0" smtClean="0"/>
              <a:t>ВПРОВАДЖУЄ І ДОТРИМУЄТЬСЯ ЄДИНОЇ ПОЛІТИКИ ОРГАНІЗАЦІЇ ПРАЦІ, ДОТРИМУЄТЬСЯ СТАНДАРТІВ ЯКОСТІ</a:t>
            </a:r>
          </a:p>
          <a:p>
            <a:r>
              <a:rPr lang="uk-UA" dirty="0" smtClean="0"/>
              <a:t>ПЕРІОДИЧНО ЗДІЙСНЮЄ ПЕРЕВІРКУ І ОЦІНКУ ТЕХНІЧНОГО СТАНУ ГОТЕЛЮ</a:t>
            </a:r>
          </a:p>
          <a:p>
            <a:r>
              <a:rPr lang="uk-UA" dirty="0" smtClean="0"/>
              <a:t>КОРИСТУЄТЬСЯ ВСІМА ВИДАМИ БАНКІВСЬКИХ ПОСЛУГ</a:t>
            </a:r>
          </a:p>
          <a:p>
            <a:r>
              <a:rPr lang="uk-UA" dirty="0" smtClean="0"/>
              <a:t>ПІДПИСУЄ УГОДИ, ЗОБОВ’ЯЗАННЯ,  ДОРУЧЕННЯ</a:t>
            </a:r>
          </a:p>
          <a:p>
            <a:r>
              <a:rPr lang="uk-UA" dirty="0" smtClean="0"/>
              <a:t>ПРИЙМАЄ РІШЕННЯ ЩОДО СИСТЕМИ ТАРИФІВ, РОЗРАХУНКІВ ІХ КЛІЄНТАМИ</a:t>
            </a:r>
          </a:p>
          <a:p>
            <a:r>
              <a:rPr lang="uk-UA" dirty="0" smtClean="0"/>
              <a:t>У СТРУКТУРІ УПРАВЛІННЯ ВЕЛИКИХ ГОТЕЛІВ Є 5-6 ЗАСТУПНИКІВ: З РОЗМІЩЕННЯ; З МАРКЕТИНГУ; РЕСТОРАНУ; ФІНАНСОВИЙ; ТЕХНІЧНИЙ ДИРЕКТОРИ- СЕРЕДНІЙ РІВЕНЬ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2297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ФУНКЦІЇ СЕРЕДНЬОГО РІВНЯ УПРАВЛІННЯ ГОТЕЛЮ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447191" y="2019550"/>
            <a:ext cx="4645152" cy="481604"/>
          </a:xfrm>
        </p:spPr>
        <p:txBody>
          <a:bodyPr/>
          <a:lstStyle/>
          <a:p>
            <a:r>
              <a:rPr lang="uk-UA" dirty="0" smtClean="0"/>
              <a:t>        ДИРЕКТОР З РОЗМІЩЕННЯ</a:t>
            </a:r>
            <a:endParaRPr lang="ru-RU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1447191" y="2501154"/>
            <a:ext cx="4645152" cy="3644151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КОРДИНУЄ РОБОТУ МЕНЕДЖЕРІВ СЛУЖБИ БРОНЮВАННЯ, ПРИЙОМУ І РОЗМІЩЕННЯ</a:t>
            </a:r>
          </a:p>
          <a:p>
            <a:r>
              <a:rPr lang="uk-UA" dirty="0" smtClean="0"/>
              <a:t>СЛУЖБИ УТРИМАННЯ ПРИМІЩЕНЬ ТА РІВЕНЬ ОБСЛУГОВУВАННЯ</a:t>
            </a:r>
          </a:p>
          <a:p>
            <a:r>
              <a:rPr lang="uk-UA" dirty="0" smtClean="0"/>
              <a:t>РЕГУЛЯРНО ПЕРЕВІРЯЄ СТАН НОМЕРІВ, ЗОВНІШНІЙ ВИГЛЯД ПЕРСОНАЛУ</a:t>
            </a:r>
          </a:p>
          <a:p>
            <a:r>
              <a:rPr lang="uk-UA" dirty="0" smtClean="0"/>
              <a:t>ПРОВОДИТЬ ІНВЕНТАРИЗАЦІЮ ТА РЕАГУЄ НА СКАРГИ ГОСТЕЙ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279776" y="2023003"/>
            <a:ext cx="4777738" cy="478151"/>
          </a:xfrm>
        </p:spPr>
        <p:txBody>
          <a:bodyPr/>
          <a:lstStyle/>
          <a:p>
            <a:r>
              <a:rPr lang="uk-UA" dirty="0" smtClean="0"/>
              <a:t>          ФІНАНСОВИЙ ДИРЕКТОР</a:t>
            </a:r>
            <a:endParaRPr lang="ru-RU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279776" y="2501154"/>
            <a:ext cx="4777738" cy="3415551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РОЗРОБЛЯЄ ФІНАНСОВУ СТРАТЕГІЮ</a:t>
            </a:r>
          </a:p>
          <a:p>
            <a:r>
              <a:rPr lang="uk-UA" dirty="0" smtClean="0"/>
              <a:t>ЗДІЙСНЮЄ АНАЛІЗ І ПРИЙМАЄ РІШЕННЯ З РІЗНИХ АСПЕКТІВ ФІНАНСОВОЇ ДІЯЛЬНОСТІ</a:t>
            </a:r>
          </a:p>
          <a:p>
            <a:r>
              <a:rPr lang="uk-UA" dirty="0" smtClean="0"/>
              <a:t>ЗАБЕЗПЕЧУЄ ПЛАНУВАННЯ ФІНАНСОВОЇ ТА КОМЕРЦІЙНОЇ ДІЯЛЬНОСТІ</a:t>
            </a:r>
          </a:p>
          <a:p>
            <a:r>
              <a:rPr lang="uk-UA" dirty="0" smtClean="0"/>
              <a:t>ЗДІЙСНЮЄ ЕФЕКТИВНИЙ КОНТРОЛЬ ЗА РЕАЛІЗАЦІЄЮ ПРИЙНЯТИХ РІШЕНЬ</a:t>
            </a:r>
          </a:p>
          <a:p>
            <a:r>
              <a:rPr lang="uk-UA" dirty="0" smtClean="0"/>
              <a:t>СТВОРЮЄ ОРГАНІЗАЦІЙНІ СТРУКТУРИ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1130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ФУНКЦІЇ СЕРЕДНЬОГО РІВНЯ УПРАВЛІННЯ ГОТЕЛЕМ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441263"/>
          </a:xfrm>
        </p:spPr>
        <p:txBody>
          <a:bodyPr/>
          <a:lstStyle/>
          <a:p>
            <a:r>
              <a:rPr lang="uk-UA" dirty="0" smtClean="0"/>
              <a:t>         ДИРЕКТОР З МАРКЕТИНГУ</a:t>
            </a:r>
            <a:endParaRPr lang="ru-RU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1447191" y="2460813"/>
            <a:ext cx="4645152" cy="4101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- АНАЛІЗ СТАНУ ГОТЕЛЬНОГО РИНКУ</a:t>
            </a:r>
          </a:p>
          <a:p>
            <a:pPr>
              <a:buFontTx/>
              <a:buChar char="-"/>
            </a:pPr>
            <a:r>
              <a:rPr lang="uk-UA" dirty="0" smtClean="0"/>
              <a:t>ПОШУК МОЖЛИВОСТЕЙ ВИХОДУ НА НОВІ РИНКИ</a:t>
            </a:r>
          </a:p>
          <a:p>
            <a:pPr>
              <a:buFontTx/>
              <a:buChar char="-"/>
            </a:pPr>
            <a:r>
              <a:rPr lang="uk-UA" dirty="0" smtClean="0"/>
              <a:t>ДОСЛІДЖЕННЯ СПОЖИВЧОГО ПОПИТУ</a:t>
            </a:r>
          </a:p>
          <a:p>
            <a:pPr>
              <a:buFontTx/>
              <a:buChar char="-"/>
            </a:pPr>
            <a:r>
              <a:rPr lang="uk-UA" dirty="0" smtClean="0"/>
              <a:t>РОБОТА З ІНФО ПРО КЛІЄНТІВ</a:t>
            </a:r>
          </a:p>
          <a:p>
            <a:pPr>
              <a:buFontTx/>
              <a:buChar char="-"/>
            </a:pPr>
            <a:r>
              <a:rPr lang="uk-UA" dirty="0" smtClean="0"/>
              <a:t>АНАЛІЗ КОНКУРЕНТОСПРОМОЖНОСТІ</a:t>
            </a:r>
          </a:p>
          <a:p>
            <a:pPr>
              <a:buFontTx/>
              <a:buChar char="-"/>
            </a:pPr>
            <a:r>
              <a:rPr lang="uk-UA" dirty="0" smtClean="0"/>
              <a:t>ЕЛЕКТРОННА РЕКЛАМА, САЙТ,</a:t>
            </a:r>
          </a:p>
          <a:p>
            <a:pPr>
              <a:buFontTx/>
              <a:buChar char="-"/>
            </a:pPr>
            <a:r>
              <a:rPr lang="uk-UA" dirty="0" smtClean="0"/>
              <a:t>МАРКЕТИНГОВЕ ПЛАНУВАННЯ 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412362" y="2023004"/>
            <a:ext cx="4645152" cy="437808"/>
          </a:xfrm>
        </p:spPr>
        <p:txBody>
          <a:bodyPr>
            <a:normAutofit/>
          </a:bodyPr>
          <a:lstStyle/>
          <a:p>
            <a:r>
              <a:rPr lang="uk-UA" dirty="0" smtClean="0"/>
              <a:t>           ТЕХНІЧНИЙ ДИРЕКТОР</a:t>
            </a:r>
            <a:endParaRPr lang="ru-RU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412362" y="2460813"/>
            <a:ext cx="4645152" cy="2998050"/>
          </a:xfrm>
        </p:spPr>
        <p:txBody>
          <a:bodyPr/>
          <a:lstStyle/>
          <a:p>
            <a:r>
              <a:rPr lang="uk-UA" dirty="0" smtClean="0"/>
              <a:t>КОНТРОЛЬ РОБОТИ ІНЖЕНЕРНО-ТЕХНІЧНОЇ СЛУЖБИ</a:t>
            </a:r>
          </a:p>
          <a:p>
            <a:r>
              <a:rPr lang="uk-UA" dirty="0" smtClean="0"/>
              <a:t>ЗАБЕЗПЕЧЕННЯ ЕКСПЛУАТАЦІЇ БУДІВЛІ</a:t>
            </a:r>
          </a:p>
          <a:p>
            <a:r>
              <a:rPr lang="uk-UA" dirty="0" smtClean="0"/>
              <a:t>КОНТРОЛЬ ЗА ЕКСПЛУАТАЦІЄЮ ОБЛАДНАННЯ ЗГІДНО ЗІ ВСТАНОВЛЕНИМИ СТАНДАРТАМИ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018827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249</TotalTime>
  <Words>884</Words>
  <Application>Microsoft Office PowerPoint</Application>
  <PresentationFormat>Широкий екран</PresentationFormat>
  <Paragraphs>114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7" baseType="lpstr">
      <vt:lpstr>Arial</vt:lpstr>
      <vt:lpstr>Gill Sans MT</vt:lpstr>
      <vt:lpstr>Gallery</vt:lpstr>
      <vt:lpstr>ОРГАНІЗАЦІЯ ТА ФУНКЦІЇ АДМІСТРАТИВНИХ, УПРАВЛІНСЬКИХ ТА СЕРВІСНИХ СЛУЖБ ГОТЕЛЮ</vt:lpstr>
      <vt:lpstr>                     ПРОБЛЕМИ ДО ОБГОВОРЕННЯ</vt:lpstr>
      <vt:lpstr>     КРИТЕРІЇ ГОСТИННОСТІ В ГОТЕЛЬНОМУ БІЗНЕСІ </vt:lpstr>
      <vt:lpstr>    ТЕХНОЛОГІЧНИЙ ЦИКЛ ОБСЛУГОВУВАННЯ ГОСТЕЙ</vt:lpstr>
      <vt:lpstr>       ХАРАКТЕРИСТИКА ОСНОВНИХ СЛУЖБ ГОТЕЛЮ</vt:lpstr>
      <vt:lpstr>       Функції адміністративно- управлінської                               служби готелю</vt:lpstr>
      <vt:lpstr>                  ФУНКЦІЇ ВЛАСНИКА ГОТЕЛЮ</vt:lpstr>
      <vt:lpstr>    ФУНКЦІЇ СЕРЕДНЬОГО РІВНЯ УПРАВЛІННЯ ГОТЕЛЮ</vt:lpstr>
      <vt:lpstr>  ФУНКЦІЇ СЕРЕДНЬОГО РІВНЯ УПРАВЛІННЯ ГОТЕЛЕМ</vt:lpstr>
      <vt:lpstr>СЛУЖБА ЕКСПЛУАТАЦІЇ НОМЕРНОГО ФОНДУ ГОТЕЛЮ</vt:lpstr>
      <vt:lpstr>                     СЛУЖБА БЕЗПЕКИ ГОТЕЛЮ</vt:lpstr>
      <vt:lpstr>          ОСНОВНІ РІВНІ УПРАВЛІННЯ ГОТЕЛЬНИМ                          ГОСПОДАРСТВОМ</vt:lpstr>
      <vt:lpstr>ФОРМИ РОЗПОДІЛУ УПРАВЛІНСЬКОЇ ПРАЦІ В ГОТЕЛІ-</vt:lpstr>
      <vt:lpstr>                    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ТА ФУНКЦІЇ АДМІСТРАТИВНИХ, УПРАВЛІНСЬКИХ ТА СЕРВІСНИХ СЛУЖБ ГОТЕЛЮ</dc:title>
  <dc:creator>Пользователь</dc:creator>
  <cp:lastModifiedBy>Пользователь</cp:lastModifiedBy>
  <cp:revision>23</cp:revision>
  <dcterms:created xsi:type="dcterms:W3CDTF">2021-02-03T15:30:29Z</dcterms:created>
  <dcterms:modified xsi:type="dcterms:W3CDTF">2021-02-04T12:16:12Z</dcterms:modified>
</cp:coreProperties>
</file>