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ПРОГНОЗУВАННЯ ІННОВАЦІЙНИХ ПЛАНІВ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ПРОФЕСОР КАФЕДРИ ТУРИЗМУ. ДОКУМЕНТНИХ</a:t>
            </a:r>
          </a:p>
          <a:p>
            <a:r>
              <a:rPr lang="uk-UA" dirty="0" smtClean="0"/>
              <a:t>ТА МІЖКУЛЬТУРНИХ КОМУНІКАЦІЙ А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827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8" y="618517"/>
            <a:ext cx="10310038" cy="901001"/>
          </a:xfrm>
        </p:spPr>
        <p:txBody>
          <a:bodyPr/>
          <a:lstStyle/>
          <a:p>
            <a:r>
              <a:rPr lang="uk-UA" dirty="0" smtClean="0"/>
              <a:t>Групи наукових прогнозів на підприємстві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779930" y="1815353"/>
            <a:ext cx="10497670" cy="4679575"/>
          </a:xfrm>
        </p:spPr>
        <p:txBody>
          <a:bodyPr>
            <a:normAutofit/>
          </a:bodyPr>
          <a:lstStyle/>
          <a:p>
            <a:r>
              <a:rPr lang="uk-UA" dirty="0" smtClean="0"/>
              <a:t>1. Прогнози, які характеризують тенденції та перспективи розвитку конкретного процесу від теперішньої дати до дати в майбутньому та відповідають на питання     « в якому напряму відбувається розвиток»</a:t>
            </a:r>
          </a:p>
          <a:p>
            <a:r>
              <a:rPr lang="uk-UA" dirty="0" smtClean="0"/>
              <a:t>2. Прогнози, які характеризують найбільш вірогідний стан явища на певну дату в майбутньому та відповідають на питання   «що є можливим»</a:t>
            </a:r>
          </a:p>
          <a:p>
            <a:r>
              <a:rPr lang="uk-UA" dirty="0" smtClean="0"/>
              <a:t>3. Прогнози, які характеризують бажаний стан явища в майбутньому та відповідають на питання «що є бажаним»</a:t>
            </a:r>
          </a:p>
          <a:p>
            <a:r>
              <a:rPr lang="uk-UA" dirty="0" smtClean="0"/>
              <a:t>Прогноз і план можуть розроблятися незалежно, проте для того, щоб план був ефективним та оптимальним, його розробці має передувати прогноз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36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Прогнозування на підприємстві передбачає вирішення таких завдань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Постановка цілей - передбачає встановлення очікуваного (ідеального) результату діяльності</a:t>
            </a:r>
          </a:p>
          <a:p>
            <a:r>
              <a:rPr lang="uk-UA" dirty="0" smtClean="0"/>
              <a:t>Планування – здійснюється проекція в майбутнє результатів діяльності для досягнення поставлених цілей за умов використання наявних засобів та ресурсів; перетворення інформації про майбутнє в рішення для цілеспрямованої діяльності</a:t>
            </a:r>
          </a:p>
          <a:p>
            <a:r>
              <a:rPr lang="uk-UA" dirty="0" smtClean="0"/>
              <a:t>Проектування – створення конкретних образів майбутнього, конкретних деталей розроблених програм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92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929" y="-578223"/>
            <a:ext cx="10498297" cy="2792918"/>
          </a:xfrm>
        </p:spPr>
        <p:txBody>
          <a:bodyPr/>
          <a:lstStyle/>
          <a:p>
            <a:r>
              <a:rPr lang="uk-UA" dirty="0" smtClean="0"/>
              <a:t>Методи прогнозування на підприємстві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779929" y="1183342"/>
            <a:ext cx="10497671" cy="460785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                          Експертні методи: </a:t>
            </a:r>
          </a:p>
          <a:p>
            <a:r>
              <a:rPr lang="uk-UA" dirty="0" smtClean="0"/>
              <a:t> інтуїтивні – метод «</a:t>
            </a:r>
            <a:r>
              <a:rPr lang="uk-UA" dirty="0" err="1" smtClean="0"/>
              <a:t>Делфі</a:t>
            </a:r>
            <a:r>
              <a:rPr lang="uk-UA" dirty="0" smtClean="0"/>
              <a:t>», інтерв’ю, евристичний, колективної генерації ідеї, експертної оцінки</a:t>
            </a:r>
          </a:p>
          <a:p>
            <a:r>
              <a:rPr lang="uk-UA" dirty="0" smtClean="0"/>
              <a:t> аналітичні – побудови прогнозного сценарію, структурної аналогії, морфологічний аналіз, матричний аналіз, дерево цілей, моделювання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Фактографічні методи:</a:t>
            </a:r>
          </a:p>
          <a:p>
            <a:r>
              <a:rPr lang="uk-UA" dirty="0" smtClean="0"/>
              <a:t>Статистичні – екстраполяція, гармонійних переваг, інтерполяції, кореляційний аналіз, метод найменших квадратів, експоненціального згладжування</a:t>
            </a:r>
          </a:p>
          <a:p>
            <a:r>
              <a:rPr lang="uk-UA" dirty="0" smtClean="0"/>
              <a:t>Випереджувальні – історичні аналогії, патентної експертизи, математичної аналогії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877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Алгоритм здійснення економічного прогнозування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766482" y="1963272"/>
            <a:ext cx="10511117" cy="4894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Ретроспекція                                    діагноз                                  </a:t>
            </a:r>
            <a:r>
              <a:rPr lang="uk-UA" dirty="0" err="1" smtClean="0"/>
              <a:t>проспекція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-----------------------------------------------------------------------------------------------------------------------                                          </a:t>
            </a:r>
          </a:p>
          <a:p>
            <a:r>
              <a:rPr lang="uk-UA" dirty="0" smtClean="0"/>
              <a:t>1. визначення об’єкта,        4. аналіз впливу зовнішнього     6. розробка</a:t>
            </a:r>
          </a:p>
          <a:p>
            <a:pPr marL="0" indent="0">
              <a:buNone/>
            </a:pPr>
            <a:r>
              <a:rPr lang="uk-UA" dirty="0" smtClean="0"/>
              <a:t>   Формування мети                  середовища на об’єкт                   прогнозу</a:t>
            </a:r>
          </a:p>
          <a:p>
            <a:pPr marL="0" indent="0">
              <a:buNone/>
            </a:pPr>
            <a:r>
              <a:rPr lang="uk-UA" dirty="0" smtClean="0"/>
              <a:t>   Та періоду                             5. вибір методу                               7. оцінка достовірно</a:t>
            </a:r>
          </a:p>
          <a:p>
            <a:r>
              <a:rPr lang="uk-UA" dirty="0" smtClean="0"/>
              <a:t>2. складання завдань            прогнозування                               </a:t>
            </a:r>
            <a:r>
              <a:rPr lang="uk-UA" dirty="0" err="1" smtClean="0"/>
              <a:t>сті</a:t>
            </a:r>
            <a:r>
              <a:rPr lang="uk-UA" dirty="0" smtClean="0"/>
              <a:t> прогнозу</a:t>
            </a:r>
          </a:p>
          <a:p>
            <a:r>
              <a:rPr lang="uk-UA" dirty="0" smtClean="0"/>
              <a:t>3. дослідження історії                                                                  8. прийняття </a:t>
            </a:r>
            <a:r>
              <a:rPr lang="uk-UA" dirty="0" err="1" smtClean="0"/>
              <a:t>управлін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   Розвитку об’єкту                                                                               </a:t>
            </a:r>
            <a:r>
              <a:rPr lang="uk-UA" dirty="0" err="1" smtClean="0"/>
              <a:t>ських</a:t>
            </a:r>
            <a:r>
              <a:rPr lang="uk-UA" dirty="0" smtClean="0"/>
              <a:t> рішень 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                                        9. реалізація </a:t>
            </a:r>
            <a:r>
              <a:rPr lang="uk-UA" dirty="0" err="1" smtClean="0"/>
              <a:t>прийня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                                                                                                           тих рішень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175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828564"/>
            <a:ext cx="10351752" cy="1753272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46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СУТНІСТЬ ПЛАНУВАННЯ ІНВЕСТИЦІЙ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2. ПРИНЦИПИ І СИСТЕМИ ЕЛЕКТРОННОГО УПРАВЛІННЯ В ПРОГНОЗУВАННІ</a:t>
            </a:r>
          </a:p>
          <a:p>
            <a:endParaRPr lang="uk-UA" dirty="0"/>
          </a:p>
          <a:p>
            <a:r>
              <a:rPr lang="uk-UA" dirty="0" smtClean="0"/>
              <a:t>3. ПРОГНОЗУВАННЯ НА МІКРОРІВНІ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09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СУТНІСТЬ ЕКОНОМІЧНОГО ПРОГНОЗУВАННЯ З ПОЗИЦІЙ ЙМОВІРНІСНОГО ПІДХОДУ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ЦЕ ЗМЕНШЕННЯ СТУПЕНЯ НЕВИЗНАЧЕННОСТІ МАЙБУТНЬОГО ШЛЯХОМ ОБМЕЖЕННЯ ОБЛАСТІ МОЖЛИВИХ СТАНІВ СИСТЕМИ – ГРБ – АБО ОБ’ЄКТА – ГОТЕЛЮ, РЕСТОРАНУ</a:t>
            </a:r>
          </a:p>
          <a:p>
            <a:r>
              <a:rPr lang="uk-UA" dirty="0" smtClean="0"/>
              <a:t>ОСНОВНИЙ КРИТЕРІЙ ДИФЕРЕНЦІАЦІЇ ПРОГНОЗІВ – ПРОБЛЕМНО-ЦІЛЬОВИЙ, КОЛИ РОЗРІЗНЮЮТЬ ДВА ВИДИ ПРОГНОЗІВ:</a:t>
            </a:r>
          </a:p>
          <a:p>
            <a:r>
              <a:rPr lang="uk-UA" dirty="0" smtClean="0"/>
              <a:t>ПОШУКОВИЙ ПРОГНОЗ – ВИЗНАЧЕННЯ МОЖЛИВИХ СТАНІВ ОБ’ЄКТА В МАЙБУТНЬОМУ</a:t>
            </a:r>
          </a:p>
          <a:p>
            <a:r>
              <a:rPr lang="uk-UA" dirty="0" smtClean="0"/>
              <a:t>НОРМАТИВНИЙ ПРОГНОЗ – ВИЗНАЧЕННЯ ШЛЯХІВ ТА СТРОКІВ ДОСЯГНЕННЯ МОЖЛИВИХ СТАНІВ ЯВИЩА, ПРИЙНЯТИХ ЗА МЕТУ, ТОБТО ДОСЯГНЕННЯ БАЖАНИХ СТАНІВ НА ОСНОВІ ЗАЗДАЛЕГІДЬ ВИЗНАЧЕНИХ НОРМ, ІДЕАЛІВ, СТИМУЛІВ, ЦІЛЕЙ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68651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18517"/>
            <a:ext cx="10363826" cy="699295"/>
          </a:xfrm>
        </p:spPr>
        <p:txBody>
          <a:bodyPr/>
          <a:lstStyle/>
          <a:p>
            <a:r>
              <a:rPr lang="uk-UA" dirty="0" smtClean="0"/>
              <a:t>МЕТА ПРОГНОЗУВАННЯ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99247" y="1667435"/>
            <a:ext cx="10578353" cy="4975411"/>
          </a:xfrm>
        </p:spPr>
        <p:txBody>
          <a:bodyPr/>
          <a:lstStyle/>
          <a:p>
            <a:r>
              <a:rPr lang="uk-UA" dirty="0" smtClean="0"/>
              <a:t>ЦЕ ОДЕРЖАННЯ ІНФОРМАЦІЇ ПРО МАЙБУТНІЙ СТАН ДОСЛІДЖУВАНОГО ОБ’ЄКТУ</a:t>
            </a:r>
          </a:p>
          <a:p>
            <a:r>
              <a:rPr lang="uk-UA" dirty="0" smtClean="0"/>
              <a:t>ОБ’ЄКТОМ ПРОГНОЗУВАННЯ Є ФІНАНСОВИЙ СТАН ПІДПРИЄМСТВ ГРБ</a:t>
            </a:r>
          </a:p>
          <a:p>
            <a:r>
              <a:rPr lang="uk-UA" dirty="0" smtClean="0"/>
              <a:t>ПІДПРИЄМСТВО МОЖЕ ОДЕРЖУВАТИ ВІД </a:t>
            </a:r>
            <a:r>
              <a:rPr lang="uk-UA" dirty="0" err="1" smtClean="0"/>
              <a:t>ЗОВНІШНЬОгО</a:t>
            </a:r>
            <a:r>
              <a:rPr lang="uk-UA" dirty="0" smtClean="0"/>
              <a:t> СЕРЕДОВИЩА СТІЛЬКИ, СКІЛЬКИ ВІДДАЄ,  АБО МАТИ ПЕРСПЕКТИВИ РОЗВИТКУ БІЗНЕСУ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КОЕФІЦІЄНТ ОЦІНКИ СПРИЯТЛИВОГО ЗОВНІШНЬОГО СЕРЕДОВИЩА ДЛЯ ФІРМИ:</a:t>
            </a:r>
          </a:p>
          <a:p>
            <a:r>
              <a:rPr lang="uk-UA" dirty="0" err="1" smtClean="0"/>
              <a:t>Косзс</a:t>
            </a:r>
            <a:r>
              <a:rPr lang="uk-UA" dirty="0"/>
              <a:t> </a:t>
            </a:r>
            <a:r>
              <a:rPr lang="uk-UA" dirty="0" smtClean="0"/>
              <a:t>= сума балів, набрана фірмою у процесі анкетування ба / максимальна кількість балів, що може набрати фірма при оцінці </a:t>
            </a:r>
            <a:r>
              <a:rPr lang="uk-UA" dirty="0" err="1" smtClean="0"/>
              <a:t>бм</a:t>
            </a:r>
            <a:r>
              <a:rPr lang="uk-UA" dirty="0" smtClean="0"/>
              <a:t> (оптимальне значення - 1)</a:t>
            </a:r>
          </a:p>
          <a:p>
            <a:r>
              <a:rPr lang="uk-UA" dirty="0" smtClean="0"/>
              <a:t>Коефіцієнт оцінки віддачі від фірми в зовнішнє середовище – зворотній</a:t>
            </a:r>
          </a:p>
          <a:p>
            <a:r>
              <a:rPr lang="uk-UA" dirty="0" smtClean="0"/>
              <a:t>Якщо значення </a:t>
            </a:r>
            <a:r>
              <a:rPr lang="uk-UA" dirty="0" err="1" smtClean="0"/>
              <a:t>коеф</a:t>
            </a:r>
            <a:r>
              <a:rPr lang="uk-UA" dirty="0" smtClean="0"/>
              <a:t>. оцінки віддачі від підприємства у зовнішнє середовище і </a:t>
            </a:r>
            <a:r>
              <a:rPr lang="uk-UA" dirty="0" err="1" smtClean="0"/>
              <a:t>коеф</a:t>
            </a:r>
            <a:r>
              <a:rPr lang="uk-UA" dirty="0" smtClean="0"/>
              <a:t>. Оцінки сприятливого зовнішнього середовища для фірми мають різницю -   то це означає , що є перспективні напрями розвитку досліджуваного бізнесу</a:t>
            </a:r>
          </a:p>
          <a:p>
            <a:pPr marL="0" indent="0">
              <a:buNone/>
            </a:pP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24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принципи інвестиційного планування та прогнозування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Науковий характер прогнозування як використання наукових методів</a:t>
            </a:r>
          </a:p>
          <a:p>
            <a:r>
              <a:rPr lang="uk-UA" dirty="0" smtClean="0"/>
              <a:t>Безперервність планування – постійний процес в змінних зовнішніх умовах</a:t>
            </a:r>
          </a:p>
          <a:p>
            <a:r>
              <a:rPr lang="uk-UA" dirty="0" smtClean="0"/>
              <a:t>Координація та інтеграція – координація дій всіх структурних підрозділів </a:t>
            </a:r>
          </a:p>
          <a:p>
            <a:r>
              <a:rPr lang="uk-UA" dirty="0" smtClean="0"/>
              <a:t>Економічність планування – отримання максимального ефекту</a:t>
            </a:r>
          </a:p>
          <a:p>
            <a:r>
              <a:rPr lang="uk-UA" dirty="0" smtClean="0"/>
              <a:t>Системність планування – інвестиційні плани та прогнози повинні бути чітко взаємозалежні і складати єдину систему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0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Модель процесу прогнозування для суб’єкта підприємництва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Інвестиційне прогнозування – пов’язане з розробленням загальної інвестиційної стратегії та інвестиційної політики підприємства </a:t>
            </a:r>
            <a:r>
              <a:rPr lang="uk-UA" dirty="0" err="1" smtClean="0"/>
              <a:t>грб</a:t>
            </a:r>
            <a:endParaRPr lang="uk-UA" dirty="0" smtClean="0"/>
          </a:p>
          <a:p>
            <a:r>
              <a:rPr lang="uk-UA" dirty="0" smtClean="0"/>
              <a:t>Процес планування інвестиційної діяльності</a:t>
            </a:r>
          </a:p>
          <a:p>
            <a:r>
              <a:rPr lang="uk-UA" dirty="0" smtClean="0"/>
              <a:t>Довгострокове стратегічне планування – понад 1 рік</a:t>
            </a:r>
          </a:p>
          <a:p>
            <a:r>
              <a:rPr lang="uk-UA" dirty="0" smtClean="0"/>
              <a:t>Середньострокове тактичне планування – 1 рік</a:t>
            </a:r>
          </a:p>
          <a:p>
            <a:r>
              <a:rPr lang="uk-UA" dirty="0" smtClean="0"/>
              <a:t>Короткострокове оперативне планування- менше 1 року, квартал, місяць</a:t>
            </a:r>
          </a:p>
          <a:p>
            <a:r>
              <a:rPr lang="uk-UA" dirty="0" smtClean="0"/>
              <a:t>Реалізація інвестиційних планів</a:t>
            </a:r>
          </a:p>
          <a:p>
            <a:r>
              <a:rPr lang="uk-UA" dirty="0" smtClean="0"/>
              <a:t>Контроль результатів  та аналіз виконання планів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500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Інноваційна ідея – електронне управління готелем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Це спеціалізована система,  до якої підключено всіх працівників готелю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Перевагами цієї системи є:</a:t>
            </a:r>
          </a:p>
          <a:p>
            <a:r>
              <a:rPr lang="uk-UA" dirty="0" smtClean="0"/>
              <a:t>Можливість отримати інформацію миттєво та відреагувати на неї</a:t>
            </a:r>
          </a:p>
          <a:p>
            <a:r>
              <a:rPr lang="uk-UA" dirty="0" smtClean="0"/>
              <a:t>В режимі</a:t>
            </a:r>
            <a:r>
              <a:rPr lang="en-US" dirty="0" smtClean="0"/>
              <a:t> online </a:t>
            </a:r>
            <a:r>
              <a:rPr lang="uk-UA" dirty="0" smtClean="0"/>
              <a:t>вносити всі зміни, що відбуваються</a:t>
            </a:r>
          </a:p>
          <a:p>
            <a:r>
              <a:rPr lang="uk-UA" dirty="0" smtClean="0"/>
              <a:t>Бронювання номерів</a:t>
            </a:r>
          </a:p>
          <a:p>
            <a:r>
              <a:rPr lang="uk-UA" dirty="0" smtClean="0"/>
              <a:t>Доступ до максимальної кількості каналів збуту та просування послуг в мережах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789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Електронне управління готелем передбачає створення таких систем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793376" y="1990166"/>
            <a:ext cx="10484223" cy="4867834"/>
          </a:xfrm>
        </p:spPr>
        <p:txBody>
          <a:bodyPr/>
          <a:lstStyle/>
          <a:p>
            <a:r>
              <a:rPr lang="uk-UA" dirty="0" smtClean="0"/>
              <a:t>Автоматизації праці відділу продажів – календарі зустрічей, зв’язки з партнерами, розклади роботи персоналу</a:t>
            </a:r>
          </a:p>
          <a:p>
            <a:r>
              <a:rPr lang="uk-UA" dirty="0" smtClean="0"/>
              <a:t>Роботи з клієнтами – повний аналіз розміщення, слідкування за зв’язками з посередниками. </a:t>
            </a:r>
            <a:r>
              <a:rPr lang="uk-UA" dirty="0" err="1" smtClean="0"/>
              <a:t>Турагенствами</a:t>
            </a:r>
            <a:r>
              <a:rPr lang="uk-UA" dirty="0" smtClean="0"/>
              <a:t>, статистика клієнтів за віком, статтю і </a:t>
            </a:r>
            <a:r>
              <a:rPr lang="uk-UA" dirty="0" err="1" smtClean="0"/>
              <a:t>т.д</a:t>
            </a:r>
            <a:r>
              <a:rPr lang="uk-UA" dirty="0" smtClean="0"/>
              <a:t>.</a:t>
            </a:r>
          </a:p>
          <a:p>
            <a:r>
              <a:rPr lang="uk-UA" dirty="0" smtClean="0"/>
              <a:t>Управління програмами лояльності - особливі види заохочення постійних клієнтів, клубні та дисконтні карти, преміальні сертифікати</a:t>
            </a:r>
          </a:p>
          <a:p>
            <a:r>
              <a:rPr lang="uk-UA" dirty="0" smtClean="0"/>
              <a:t>Управління заходами готелю – оптимізація завантаження спеціалізованих приміщень готелів</a:t>
            </a:r>
          </a:p>
          <a:p>
            <a:r>
              <a:rPr lang="uk-UA" dirty="0" smtClean="0"/>
              <a:t>Інноваційні системи для ресторанів – інтерактивне меню, екрани-планшети на столах. Сенсорні дисплеї, практика «відкрита кухня»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26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Стратегія розвитку підприємства </a:t>
            </a:r>
            <a:r>
              <a:rPr lang="uk-UA" dirty="0" err="1" smtClean="0"/>
              <a:t>грб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18566" y="1694329"/>
            <a:ext cx="10659034" cy="5378823"/>
          </a:xfrm>
        </p:spPr>
        <p:txBody>
          <a:bodyPr/>
          <a:lstStyle/>
          <a:p>
            <a:r>
              <a:rPr lang="uk-UA" dirty="0" smtClean="0"/>
              <a:t>Передбачає побудову збалансованої системи прогнозів і  планів</a:t>
            </a:r>
          </a:p>
          <a:p>
            <a:r>
              <a:rPr lang="uk-UA" dirty="0" smtClean="0"/>
              <a:t>Розвиток фірми повинен бути  прогнозованим і керованим, персонал має знати до чого прагне підприємство в своєму розвитку</a:t>
            </a:r>
          </a:p>
          <a:p>
            <a:pPr marL="0" indent="0">
              <a:buNone/>
            </a:pPr>
            <a:r>
              <a:rPr lang="uk-UA" dirty="0" smtClean="0"/>
              <a:t>                         Прогнозування на мікрорівні базується на таких принципах:</a:t>
            </a:r>
          </a:p>
          <a:p>
            <a:r>
              <a:rPr lang="uk-UA" dirty="0" smtClean="0"/>
              <a:t>Цілеспрямованість та змістовний опис конкретних завдань</a:t>
            </a:r>
          </a:p>
          <a:p>
            <a:r>
              <a:rPr lang="uk-UA" dirty="0" smtClean="0"/>
              <a:t>Системність та варіантність з урахуванням змін зовнішніх умов</a:t>
            </a:r>
          </a:p>
          <a:p>
            <a:r>
              <a:rPr lang="uk-UA" dirty="0" smtClean="0"/>
              <a:t>Безперервність та </a:t>
            </a:r>
            <a:r>
              <a:rPr lang="uk-UA" dirty="0" err="1" smtClean="0"/>
              <a:t>верифікованість</a:t>
            </a:r>
            <a:r>
              <a:rPr lang="uk-UA" dirty="0" smtClean="0"/>
              <a:t>. Наукові методи та </a:t>
            </a:r>
            <a:r>
              <a:rPr lang="uk-UA" dirty="0" err="1" smtClean="0"/>
              <a:t>обгрунтованість</a:t>
            </a:r>
            <a:endParaRPr lang="uk-UA" dirty="0" smtClean="0"/>
          </a:p>
          <a:p>
            <a:r>
              <a:rPr lang="uk-UA" dirty="0" smtClean="0"/>
              <a:t>Багаторівневий опис, послідовне вирішення невизначеності, інформативна єдність, альтернативність при структурних змінах вхідних умов</a:t>
            </a:r>
          </a:p>
          <a:p>
            <a:r>
              <a:rPr lang="uk-UA" dirty="0" smtClean="0"/>
              <a:t>Виявлення й оцінка стійких взаємозв’язків і тенденцій розвитку об’єкта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289916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267</TotalTime>
  <Words>880</Words>
  <Application>Microsoft Office PowerPoint</Application>
  <PresentationFormat>Широкий екран</PresentationFormat>
  <Paragraphs>127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Tw Cen MT</vt:lpstr>
      <vt:lpstr>Краплинка</vt:lpstr>
      <vt:lpstr>ПРОГНОЗУВАННЯ ІННОВАЦІЙНИХ ПЛАНІВ</vt:lpstr>
      <vt:lpstr>ПРОБЛЕМИ ДО ОБГОВОРЕННЯ</vt:lpstr>
      <vt:lpstr>СУТНІСТЬ ЕКОНОМІЧНОГО ПРОГНОЗУВАННЯ З ПОЗИЦІЙ ЙМОВІРНІСНОГО ПІДХОДУ</vt:lpstr>
      <vt:lpstr>МЕТА ПРОГНОЗУВАННЯ</vt:lpstr>
      <vt:lpstr>Основні принципи інвестиційного планування та прогнозування</vt:lpstr>
      <vt:lpstr>Модель процесу прогнозування для суб’єкта підприємництва</vt:lpstr>
      <vt:lpstr>Інноваційна ідея – електронне управління готелем</vt:lpstr>
      <vt:lpstr>Електронне управління готелем передбачає створення таких систем</vt:lpstr>
      <vt:lpstr>Стратегія розвитку підприємства грб</vt:lpstr>
      <vt:lpstr>Групи наукових прогнозів на підприємстві</vt:lpstr>
      <vt:lpstr>Прогнозування на підприємстві передбачає вирішення таких завдань</vt:lpstr>
      <vt:lpstr>Методи прогнозування на підприємстві</vt:lpstr>
      <vt:lpstr>Алгоритм здійснення економічного прогнозування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ПРОГНОЗУВАННЯ ІННОВАЦІЙНИХ ПЛАНІВ</dc:title>
  <dc:creator>Пользователь</dc:creator>
  <cp:lastModifiedBy>Пользователь</cp:lastModifiedBy>
  <cp:revision>22</cp:revision>
  <dcterms:created xsi:type="dcterms:W3CDTF">2021-02-05T08:36:13Z</dcterms:created>
  <dcterms:modified xsi:type="dcterms:W3CDTF">2021-02-05T13:03:41Z</dcterms:modified>
</cp:coreProperties>
</file>