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D6924-4A13-42E3-9690-C88B9F24BBC9}" v="411" dt="2022-11-07T08:57:34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3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601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966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512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441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58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944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630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18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938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947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175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FBDCECDC-EEE3-4128-AA5E-82A8C0879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621" y="980853"/>
            <a:ext cx="11481915" cy="3892168"/>
          </a:xfrm>
        </p:spPr>
        <p:txBody>
          <a:bodyPr>
            <a:normAutofit/>
          </a:bodyPr>
          <a:lstStyle/>
          <a:p>
            <a:r>
              <a:rPr lang="ru-RU" sz="4800" dirty="0" smtClean="0">
                <a:cs typeface="Calibri Light"/>
              </a:rPr>
              <a:t>Тема 16:</a:t>
            </a:r>
            <a:r>
              <a:rPr lang="ru-RU" sz="4800" dirty="0">
                <a:cs typeface="Calibri Light"/>
              </a:rPr>
              <a:t/>
            </a:r>
            <a:br>
              <a:rPr lang="ru-RU" sz="4800" dirty="0">
                <a:cs typeface="Calibri Light"/>
              </a:rPr>
            </a:br>
            <a:r>
              <a:rPr lang="ru-RU" sz="4800" dirty="0">
                <a:cs typeface="+mj-lt"/>
              </a:rPr>
              <a:t/>
            </a:r>
            <a:br>
              <a:rPr lang="ru-RU" sz="4800" dirty="0">
                <a:cs typeface="+mj-lt"/>
              </a:rPr>
            </a:br>
            <a:r>
              <a:rPr lang="ru-RU" sz="4000" b="1" dirty="0">
                <a:ea typeface="+mj-lt"/>
                <a:cs typeface="+mj-lt"/>
              </a:rPr>
              <a:t>РОЗВИТОК ПІДПРИЄМСТВА:</a:t>
            </a:r>
            <a:br>
              <a:rPr lang="ru-RU" sz="4000" b="1" dirty="0">
                <a:ea typeface="+mj-lt"/>
                <a:cs typeface="+mj-lt"/>
              </a:rPr>
            </a:br>
            <a:r>
              <a:rPr lang="ru-RU" sz="4000" b="1" dirty="0">
                <a:ea typeface="+mj-lt"/>
                <a:cs typeface="+mj-lt"/>
              </a:rPr>
              <a:t>СУЧАСНІ МОДЕЛІ, ТРАНСФОРМАЦІЯ ТА РЕСТРУКТУРИЗАЦІЯ</a:t>
            </a:r>
            <a:endParaRPr lang="ru-RU" sz="4000" dirty="0">
              <a:ea typeface="+mj-lt"/>
              <a:cs typeface="+mj-lt"/>
            </a:endParaRPr>
          </a:p>
          <a:p>
            <a:endParaRPr lang="ru-RU" sz="5600" dirty="0">
              <a:cs typeface="Calibri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60EDE0-989C-4E16-AF94-F652294D8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dirty="0" smtClean="0">
                <a:solidFill>
                  <a:srgbClr val="FFFFFF"/>
                </a:solidFill>
              </a:rPr>
              <a:t>Викладач </a:t>
            </a:r>
            <a:r>
              <a:rPr lang="uk-UA" dirty="0" err="1" smtClean="0">
                <a:solidFill>
                  <a:srgbClr val="FFFFFF"/>
                </a:solidFill>
              </a:rPr>
              <a:t>Костіна</a:t>
            </a:r>
            <a:r>
              <a:rPr lang="uk-UA" dirty="0" smtClean="0">
                <a:solidFill>
                  <a:srgbClr val="FFFFFF"/>
                </a:solidFill>
              </a:rPr>
              <a:t> Т.Ю.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F3985C0-E548-44D2-B30E-F3E42DADE1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2ABB703-2B0E-4C3B-B4A2-F3973548E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E75894-B93C-F881-8B17-B8B8EAA6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ru-RU" dirty="0">
                <a:cs typeface="Calibri Light"/>
              </a:rPr>
              <a:t>План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D08FB9E-4015-10AD-31EC-27943A8BB9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192" y="1063861"/>
            <a:ext cx="5451627" cy="441023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C21570E-E159-49A6-9891-FA397B7A92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24CDBD-F84F-B3AF-D92E-59F1A32F8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ru-RU" sz="1700">
                <a:ea typeface="+mn-lt"/>
                <a:cs typeface="+mn-lt"/>
              </a:rPr>
              <a:t>1.Бізнес-процеси </a:t>
            </a:r>
            <a:r>
              <a:rPr lang="ru-RU" sz="1700" err="1">
                <a:ea typeface="+mn-lt"/>
                <a:cs typeface="+mn-lt"/>
              </a:rPr>
              <a:t>підприємства</a:t>
            </a:r>
            <a:r>
              <a:rPr lang="ru-RU" sz="1700">
                <a:ea typeface="+mn-lt"/>
                <a:cs typeface="+mn-lt"/>
              </a:rPr>
              <a:t>: </a:t>
            </a:r>
            <a:r>
              <a:rPr lang="ru-RU" sz="1700" err="1">
                <a:ea typeface="+mn-lt"/>
                <a:cs typeface="+mn-lt"/>
              </a:rPr>
              <a:t>сутність</a:t>
            </a:r>
            <a:r>
              <a:rPr lang="ru-RU" sz="1700">
                <a:ea typeface="+mn-lt"/>
                <a:cs typeface="+mn-lt"/>
              </a:rPr>
              <a:t>, структура і характеристика.</a:t>
            </a:r>
            <a:endParaRPr lang="ru-RU" sz="1700">
              <a:cs typeface="Calibri" panose="020F0502020204030204"/>
            </a:endParaRPr>
          </a:p>
          <a:p>
            <a:r>
              <a:rPr lang="ru-RU" sz="1700">
                <a:ea typeface="+mn-lt"/>
                <a:cs typeface="+mn-lt"/>
              </a:rPr>
              <a:t>2.Моделювання </a:t>
            </a:r>
            <a:r>
              <a:rPr lang="ru-RU" sz="1700" err="1">
                <a:ea typeface="+mn-lt"/>
                <a:cs typeface="+mn-lt"/>
              </a:rPr>
              <a:t>бізнес-процесів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підприємства</a:t>
            </a:r>
            <a:r>
              <a:rPr lang="ru-RU" sz="1700">
                <a:ea typeface="+mn-lt"/>
                <a:cs typeface="+mn-lt"/>
              </a:rPr>
              <a:t>.</a:t>
            </a:r>
            <a:endParaRPr lang="ru-RU" sz="1700"/>
          </a:p>
          <a:p>
            <a:r>
              <a:rPr lang="ru-RU" sz="1700">
                <a:ea typeface="+mn-lt"/>
                <a:cs typeface="+mn-lt"/>
              </a:rPr>
              <a:t>3.Реінжиніринг в </a:t>
            </a:r>
            <a:r>
              <a:rPr lang="ru-RU" sz="1700" err="1">
                <a:ea typeface="+mn-lt"/>
                <a:cs typeface="+mn-lt"/>
              </a:rPr>
              <a:t>системі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підвищення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конкурентоспроможності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підприємства</a:t>
            </a:r>
            <a:r>
              <a:rPr lang="ru-RU" sz="1700">
                <a:ea typeface="+mn-lt"/>
                <a:cs typeface="+mn-lt"/>
              </a:rPr>
              <a:t>.</a:t>
            </a:r>
            <a:endParaRPr lang="ru-RU" sz="1700"/>
          </a:p>
          <a:p>
            <a:r>
              <a:rPr lang="ru-RU" sz="1700">
                <a:ea typeface="+mn-lt"/>
                <a:cs typeface="+mn-lt"/>
              </a:rPr>
              <a:t>4.Бенчмаркінг як </a:t>
            </a:r>
            <a:r>
              <a:rPr lang="ru-RU" sz="1700" err="1">
                <a:ea typeface="+mn-lt"/>
                <a:cs typeface="+mn-lt"/>
              </a:rPr>
              <a:t>інструмент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поліпшення</a:t>
            </a:r>
            <a:r>
              <a:rPr lang="ru-RU" sz="1700">
                <a:ea typeface="+mn-lt"/>
                <a:cs typeface="+mn-lt"/>
              </a:rPr>
              <a:t> практики </a:t>
            </a:r>
            <a:r>
              <a:rPr lang="ru-RU" sz="1700" err="1">
                <a:ea typeface="+mn-lt"/>
                <a:cs typeface="+mn-lt"/>
              </a:rPr>
              <a:t>ведення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бізнесу</a:t>
            </a:r>
            <a:r>
              <a:rPr lang="ru-RU" sz="1700">
                <a:ea typeface="+mn-lt"/>
                <a:cs typeface="+mn-lt"/>
              </a:rPr>
              <a:t>.</a:t>
            </a:r>
            <a:endParaRPr lang="ru-RU" sz="1700"/>
          </a:p>
          <a:p>
            <a:r>
              <a:rPr lang="ru-RU" sz="1700">
                <a:ea typeface="+mn-lt"/>
                <a:cs typeface="+mn-lt"/>
              </a:rPr>
              <a:t>5.Система </a:t>
            </a:r>
            <a:r>
              <a:rPr lang="ru-RU" sz="1700" err="1">
                <a:ea typeface="+mn-lt"/>
                <a:cs typeface="+mn-lt"/>
              </a:rPr>
              <a:t>виживання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підприємства</a:t>
            </a:r>
            <a:r>
              <a:rPr lang="ru-RU" sz="1700">
                <a:ea typeface="+mn-lt"/>
                <a:cs typeface="+mn-lt"/>
              </a:rPr>
              <a:t> в </a:t>
            </a:r>
            <a:r>
              <a:rPr lang="ru-RU" sz="1700" err="1">
                <a:ea typeface="+mn-lt"/>
                <a:cs typeface="+mn-lt"/>
              </a:rPr>
              <a:t>ринкових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умовах</a:t>
            </a:r>
            <a:r>
              <a:rPr lang="ru-RU" sz="1700">
                <a:ea typeface="+mn-lt"/>
                <a:cs typeface="+mn-lt"/>
              </a:rPr>
              <a:t>.</a:t>
            </a:r>
            <a:endParaRPr lang="ru-RU" sz="1700"/>
          </a:p>
          <a:p>
            <a:r>
              <a:rPr lang="ru-RU" sz="1700">
                <a:ea typeface="+mn-lt"/>
                <a:cs typeface="+mn-lt"/>
              </a:rPr>
              <a:t>6.Реструктуризація </a:t>
            </a:r>
            <a:r>
              <a:rPr lang="ru-RU" sz="1700" err="1">
                <a:ea typeface="+mn-lt"/>
                <a:cs typeface="+mn-lt"/>
              </a:rPr>
              <a:t>підприємства</a:t>
            </a:r>
            <a:r>
              <a:rPr lang="ru-RU" sz="1700">
                <a:ea typeface="+mn-lt"/>
                <a:cs typeface="+mn-lt"/>
              </a:rPr>
              <a:t>: </a:t>
            </a:r>
            <a:r>
              <a:rPr lang="ru-RU" sz="1700" err="1">
                <a:ea typeface="+mn-lt"/>
                <a:cs typeface="+mn-lt"/>
              </a:rPr>
              <a:t>види</a:t>
            </a:r>
            <a:r>
              <a:rPr lang="ru-RU" sz="1700">
                <a:ea typeface="+mn-lt"/>
                <a:cs typeface="+mn-lt"/>
              </a:rPr>
              <a:t>, </a:t>
            </a:r>
            <a:r>
              <a:rPr lang="ru-RU" sz="1700" err="1">
                <a:ea typeface="+mn-lt"/>
                <a:cs typeface="+mn-lt"/>
              </a:rPr>
              <a:t>форми</a:t>
            </a:r>
            <a:r>
              <a:rPr lang="ru-RU" sz="1700">
                <a:ea typeface="+mn-lt"/>
                <a:cs typeface="+mn-lt"/>
              </a:rPr>
              <a:t> і </a:t>
            </a:r>
            <a:r>
              <a:rPr lang="ru-RU" sz="1700" err="1">
                <a:ea typeface="+mn-lt"/>
                <a:cs typeface="+mn-lt"/>
              </a:rPr>
              <a:t>механізм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здійснення</a:t>
            </a:r>
            <a:r>
              <a:rPr lang="ru-RU" sz="1700">
                <a:ea typeface="+mn-lt"/>
                <a:cs typeface="+mn-lt"/>
              </a:rPr>
              <a:t>.</a:t>
            </a:r>
            <a:endParaRPr lang="ru-RU" sz="1700"/>
          </a:p>
          <a:p>
            <a:endParaRPr lang="ru-RU" sz="1700"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95DA498-D9A2-4DA9-B9DA-B3776E08CF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2A73093-4B9D-420D-B17E-52293703A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02741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FC6BDB-6D38-1C9E-0247-8F0C14FD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ru-RU" dirty="0">
                <a:cs typeface="Calibri Light"/>
              </a:rPr>
              <a:t>1.</a:t>
            </a:r>
            <a:r>
              <a:rPr lang="ru-RU" b="1" dirty="0">
                <a:ea typeface="+mj-lt"/>
                <a:cs typeface="+mj-lt"/>
              </a:rPr>
              <a:t>Бізнес-процеси </a:t>
            </a:r>
            <a:r>
              <a:rPr lang="ru-RU" b="1" dirty="0" err="1">
                <a:ea typeface="+mj-lt"/>
                <a:cs typeface="+mj-lt"/>
              </a:rPr>
              <a:t>підприємства</a:t>
            </a:r>
            <a:r>
              <a:rPr lang="ru-RU" b="1" dirty="0">
                <a:ea typeface="+mj-lt"/>
                <a:cs typeface="+mj-lt"/>
              </a:rPr>
              <a:t>: </a:t>
            </a:r>
            <a:r>
              <a:rPr lang="ru-RU" b="1" dirty="0" err="1">
                <a:ea typeface="+mj-lt"/>
                <a:cs typeface="+mj-lt"/>
              </a:rPr>
              <a:t>сутність</a:t>
            </a:r>
            <a:r>
              <a:rPr lang="ru-RU" b="1" dirty="0">
                <a:ea typeface="+mj-lt"/>
                <a:cs typeface="+mj-lt"/>
              </a:rPr>
              <a:t>, структура і характеристика</a:t>
            </a:r>
            <a:endParaRPr lang="ru-RU" dirty="0">
              <a:ea typeface="+mj-lt"/>
              <a:cs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594BAD-7DE6-531D-2B42-4E8D4ECD4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ru-RU" sz="1700" b="1" i="1" err="1">
                <a:ea typeface="+mn-lt"/>
                <a:cs typeface="+mn-lt"/>
              </a:rPr>
              <a:t>Бізнес-процес</a:t>
            </a:r>
            <a:r>
              <a:rPr lang="ru-RU" sz="1700" b="1" i="1">
                <a:ea typeface="+mn-lt"/>
                <a:cs typeface="+mn-lt"/>
              </a:rPr>
              <a:t> </a:t>
            </a:r>
            <a:r>
              <a:rPr lang="ru-RU" sz="1700" i="1">
                <a:ea typeface="+mn-lt"/>
                <a:cs typeface="+mn-lt"/>
              </a:rPr>
              <a:t>- </a:t>
            </a:r>
            <a:r>
              <a:rPr lang="ru-RU" sz="1700" i="1" err="1">
                <a:ea typeface="+mn-lt"/>
                <a:cs typeface="+mn-lt"/>
              </a:rPr>
              <a:t>це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сукупність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різних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видів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діяльності</a:t>
            </a:r>
            <a:r>
              <a:rPr lang="ru-RU" sz="1700" i="1">
                <a:ea typeface="+mn-lt"/>
                <a:cs typeface="+mn-lt"/>
              </a:rPr>
              <a:t>, в рамках </a:t>
            </a:r>
            <a:r>
              <a:rPr lang="ru-RU" sz="1700" i="1" err="1">
                <a:ea typeface="+mn-lt"/>
                <a:cs typeface="+mn-lt"/>
              </a:rPr>
              <a:t>якої</a:t>
            </a:r>
            <a:r>
              <a:rPr lang="ru-RU" sz="1700" i="1">
                <a:ea typeface="+mn-lt"/>
                <a:cs typeface="+mn-lt"/>
              </a:rPr>
              <a:t> «на </a:t>
            </a:r>
            <a:r>
              <a:rPr lang="ru-RU" sz="1700" i="1" err="1">
                <a:ea typeface="+mn-lt"/>
                <a:cs typeface="+mn-lt"/>
              </a:rPr>
              <a:t>вході</a:t>
            </a:r>
            <a:r>
              <a:rPr lang="ru-RU" sz="1700" i="1">
                <a:ea typeface="+mn-lt"/>
                <a:cs typeface="+mn-lt"/>
              </a:rPr>
              <a:t>» </a:t>
            </a:r>
            <a:r>
              <a:rPr lang="ru-RU" sz="1700" i="1" err="1">
                <a:ea typeface="+mn-lt"/>
                <a:cs typeface="+mn-lt"/>
              </a:rPr>
              <a:t>використовуються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певні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види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ресурсів</a:t>
            </a:r>
            <a:r>
              <a:rPr lang="ru-RU" sz="1700" i="1">
                <a:ea typeface="+mn-lt"/>
                <a:cs typeface="+mn-lt"/>
              </a:rPr>
              <a:t>, а в </a:t>
            </a:r>
            <a:r>
              <a:rPr lang="ru-RU" sz="1700" i="1" err="1">
                <a:ea typeface="+mn-lt"/>
                <a:cs typeface="+mn-lt"/>
              </a:rPr>
              <a:t>результаті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цієї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діяльності</a:t>
            </a:r>
            <a:r>
              <a:rPr lang="ru-RU" sz="1700" i="1">
                <a:ea typeface="+mn-lt"/>
                <a:cs typeface="+mn-lt"/>
              </a:rPr>
              <a:t> «на </a:t>
            </a:r>
            <a:r>
              <a:rPr lang="ru-RU" sz="1700" i="1" err="1">
                <a:ea typeface="+mn-lt"/>
                <a:cs typeface="+mn-lt"/>
              </a:rPr>
              <a:t>виході</a:t>
            </a:r>
            <a:r>
              <a:rPr lang="ru-RU" sz="1700" i="1">
                <a:ea typeface="+mn-lt"/>
                <a:cs typeface="+mn-lt"/>
              </a:rPr>
              <a:t>» </a:t>
            </a:r>
            <a:r>
              <a:rPr lang="ru-RU" sz="1700" i="1" err="1">
                <a:ea typeface="+mn-lt"/>
                <a:cs typeface="+mn-lt"/>
              </a:rPr>
              <a:t>створюється</a:t>
            </a:r>
            <a:r>
              <a:rPr lang="ru-RU" sz="1700" i="1">
                <a:ea typeface="+mn-lt"/>
                <a:cs typeface="+mn-lt"/>
              </a:rPr>
              <a:t> продукт, </a:t>
            </a:r>
            <a:r>
              <a:rPr lang="ru-RU" sz="1700" i="1" err="1">
                <a:ea typeface="+mn-lt"/>
                <a:cs typeface="+mn-lt"/>
              </a:rPr>
              <a:t>який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має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цінність</a:t>
            </a:r>
            <a:r>
              <a:rPr lang="ru-RU" sz="1700" i="1">
                <a:ea typeface="+mn-lt"/>
                <a:cs typeface="+mn-lt"/>
              </a:rPr>
              <a:t> для </a:t>
            </a:r>
            <a:r>
              <a:rPr lang="ru-RU" sz="1700" i="1" err="1">
                <a:ea typeface="+mn-lt"/>
                <a:cs typeface="+mn-lt"/>
              </a:rPr>
              <a:t>споживача</a:t>
            </a:r>
            <a:endParaRPr lang="ru-RU" sz="1700" err="1">
              <a:cs typeface="Calibri" panose="020F0502020204030204"/>
            </a:endParaRPr>
          </a:p>
          <a:p>
            <a:r>
              <a:rPr lang="ru-RU" sz="1700" b="1" i="1" err="1"/>
              <a:t>Бізнес-процеси</a:t>
            </a:r>
            <a:r>
              <a:rPr lang="ru-RU" sz="1700" b="1" i="1"/>
              <a:t> </a:t>
            </a:r>
            <a:r>
              <a:rPr lang="ru-RU" sz="1700" i="1" err="1"/>
              <a:t>класифікуються</a:t>
            </a:r>
            <a:r>
              <a:rPr lang="ru-RU" sz="1700" i="1"/>
              <a:t> за </a:t>
            </a:r>
            <a:r>
              <a:rPr lang="ru-RU" sz="1700" i="1" err="1"/>
              <a:t>різними</a:t>
            </a:r>
            <a:r>
              <a:rPr lang="ru-RU" sz="1700" i="1"/>
              <a:t> </a:t>
            </a:r>
            <a:r>
              <a:rPr lang="ru-RU" sz="1700" i="1" err="1"/>
              <a:t>ознаками</a:t>
            </a:r>
            <a:r>
              <a:rPr lang="ru-RU" sz="1700" i="1"/>
              <a:t>:</a:t>
            </a:r>
            <a:endParaRPr lang="ru-RU" sz="1700" i="1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ru-RU" sz="1700" i="1" err="1">
                <a:ea typeface="+mn-lt"/>
                <a:cs typeface="+mn-lt"/>
              </a:rPr>
              <a:t>Основним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бізнес-процесом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>
                <a:ea typeface="+mn-lt"/>
                <a:cs typeface="+mn-lt"/>
              </a:rPr>
              <a:t>є </a:t>
            </a:r>
            <a:r>
              <a:rPr lang="ru-RU" sz="1700" err="1">
                <a:ea typeface="+mn-lt"/>
                <a:cs typeface="+mn-lt"/>
              </a:rPr>
              <a:t>такий</a:t>
            </a:r>
            <a:r>
              <a:rPr lang="ru-RU" sz="1700">
                <a:ea typeface="+mn-lt"/>
                <a:cs typeface="+mn-lt"/>
              </a:rPr>
              <a:t>, </a:t>
            </a:r>
            <a:r>
              <a:rPr lang="ru-RU" sz="1700" err="1">
                <a:ea typeface="+mn-lt"/>
                <a:cs typeface="+mn-lt"/>
              </a:rPr>
              <a:t>який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створює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додану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вартість</a:t>
            </a:r>
            <a:r>
              <a:rPr lang="ru-RU" sz="1700">
                <a:ea typeface="+mn-lt"/>
                <a:cs typeface="+mn-lt"/>
              </a:rPr>
              <a:t>, </a:t>
            </a:r>
            <a:r>
              <a:rPr lang="ru-RU" sz="1700" err="1">
                <a:ea typeface="+mn-lt"/>
                <a:cs typeface="+mn-lt"/>
              </a:rPr>
              <a:t>тобто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орієнтований</a:t>
            </a:r>
            <a:r>
              <a:rPr lang="ru-RU" sz="1700">
                <a:ea typeface="+mn-lt"/>
                <a:cs typeface="+mn-lt"/>
              </a:rPr>
              <a:t> на </a:t>
            </a:r>
            <a:r>
              <a:rPr lang="ru-RU" sz="1700" err="1">
                <a:ea typeface="+mn-lt"/>
                <a:cs typeface="+mn-lt"/>
              </a:rPr>
              <a:t>виробництво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продукції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або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надання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послуг</a:t>
            </a:r>
            <a:r>
              <a:rPr lang="ru-RU" sz="1700">
                <a:ea typeface="+mn-lt"/>
                <a:cs typeface="+mn-lt"/>
              </a:rPr>
              <a:t>, </a:t>
            </a:r>
            <a:r>
              <a:rPr lang="ru-RU" sz="1700" err="1">
                <a:ea typeface="+mn-lt"/>
                <a:cs typeface="+mn-lt"/>
              </a:rPr>
              <a:t>які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мають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цінність</a:t>
            </a:r>
            <a:r>
              <a:rPr lang="ru-RU" sz="1700">
                <a:ea typeface="+mn-lt"/>
                <a:cs typeface="+mn-lt"/>
              </a:rPr>
              <a:t> для </a:t>
            </a:r>
            <a:r>
              <a:rPr lang="ru-RU" sz="1700" err="1">
                <a:ea typeface="+mn-lt"/>
                <a:cs typeface="+mn-lt"/>
              </a:rPr>
              <a:t>споживача</a:t>
            </a:r>
            <a:r>
              <a:rPr lang="ru-RU" sz="1700">
                <a:ea typeface="+mn-lt"/>
                <a:cs typeface="+mn-lt"/>
              </a:rPr>
              <a:t>.</a:t>
            </a:r>
            <a:endParaRPr lang="ru-RU" sz="1700" b="1" i="1">
              <a:ea typeface="+mn-lt"/>
              <a:cs typeface="+mn-lt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ru-RU" sz="1700" i="1" err="1">
                <a:ea typeface="+mn-lt"/>
                <a:cs typeface="+mn-lt"/>
              </a:rPr>
              <a:t>Допоміжним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>
                <a:ea typeface="+mn-lt"/>
                <a:cs typeface="+mn-lt"/>
              </a:rPr>
              <a:t>є </a:t>
            </a:r>
            <a:r>
              <a:rPr lang="ru-RU" sz="1700" err="1">
                <a:ea typeface="+mn-lt"/>
                <a:cs typeface="+mn-lt"/>
              </a:rPr>
              <a:t>бізнес-процес</a:t>
            </a:r>
            <a:r>
              <a:rPr lang="ru-RU" sz="1700">
                <a:ea typeface="+mn-lt"/>
                <a:cs typeface="+mn-lt"/>
              </a:rPr>
              <a:t>, </a:t>
            </a:r>
            <a:r>
              <a:rPr lang="ru-RU" sz="1700" err="1">
                <a:ea typeface="+mn-lt"/>
                <a:cs typeface="+mn-lt"/>
              </a:rPr>
              <a:t>який</a:t>
            </a:r>
            <a:r>
              <a:rPr lang="ru-RU" sz="1700">
                <a:ea typeface="+mn-lt"/>
                <a:cs typeface="+mn-lt"/>
              </a:rPr>
              <a:t> не </a:t>
            </a:r>
            <a:r>
              <a:rPr lang="ru-RU" sz="1700" err="1">
                <a:ea typeface="+mn-lt"/>
                <a:cs typeface="+mn-lt"/>
              </a:rPr>
              <a:t>створює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доданої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вартості</a:t>
            </a:r>
            <a:r>
              <a:rPr lang="ru-RU" sz="1700">
                <a:ea typeface="+mn-lt"/>
                <a:cs typeface="+mn-lt"/>
              </a:rPr>
              <a:t>, але </a:t>
            </a:r>
            <a:r>
              <a:rPr lang="ru-RU" sz="1700" err="1">
                <a:ea typeface="+mn-lt"/>
                <a:cs typeface="+mn-lt"/>
              </a:rPr>
              <a:t>необхідний</a:t>
            </a:r>
            <a:r>
              <a:rPr lang="ru-RU" sz="1700">
                <a:ea typeface="+mn-lt"/>
                <a:cs typeface="+mn-lt"/>
              </a:rPr>
              <a:t> для </a:t>
            </a:r>
            <a:r>
              <a:rPr lang="ru-RU" sz="1700" err="1">
                <a:ea typeface="+mn-lt"/>
                <a:cs typeface="+mn-lt"/>
              </a:rPr>
              <a:t>функціонування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інших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процесів</a:t>
            </a:r>
            <a:r>
              <a:rPr lang="ru-RU" sz="1700">
                <a:ea typeface="+mn-lt"/>
                <a:cs typeface="+mn-lt"/>
              </a:rPr>
              <a:t>, </a:t>
            </a:r>
            <a:r>
              <a:rPr lang="ru-RU" sz="1700" i="1" err="1">
                <a:ea typeface="+mn-lt"/>
                <a:cs typeface="+mn-lt"/>
              </a:rPr>
              <a:t>наприклад</a:t>
            </a:r>
            <a:r>
              <a:rPr lang="ru-RU" sz="1700">
                <a:ea typeface="+mn-lt"/>
                <a:cs typeface="+mn-lt"/>
              </a:rPr>
              <a:t>, </a:t>
            </a:r>
            <a:r>
              <a:rPr lang="ru-RU" sz="1700" err="1">
                <a:ea typeface="+mn-lt"/>
                <a:cs typeface="+mn-lt"/>
              </a:rPr>
              <a:t>управління</a:t>
            </a:r>
            <a:r>
              <a:rPr lang="ru-RU" sz="1700">
                <a:ea typeface="+mn-lt"/>
                <a:cs typeface="+mn-lt"/>
              </a:rPr>
              <a:t> персоналом, </a:t>
            </a:r>
            <a:r>
              <a:rPr lang="ru-RU" sz="1700" err="1">
                <a:ea typeface="+mn-lt"/>
                <a:cs typeface="+mn-lt"/>
              </a:rPr>
              <a:t>управління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інфраструктурою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підприємства</a:t>
            </a:r>
            <a:r>
              <a:rPr lang="ru-RU" sz="1700">
                <a:ea typeface="+mn-lt"/>
                <a:cs typeface="+mn-lt"/>
              </a:rPr>
              <a:t>, </a:t>
            </a:r>
            <a:r>
              <a:rPr lang="ru-RU" sz="1700" err="1">
                <a:ea typeface="+mn-lt"/>
                <a:cs typeface="+mn-lt"/>
              </a:rPr>
              <a:t>логістикою</a:t>
            </a:r>
            <a:r>
              <a:rPr lang="ru-RU" sz="1700">
                <a:ea typeface="+mn-lt"/>
                <a:cs typeface="+mn-lt"/>
              </a:rPr>
              <a:t>, </a:t>
            </a:r>
            <a:r>
              <a:rPr lang="ru-RU" sz="1700" err="1">
                <a:ea typeface="+mn-lt"/>
                <a:cs typeface="+mn-lt"/>
              </a:rPr>
              <a:t>юридичний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супровід</a:t>
            </a:r>
            <a:r>
              <a:rPr lang="ru-RU" sz="1700">
                <a:ea typeface="+mn-lt"/>
                <a:cs typeface="+mn-lt"/>
              </a:rPr>
              <a:t> та </a:t>
            </a:r>
            <a:r>
              <a:rPr lang="ru-RU" sz="1700" err="1">
                <a:ea typeface="+mn-lt"/>
                <a:cs typeface="+mn-lt"/>
              </a:rPr>
              <a:t>ін</a:t>
            </a:r>
            <a:r>
              <a:rPr lang="ru-RU" sz="1700">
                <a:ea typeface="+mn-lt"/>
                <a:cs typeface="+mn-lt"/>
              </a:rPr>
              <a:t>.</a:t>
            </a:r>
          </a:p>
          <a:p>
            <a:endParaRPr lang="ru-RU" sz="1700">
              <a:ea typeface="+mn-lt"/>
              <a:cs typeface="+mn-lt"/>
            </a:endParaRPr>
          </a:p>
          <a:p>
            <a:endParaRPr lang="ru-RU" sz="1700" i="1">
              <a:cs typeface="Calibri"/>
            </a:endParaRPr>
          </a:p>
          <a:p>
            <a:endParaRPr lang="ru-RU" sz="1700"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46761E3F-2374-62F0-DA3B-6BC7C1AFA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5289" r="26162" b="-1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064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FA4CD5CB-D209-4D70-8CA4-629731C59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7D0508-74AE-0462-F173-6AEEA1BE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>
                <a:solidFill>
                  <a:schemeClr val="tx1">
                    <a:lumMod val="85000"/>
                    <a:lumOff val="15000"/>
                  </a:schemeClr>
                </a:solidFill>
              </a:rPr>
              <a:t>Класифікація бізнес процесів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9EF8373-1828-F76F-3339-8FE81510D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3999" y="696042"/>
            <a:ext cx="6912217" cy="494223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C6A2BAE-B461-4B55-8E1F-0722ABDD1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4C27B90-DF2B-4D00-BA07-18ED774CD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93ACC25-C262-417A-8AA9-0641C772B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702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C9A238-7991-20F9-1FED-4AE4D72E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50372"/>
            <a:ext cx="10058400" cy="1450757"/>
          </a:xfrm>
        </p:spPr>
        <p:txBody>
          <a:bodyPr>
            <a:normAutofit/>
          </a:bodyPr>
          <a:lstStyle/>
          <a:p>
            <a:r>
              <a:rPr lang="ru-RU" sz="3200" b="1" i="1" dirty="0"/>
              <a:t>У </a:t>
            </a:r>
            <a:r>
              <a:rPr lang="ru-RU" sz="3200" b="1" i="1" dirty="0" err="1"/>
              <a:t>процесному</a:t>
            </a:r>
            <a:r>
              <a:rPr lang="ru-RU" sz="3200" b="1" i="1" dirty="0"/>
              <a:t> </a:t>
            </a:r>
            <a:r>
              <a:rPr lang="ru-RU" sz="3200" b="1" i="1" dirty="0" err="1"/>
              <a:t>підході</a:t>
            </a:r>
            <a:r>
              <a:rPr lang="ru-RU" sz="3200" b="1" i="1" dirty="0"/>
              <a:t> до </a:t>
            </a:r>
            <a:r>
              <a:rPr lang="ru-RU" sz="3200" b="1" i="1" dirty="0" err="1"/>
              <a:t>управління</a:t>
            </a:r>
            <a:r>
              <a:rPr lang="ru-RU" sz="3200" b="1" i="1" dirty="0"/>
              <a:t> </a:t>
            </a:r>
            <a:r>
              <a:rPr lang="ru-RU" sz="3200" b="1" i="1" dirty="0" err="1"/>
              <a:t>підприємством</a:t>
            </a:r>
            <a:r>
              <a:rPr lang="ru-RU" sz="3200" b="1" i="1" dirty="0"/>
              <a:t> </a:t>
            </a:r>
            <a:r>
              <a:rPr lang="ru-RU" sz="3200" b="1" i="1" dirty="0" err="1"/>
              <a:t>учасниками</a:t>
            </a:r>
            <a:r>
              <a:rPr lang="ru-RU" sz="3200" b="1" i="1" dirty="0"/>
              <a:t> і </a:t>
            </a:r>
            <a:r>
              <a:rPr lang="ru-RU" sz="3200" b="1" i="1" dirty="0" err="1"/>
              <a:t>виконавцями</a:t>
            </a:r>
            <a:r>
              <a:rPr lang="ru-RU" sz="3200" b="1" i="1" dirty="0"/>
              <a:t> </a:t>
            </a:r>
            <a:r>
              <a:rPr lang="ru-RU" sz="3200" b="1" i="1" dirty="0" err="1"/>
              <a:t>ключових</a:t>
            </a:r>
            <a:r>
              <a:rPr lang="ru-RU" sz="3200" b="1" i="1" dirty="0"/>
              <a:t> ролей є:</a:t>
            </a:r>
            <a:endParaRPr lang="ru-RU" sz="3200" dirty="0"/>
          </a:p>
          <a:p>
            <a:endParaRPr lang="ru-RU" sz="370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981D27-040C-7528-40A2-574283074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877855" cy="3780525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ru-RU" sz="1600" i="1" dirty="0" err="1">
                <a:ea typeface="+mn-lt"/>
                <a:cs typeface="+mn-lt"/>
              </a:rPr>
              <a:t>Власник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процесу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dirty="0">
                <a:ea typeface="+mn-lt"/>
                <a:cs typeface="+mn-lt"/>
              </a:rPr>
              <a:t>- </a:t>
            </a:r>
            <a:r>
              <a:rPr lang="ru-RU" sz="1600" dirty="0" err="1">
                <a:ea typeface="+mn-lt"/>
                <a:cs typeface="+mn-lt"/>
              </a:rPr>
              <a:t>повністю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знає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бізнес-процес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dirty="0" err="1">
                <a:ea typeface="+mn-lt"/>
                <a:cs typeface="+mn-lt"/>
              </a:rPr>
              <a:t>відповідає</a:t>
            </a:r>
            <a:r>
              <a:rPr lang="ru-RU" sz="1600" dirty="0">
                <a:ea typeface="+mn-lt"/>
                <a:cs typeface="+mn-lt"/>
              </a:rPr>
              <a:t> за </a:t>
            </a:r>
            <a:r>
              <a:rPr lang="ru-RU" sz="1600" dirty="0" err="1">
                <a:ea typeface="+mn-lt"/>
                <a:cs typeface="+mn-lt"/>
              </a:rPr>
              <a:t>його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хід</a:t>
            </a:r>
            <a:r>
              <a:rPr lang="ru-RU" sz="1600" dirty="0">
                <a:ea typeface="+mn-lt"/>
                <a:cs typeface="+mn-lt"/>
              </a:rPr>
              <a:t> та результат в </a:t>
            </a:r>
            <a:r>
              <a:rPr lang="ru-RU" sz="1600" dirty="0" err="1">
                <a:ea typeface="+mn-lt"/>
                <a:cs typeface="+mn-lt"/>
              </a:rPr>
              <a:t>цілому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dirty="0" err="1">
                <a:ea typeface="+mn-lt"/>
                <a:cs typeface="+mn-lt"/>
              </a:rPr>
              <a:t>вимірює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ефективність</a:t>
            </a:r>
            <a:r>
              <a:rPr lang="ru-RU" sz="1600" dirty="0">
                <a:ea typeface="+mn-lt"/>
                <a:cs typeface="+mn-lt"/>
              </a:rPr>
              <a:t> і </a:t>
            </a:r>
            <a:r>
              <a:rPr lang="ru-RU" sz="1600" dirty="0" err="1">
                <a:ea typeface="+mn-lt"/>
                <a:cs typeface="+mn-lt"/>
              </a:rPr>
              <a:t>вдосконалює</a:t>
            </a:r>
            <a:r>
              <a:rPr lang="ru-RU" sz="1600" dirty="0">
                <a:ea typeface="+mn-lt"/>
                <a:cs typeface="+mn-lt"/>
              </a:rPr>
              <a:t> сам </a:t>
            </a:r>
            <a:r>
              <a:rPr lang="ru-RU" sz="1600" dirty="0" err="1">
                <a:ea typeface="+mn-lt"/>
                <a:cs typeface="+mn-lt"/>
              </a:rPr>
              <a:t>бізнес</a:t>
            </a:r>
            <a:r>
              <a:rPr lang="ru-RU" sz="1600" dirty="0">
                <a:ea typeface="+mn-lt"/>
                <a:cs typeface="+mn-lt"/>
              </a:rPr>
              <a:t>- </a:t>
            </a:r>
            <a:r>
              <a:rPr lang="ru-RU" sz="1600" dirty="0" err="1">
                <a:ea typeface="+mn-lt"/>
                <a:cs typeface="+mn-lt"/>
              </a:rPr>
              <a:t>процес</a:t>
            </a:r>
            <a:r>
              <a:rPr lang="ru-RU" sz="1600" dirty="0">
                <a:ea typeface="+mn-lt"/>
                <a:cs typeface="+mn-lt"/>
              </a:rPr>
              <a:t>;</a:t>
            </a:r>
            <a:endParaRPr lang="ru-RU" sz="1600" dirty="0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ru-RU" sz="1600" i="1" dirty="0" err="1">
                <a:ea typeface="+mn-lt"/>
                <a:cs typeface="+mn-lt"/>
              </a:rPr>
              <a:t>Керівник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бізнес-процесу</a:t>
            </a:r>
            <a:r>
              <a:rPr lang="ru-RU" sz="1600" i="1" dirty="0">
                <a:ea typeface="+mn-lt"/>
                <a:cs typeface="+mn-lt"/>
              </a:rPr>
              <a:t> (</a:t>
            </a:r>
            <a:r>
              <a:rPr lang="ru-RU" sz="1600" i="1" dirty="0" err="1">
                <a:ea typeface="+mn-lt"/>
                <a:cs typeface="+mn-lt"/>
              </a:rPr>
              <a:t>лідер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команди</a:t>
            </a:r>
            <a:r>
              <a:rPr lang="ru-RU" sz="1600" i="1" dirty="0">
                <a:ea typeface="+mn-lt"/>
                <a:cs typeface="+mn-lt"/>
              </a:rPr>
              <a:t>), </a:t>
            </a:r>
            <a:r>
              <a:rPr lang="ru-RU" sz="1600" dirty="0">
                <a:ea typeface="+mn-lt"/>
                <a:cs typeface="+mn-lt"/>
              </a:rPr>
              <a:t>в </a:t>
            </a:r>
            <a:r>
              <a:rPr lang="ru-RU" sz="1600" dirty="0" err="1">
                <a:ea typeface="+mn-lt"/>
                <a:cs typeface="+mn-lt"/>
              </a:rPr>
              <a:t>обов’язки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якого</a:t>
            </a:r>
            <a:r>
              <a:rPr lang="ru-RU" sz="1600" dirty="0">
                <a:ea typeface="+mn-lt"/>
                <a:cs typeface="+mn-lt"/>
              </a:rPr>
              <a:t> входить </a:t>
            </a:r>
            <a:r>
              <a:rPr lang="ru-RU" sz="1600" dirty="0" err="1">
                <a:ea typeface="+mn-lt"/>
                <a:cs typeface="+mn-lt"/>
              </a:rPr>
              <a:t>керівництво</a:t>
            </a:r>
            <a:r>
              <a:rPr lang="ru-RU" sz="1600" dirty="0">
                <a:ea typeface="+mn-lt"/>
                <a:cs typeface="+mn-lt"/>
              </a:rPr>
              <a:t> нею;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ru-RU" sz="1600" i="1" dirty="0" err="1">
                <a:ea typeface="+mn-lt"/>
                <a:cs typeface="+mn-lt"/>
              </a:rPr>
              <a:t>комунікатор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dirty="0">
                <a:ea typeface="+mn-lt"/>
                <a:cs typeface="+mn-lt"/>
              </a:rPr>
              <a:t>- веде разом з </a:t>
            </a:r>
            <a:r>
              <a:rPr lang="ru-RU" sz="1600" dirty="0" err="1">
                <a:ea typeface="+mn-lt"/>
                <a:cs typeface="+mn-lt"/>
              </a:rPr>
              <a:t>керівником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підготовку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нарад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dirty="0" err="1">
                <a:ea typeface="+mn-lt"/>
                <a:cs typeface="+mn-lt"/>
              </a:rPr>
              <a:t>бере</a:t>
            </a:r>
            <a:r>
              <a:rPr lang="ru-RU" sz="1600" dirty="0">
                <a:ea typeface="+mn-lt"/>
                <a:cs typeface="+mn-lt"/>
              </a:rPr>
              <a:t> в них участь, </a:t>
            </a:r>
            <a:r>
              <a:rPr lang="ru-RU" sz="1600" dirty="0" err="1">
                <a:ea typeface="+mn-lt"/>
                <a:cs typeface="+mn-lt"/>
              </a:rPr>
              <a:t>аналізує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їх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підсумки</a:t>
            </a:r>
            <a:r>
              <a:rPr lang="ru-RU" sz="1600" dirty="0">
                <a:ea typeface="+mn-lt"/>
                <a:cs typeface="+mn-lt"/>
              </a:rPr>
              <a:t>, робить </a:t>
            </a:r>
            <a:r>
              <a:rPr lang="ru-RU" sz="1600" dirty="0" err="1">
                <a:ea typeface="+mn-lt"/>
                <a:cs typeface="+mn-lt"/>
              </a:rPr>
              <a:t>висновки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dirty="0" err="1">
                <a:ea typeface="+mn-lt"/>
                <a:cs typeface="+mn-lt"/>
              </a:rPr>
              <a:t>допомагає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формувати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рішення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тощо</a:t>
            </a:r>
            <a:r>
              <a:rPr lang="ru-RU" sz="1600" dirty="0">
                <a:ea typeface="+mn-lt"/>
                <a:cs typeface="+mn-lt"/>
              </a:rPr>
              <a:t>;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ru-RU" sz="1600" i="1" dirty="0" err="1">
                <a:ea typeface="+mn-lt"/>
                <a:cs typeface="+mn-lt"/>
              </a:rPr>
              <a:t>зовнішній</a:t>
            </a:r>
            <a:r>
              <a:rPr lang="ru-RU" sz="1600" i="1" dirty="0">
                <a:ea typeface="+mn-lt"/>
                <a:cs typeface="+mn-lt"/>
              </a:rPr>
              <a:t> консультант </a:t>
            </a:r>
            <a:r>
              <a:rPr lang="ru-RU" sz="1600" dirty="0">
                <a:ea typeface="+mn-lt"/>
                <a:cs typeface="+mn-lt"/>
              </a:rPr>
              <a:t>- </a:t>
            </a:r>
            <a:r>
              <a:rPr lang="ru-RU" sz="1600" dirty="0" err="1">
                <a:ea typeface="+mn-lt"/>
                <a:cs typeface="+mn-lt"/>
              </a:rPr>
              <a:t>має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незалежний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погляд</a:t>
            </a:r>
            <a:r>
              <a:rPr lang="ru-RU" sz="1600" dirty="0">
                <a:ea typeface="+mn-lt"/>
                <a:cs typeface="+mn-lt"/>
              </a:rPr>
              <a:t> на </a:t>
            </a:r>
            <a:r>
              <a:rPr lang="ru-RU" sz="1600" dirty="0" err="1">
                <a:ea typeface="+mn-lt"/>
                <a:cs typeface="+mn-lt"/>
              </a:rPr>
              <a:t>проблеми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менеджерів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підприємства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dirty="0" err="1">
                <a:ea typeface="+mn-lt"/>
                <a:cs typeface="+mn-lt"/>
              </a:rPr>
              <a:t>володіє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знаннями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dirty="0" err="1">
                <a:ea typeface="+mn-lt"/>
                <a:cs typeface="+mn-lt"/>
              </a:rPr>
              <a:t>навичками</a:t>
            </a:r>
            <a:r>
              <a:rPr lang="ru-RU" sz="1600" dirty="0">
                <a:ea typeface="+mn-lt"/>
                <a:cs typeface="+mn-lt"/>
              </a:rPr>
              <a:t> і методиками у </a:t>
            </a:r>
            <a:r>
              <a:rPr lang="ru-RU" sz="1600" dirty="0" err="1">
                <a:ea typeface="+mn-lt"/>
                <a:cs typeface="+mn-lt"/>
              </a:rPr>
              <a:t>певній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галузі</a:t>
            </a:r>
            <a:r>
              <a:rPr lang="ru-RU" sz="1600" dirty="0">
                <a:ea typeface="+mn-lt"/>
                <a:cs typeface="+mn-lt"/>
              </a:rPr>
              <a:t>, а </a:t>
            </a:r>
            <a:r>
              <a:rPr lang="ru-RU" sz="1600" dirty="0" err="1">
                <a:ea typeface="+mn-lt"/>
                <a:cs typeface="+mn-lt"/>
              </a:rPr>
              <a:t>також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виступає</a:t>
            </a:r>
            <a:r>
              <a:rPr lang="ru-RU" sz="1600" dirty="0">
                <a:ea typeface="+mn-lt"/>
                <a:cs typeface="+mn-lt"/>
              </a:rPr>
              <a:t> в </a:t>
            </a:r>
            <a:r>
              <a:rPr lang="ru-RU" sz="1600" dirty="0" err="1">
                <a:ea typeface="+mn-lt"/>
                <a:cs typeface="+mn-lt"/>
              </a:rPr>
              <a:t>ролі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експерта</a:t>
            </a:r>
            <a:r>
              <a:rPr lang="ru-RU" sz="1600" dirty="0">
                <a:ea typeface="+mn-lt"/>
                <a:cs typeface="+mn-lt"/>
              </a:rPr>
              <a:t>;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ru-RU" sz="1600" i="1" dirty="0" err="1">
                <a:ea typeface="+mn-lt"/>
                <a:cs typeface="+mn-lt"/>
              </a:rPr>
              <a:t>виконавець</a:t>
            </a:r>
            <a:r>
              <a:rPr lang="ru-RU" sz="1600" i="1" dirty="0">
                <a:ea typeface="+mn-lt"/>
                <a:cs typeface="+mn-lt"/>
              </a:rPr>
              <a:t> (</a:t>
            </a:r>
            <a:r>
              <a:rPr lang="ru-RU" sz="1600" i="1" dirty="0" err="1">
                <a:ea typeface="+mn-lt"/>
                <a:cs typeface="+mn-lt"/>
              </a:rPr>
              <a:t>учасник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команди</a:t>
            </a:r>
            <a:r>
              <a:rPr lang="ru-RU" sz="1600" i="1" dirty="0">
                <a:ea typeface="+mn-lt"/>
                <a:cs typeface="+mn-lt"/>
              </a:rPr>
              <a:t>) </a:t>
            </a:r>
            <a:r>
              <a:rPr lang="ru-RU" sz="1600" dirty="0" err="1">
                <a:ea typeface="+mn-lt"/>
                <a:cs typeface="+mn-lt"/>
              </a:rPr>
              <a:t>зайнятий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виконанням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певних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функцій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бізнес-процесу</a:t>
            </a:r>
            <a:r>
              <a:rPr lang="ru-RU" sz="1600" dirty="0">
                <a:ea typeface="+mn-lt"/>
                <a:cs typeface="+mn-lt"/>
              </a:rPr>
              <a:t>;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ru-RU" sz="1600" i="1" dirty="0" err="1">
                <a:ea typeface="+mn-lt"/>
                <a:cs typeface="+mn-lt"/>
              </a:rPr>
              <a:t>клієнт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dirty="0">
                <a:ea typeface="+mn-lt"/>
                <a:cs typeface="+mn-lt"/>
              </a:rPr>
              <a:t>- </a:t>
            </a:r>
            <a:r>
              <a:rPr lang="ru-RU" sz="1600" dirty="0" err="1">
                <a:ea typeface="+mn-lt"/>
                <a:cs typeface="+mn-lt"/>
              </a:rPr>
              <a:t>зовнішній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або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внутрішній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суб’єкт</a:t>
            </a:r>
            <a:r>
              <a:rPr lang="ru-RU" sz="1600" dirty="0">
                <a:ea typeface="+mn-lt"/>
                <a:cs typeface="+mn-lt"/>
              </a:rPr>
              <a:t> (</a:t>
            </a:r>
            <a:r>
              <a:rPr lang="ru-RU" sz="1600" dirty="0" err="1">
                <a:ea typeface="+mn-lt"/>
                <a:cs typeface="+mn-lt"/>
              </a:rPr>
              <a:t>підприємство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dirty="0" err="1">
                <a:ea typeface="+mn-lt"/>
                <a:cs typeface="+mn-lt"/>
              </a:rPr>
              <a:t>організація</a:t>
            </a:r>
            <a:r>
              <a:rPr lang="ru-RU" sz="1600" dirty="0">
                <a:ea typeface="+mn-lt"/>
                <a:cs typeface="+mn-lt"/>
              </a:rPr>
              <a:t>, цех, </a:t>
            </a:r>
            <a:r>
              <a:rPr lang="ru-RU" sz="1600" dirty="0" err="1">
                <a:ea typeface="+mn-lt"/>
                <a:cs typeface="+mn-lt"/>
              </a:rPr>
              <a:t>підрозділ</a:t>
            </a:r>
            <a:r>
              <a:rPr lang="ru-RU" sz="1600" dirty="0">
                <a:ea typeface="+mn-lt"/>
                <a:cs typeface="+mn-lt"/>
              </a:rPr>
              <a:t> та </a:t>
            </a:r>
            <a:r>
              <a:rPr lang="ru-RU" sz="1600" dirty="0" err="1">
                <a:ea typeface="+mn-lt"/>
                <a:cs typeface="+mn-lt"/>
              </a:rPr>
              <a:t>ін</a:t>
            </a:r>
            <a:r>
              <a:rPr lang="ru-RU" sz="1600" dirty="0">
                <a:ea typeface="+mn-lt"/>
                <a:cs typeface="+mn-lt"/>
              </a:rPr>
              <a:t>.), </a:t>
            </a:r>
            <a:r>
              <a:rPr lang="ru-RU" sz="1600" dirty="0" err="1">
                <a:ea typeface="+mn-lt"/>
                <a:cs typeface="+mn-lt"/>
              </a:rPr>
              <a:t>який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зацікавлений</a:t>
            </a:r>
            <a:r>
              <a:rPr lang="ru-RU" sz="1600" dirty="0">
                <a:ea typeface="+mn-lt"/>
                <a:cs typeface="+mn-lt"/>
              </a:rPr>
              <a:t> у «</a:t>
            </a:r>
            <a:r>
              <a:rPr lang="ru-RU" sz="1600" dirty="0" err="1">
                <a:ea typeface="+mn-lt"/>
                <a:cs typeface="+mn-lt"/>
              </a:rPr>
              <a:t>виходах</a:t>
            </a:r>
            <a:r>
              <a:rPr lang="ru-RU" sz="1600" dirty="0">
                <a:ea typeface="+mn-lt"/>
                <a:cs typeface="+mn-lt"/>
              </a:rPr>
              <a:t>» </a:t>
            </a:r>
            <a:r>
              <a:rPr lang="ru-RU" sz="1600" dirty="0" err="1">
                <a:ea typeface="+mn-lt"/>
                <a:cs typeface="+mn-lt"/>
              </a:rPr>
              <a:t>бізнес-процесу</a:t>
            </a:r>
            <a:r>
              <a:rPr lang="ru-RU" sz="1600" dirty="0">
                <a:ea typeface="+mn-lt"/>
                <a:cs typeface="+mn-lt"/>
              </a:rPr>
              <a:t> (</a:t>
            </a:r>
            <a:r>
              <a:rPr lang="ru-RU" sz="1600" dirty="0" err="1">
                <a:ea typeface="+mn-lt"/>
                <a:cs typeface="+mn-lt"/>
              </a:rPr>
              <a:t>продукції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dirty="0" err="1">
                <a:ea typeface="+mn-lt"/>
                <a:cs typeface="+mn-lt"/>
              </a:rPr>
              <a:t>послугах</a:t>
            </a:r>
            <a:r>
              <a:rPr lang="ru-RU" sz="1600" dirty="0">
                <a:ea typeface="+mn-lt"/>
                <a:cs typeface="+mn-lt"/>
              </a:rPr>
              <a:t>).</a:t>
            </a:r>
          </a:p>
          <a:p>
            <a:pPr>
              <a:buFont typeface="Arial" panose="020F0502020204030204" pitchFamily="34" charset="0"/>
              <a:buChar char="•"/>
            </a:pPr>
            <a:endParaRPr lang="ru-RU" sz="1400">
              <a:ea typeface="+mn-lt"/>
              <a:cs typeface="+mn-lt"/>
            </a:endParaRPr>
          </a:p>
        </p:txBody>
      </p:sp>
      <p:pic>
        <p:nvPicPr>
          <p:cNvPr id="5" name="Рисунок 5" descr="Изображение выглядит как человек, стол, внутренний, люди&#10;&#10;Автоматически созданное описание">
            <a:extLst>
              <a:ext uri="{FF2B5EF4-FFF2-40B4-BE49-F238E27FC236}">
                <a16:creationId xmlns:a16="http://schemas.microsoft.com/office/drawing/2014/main" xmlns="" id="{D226B734-8727-C7FB-C1A0-F292A0799F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7157" r="12038" b="2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890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CF81D86-BDBA-477C-B7DD-8D359BB996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DDE083-94F4-4611-59D6-A1C8C3A7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1024320"/>
            <a:ext cx="6574972" cy="1450757"/>
          </a:xfrm>
        </p:spPr>
        <p:txBody>
          <a:bodyPr>
            <a:normAutofit/>
          </a:bodyPr>
          <a:lstStyle/>
          <a:p>
            <a:r>
              <a:rPr lang="ru-RU" b="1" dirty="0">
                <a:ea typeface="+mj-lt"/>
                <a:cs typeface="+mj-lt"/>
              </a:rPr>
              <a:t>2.Моделювання </a:t>
            </a:r>
            <a:r>
              <a:rPr lang="ru-RU" b="1" dirty="0" err="1">
                <a:ea typeface="+mj-lt"/>
                <a:cs typeface="+mj-lt"/>
              </a:rPr>
              <a:t>бізнес-процесів</a:t>
            </a:r>
            <a:r>
              <a:rPr lang="ru-RU" b="1" dirty="0">
                <a:ea typeface="+mj-lt"/>
                <a:cs typeface="+mj-lt"/>
              </a:rPr>
              <a:t> </a:t>
            </a:r>
            <a:r>
              <a:rPr lang="ru-RU" b="1" dirty="0" err="1">
                <a:ea typeface="+mj-lt"/>
                <a:cs typeface="+mj-lt"/>
              </a:rPr>
              <a:t>підприємства</a:t>
            </a:r>
            <a:endParaRPr lang="ru-RU" dirty="0" err="1">
              <a:cs typeface="Calibri Light" panose="020F0302020204030204"/>
            </a:endParaRPr>
          </a:p>
          <a:p>
            <a:endParaRPr lang="ru-RU" dirty="0">
              <a:cs typeface="Calibri Light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D320DEE8-8F57-3527-935F-76C45B16F9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264" r="31386" b="2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65F3E9C-EF11-4F8F-A621-399C7A3E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821AD0-4499-4438-9004-D8AB757BC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ru-RU" sz="1900" b="1" i="1" err="1">
                <a:ea typeface="+mn-lt"/>
                <a:cs typeface="+mn-lt"/>
              </a:rPr>
              <a:t>Моделювання</a:t>
            </a:r>
            <a:r>
              <a:rPr lang="ru-RU" sz="1900" b="1" i="1">
                <a:ea typeface="+mn-lt"/>
                <a:cs typeface="+mn-lt"/>
              </a:rPr>
              <a:t> </a:t>
            </a:r>
            <a:r>
              <a:rPr lang="ru-RU" sz="1900" b="1" i="1" err="1">
                <a:ea typeface="+mn-lt"/>
                <a:cs typeface="+mn-lt"/>
              </a:rPr>
              <a:t>бізнес-процесів</a:t>
            </a:r>
            <a:r>
              <a:rPr lang="ru-RU" sz="1900" b="1" i="1">
                <a:ea typeface="+mn-lt"/>
                <a:cs typeface="+mn-lt"/>
              </a:rPr>
              <a:t> </a:t>
            </a:r>
            <a:r>
              <a:rPr lang="ru-RU" sz="1900" i="1">
                <a:ea typeface="+mn-lt"/>
                <a:cs typeface="+mn-lt"/>
              </a:rPr>
              <a:t>є </a:t>
            </a:r>
            <a:r>
              <a:rPr lang="ru-RU" sz="1900" i="1" err="1">
                <a:ea typeface="+mn-lt"/>
                <a:cs typeface="+mn-lt"/>
              </a:rPr>
              <a:t>засобом</a:t>
            </a:r>
            <a:r>
              <a:rPr lang="ru-RU" sz="1900" i="1">
                <a:ea typeface="+mn-lt"/>
                <a:cs typeface="+mn-lt"/>
              </a:rPr>
              <a:t> </a:t>
            </a:r>
            <a:r>
              <a:rPr lang="ru-RU" sz="1900" i="1" err="1">
                <a:ea typeface="+mn-lt"/>
                <a:cs typeface="+mn-lt"/>
              </a:rPr>
              <a:t>пошуку</a:t>
            </a:r>
            <a:r>
              <a:rPr lang="ru-RU" sz="1900" i="1">
                <a:ea typeface="+mn-lt"/>
                <a:cs typeface="+mn-lt"/>
              </a:rPr>
              <a:t> </a:t>
            </a:r>
            <a:r>
              <a:rPr lang="ru-RU" sz="1900" i="1" err="1">
                <a:ea typeface="+mn-lt"/>
                <a:cs typeface="+mn-lt"/>
              </a:rPr>
              <a:t>шляхів</a:t>
            </a:r>
            <a:r>
              <a:rPr lang="ru-RU" sz="1900" i="1">
                <a:ea typeface="+mn-lt"/>
                <a:cs typeface="+mn-lt"/>
              </a:rPr>
              <a:t> </a:t>
            </a:r>
            <a:r>
              <a:rPr lang="ru-RU" sz="1900" i="1" err="1">
                <a:ea typeface="+mn-lt"/>
                <a:cs typeface="+mn-lt"/>
              </a:rPr>
              <a:t>оптимізації</a:t>
            </a:r>
            <a:r>
              <a:rPr lang="ru-RU" sz="1900" i="1">
                <a:ea typeface="+mn-lt"/>
                <a:cs typeface="+mn-lt"/>
              </a:rPr>
              <a:t> </a:t>
            </a:r>
            <a:r>
              <a:rPr lang="ru-RU" sz="1900" i="1" err="1">
                <a:ea typeface="+mn-lt"/>
                <a:cs typeface="+mn-lt"/>
              </a:rPr>
              <a:t>діяльності</a:t>
            </a:r>
            <a:r>
              <a:rPr lang="ru-RU" sz="1900" i="1">
                <a:ea typeface="+mn-lt"/>
                <a:cs typeface="+mn-lt"/>
              </a:rPr>
              <a:t> </a:t>
            </a:r>
            <a:r>
              <a:rPr lang="ru-RU" sz="1900" i="1" err="1">
                <a:ea typeface="+mn-lt"/>
                <a:cs typeface="+mn-lt"/>
              </a:rPr>
              <a:t>підприємства</a:t>
            </a:r>
            <a:r>
              <a:rPr lang="ru-RU" sz="1900" i="1">
                <a:ea typeface="+mn-lt"/>
                <a:cs typeface="+mn-lt"/>
              </a:rPr>
              <a:t>, </a:t>
            </a:r>
            <a:r>
              <a:rPr lang="ru-RU" sz="1900" i="1" err="1">
                <a:ea typeface="+mn-lt"/>
                <a:cs typeface="+mn-lt"/>
              </a:rPr>
              <a:t>прогнозування</a:t>
            </a:r>
            <a:r>
              <a:rPr lang="ru-RU" sz="1900" i="1">
                <a:ea typeface="+mn-lt"/>
                <a:cs typeface="+mn-lt"/>
              </a:rPr>
              <a:t> та </a:t>
            </a:r>
            <a:r>
              <a:rPr lang="ru-RU" sz="1900" i="1" err="1">
                <a:ea typeface="+mn-lt"/>
                <a:cs typeface="+mn-lt"/>
              </a:rPr>
              <a:t>мінімізації</a:t>
            </a:r>
            <a:r>
              <a:rPr lang="ru-RU" sz="1900" i="1">
                <a:ea typeface="+mn-lt"/>
                <a:cs typeface="+mn-lt"/>
              </a:rPr>
              <a:t> </a:t>
            </a:r>
            <a:r>
              <a:rPr lang="ru-RU" sz="1900" i="1" err="1">
                <a:ea typeface="+mn-lt"/>
                <a:cs typeface="+mn-lt"/>
              </a:rPr>
              <a:t>ризиків</a:t>
            </a:r>
            <a:r>
              <a:rPr lang="ru-RU" sz="1900" i="1">
                <a:ea typeface="+mn-lt"/>
                <a:cs typeface="+mn-lt"/>
              </a:rPr>
              <a:t>, </a:t>
            </a:r>
            <a:r>
              <a:rPr lang="ru-RU" sz="1900" i="1" err="1">
                <a:ea typeface="+mn-lt"/>
                <a:cs typeface="+mn-lt"/>
              </a:rPr>
              <a:t>які</a:t>
            </a:r>
            <a:r>
              <a:rPr lang="ru-RU" sz="1900" i="1">
                <a:ea typeface="+mn-lt"/>
                <a:cs typeface="+mn-lt"/>
              </a:rPr>
              <a:t> </a:t>
            </a:r>
            <a:r>
              <a:rPr lang="ru-RU" sz="1900" i="1" err="1">
                <a:ea typeface="+mn-lt"/>
                <a:cs typeface="+mn-lt"/>
              </a:rPr>
              <a:t>виникають</a:t>
            </a:r>
            <a:r>
              <a:rPr lang="ru-RU" sz="1900" i="1">
                <a:ea typeface="+mn-lt"/>
                <a:cs typeface="+mn-lt"/>
              </a:rPr>
              <a:t> на </a:t>
            </a:r>
            <a:r>
              <a:rPr lang="ru-RU" sz="1900" i="1" err="1">
                <a:ea typeface="+mn-lt"/>
                <a:cs typeface="+mn-lt"/>
              </a:rPr>
              <a:t>різних</a:t>
            </a:r>
            <a:r>
              <a:rPr lang="ru-RU" sz="1900" i="1">
                <a:ea typeface="+mn-lt"/>
                <a:cs typeface="+mn-lt"/>
              </a:rPr>
              <a:t> </a:t>
            </a:r>
            <a:r>
              <a:rPr lang="ru-RU" sz="1900" i="1" err="1">
                <a:ea typeface="+mn-lt"/>
                <a:cs typeface="+mn-lt"/>
              </a:rPr>
              <a:t>етапах</a:t>
            </a:r>
            <a:r>
              <a:rPr lang="ru-RU" sz="1900" i="1">
                <a:ea typeface="+mn-lt"/>
                <a:cs typeface="+mn-lt"/>
              </a:rPr>
              <a:t> </a:t>
            </a:r>
            <a:r>
              <a:rPr lang="ru-RU" sz="1900" i="1" err="1">
                <a:ea typeface="+mn-lt"/>
                <a:cs typeface="+mn-lt"/>
              </a:rPr>
              <a:t>реорганізації</a:t>
            </a:r>
            <a:r>
              <a:rPr lang="ru-RU" sz="1900" i="1">
                <a:ea typeface="+mn-lt"/>
                <a:cs typeface="+mn-lt"/>
              </a:rPr>
              <a:t> </a:t>
            </a:r>
            <a:r>
              <a:rPr lang="ru-RU" sz="1900" i="1" err="1">
                <a:ea typeface="+mn-lt"/>
                <a:cs typeface="+mn-lt"/>
              </a:rPr>
              <a:t>підприємства</a:t>
            </a:r>
            <a:endParaRPr lang="ru-RU" sz="1900" i="1">
              <a:ea typeface="+mn-lt"/>
              <a:cs typeface="+mn-lt"/>
            </a:endParaRPr>
          </a:p>
          <a:p>
            <a:r>
              <a:rPr lang="ru-RU" sz="1900" i="1">
                <a:ea typeface="+mn-lt"/>
                <a:cs typeface="+mn-lt"/>
              </a:rPr>
              <a:t>Мета </a:t>
            </a:r>
            <a:r>
              <a:rPr lang="ru-RU" sz="1900" i="1" err="1">
                <a:ea typeface="+mn-lt"/>
                <a:cs typeface="+mn-lt"/>
              </a:rPr>
              <a:t>моделювання</a:t>
            </a:r>
            <a:r>
              <a:rPr lang="ru-RU" sz="1900" i="1">
                <a:ea typeface="+mn-lt"/>
                <a:cs typeface="+mn-lt"/>
              </a:rPr>
              <a:t> </a:t>
            </a:r>
            <a:r>
              <a:rPr lang="ru-RU" sz="1900" i="1" err="1">
                <a:ea typeface="+mn-lt"/>
                <a:cs typeface="+mn-lt"/>
              </a:rPr>
              <a:t>бізнес-процесів</a:t>
            </a:r>
            <a:r>
              <a:rPr lang="ru-RU" sz="1900" i="1">
                <a:ea typeface="+mn-lt"/>
                <a:cs typeface="+mn-lt"/>
              </a:rPr>
              <a:t>: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ru-RU" sz="1900" err="1">
                <a:ea typeface="+mn-lt"/>
                <a:cs typeface="+mn-lt"/>
              </a:rPr>
              <a:t>створити</a:t>
            </a:r>
            <a:r>
              <a:rPr lang="ru-RU" sz="1900">
                <a:ea typeface="+mn-lt"/>
                <a:cs typeface="+mn-lt"/>
              </a:rPr>
              <a:t> </a:t>
            </a:r>
            <a:r>
              <a:rPr lang="ru-RU" sz="1900" err="1">
                <a:ea typeface="+mn-lt"/>
                <a:cs typeface="+mn-lt"/>
              </a:rPr>
              <a:t>реальну</a:t>
            </a:r>
            <a:r>
              <a:rPr lang="ru-RU" sz="1900">
                <a:ea typeface="+mn-lt"/>
                <a:cs typeface="+mn-lt"/>
              </a:rPr>
              <a:t> картину функціонування підприємства і процесів, які відбуваються у ньому;</a:t>
            </a:r>
            <a:endParaRPr lang="ru-RU" sz="1900" i="1">
              <a:ea typeface="+mn-lt"/>
              <a:cs typeface="+mn-lt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ru-RU" sz="1900" err="1">
                <a:ea typeface="+mn-lt"/>
                <a:cs typeface="+mn-lt"/>
              </a:rPr>
              <a:t>виявити</a:t>
            </a:r>
            <a:r>
              <a:rPr lang="ru-RU" sz="1900">
                <a:ea typeface="+mn-lt"/>
                <a:cs typeface="+mn-lt"/>
              </a:rPr>
              <a:t> </a:t>
            </a:r>
            <a:r>
              <a:rPr lang="ru-RU" sz="1900" err="1">
                <a:ea typeface="+mn-lt"/>
                <a:cs typeface="+mn-lt"/>
              </a:rPr>
              <a:t>поточні</a:t>
            </a:r>
            <a:r>
              <a:rPr lang="ru-RU" sz="1900">
                <a:ea typeface="+mn-lt"/>
                <a:cs typeface="+mn-lt"/>
              </a:rPr>
              <a:t> </a:t>
            </a:r>
            <a:r>
              <a:rPr lang="ru-RU" sz="1900" err="1">
                <a:ea typeface="+mn-lt"/>
                <a:cs typeface="+mn-lt"/>
              </a:rPr>
              <a:t>проблеми</a:t>
            </a:r>
            <a:r>
              <a:rPr lang="ru-RU" sz="1900">
                <a:ea typeface="+mn-lt"/>
                <a:cs typeface="+mn-lt"/>
              </a:rPr>
              <a:t> підприємства та можливості їх вирішення;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ru-RU" sz="1900" err="1">
                <a:ea typeface="+mn-lt"/>
                <a:cs typeface="+mn-lt"/>
              </a:rPr>
              <a:t>створити</a:t>
            </a:r>
            <a:r>
              <a:rPr lang="ru-RU" sz="1900">
                <a:ea typeface="+mn-lt"/>
                <a:cs typeface="+mn-lt"/>
              </a:rPr>
              <a:t>    базу    для    </a:t>
            </a:r>
            <a:r>
              <a:rPr lang="ru-RU" sz="1900" err="1">
                <a:ea typeface="+mn-lt"/>
                <a:cs typeface="+mn-lt"/>
              </a:rPr>
              <a:t>забезпечення</a:t>
            </a:r>
            <a:r>
              <a:rPr lang="ru-RU" sz="1900">
                <a:ea typeface="+mn-lt"/>
                <a:cs typeface="+mn-lt"/>
              </a:rPr>
              <a:t>    </a:t>
            </a:r>
            <a:r>
              <a:rPr lang="ru-RU" sz="1900" err="1">
                <a:ea typeface="+mn-lt"/>
                <a:cs typeface="+mn-lt"/>
              </a:rPr>
              <a:t>стійкого</a:t>
            </a:r>
            <a:r>
              <a:rPr lang="ru-RU" sz="1900">
                <a:ea typeface="+mn-lt"/>
                <a:cs typeface="+mn-lt"/>
              </a:rPr>
              <a:t>    </a:t>
            </a:r>
            <a:r>
              <a:rPr lang="ru-RU" sz="1900" err="1">
                <a:ea typeface="+mn-lt"/>
                <a:cs typeface="+mn-lt"/>
              </a:rPr>
              <a:t>функціонування</a:t>
            </a:r>
            <a:r>
              <a:rPr lang="ru-RU" sz="1900">
                <a:ea typeface="+mn-lt"/>
                <a:cs typeface="+mn-lt"/>
              </a:rPr>
              <a:t>    і    </a:t>
            </a:r>
            <a:r>
              <a:rPr lang="ru-RU" sz="1900" err="1">
                <a:ea typeface="+mn-lt"/>
                <a:cs typeface="+mn-lt"/>
              </a:rPr>
              <a:t>розвитку</a:t>
            </a:r>
            <a:r>
              <a:rPr lang="ru-RU" sz="1900">
                <a:ea typeface="+mn-lt"/>
                <a:cs typeface="+mn-lt"/>
              </a:rPr>
              <a:t> </a:t>
            </a:r>
            <a:r>
              <a:rPr lang="ru-RU" sz="1900" err="1">
                <a:ea typeface="+mn-lt"/>
                <a:cs typeface="+mn-lt"/>
              </a:rPr>
              <a:t>підприємства</a:t>
            </a:r>
            <a:endParaRPr lang="ru-RU" sz="1900">
              <a:ea typeface="+mn-lt"/>
              <a:cs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8AA064E-5F6E-4024-BC28-EDDC3DFC7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3B29638-4838-4B9B-B9DB-96E542BAF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43807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AE98E9-C38B-7793-4093-60F7E728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84834"/>
            <a:ext cx="10058400" cy="1450757"/>
          </a:xfrm>
        </p:spPr>
        <p:txBody>
          <a:bodyPr/>
          <a:lstStyle/>
          <a:p>
            <a:pPr algn="ctr"/>
            <a:r>
              <a:rPr lang="ru-RU" b="1" i="1" dirty="0" err="1">
                <a:ea typeface="+mj-lt"/>
                <a:cs typeface="+mj-lt"/>
              </a:rPr>
              <a:t>Створити</a:t>
            </a:r>
            <a:r>
              <a:rPr lang="ru-RU" b="1" i="1" dirty="0">
                <a:ea typeface="+mj-lt"/>
                <a:cs typeface="+mj-lt"/>
              </a:rPr>
              <a:t> модель</a:t>
            </a:r>
            <a:endParaRPr lang="ru-RU" dirty="0"/>
          </a:p>
          <a:p>
            <a:pPr algn="ctr"/>
            <a:r>
              <a:rPr lang="ru-RU" b="1" i="1" dirty="0" err="1">
                <a:ea typeface="+mj-lt"/>
                <a:cs typeface="+mj-lt"/>
              </a:rPr>
              <a:t>бізнес-процесу</a:t>
            </a:r>
            <a:r>
              <a:rPr lang="ru-RU" b="1" i="1" dirty="0">
                <a:ea typeface="+mj-lt"/>
                <a:cs typeface="+mj-lt"/>
              </a:rPr>
              <a:t> </a:t>
            </a:r>
            <a:r>
              <a:rPr lang="ru-RU" b="1" i="1" dirty="0" err="1">
                <a:ea typeface="+mj-lt"/>
                <a:cs typeface="+mj-lt"/>
              </a:rPr>
              <a:t>означає</a:t>
            </a:r>
            <a:r>
              <a:rPr lang="ru-RU" b="1" i="1" dirty="0">
                <a:ea typeface="+mj-lt"/>
                <a:cs typeface="+mj-lt"/>
              </a:rPr>
              <a:t>:</a:t>
            </a:r>
            <a:endParaRPr lang="ru-RU" dirty="0"/>
          </a:p>
          <a:p>
            <a:endParaRPr lang="ru-RU" dirty="0">
              <a:cs typeface="Calibri Light"/>
            </a:endParaRPr>
          </a:p>
        </p:txBody>
      </p:sp>
      <p:pic>
        <p:nvPicPr>
          <p:cNvPr id="4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7A9701FE-1299-6716-D83E-BA81FA546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0402" y="1845734"/>
            <a:ext cx="6132156" cy="4023360"/>
          </a:xfrm>
        </p:spPr>
      </p:pic>
    </p:spTree>
    <p:extLst>
      <p:ext uri="{BB962C8B-B14F-4D97-AF65-F5344CB8AC3E}">
        <p14:creationId xmlns:p14="http://schemas.microsoft.com/office/powerpoint/2010/main" xmlns="" val="15035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753F85-5AEA-13C6-4D9B-7C6C2950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46" y="119130"/>
            <a:ext cx="10058400" cy="1450757"/>
          </a:xfrm>
        </p:spPr>
        <p:txBody>
          <a:bodyPr>
            <a:normAutofit/>
          </a:bodyPr>
          <a:lstStyle/>
          <a:p>
            <a:r>
              <a:rPr lang="ru-RU" b="1">
                <a:ea typeface="+mj-lt"/>
                <a:cs typeface="+mj-lt"/>
              </a:rPr>
              <a:t>3.Реінжиніринг в </a:t>
            </a:r>
            <a:r>
              <a:rPr lang="ru-RU" b="1" err="1">
                <a:ea typeface="+mj-lt"/>
                <a:cs typeface="+mj-lt"/>
              </a:rPr>
              <a:t>системі</a:t>
            </a:r>
            <a:r>
              <a:rPr lang="ru-RU" b="1">
                <a:ea typeface="+mj-lt"/>
                <a:cs typeface="+mj-lt"/>
              </a:rPr>
              <a:t> </a:t>
            </a:r>
            <a:r>
              <a:rPr lang="ru-RU" b="1" err="1">
                <a:ea typeface="+mj-lt"/>
                <a:cs typeface="+mj-lt"/>
              </a:rPr>
              <a:t>підвищення</a:t>
            </a:r>
            <a:r>
              <a:rPr lang="ru-RU" b="1">
                <a:ea typeface="+mj-lt"/>
                <a:cs typeface="+mj-lt"/>
              </a:rPr>
              <a:t> </a:t>
            </a:r>
            <a:r>
              <a:rPr lang="ru-RU" b="1" err="1">
                <a:ea typeface="+mj-lt"/>
                <a:cs typeface="+mj-lt"/>
              </a:rPr>
              <a:t>конкурентоспроможності</a:t>
            </a:r>
            <a:r>
              <a:rPr lang="ru-RU" b="1">
                <a:ea typeface="+mj-lt"/>
                <a:cs typeface="+mj-lt"/>
              </a:rPr>
              <a:t> </a:t>
            </a:r>
            <a:r>
              <a:rPr lang="ru-RU" b="1" err="1">
                <a:ea typeface="+mj-lt"/>
                <a:cs typeface="+mj-lt"/>
              </a:rPr>
              <a:t>підприємства</a:t>
            </a:r>
            <a:endParaRPr lang="ru-RU" err="1"/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97FE9D7E-2F03-17AF-E161-89A19C7E4F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367" r="22152" b="1"/>
          <a:stretch/>
        </p:blipFill>
        <p:spPr>
          <a:xfrm>
            <a:off x="1076432" y="1916318"/>
            <a:ext cx="3094997" cy="347101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16A494-1BF1-A557-1267-ADC9B57E0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ru-RU" sz="1700" b="1" i="1" err="1">
                <a:ea typeface="+mn-lt"/>
                <a:cs typeface="+mn-lt"/>
              </a:rPr>
              <a:t>Реінжиніринг</a:t>
            </a:r>
            <a:r>
              <a:rPr lang="ru-RU" sz="1700" b="1" i="1">
                <a:ea typeface="+mn-lt"/>
                <a:cs typeface="+mn-lt"/>
              </a:rPr>
              <a:t> </a:t>
            </a:r>
            <a:r>
              <a:rPr lang="ru-RU" sz="1700" i="1">
                <a:ea typeface="+mn-lt"/>
                <a:cs typeface="+mn-lt"/>
              </a:rPr>
              <a:t>- </a:t>
            </a:r>
            <a:r>
              <a:rPr lang="ru-RU" sz="1700" i="1" err="1">
                <a:ea typeface="+mn-lt"/>
                <a:cs typeface="+mn-lt"/>
              </a:rPr>
              <a:t>це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фундаментальне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переосмислення</a:t>
            </a:r>
            <a:r>
              <a:rPr lang="ru-RU" sz="1700" i="1">
                <a:ea typeface="+mn-lt"/>
                <a:cs typeface="+mn-lt"/>
              </a:rPr>
              <a:t> і </a:t>
            </a:r>
            <a:r>
              <a:rPr lang="ru-RU" sz="1700" i="1" err="1">
                <a:ea typeface="+mn-lt"/>
                <a:cs typeface="+mn-lt"/>
              </a:rPr>
              <a:t>перебудова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бізнес-процесів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підприємства</a:t>
            </a:r>
            <a:r>
              <a:rPr lang="ru-RU" sz="1700" i="1">
                <a:ea typeface="+mn-lt"/>
                <a:cs typeface="+mn-lt"/>
              </a:rPr>
              <a:t> для </a:t>
            </a:r>
            <a:r>
              <a:rPr lang="ru-RU" sz="1700" i="1" err="1">
                <a:ea typeface="+mn-lt"/>
                <a:cs typeface="+mn-lt"/>
              </a:rPr>
              <a:t>досягнення</a:t>
            </a:r>
            <a:r>
              <a:rPr lang="ru-RU" sz="1700" i="1">
                <a:ea typeface="+mn-lt"/>
                <a:cs typeface="+mn-lt"/>
              </a:rPr>
              <a:t> ним </a:t>
            </a:r>
            <a:r>
              <a:rPr lang="ru-RU" sz="1700" i="1" err="1">
                <a:ea typeface="+mn-lt"/>
                <a:cs typeface="+mn-lt"/>
              </a:rPr>
              <a:t>істотного</a:t>
            </a:r>
            <a:r>
              <a:rPr lang="ru-RU" sz="1700" i="1">
                <a:ea typeface="+mn-lt"/>
                <a:cs typeface="+mn-lt"/>
              </a:rPr>
              <a:t>, </a:t>
            </a:r>
            <a:r>
              <a:rPr lang="ru-RU" sz="1700" i="1" err="1">
                <a:ea typeface="+mn-lt"/>
                <a:cs typeface="+mn-lt"/>
              </a:rPr>
              <a:t>стрибкоподібного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поліпшення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якості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функціонування</a:t>
            </a:r>
            <a:r>
              <a:rPr lang="ru-RU" sz="1700" i="1">
                <a:ea typeface="+mn-lt"/>
                <a:cs typeface="+mn-lt"/>
              </a:rPr>
              <a:t> та </a:t>
            </a:r>
            <a:r>
              <a:rPr lang="ru-RU" sz="1700" i="1" err="1">
                <a:ea typeface="+mn-lt"/>
                <a:cs typeface="+mn-lt"/>
              </a:rPr>
              <a:t>забезпечення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конкурентоспроможності</a:t>
            </a:r>
            <a:endParaRPr lang="ru-RU" sz="1700" i="1">
              <a:ea typeface="+mn-lt"/>
              <a:cs typeface="+mn-lt"/>
            </a:endParaRPr>
          </a:p>
          <a:p>
            <a:r>
              <a:rPr lang="ru-RU" sz="1700" b="1" i="1" err="1">
                <a:ea typeface="+mn-lt"/>
                <a:cs typeface="+mn-lt"/>
              </a:rPr>
              <a:t>Реінжиніринг</a:t>
            </a:r>
            <a:r>
              <a:rPr lang="ru-RU" sz="1700" b="1" i="1">
                <a:ea typeface="+mn-lt"/>
                <a:cs typeface="+mn-lt"/>
              </a:rPr>
              <a:t> </a:t>
            </a:r>
            <a:r>
              <a:rPr lang="ru-RU" sz="1700" b="1" i="1" err="1">
                <a:ea typeface="+mn-lt"/>
                <a:cs typeface="+mn-lt"/>
              </a:rPr>
              <a:t>бізнесу</a:t>
            </a:r>
            <a:r>
              <a:rPr lang="ru-RU" sz="1700" b="1" i="1">
                <a:ea typeface="+mn-lt"/>
                <a:cs typeface="+mn-lt"/>
              </a:rPr>
              <a:t> </a:t>
            </a:r>
            <a:r>
              <a:rPr lang="ru-RU" sz="1700" i="1">
                <a:ea typeface="+mn-lt"/>
                <a:cs typeface="+mn-lt"/>
              </a:rPr>
              <a:t>- </a:t>
            </a:r>
            <a:r>
              <a:rPr lang="ru-RU" sz="1700" i="1" err="1">
                <a:ea typeface="+mn-lt"/>
                <a:cs typeface="+mn-lt"/>
              </a:rPr>
              <a:t>це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масштабний</a:t>
            </a:r>
            <a:r>
              <a:rPr lang="ru-RU" sz="1700" i="1">
                <a:ea typeface="+mn-lt"/>
                <a:cs typeface="+mn-lt"/>
              </a:rPr>
              <a:t> проект, </a:t>
            </a:r>
            <a:r>
              <a:rPr lang="ru-RU" sz="1700" i="1" err="1">
                <a:ea typeface="+mn-lt"/>
                <a:cs typeface="+mn-lt"/>
              </a:rPr>
              <a:t>який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реалізується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згори</a:t>
            </a:r>
            <a:r>
              <a:rPr lang="ru-RU" sz="1700" i="1">
                <a:ea typeface="+mn-lt"/>
                <a:cs typeface="+mn-lt"/>
              </a:rPr>
              <a:t> донизу по </a:t>
            </a:r>
            <a:r>
              <a:rPr lang="ru-RU" sz="1700" i="1" err="1">
                <a:ea typeface="+mn-lt"/>
                <a:cs typeface="+mn-lt"/>
              </a:rPr>
              <a:t>організаційній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структурі</a:t>
            </a:r>
            <a:r>
              <a:rPr lang="ru-RU" sz="1700" i="1">
                <a:ea typeface="+mn-lt"/>
                <a:cs typeface="+mn-lt"/>
              </a:rPr>
              <a:t>. </a:t>
            </a:r>
            <a:r>
              <a:rPr lang="ru-RU" sz="1700" i="1" err="1">
                <a:ea typeface="+mn-lt"/>
                <a:cs typeface="+mn-lt"/>
              </a:rPr>
              <a:t>Він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дає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можливість</a:t>
            </a:r>
            <a:r>
              <a:rPr lang="ru-RU" sz="1700" i="1">
                <a:ea typeface="+mn-lt"/>
                <a:cs typeface="+mn-lt"/>
              </a:rPr>
              <a:t> радикально </a:t>
            </a:r>
            <a:r>
              <a:rPr lang="ru-RU" sz="1700" i="1" err="1">
                <a:ea typeface="+mn-lt"/>
                <a:cs typeface="+mn-lt"/>
              </a:rPr>
              <a:t>оновити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технологію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бізнес-процесів</a:t>
            </a:r>
            <a:r>
              <a:rPr lang="ru-RU" sz="1700" i="1">
                <a:ea typeface="+mn-lt"/>
                <a:cs typeface="+mn-lt"/>
              </a:rPr>
              <a:t> та </a:t>
            </a:r>
            <a:r>
              <a:rPr lang="ru-RU" sz="1700" i="1" err="1">
                <a:ea typeface="+mn-lt"/>
                <a:cs typeface="+mn-lt"/>
              </a:rPr>
              <a:t>отримати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цілком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нові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результати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бізнесової</a:t>
            </a:r>
            <a:r>
              <a:rPr lang="ru-RU" sz="1700" i="1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діяльності</a:t>
            </a:r>
            <a:r>
              <a:rPr lang="ru-RU" sz="1700" i="1">
                <a:ea typeface="+mn-lt"/>
                <a:cs typeface="+mn-lt"/>
              </a:rPr>
              <a:t>.</a:t>
            </a:r>
          </a:p>
          <a:p>
            <a:r>
              <a:rPr lang="ru-RU" sz="1700" b="1" i="1">
                <a:ea typeface="+mn-lt"/>
                <a:cs typeface="+mn-lt"/>
              </a:rPr>
              <a:t>Мета </a:t>
            </a:r>
            <a:r>
              <a:rPr lang="ru-RU" sz="1700" b="1" i="1" err="1">
                <a:ea typeface="+mn-lt"/>
                <a:cs typeface="+mn-lt"/>
              </a:rPr>
              <a:t>реінжинірингу</a:t>
            </a:r>
            <a:r>
              <a:rPr lang="ru-RU" sz="1700" b="1" i="1">
                <a:ea typeface="+mn-lt"/>
                <a:cs typeface="+mn-lt"/>
              </a:rPr>
              <a:t> </a:t>
            </a:r>
            <a:r>
              <a:rPr lang="ru-RU" sz="1700" i="1">
                <a:ea typeface="+mn-lt"/>
                <a:cs typeface="+mn-lt"/>
              </a:rPr>
              <a:t>- </a:t>
            </a:r>
            <a:r>
              <a:rPr lang="ru-RU" sz="1700" err="1">
                <a:ea typeface="+mn-lt"/>
                <a:cs typeface="+mn-lt"/>
              </a:rPr>
              <a:t>забезпечення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виживання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підприємства</a:t>
            </a:r>
            <a:r>
              <a:rPr lang="ru-RU" sz="1700">
                <a:ea typeface="+mn-lt"/>
                <a:cs typeface="+mn-lt"/>
              </a:rPr>
              <a:t> в </a:t>
            </a:r>
            <a:r>
              <a:rPr lang="ru-RU" sz="1700" err="1">
                <a:ea typeface="+mn-lt"/>
                <a:cs typeface="+mn-lt"/>
              </a:rPr>
              <a:t>екстремальній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ситуації</a:t>
            </a:r>
            <a:r>
              <a:rPr lang="ru-RU" sz="1700">
                <a:ea typeface="+mn-lt"/>
                <a:cs typeface="+mn-lt"/>
              </a:rPr>
              <a:t>, </a:t>
            </a:r>
            <a:r>
              <a:rPr lang="ru-RU" sz="1700" err="1">
                <a:ea typeface="+mn-lt"/>
                <a:cs typeface="+mn-lt"/>
              </a:rPr>
              <a:t>суттєве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прискорення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його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реакцій</a:t>
            </a:r>
            <a:r>
              <a:rPr lang="ru-RU" sz="1700">
                <a:ea typeface="+mn-lt"/>
                <a:cs typeface="+mn-lt"/>
              </a:rPr>
              <a:t> на </a:t>
            </a:r>
            <a:r>
              <a:rPr lang="ru-RU" sz="1700" err="1">
                <a:ea typeface="+mn-lt"/>
                <a:cs typeface="+mn-lt"/>
              </a:rPr>
              <a:t>зміни</a:t>
            </a:r>
            <a:r>
              <a:rPr lang="ru-RU" sz="1700">
                <a:ea typeface="+mn-lt"/>
                <a:cs typeface="+mn-lt"/>
              </a:rPr>
              <a:t> у </a:t>
            </a:r>
            <a:r>
              <a:rPr lang="ru-RU" sz="1700" err="1">
                <a:ea typeface="+mn-lt"/>
                <a:cs typeface="+mn-lt"/>
              </a:rPr>
              <a:t>ринковому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середовищі</a:t>
            </a:r>
            <a:r>
              <a:rPr lang="ru-RU" sz="1700">
                <a:ea typeface="+mn-lt"/>
                <a:cs typeface="+mn-lt"/>
              </a:rPr>
              <a:t>, </a:t>
            </a:r>
            <a:r>
              <a:rPr lang="ru-RU" sz="1700" err="1">
                <a:ea typeface="+mn-lt"/>
                <a:cs typeface="+mn-lt"/>
              </a:rPr>
              <a:t>насамперед</a:t>
            </a:r>
            <a:r>
              <a:rPr lang="ru-RU" sz="1700">
                <a:ea typeface="+mn-lt"/>
                <a:cs typeface="+mn-lt"/>
              </a:rPr>
              <a:t>, у </a:t>
            </a:r>
            <a:r>
              <a:rPr lang="ru-RU" sz="1700" err="1">
                <a:ea typeface="+mn-lt"/>
                <a:cs typeface="+mn-lt"/>
              </a:rPr>
              <a:t>вимогах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споживачів</a:t>
            </a:r>
            <a:r>
              <a:rPr lang="ru-RU" sz="1700">
                <a:ea typeface="+mn-lt"/>
                <a:cs typeface="+mn-lt"/>
              </a:rPr>
              <a:t>, </a:t>
            </a:r>
            <a:r>
              <a:rPr lang="ru-RU" sz="1700" err="1">
                <a:ea typeface="+mn-lt"/>
                <a:cs typeface="+mn-lt"/>
              </a:rPr>
              <a:t>підвищення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конкурентоспроможності</a:t>
            </a: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підприємства</a:t>
            </a:r>
          </a:p>
          <a:p>
            <a:endParaRPr lang="ru-RU" sz="17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5820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Произвольный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Retrospect</vt:lpstr>
      <vt:lpstr>Тема 16:  РОЗВИТОК ПІДПРИЄМСТВА: СУЧАСНІ МОДЕЛІ, ТРАНСФОРМАЦІЯ ТА РЕСТРУКТУРИЗАЦІЯ </vt:lpstr>
      <vt:lpstr>План</vt:lpstr>
      <vt:lpstr>1.Бізнес-процеси підприємства: сутність, структура і характеристика</vt:lpstr>
      <vt:lpstr>Класифікація бізнес процесів</vt:lpstr>
      <vt:lpstr>У процесному підході до управління підприємством учасниками і виконавцями ключових ролей є: </vt:lpstr>
      <vt:lpstr>2.Моделювання бізнес-процесів підприємства </vt:lpstr>
      <vt:lpstr>Створити модель бізнес-процесу означає: </vt:lpstr>
      <vt:lpstr>3.Реінжиніринг в системі підвищення конкурентоспроможності підприємства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Admin</cp:lastModifiedBy>
  <cp:revision>210</cp:revision>
  <dcterms:created xsi:type="dcterms:W3CDTF">2022-11-07T08:11:09Z</dcterms:created>
  <dcterms:modified xsi:type="dcterms:W3CDTF">2023-08-17T08:17:24Z</dcterms:modified>
</cp:coreProperties>
</file>