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735763" cy="9799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35013"/>
            <a:ext cx="4897437" cy="36750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54550"/>
            <a:ext cx="5389563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07513"/>
            <a:ext cx="2919413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50513AD7-0F54-4B90-8A1F-0435B5B8112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4615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819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2083 -32000"/>
                <a:gd name="T13" fmla="*/ T12 w 64000"/>
                <a:gd name="T14" fmla="+- 0 -29632 -32000"/>
                <a:gd name="T15" fmla="*/ -29632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2083 -32000"/>
                <a:gd name="T21" fmla="*/ T20 w 64000"/>
                <a:gd name="T22" fmla="+- 0 29631 -32000"/>
                <a:gd name="T23" fmla="*/ 29631 h 64000"/>
                <a:gd name="T24" fmla="+- 0 12083 -32000"/>
                <a:gd name="T25" fmla="*/ T24 w 64000"/>
                <a:gd name="T26" fmla="+- 0 29631 -32000"/>
                <a:gd name="T27" fmla="*/ 29631 h 64000"/>
                <a:gd name="T28" fmla="+- 0 12082 -32000"/>
                <a:gd name="T29" fmla="*/ T28 w 64000"/>
                <a:gd name="T30" fmla="+- 0 29631 -32000"/>
                <a:gd name="T31" fmla="*/ 29631 h 64000"/>
                <a:gd name="T32" fmla="+- 0 12083 -32000"/>
                <a:gd name="T33" fmla="*/ T32 w 64000"/>
                <a:gd name="T34" fmla="+- 0 29632 -32000"/>
                <a:gd name="T35" fmla="*/ 29632 h 64000"/>
                <a:gd name="T36" fmla="+- 0 12083 -32000"/>
                <a:gd name="T37" fmla="*/ T36 w 64000"/>
                <a:gd name="T38" fmla="+- 0 -29632 -32000"/>
                <a:gd name="T39" fmla="*/ -29632 h 64000"/>
                <a:gd name="T40" fmla="+- 0 12082 -32000"/>
                <a:gd name="T41" fmla="*/ T40 w 64000"/>
                <a:gd name="T42" fmla="+- 0 -29632 -32000"/>
                <a:gd name="T43" fmla="*/ -29632 h 64000"/>
                <a:gd name="T44" fmla="+- 0 12083 -32000"/>
                <a:gd name="T45" fmla="*/ T44 w 64000"/>
                <a:gd name="T46" fmla="+- 0 -29632 -32000"/>
                <a:gd name="T47" fmla="*/ -29632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819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994 -32000"/>
                <a:gd name="T13" fmla="*/ T12 w 64000"/>
                <a:gd name="T14" fmla="+- 0 -25754 -32000"/>
                <a:gd name="T15" fmla="*/ -257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994 -32000"/>
                <a:gd name="T21" fmla="*/ T20 w 64000"/>
                <a:gd name="T22" fmla="+- 0 25753 -32000"/>
                <a:gd name="T23" fmla="*/ 25753 h 64000"/>
                <a:gd name="T24" fmla="+- 0 18994 -32000"/>
                <a:gd name="T25" fmla="*/ T24 w 64000"/>
                <a:gd name="T26" fmla="+- 0 25753 -32000"/>
                <a:gd name="T27" fmla="*/ 25753 h 64000"/>
                <a:gd name="T28" fmla="+- 0 18993 -32000"/>
                <a:gd name="T29" fmla="*/ T28 w 64000"/>
                <a:gd name="T30" fmla="+- 0 25753 -32000"/>
                <a:gd name="T31" fmla="*/ 25753 h 64000"/>
                <a:gd name="T32" fmla="+- 0 18994 -32000"/>
                <a:gd name="T33" fmla="*/ T32 w 64000"/>
                <a:gd name="T34" fmla="+- 0 25754 -32000"/>
                <a:gd name="T35" fmla="*/ 25754 h 64000"/>
                <a:gd name="T36" fmla="+- 0 18994 -32000"/>
                <a:gd name="T37" fmla="*/ T36 w 64000"/>
                <a:gd name="T38" fmla="+- 0 -25754 -32000"/>
                <a:gd name="T39" fmla="*/ -25754 h 64000"/>
                <a:gd name="T40" fmla="+- 0 18993 -32000"/>
                <a:gd name="T41" fmla="*/ T40 w 64000"/>
                <a:gd name="T42" fmla="+- 0 -25754 -32000"/>
                <a:gd name="T43" fmla="*/ -25754 h 64000"/>
                <a:gd name="T44" fmla="+- 0 18994 -32000"/>
                <a:gd name="T45" fmla="*/ T44 w 64000"/>
                <a:gd name="T46" fmla="+- 0 -25754 -32000"/>
                <a:gd name="T47" fmla="*/ -257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latin typeface="Arial" panose="020B0604020202020204" pitchFamily="34" charset="0"/>
              </a:endParaRPr>
            </a:p>
          </p:txBody>
        </p:sp>
      </p:grpSp>
      <p:sp>
        <p:nvSpPr>
          <p:cNvPr id="81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14A8619-904E-4A00-AAD7-54AD66FA998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BE8CD-EA9A-4926-ACB3-65ED2164BB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8134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8E59D-EE4A-4C72-BA65-BA5AB918E5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894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3DA97-599B-4E8A-9CB4-501D0B26D8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6530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F6C48-3B5D-4BDD-A644-909A3C74DE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8579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83211-BE45-422B-A217-0EF69BC22B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538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813BA-B5E4-48AD-BD6D-31466E69A8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9531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B384C-DF21-442B-A12A-1E9312B7BA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34811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0C59D-05D8-413C-ADA3-AC35200FE2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63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33CBA-96DA-4458-8098-05952AD443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3335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9B8E9-9B53-4D40-A192-B67AE892A20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5515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7171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296 -32000"/>
                <a:gd name="T13" fmla="*/ T12 w 64000"/>
                <a:gd name="T14" fmla="+- 0 -26254 -32000"/>
                <a:gd name="T15" fmla="*/ -262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296 -32000"/>
                <a:gd name="T21" fmla="*/ T20 w 64000"/>
                <a:gd name="T22" fmla="+- 0 26253 -32000"/>
                <a:gd name="T23" fmla="*/ 26253 h 64000"/>
                <a:gd name="T24" fmla="+- 0 18296 -32000"/>
                <a:gd name="T25" fmla="*/ T24 w 64000"/>
                <a:gd name="T26" fmla="+- 0 26253 -32000"/>
                <a:gd name="T27" fmla="*/ 26253 h 64000"/>
                <a:gd name="T28" fmla="+- 0 18295 -32000"/>
                <a:gd name="T29" fmla="*/ T28 w 64000"/>
                <a:gd name="T30" fmla="+- 0 26253 -32000"/>
                <a:gd name="T31" fmla="*/ 26253 h 64000"/>
                <a:gd name="T32" fmla="+- 0 18296 -32000"/>
                <a:gd name="T33" fmla="*/ T32 w 64000"/>
                <a:gd name="T34" fmla="+- 0 26254 -32000"/>
                <a:gd name="T35" fmla="*/ 26254 h 64000"/>
                <a:gd name="T36" fmla="+- 0 18296 -32000"/>
                <a:gd name="T37" fmla="*/ T36 w 64000"/>
                <a:gd name="T38" fmla="+- 0 -26254 -32000"/>
                <a:gd name="T39" fmla="*/ -26254 h 64000"/>
                <a:gd name="T40" fmla="+- 0 18295 -32000"/>
                <a:gd name="T41" fmla="*/ T40 w 64000"/>
                <a:gd name="T42" fmla="+- 0 -26254 -32000"/>
                <a:gd name="T43" fmla="*/ -26254 h 64000"/>
                <a:gd name="T44" fmla="+- 0 18296 -32000"/>
                <a:gd name="T45" fmla="*/ T44 w 64000"/>
                <a:gd name="T46" fmla="+- 0 -26254 -32000"/>
                <a:gd name="T47" fmla="*/ -262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7172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077 -32000"/>
                <a:gd name="T13" fmla="*/ T12 w 64000"/>
                <a:gd name="T14" fmla="+- 0 -26405 -32000"/>
                <a:gd name="T15" fmla="*/ -26405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077 -32000"/>
                <a:gd name="T21" fmla="*/ T20 w 64000"/>
                <a:gd name="T22" fmla="+- 0 26404 -32000"/>
                <a:gd name="T23" fmla="*/ 26404 h 64000"/>
                <a:gd name="T24" fmla="+- 0 18077 -32000"/>
                <a:gd name="T25" fmla="*/ T24 w 64000"/>
                <a:gd name="T26" fmla="+- 0 26404 -32000"/>
                <a:gd name="T27" fmla="*/ 26404 h 64000"/>
                <a:gd name="T28" fmla="+- 0 18076 -32000"/>
                <a:gd name="T29" fmla="*/ T28 w 64000"/>
                <a:gd name="T30" fmla="+- 0 26404 -32000"/>
                <a:gd name="T31" fmla="*/ 26404 h 64000"/>
                <a:gd name="T32" fmla="+- 0 18077 -32000"/>
                <a:gd name="T33" fmla="*/ T32 w 64000"/>
                <a:gd name="T34" fmla="+- 0 26405 -32000"/>
                <a:gd name="T35" fmla="*/ 26405 h 64000"/>
                <a:gd name="T36" fmla="+- 0 18077 -32000"/>
                <a:gd name="T37" fmla="*/ T36 w 64000"/>
                <a:gd name="T38" fmla="+- 0 -26405 -32000"/>
                <a:gd name="T39" fmla="*/ -26405 h 64000"/>
                <a:gd name="T40" fmla="+- 0 18076 -32000"/>
                <a:gd name="T41" fmla="*/ T40 w 64000"/>
                <a:gd name="T42" fmla="+- 0 -26405 -32000"/>
                <a:gd name="T43" fmla="*/ -26405 h 64000"/>
                <a:gd name="T44" fmla="+- 0 18077 -32000"/>
                <a:gd name="T45" fmla="*/ T44 w 64000"/>
                <a:gd name="T46" fmla="+- 0 -26405 -32000"/>
                <a:gd name="T47" fmla="*/ -26405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173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 altLang="ru-RU"/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B6A7A88-BCBD-4364-BAFA-C351A18552B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18E616E-559F-423E-8E6B-4A7293BC23A6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985838"/>
            <a:ext cx="7615238" cy="1444625"/>
          </a:xfrm>
        </p:spPr>
        <p:txBody>
          <a:bodyPr/>
          <a:lstStyle/>
          <a:p>
            <a:pPr algn="ctr"/>
            <a:r>
              <a:rPr lang="uk-UA" altLang="ru-RU" sz="3600" b="1" dirty="0" smtClean="0"/>
              <a:t>Практична </a:t>
            </a:r>
            <a:r>
              <a:rPr lang="uk-UA" altLang="ru-RU" sz="3600" b="1" dirty="0"/>
              <a:t>кваліметрія в готельно-ресторанному господарстві</a:t>
            </a:r>
            <a:r>
              <a:rPr lang="ru-RU" altLang="ru-RU" sz="3600" b="1" dirty="0"/>
              <a:t>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590800"/>
            <a:ext cx="7920038" cy="3886200"/>
          </a:xfrm>
        </p:spPr>
        <p:txBody>
          <a:bodyPr/>
          <a:lstStyle/>
          <a:p>
            <a:pPr marL="552450" indent="-552450" algn="ctr">
              <a:lnSpc>
                <a:spcPct val="80000"/>
              </a:lnSpc>
            </a:pPr>
            <a:r>
              <a:rPr lang="uk-UA" altLang="ru-RU" sz="2500" b="1"/>
              <a:t>План</a:t>
            </a:r>
            <a:endParaRPr lang="uk-UA" altLang="ru-RU" sz="2500"/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uk-UA" altLang="ru-RU" sz="2500"/>
              <a:t>Методи визначення показників якості продукції ресторанного господарства.</a:t>
            </a:r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uk-UA" altLang="ru-RU" sz="2500"/>
              <a:t>Арбітражні та експрес-методи визначення фальсифікації продукції ресторанного господарства.</a:t>
            </a:r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uk-UA" altLang="ru-RU" sz="2500"/>
              <a:t>Органолептичний контроль якості та порядок його здійснення.</a:t>
            </a:r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uk-UA" altLang="ru-RU" sz="2500"/>
              <a:t>Удосконалення методів об’єктивного вимірювання якості продукції та послуг  готельно-ресторанного господарства.</a:t>
            </a:r>
            <a:endParaRPr lang="ru-RU" altLang="ru-RU" sz="25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653D-2629-4CAA-8852-90855827D874}" type="slidenum">
              <a:rPr lang="ru-RU" altLang="ru-RU"/>
              <a:pPr/>
              <a:t>10</a:t>
            </a:fld>
            <a:endParaRPr lang="ru-RU" altLang="ru-RU"/>
          </a:p>
        </p:txBody>
      </p:sp>
      <p:graphicFrame>
        <p:nvGraphicFramePr>
          <p:cNvPr id="17470" name="Group 62"/>
          <p:cNvGraphicFramePr>
            <a:graphicFrameLocks noGrp="1"/>
          </p:cNvGraphicFramePr>
          <p:nvPr/>
        </p:nvGraphicFramePr>
        <p:xfrm>
          <a:off x="381000" y="1447800"/>
          <a:ext cx="8534400" cy="4455795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xmlns="" val="1105066168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xmlns="" val="900614668"/>
                    </a:ext>
                  </a:extLst>
                </a:gridCol>
              </a:tblGrid>
              <a:tr h="2155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Розрахунковий метод</a:t>
                      </a:r>
                      <a:endParaRPr kumimoji="0" lang="uk-UA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Застосовують для розрахунку числових значень показників якості продуктів на основі теоретичних залежностей, для визначення економічних показників, за допомогою яких оцінюють рівень уніфікації продукції, її технологічність та інше</a:t>
                      </a:r>
                      <a:endParaRPr kumimoji="0" lang="uk-UA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58926244"/>
                  </a:ext>
                </a:extLst>
              </a:tr>
              <a:tr h="981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Органолептичний метод</a:t>
                      </a:r>
                      <a:endParaRPr kumimoji="0" lang="uk-UA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Оснований на визначенні якості продукції за допомогою органів чуттів</a:t>
                      </a:r>
                      <a:endParaRPr kumimoji="0" lang="uk-UA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73951983"/>
                  </a:ext>
                </a:extLst>
              </a:tr>
              <a:tr h="977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Соціологічний метод</a:t>
                      </a:r>
                      <a:endParaRPr kumimoji="0" lang="uk-UA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Оснований на збиранні та аналізі думки споживачів (усні опитування, за допомогою анкет тощо)</a:t>
                      </a:r>
                      <a:endParaRPr kumimoji="0" lang="uk-UA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31628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B4BC-FEF4-4430-A68A-313039631FD7}" type="slidenum">
              <a:rPr lang="ru-RU" altLang="ru-RU"/>
              <a:pPr/>
              <a:t>11</a:t>
            </a:fld>
            <a:endParaRPr lang="ru-RU" altLang="ru-RU"/>
          </a:p>
        </p:txBody>
      </p:sp>
      <p:graphicFrame>
        <p:nvGraphicFramePr>
          <p:cNvPr id="19478" name="Group 22"/>
          <p:cNvGraphicFramePr>
            <a:graphicFrameLocks noGrp="1"/>
          </p:cNvGraphicFramePr>
          <p:nvPr/>
        </p:nvGraphicFramePr>
        <p:xfrm>
          <a:off x="304800" y="1676400"/>
          <a:ext cx="8534400" cy="5202238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xmlns="" val="2224242556"/>
                    </a:ext>
                  </a:extLst>
                </a:gridCol>
                <a:gridCol w="6324600">
                  <a:extLst>
                    <a:ext uri="{9D8B030D-6E8A-4147-A177-3AD203B41FA5}">
                      <a16:colId xmlns:a16="http://schemas.microsoft.com/office/drawing/2014/main" xmlns="" val="1803021701"/>
                    </a:ext>
                  </a:extLst>
                </a:gridCol>
              </a:tblGrid>
              <a:tr h="495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Експертний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метод</a:t>
                      </a:r>
                      <a:endParaRPr kumimoji="0" lang="uk-UA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    Оснований на визначенні числових значень якості продукції. Застосовують у випадку, коли не можна використовувати для визначення показника якості експериментальний чи розрахунковий метод.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     Експертну оцінку проводить група експертів, в яку входять висококваліфіковані спеціалісти у кількості не менше семи чоловік. Застосовують для визначення показників якості та коефіцієнтів вагомості в загальній оцінці  продукту, для рівня оцінки (в балах) якості продукції, для оцінки показників якості, отриманих лабораторним чи органолептичним методом</a:t>
                      </a:r>
                      <a:endParaRPr kumimoji="0" lang="uk-UA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5657836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4120-F647-4ADB-9184-A0F6D6D08C34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305800" cy="911225"/>
          </a:xfrm>
        </p:spPr>
        <p:txBody>
          <a:bodyPr/>
          <a:lstStyle/>
          <a:p>
            <a:r>
              <a:rPr lang="uk-UA" altLang="ru-RU" sz="2800" b="1"/>
              <a:t>2. Арбітражні та експрес-методи визначення фальсифікації продукції ресторанного господарства.</a:t>
            </a:r>
            <a:endParaRPr lang="ru-RU" altLang="ru-RU" sz="2800" b="1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 b="1"/>
              <a:t>Арбітражні методи</a:t>
            </a:r>
            <a:r>
              <a:rPr lang="uk-UA" altLang="ru-RU"/>
              <a:t> оцінки якості продукції – більш точні методи визначення показників якості, які застосовуються в умовах лабораторії.</a:t>
            </a:r>
          </a:p>
          <a:p>
            <a:pPr>
              <a:lnSpc>
                <a:spcPct val="90000"/>
              </a:lnSpc>
            </a:pPr>
            <a:r>
              <a:rPr lang="uk-UA" altLang="ru-RU" b="1"/>
              <a:t>Експрес-методи</a:t>
            </a:r>
            <a:r>
              <a:rPr lang="uk-UA" altLang="ru-RU"/>
              <a:t> оцінки якості продукції (прискорені), які можуть бути застосовані відразу, в умовах виробництва та лабораторій.</a:t>
            </a:r>
            <a:endParaRPr lang="ru-RU" alt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5CD7E-CA50-434B-9D9F-CCF0BE9303AA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 b="1"/>
              <a:t>Фальсифікований продукт</a:t>
            </a:r>
            <a:r>
              <a:rPr lang="uk-UA" altLang="ru-RU"/>
              <a:t> – це продукт, властивості якого змінено з метою обману споживача.</a:t>
            </a:r>
          </a:p>
          <a:p>
            <a:pPr>
              <a:lnSpc>
                <a:spcPct val="90000"/>
              </a:lnSpc>
            </a:pPr>
            <a:r>
              <a:rPr lang="uk-UA" altLang="ru-RU" b="1"/>
              <a:t>Продукти-сурогати</a:t>
            </a:r>
            <a:r>
              <a:rPr lang="uk-UA" altLang="ru-RU"/>
              <a:t> – харчові продукти, що виробляються для заміни натуральних. Сурогати дозволяються до споживання, якщо споживач проінформований про їх вміст.</a:t>
            </a:r>
          </a:p>
          <a:p>
            <a:pPr>
              <a:lnSpc>
                <a:spcPct val="90000"/>
              </a:lnSpc>
            </a:pPr>
            <a:r>
              <a:rPr lang="uk-UA" altLang="ru-RU" b="1"/>
              <a:t>Умовно-придатний харчовий продукт</a:t>
            </a:r>
            <a:r>
              <a:rPr lang="uk-UA" altLang="ru-RU"/>
              <a:t> - продукт, що має недоліки і не може використовуватись в харчуванні без попередньої обробки.</a:t>
            </a:r>
            <a:endParaRPr lang="ru-RU" alt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AA58-00A3-48E9-8EE2-9873FDFDBA47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1625"/>
            <a:ext cx="7616825" cy="1143000"/>
          </a:xfrm>
        </p:spPr>
        <p:txBody>
          <a:bodyPr/>
          <a:lstStyle/>
          <a:p>
            <a:r>
              <a:rPr lang="uk-UA" altLang="ru-RU" sz="3200" b="1"/>
              <a:t>Виявлення фальсифікації харчових продуктів</a:t>
            </a:r>
            <a:r>
              <a:rPr lang="ru-RU" altLang="ru-RU" sz="3200"/>
              <a:t> </a:t>
            </a:r>
          </a:p>
        </p:txBody>
      </p:sp>
      <p:graphicFrame>
        <p:nvGraphicFramePr>
          <p:cNvPr id="22584" name="Group 56"/>
          <p:cNvGraphicFramePr>
            <a:graphicFrameLocks noGrp="1"/>
          </p:cNvGraphicFramePr>
          <p:nvPr/>
        </p:nvGraphicFramePr>
        <p:xfrm>
          <a:off x="304800" y="1495425"/>
          <a:ext cx="8610600" cy="5119688"/>
        </p:xfrm>
        <a:graphic>
          <a:graphicData uri="http://schemas.openxmlformats.org/drawingml/2006/table">
            <a:tbl>
              <a:tblPr/>
              <a:tblGrid>
                <a:gridCol w="2728913">
                  <a:extLst>
                    <a:ext uri="{9D8B030D-6E8A-4147-A177-3AD203B41FA5}">
                      <a16:colId xmlns:a16="http://schemas.microsoft.com/office/drawing/2014/main" xmlns="" val="3056471042"/>
                    </a:ext>
                  </a:extLst>
                </a:gridCol>
                <a:gridCol w="5881687">
                  <a:extLst>
                    <a:ext uri="{9D8B030D-6E8A-4147-A177-3AD203B41FA5}">
                      <a16:colId xmlns:a16="http://schemas.microsoft.com/office/drawing/2014/main" xmlns="" val="4252026650"/>
                    </a:ext>
                  </a:extLst>
                </a:gridCol>
              </a:tblGrid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Виявлення домішок соди до молока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Визначається додаванням 3–5 крапель 0,25% розчину розолової кислоти до 5 мл молока. За наявності соди молоко забарвлюється в рожево-червоний колір, за відсутності – у коричнево-рожевий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70658952"/>
                  </a:ext>
                </a:extLst>
              </a:tr>
              <a:tr h="1066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Визначення  заміни натуральної кави кавовим напоєм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Базується на взаємодії розчину Люголя з крохмалем, який входить до вмісту кавових напоїв, у складі яких є ячмінь, овес, жито.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12682833"/>
                  </a:ext>
                </a:extLst>
              </a:tr>
              <a:tr h="1066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Визначення натурального барвника (червоного)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Базується на здатності аміаку замінювати колір натуральних барвників та залишати без змін колір синтетичних (амаранту, аніліну)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06114227"/>
                  </a:ext>
                </a:extLst>
              </a:tr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Якісне визначення синтетичного барвника (амаранту)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Базується на здатності сірчанокислої міді у присутності оцтової кислоти змінювати колір досліджуваного розчину за наявності в ньому амаранту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3580847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CF159-1A94-4C1C-A1D9-1A834595D35D}" type="slidenum">
              <a:rPr lang="ru-RU" altLang="ru-RU"/>
              <a:pPr/>
              <a:t>15</a:t>
            </a:fld>
            <a:endParaRPr lang="ru-RU" altLang="ru-RU"/>
          </a:p>
        </p:txBody>
      </p:sp>
      <p:graphicFrame>
        <p:nvGraphicFramePr>
          <p:cNvPr id="23596" name="Group 44"/>
          <p:cNvGraphicFramePr>
            <a:graphicFrameLocks noGrp="1"/>
          </p:cNvGraphicFramePr>
          <p:nvPr/>
        </p:nvGraphicFramePr>
        <p:xfrm>
          <a:off x="304800" y="1371600"/>
          <a:ext cx="8610600" cy="5986463"/>
        </p:xfrm>
        <a:graphic>
          <a:graphicData uri="http://schemas.openxmlformats.org/drawingml/2006/table">
            <a:tbl>
              <a:tblPr/>
              <a:tblGrid>
                <a:gridCol w="2460625">
                  <a:extLst>
                    <a:ext uri="{9D8B030D-6E8A-4147-A177-3AD203B41FA5}">
                      <a16:colId xmlns:a16="http://schemas.microsoft.com/office/drawing/2014/main" xmlns="" val="4224082994"/>
                    </a:ext>
                  </a:extLst>
                </a:gridCol>
                <a:gridCol w="6149975">
                  <a:extLst>
                    <a:ext uri="{9D8B030D-6E8A-4147-A177-3AD203B41FA5}">
                      <a16:colId xmlns:a16="http://schemas.microsoft.com/office/drawing/2014/main" xmlns="" val="520890301"/>
                    </a:ext>
                  </a:extLst>
                </a:gridCol>
              </a:tblGrid>
              <a:tr h="1362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Якісне визначення наповнювача у виробах із січеного м’яса та риби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Базується на взаємодії розчину Люголя з крохмалем наповнювача, внаслідок чого утворюється характерне для кожного наповнювача забарвлення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517847"/>
                  </a:ext>
                </a:extLst>
              </a:tr>
              <a:tr h="1995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Якісна реакція на яйце у макаронних, кулінарних і кондитерських виробах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Базується на реакції жовтка (креатиніну), який у лужному середовищі з насиченим розчином пікринової кислоти дає рожево-червоне забарвлення. Реакцію не можна використати для дослідження виробів, що містять м’ясо, м’ясний сік або бульйон, оскільки вони містять креатин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11679201"/>
                  </a:ext>
                </a:extLst>
              </a:tr>
              <a:tr h="2628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Визначення фальсифікації меду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Фальсифікований додаванням борошна чи крохмалю мед може справляти враження закристалі­зованого натурального меду. Фальсифікацію виявляють додаванням декількох крапель розчину Люголя до 2–3 мл прокип’яченого та охолодженого меду. У разі наявності борошна чи крохмалю розчин меду забарвлюється в синій колір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0698825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BF72-7736-4E6F-960D-4BC05ADF2F49}" type="slidenum">
              <a:rPr lang="ru-RU" altLang="ru-RU"/>
              <a:pPr/>
              <a:t>16</a:t>
            </a:fld>
            <a:endParaRPr lang="ru-RU" altLang="ru-RU"/>
          </a:p>
        </p:txBody>
      </p:sp>
      <p:graphicFrame>
        <p:nvGraphicFramePr>
          <p:cNvPr id="24607" name="Group 31"/>
          <p:cNvGraphicFramePr>
            <a:graphicFrameLocks noGrp="1"/>
          </p:cNvGraphicFramePr>
          <p:nvPr/>
        </p:nvGraphicFramePr>
        <p:xfrm>
          <a:off x="1066800" y="1752600"/>
          <a:ext cx="7315200" cy="4191000"/>
        </p:xfrm>
        <a:graphic>
          <a:graphicData uri="http://schemas.openxmlformats.org/drawingml/2006/table">
            <a:tbl>
              <a:tblPr/>
              <a:tblGrid>
                <a:gridCol w="2317750">
                  <a:extLst>
                    <a:ext uri="{9D8B030D-6E8A-4147-A177-3AD203B41FA5}">
                      <a16:colId xmlns:a16="http://schemas.microsoft.com/office/drawing/2014/main" xmlns="" val="2460725895"/>
                    </a:ext>
                  </a:extLst>
                </a:gridCol>
                <a:gridCol w="4997450">
                  <a:extLst>
                    <a:ext uri="{9D8B030D-6E8A-4147-A177-3AD203B41FA5}">
                      <a16:colId xmlns:a16="http://schemas.microsoft.com/office/drawing/2014/main" xmlns="" val="1589620495"/>
                    </a:ext>
                  </a:extLst>
                </a:gridCol>
              </a:tblGrid>
              <a:tr h="2095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Визначення фальсифікації крохмалю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Фальсифікація крохмалю борошном, содою, крейдою визначається додаванням розчину 10%  соляної кислоти (виділяються бульбашки вуглекислого газу). Крім того, крохмаль із домішками залишається на долонях при розтиранні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79170571"/>
                  </a:ext>
                </a:extLst>
              </a:tr>
              <a:tr h="2095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Визначення паленого цукру у заварці чаю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Палений цукор підсилює забарвлення чаю і тим самим маскує недовкладення сухого чаю. Виявлення паленого цукру засновано на взаємодії дубильних речовин чаю (на відміну від паленого цукру) з розчином оцтовокислої міді з утворенням осаду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1498745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3421D-7823-4C5F-B1B3-E20CB4699F5C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1625"/>
            <a:ext cx="7845425" cy="1143000"/>
          </a:xfrm>
        </p:spPr>
        <p:txBody>
          <a:bodyPr/>
          <a:lstStyle/>
          <a:p>
            <a:pPr marL="685800" indent="-685800"/>
            <a:r>
              <a:rPr lang="uk-UA" altLang="ru-RU" sz="3200" b="1"/>
              <a:t>3. Органолептичний </a:t>
            </a:r>
            <a:r>
              <a:rPr lang="ru-RU" altLang="ru-RU" sz="3200" b="1"/>
              <a:t>контроль </a:t>
            </a:r>
            <a:r>
              <a:rPr lang="uk-UA" altLang="ru-RU" sz="3200" b="1"/>
              <a:t>якості та порядок його здійснення.</a:t>
            </a:r>
            <a:endParaRPr lang="ru-RU" altLang="ru-RU" sz="3200" b="1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6425" cy="4876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uk-UA" altLang="ru-RU" sz="2500"/>
              <a:t>    Повсякденний контроль якості продукції на підприємствах ресторанного господарства здійснює </a:t>
            </a:r>
            <a:r>
              <a:rPr lang="uk-UA" altLang="ru-RU" sz="2500" b="1"/>
              <a:t>бракеражна комісія</a:t>
            </a:r>
          </a:p>
          <a:p>
            <a:endParaRPr lang="uk-UA" altLang="ru-RU" sz="2500" b="1"/>
          </a:p>
          <a:p>
            <a:pPr algn="ctr">
              <a:buFont typeface="Wingdings" panose="05000000000000000000" pitchFamily="2" charset="2"/>
              <a:buNone/>
            </a:pPr>
            <a:r>
              <a:rPr lang="uk-UA" altLang="ru-RU" sz="2500" b="1"/>
              <a:t>Основне завдання бракеражної комісії: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ru-RU" sz="2500"/>
              <a:t>       Забезпечення випуску високоякісної продукції, що відповідає вимогам діючої документації, а також забезпечення дотримання послідовності та правильності установлених вимог на всіх стадіях процесу виробництва</a:t>
            </a:r>
            <a:endParaRPr lang="ru-RU" altLang="ru-RU" sz="25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4639-D390-4135-909C-5B51B8683CCE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1222375"/>
          </a:xfrm>
        </p:spPr>
        <p:txBody>
          <a:bodyPr/>
          <a:lstStyle/>
          <a:p>
            <a:r>
              <a:rPr lang="uk-UA" altLang="ru-RU" sz="2800" b="1"/>
              <a:t>Склад бракеражної комісії</a:t>
            </a:r>
            <a:br>
              <a:rPr lang="uk-UA" altLang="ru-RU" sz="2800" b="1"/>
            </a:br>
            <a:r>
              <a:rPr lang="uk-UA" altLang="ru-RU" sz="2800" b="1"/>
              <a:t>(на великих підприємствах, із чисельністю працівників кухні понад 10 чоловік)</a:t>
            </a:r>
            <a:endParaRPr lang="ru-RU" altLang="ru-RU" sz="2800" b="1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7213"/>
            <a:ext cx="7845425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/>
              <a:t>Директор підприємства чи його заступник</a:t>
            </a:r>
          </a:p>
          <a:p>
            <a:pPr>
              <a:lnSpc>
                <a:spcPct val="90000"/>
              </a:lnSpc>
            </a:pPr>
            <a:r>
              <a:rPr lang="uk-UA" altLang="ru-RU"/>
              <a:t>Завідуючий виробництвом чи його заступник</a:t>
            </a:r>
          </a:p>
          <a:p>
            <a:pPr>
              <a:lnSpc>
                <a:spcPct val="90000"/>
              </a:lnSpc>
            </a:pPr>
            <a:r>
              <a:rPr lang="uk-UA" altLang="ru-RU"/>
              <a:t>Інженер-технолог</a:t>
            </a:r>
          </a:p>
          <a:p>
            <a:pPr>
              <a:lnSpc>
                <a:spcPct val="90000"/>
              </a:lnSpc>
            </a:pPr>
            <a:r>
              <a:rPr lang="uk-UA" altLang="ru-RU"/>
              <a:t>Висококваліфікований кухар</a:t>
            </a:r>
          </a:p>
          <a:p>
            <a:pPr>
              <a:lnSpc>
                <a:spcPct val="90000"/>
              </a:lnSpc>
            </a:pPr>
            <a:r>
              <a:rPr lang="uk-UA" altLang="ru-RU"/>
              <a:t>Санітарний працівник </a:t>
            </a:r>
          </a:p>
          <a:p>
            <a:pPr>
              <a:lnSpc>
                <a:spcPct val="90000"/>
              </a:lnSpc>
            </a:pPr>
            <a:r>
              <a:rPr lang="uk-UA" altLang="ru-RU"/>
              <a:t>Працівник технологічної харчової лабораторії</a:t>
            </a:r>
            <a:endParaRPr lang="ru-RU" alt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E39D7-5B9F-44E1-8604-379A1E02F084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1625"/>
            <a:ext cx="8226425" cy="1143000"/>
          </a:xfrm>
        </p:spPr>
        <p:txBody>
          <a:bodyPr/>
          <a:lstStyle/>
          <a:p>
            <a:pPr algn="ctr"/>
            <a:r>
              <a:rPr lang="uk-UA" altLang="ru-RU" sz="2800"/>
              <a:t>Склад бракеражної комісії</a:t>
            </a:r>
            <a:br>
              <a:rPr lang="uk-UA" altLang="ru-RU" sz="2800"/>
            </a:br>
            <a:r>
              <a:rPr lang="uk-UA" altLang="ru-RU" sz="2800"/>
              <a:t>(на невеликих підприємствах, із чисельністю </a:t>
            </a:r>
            <a:br>
              <a:rPr lang="uk-UA" altLang="ru-RU" sz="2800"/>
            </a:br>
            <a:r>
              <a:rPr lang="uk-UA" altLang="ru-RU" sz="2800"/>
              <a:t>працівників кухні менше 10 чоловік)</a:t>
            </a:r>
            <a:endParaRPr lang="ru-RU" altLang="ru-RU" sz="28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/>
              <a:t>Керівник підприємства</a:t>
            </a:r>
          </a:p>
          <a:p>
            <a:r>
              <a:rPr lang="uk-UA" altLang="ru-RU"/>
              <a:t>Завідуючий виробництвом або шеф-кухар</a:t>
            </a:r>
          </a:p>
          <a:p>
            <a:r>
              <a:rPr lang="uk-UA" altLang="ru-RU"/>
              <a:t>Висококваліфікований кухар</a:t>
            </a:r>
          </a:p>
          <a:p>
            <a:r>
              <a:rPr lang="uk-UA" altLang="ru-RU"/>
              <a:t>Санітарний працівник</a:t>
            </a:r>
            <a:endParaRPr lang="ru-RU" alt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55A1-30B5-4EED-AAB5-276D3C4EFB35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1625"/>
            <a:ext cx="8382000" cy="1143000"/>
          </a:xfrm>
        </p:spPr>
        <p:txBody>
          <a:bodyPr/>
          <a:lstStyle/>
          <a:p>
            <a:r>
              <a:rPr lang="uk-UA" altLang="ru-RU" sz="3200"/>
              <a:t>1. </a:t>
            </a:r>
            <a:r>
              <a:rPr lang="uk-UA" altLang="ru-RU" sz="3200" b="1"/>
              <a:t>Методи визначення показників якості продукції ресторанного господарства.</a:t>
            </a:r>
            <a:endParaRPr lang="ru-RU" altLang="ru-RU" sz="3200" b="1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3187700" y="1981200"/>
            <a:ext cx="2527300" cy="18526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mpd="dbl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uk-UA" altLang="ru-RU" sz="2000" b="1"/>
              <a:t>Методи визначення показників якості</a:t>
            </a:r>
            <a:endParaRPr lang="ru-RU" altLang="ru-RU" sz="2000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317500" y="2784475"/>
            <a:ext cx="2006600" cy="638175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altLang="ru-RU" sz="2000"/>
              <a:t>Лабораторні</a:t>
            </a:r>
          </a:p>
          <a:p>
            <a:endParaRPr lang="ru-RU" altLang="ru-RU" sz="2000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304800" y="4448175"/>
            <a:ext cx="2362200" cy="638175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altLang="ru-RU" sz="2000"/>
              <a:t>Розрахунковий</a:t>
            </a:r>
            <a:endParaRPr lang="ru-RU" altLang="ru-RU" sz="2000"/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6589713" y="4467225"/>
            <a:ext cx="2173287" cy="638175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altLang="ru-RU" sz="2000"/>
              <a:t>Соціологічний</a:t>
            </a:r>
            <a:endParaRPr lang="ru-RU" altLang="ru-RU" sz="2000"/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3309938" y="4467225"/>
            <a:ext cx="2633662" cy="638175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altLang="ru-RU" sz="2000"/>
              <a:t>Органолептичний</a:t>
            </a:r>
            <a:endParaRPr lang="ru-RU" altLang="ru-RU" sz="2000"/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6604000" y="2803525"/>
            <a:ext cx="2006600" cy="638175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altLang="ru-RU" sz="2000"/>
              <a:t>Експертний</a:t>
            </a:r>
            <a:endParaRPr lang="ru-RU" altLang="ru-RU" sz="2000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2514600" y="3752850"/>
            <a:ext cx="774700" cy="5905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5653088" y="3703638"/>
            <a:ext cx="936625" cy="939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5800725" y="3076575"/>
            <a:ext cx="8032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4513263" y="3951288"/>
            <a:ext cx="1587" cy="4683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2311400" y="3076575"/>
            <a:ext cx="8032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C161-558E-47D5-85D7-2EF38E3FF5FA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3200" b="1"/>
              <a:t>Бракеражна комісія здійснює перевірку:</a:t>
            </a:r>
            <a:endParaRPr lang="ru-RU" altLang="ru-RU" sz="3200" b="1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6425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 sz="2500"/>
              <a:t>кожної партії готових страв, виробів, напоїв та напівфабрикатів </a:t>
            </a:r>
            <a:r>
              <a:rPr lang="uk-UA" altLang="ru-RU" sz="2500" i="1" u="sng"/>
              <a:t>до початку</a:t>
            </a:r>
            <a:r>
              <a:rPr lang="uk-UA" altLang="ru-RU" sz="2500"/>
              <a:t> </a:t>
            </a:r>
            <a:r>
              <a:rPr lang="uk-UA" altLang="ru-RU" sz="2500" i="1" u="sng"/>
              <a:t>реалізації</a:t>
            </a:r>
            <a:r>
              <a:rPr lang="uk-UA" altLang="ru-RU" sz="2500"/>
              <a:t>. </a:t>
            </a:r>
          </a:p>
          <a:p>
            <a:pPr>
              <a:lnSpc>
                <a:spcPct val="90000"/>
              </a:lnSpc>
            </a:pPr>
            <a:r>
              <a:rPr lang="uk-UA" altLang="ru-RU" sz="2500"/>
              <a:t>Бракераж відбувається у присутності безпосереднього виробника продукції, який є контрольованою ланкою але не бере участі в оцінці виготовленої ним їжі.</a:t>
            </a:r>
          </a:p>
          <a:p>
            <a:pPr>
              <a:lnSpc>
                <a:spcPct val="90000"/>
              </a:lnSpc>
            </a:pPr>
            <a:r>
              <a:rPr lang="uk-UA" altLang="ru-RU" sz="2500"/>
              <a:t>Після перевірки якості готових страв (виробів) бракеражна комісія перевіряє на роздавальні </a:t>
            </a:r>
            <a:r>
              <a:rPr lang="uk-UA" altLang="ru-RU" sz="2500" b="1" i="1" u="sng"/>
              <a:t>правильність зберігання готової продукції, наявність необхідних компонентів для оформлення, відпускання страв, температуру відпускання страв</a:t>
            </a:r>
            <a:r>
              <a:rPr lang="uk-UA" altLang="ru-RU" sz="2500" b="1"/>
              <a:t>.</a:t>
            </a:r>
            <a:endParaRPr lang="ru-RU" altLang="ru-RU" sz="2500" b="1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4F62-3EA0-4AB5-95C4-0F99D8977C6B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b="1" i="1"/>
              <a:t>Органолептична оцінка:</a:t>
            </a:r>
            <a:endParaRPr lang="ru-RU" altLang="ru-RU" b="1" i="1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58200" cy="4876800"/>
          </a:xfrm>
        </p:spPr>
        <p:txBody>
          <a:bodyPr/>
          <a:lstStyle/>
          <a:p>
            <a:r>
              <a:rPr lang="uk-UA" altLang="ru-RU" sz="2500" b="1" i="1" u="sng"/>
              <a:t>здійснюється за п’ятибальною системою</a:t>
            </a:r>
            <a:r>
              <a:rPr lang="uk-UA" altLang="ru-RU" sz="2500" b="1"/>
              <a:t>. </a:t>
            </a:r>
          </a:p>
          <a:p>
            <a:r>
              <a:rPr lang="uk-UA" altLang="ru-RU" sz="2500"/>
              <a:t>Для отримання об’єктивних результатів органолептичної оцінки якості готової продукції кожному із показників – </a:t>
            </a:r>
            <a:r>
              <a:rPr lang="uk-UA" altLang="ru-RU" sz="2500" b="1" i="1" u="sng"/>
              <a:t>зовнішньому вигляду, кольору, запаху, смаку, консистенції – дають відповідні оцінки</a:t>
            </a:r>
            <a:r>
              <a:rPr lang="uk-UA" altLang="ru-RU" sz="2500"/>
              <a:t>. </a:t>
            </a:r>
          </a:p>
          <a:p>
            <a:r>
              <a:rPr lang="uk-UA" altLang="ru-RU" sz="2500"/>
              <a:t>На основі оцінок по кожному показнику визначається оцінка страви (виробу) у балах (як середнє арифметичне, результат вираховується з точністю до одного знака після коми).</a:t>
            </a:r>
            <a:endParaRPr lang="ru-RU" altLang="ru-RU" sz="25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5260-E58A-4A4B-A343-1D98205711E8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8392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altLang="ru-RU" sz="2500" b="1"/>
              <a:t>П’ять  балів</a:t>
            </a:r>
            <a:r>
              <a:rPr lang="uk-UA" altLang="ru-RU" sz="2500"/>
              <a:t> отримує страва, яка вироблена повністю у відповідності з рецептурою та технологією виробництва і за органолептичними показниками відповідає продукту високої якості.</a:t>
            </a:r>
          </a:p>
          <a:p>
            <a:pPr>
              <a:lnSpc>
                <a:spcPct val="80000"/>
              </a:lnSpc>
            </a:pPr>
            <a:r>
              <a:rPr lang="uk-UA" altLang="ru-RU" sz="2500"/>
              <a:t> Для оцінки страви за органолептичними показниками в </a:t>
            </a:r>
            <a:r>
              <a:rPr lang="uk-UA" altLang="ru-RU" sz="2500" b="1"/>
              <a:t>4 бали</a:t>
            </a:r>
            <a:r>
              <a:rPr lang="uk-UA" altLang="ru-RU" sz="2500"/>
              <a:t> допускаються незначні відхилення від встановлених вимог у залежності від виду страви.</a:t>
            </a:r>
          </a:p>
          <a:p>
            <a:pPr>
              <a:lnSpc>
                <a:spcPct val="80000"/>
              </a:lnSpc>
            </a:pPr>
            <a:r>
              <a:rPr lang="uk-UA" altLang="ru-RU" sz="2500"/>
              <a:t>Оцінка страви в </a:t>
            </a:r>
            <a:r>
              <a:rPr lang="uk-UA" altLang="ru-RU" sz="2500" b="1"/>
              <a:t>3 бали</a:t>
            </a:r>
            <a:r>
              <a:rPr lang="uk-UA" altLang="ru-RU" sz="2500"/>
              <a:t> вказує на більш серйозні порушення технології приготування страви, але допускається її реалізація без переробки.</a:t>
            </a:r>
          </a:p>
          <a:p>
            <a:pPr>
              <a:lnSpc>
                <a:spcPct val="80000"/>
              </a:lnSpc>
            </a:pPr>
            <a:r>
              <a:rPr lang="uk-UA" altLang="ru-RU" sz="2500"/>
              <a:t> Якщо під час органолептичної оцінки страви хоча б один із показників отримує </a:t>
            </a:r>
            <a:r>
              <a:rPr lang="uk-UA" altLang="ru-RU" sz="2500" b="1"/>
              <a:t>2 бали</a:t>
            </a:r>
            <a:r>
              <a:rPr lang="uk-UA" altLang="ru-RU" sz="2500"/>
              <a:t>, то подальшій оцінці виріб не підлягає, оскільки він бракується та знімається з реалізації.</a:t>
            </a:r>
            <a:endParaRPr lang="ru-RU" altLang="ru-RU" sz="25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4A08-92C5-414B-8C0B-FFFCE224F2B9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1625"/>
            <a:ext cx="8074025" cy="1143000"/>
          </a:xfrm>
        </p:spPr>
        <p:txBody>
          <a:bodyPr/>
          <a:lstStyle/>
          <a:p>
            <a:r>
              <a:rPr lang="uk-UA" altLang="ru-RU" sz="2800"/>
              <a:t>Кожне підприємство ресторанного господарства повинно мати </a:t>
            </a:r>
            <a:r>
              <a:rPr lang="uk-UA" altLang="ru-RU" sz="2800" b="1"/>
              <a:t>бракеражний журнал</a:t>
            </a:r>
            <a:r>
              <a:rPr lang="uk-UA" altLang="ru-RU" sz="2800"/>
              <a:t>, в якому записують:</a:t>
            </a:r>
            <a:endParaRPr lang="ru-RU" altLang="ru-RU" sz="28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0010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 sz="2500"/>
              <a:t>Порядкові номери партії страв (виробів) або номери замовлення</a:t>
            </a:r>
          </a:p>
          <a:p>
            <a:pPr>
              <a:lnSpc>
                <a:spcPct val="90000"/>
              </a:lnSpc>
            </a:pPr>
            <a:r>
              <a:rPr lang="uk-UA" altLang="ru-RU" sz="2500"/>
              <a:t>Найменування страв</a:t>
            </a:r>
          </a:p>
          <a:p>
            <a:pPr>
              <a:lnSpc>
                <a:spcPct val="90000"/>
              </a:lnSpc>
            </a:pPr>
            <a:r>
              <a:rPr lang="uk-UA" altLang="ru-RU" sz="2500"/>
              <a:t>Час виготовлення та проведення  бракеражу страв (виробів)</a:t>
            </a:r>
          </a:p>
          <a:p>
            <a:pPr>
              <a:lnSpc>
                <a:spcPct val="90000"/>
              </a:lnSpc>
            </a:pPr>
            <a:r>
              <a:rPr lang="uk-UA" altLang="ru-RU" sz="2500"/>
              <a:t>Конкретні зауваження щодо якості страв</a:t>
            </a:r>
          </a:p>
          <a:p>
            <a:pPr>
              <a:lnSpc>
                <a:spcPct val="90000"/>
              </a:lnSpc>
            </a:pPr>
            <a:r>
              <a:rPr lang="uk-UA" altLang="ru-RU" sz="2500"/>
              <a:t>Оцінки страв, виробів у балах</a:t>
            </a:r>
          </a:p>
          <a:p>
            <a:pPr>
              <a:lnSpc>
                <a:spcPct val="90000"/>
              </a:lnSpc>
            </a:pPr>
            <a:r>
              <a:rPr lang="uk-UA" altLang="ru-RU" sz="2500"/>
              <a:t>Прізвища, ім’я, по батькові кухаря, що приготували страву</a:t>
            </a:r>
          </a:p>
          <a:p>
            <a:pPr>
              <a:lnSpc>
                <a:spcPct val="90000"/>
              </a:lnSpc>
            </a:pPr>
            <a:r>
              <a:rPr lang="uk-UA" altLang="ru-RU" sz="2500"/>
              <a:t>Записи у бракеражному журналі завіряються підписами всіх членів бракеражної комісії</a:t>
            </a:r>
            <a:endParaRPr lang="ru-RU" altLang="ru-RU" sz="25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FEF3-5B27-43B8-90D8-D11C27F278EA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1625"/>
            <a:ext cx="8074025" cy="1143000"/>
          </a:xfrm>
        </p:spPr>
        <p:txBody>
          <a:bodyPr/>
          <a:lstStyle/>
          <a:p>
            <a:pPr marL="685800" indent="-685800"/>
            <a:r>
              <a:rPr lang="uk-UA" altLang="ru-RU" sz="2800" b="1"/>
              <a:t>4. Удосконалення методів об’єктивного вимірювання якості продукції та послуг  готельно-ресторанного господарства.</a:t>
            </a:r>
            <a:endParaRPr lang="ru-RU" altLang="ru-RU" sz="2800" b="1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7213"/>
            <a:ext cx="8458200" cy="4497387"/>
          </a:xfrm>
        </p:spPr>
        <p:txBody>
          <a:bodyPr/>
          <a:lstStyle/>
          <a:p>
            <a:r>
              <a:rPr lang="uk-UA" altLang="ru-RU" sz="2500"/>
              <a:t>Сьогодні вся сучасна </a:t>
            </a:r>
            <a:r>
              <a:rPr lang="uk-UA" altLang="ru-RU" sz="2500" b="1" i="1" u="sng"/>
              <a:t>практична і теоретична діяльність у галузі управління якістю</a:t>
            </a:r>
            <a:r>
              <a:rPr lang="uk-UA" altLang="ru-RU" sz="2500" i="1" u="sng"/>
              <a:t> </a:t>
            </a:r>
            <a:r>
              <a:rPr lang="uk-UA" altLang="ru-RU" sz="2500"/>
              <a:t>продукції і ефективності виробництва, починаючи від якості розробок нової продукції та якості технологічних процесів і закінчуючи якістю праці робітників і колективів, </a:t>
            </a:r>
            <a:r>
              <a:rPr lang="uk-UA" altLang="ru-RU" sz="2500" b="1" i="1" u="sng"/>
              <a:t>базується на кількісних методах.</a:t>
            </a:r>
            <a:r>
              <a:rPr lang="uk-UA" altLang="ru-RU" sz="2500" b="1"/>
              <a:t> </a:t>
            </a:r>
          </a:p>
          <a:p>
            <a:r>
              <a:rPr lang="uk-UA" altLang="ru-RU" sz="2500" b="1" i="1" u="sng"/>
              <a:t>Це підтверджує необхідність широкого розвитку</a:t>
            </a:r>
            <a:r>
              <a:rPr lang="uk-UA" altLang="ru-RU" sz="2500" b="1"/>
              <a:t> </a:t>
            </a:r>
            <a:r>
              <a:rPr lang="uk-UA" altLang="ru-RU" sz="2500" b="1" i="1" u="sng"/>
              <a:t>науково обґрунтованих кількісних методів оцінки рівня якості продукції</a:t>
            </a:r>
            <a:r>
              <a:rPr lang="uk-UA" altLang="ru-RU" sz="2500"/>
              <a:t>.</a:t>
            </a:r>
            <a:endParaRPr lang="ru-RU" altLang="ru-RU" sz="25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4911-FB7A-4788-8C1C-F0AF4A4F10EE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7213"/>
            <a:ext cx="7921625" cy="4114800"/>
          </a:xfrm>
        </p:spPr>
        <p:txBody>
          <a:bodyPr/>
          <a:lstStyle/>
          <a:p>
            <a:r>
              <a:rPr lang="uk-UA" altLang="ru-RU" sz="2500"/>
              <a:t>Контроль якості кулінарної продукції може мати науково обґрунтований характер тільки в тому випадку, якщо в </a:t>
            </a:r>
            <a:r>
              <a:rPr lang="uk-UA" altLang="ru-RU" sz="2500" b="1" i="1"/>
              <a:t>єдиному комплексі здійснюється розробка системи показників якості, методів і засобів визначення їх відповідності на всіх етапах життєвого циклу продукції</a:t>
            </a:r>
            <a:r>
              <a:rPr lang="uk-UA" altLang="ru-RU" sz="2500"/>
              <a:t>, які впливають на її якість, починаючи з проектування і закінчуючи організацією споживання.</a:t>
            </a:r>
            <a:endParaRPr lang="ru-RU" altLang="ru-RU" sz="25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0BA-980C-4452-8139-6F2836E327F6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7213"/>
            <a:ext cx="7921625" cy="4421187"/>
          </a:xfrm>
        </p:spPr>
        <p:txBody>
          <a:bodyPr/>
          <a:lstStyle/>
          <a:p>
            <a:r>
              <a:rPr lang="uk-UA" altLang="ru-RU" sz="2500"/>
              <a:t>Спеціалісти в галузі харчової технології та кваліметрії  харчових продуктів ведуть </a:t>
            </a:r>
            <a:r>
              <a:rPr lang="uk-UA" altLang="ru-RU" sz="2500" b="1" i="1" u="sng"/>
              <a:t>пошуки, спрямовані на розробку сучасних методів оцінки якості продукції з високим ступенем точності і достовірності. </a:t>
            </a:r>
          </a:p>
          <a:p>
            <a:r>
              <a:rPr lang="uk-UA" altLang="ru-RU" sz="2500" b="1" i="1" u="sng"/>
              <a:t>Цим вимогам відповідає впровадження інструментальних методів оцінки якості продукції ресторанного господарства</a:t>
            </a:r>
            <a:r>
              <a:rPr lang="uk-UA" altLang="ru-RU" sz="2500"/>
              <a:t>. </a:t>
            </a:r>
            <a:endParaRPr lang="ru-RU" altLang="ru-RU" sz="25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C8B6-A959-4287-A110-FAAABBBFF272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7213"/>
            <a:ext cx="7997825" cy="4497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 sz="2500"/>
              <a:t>Аналіз методів, що застосовуються для визначення рівня якості продукції ресторанного господарства, свідчить, що </a:t>
            </a:r>
            <a:r>
              <a:rPr lang="uk-UA" altLang="ru-RU" sz="2500" b="1" i="1"/>
              <a:t>для досягнення ефективності  вимірювань у системі контролю якості продукції необхідно підвищувати рівень об’єктивності органолептичного контролю</a:t>
            </a:r>
            <a:r>
              <a:rPr lang="uk-UA" altLang="ru-RU" sz="2500"/>
              <a:t> (застосування шкал органолептичної оцінки страв та виробів тощо) </a:t>
            </a:r>
            <a:r>
              <a:rPr lang="uk-UA" altLang="ru-RU" sz="2500" b="1" i="1"/>
              <a:t>та рівень оперативності методів лабораторного контролю </a:t>
            </a:r>
            <a:r>
              <a:rPr lang="uk-UA" altLang="ru-RU" sz="2500"/>
              <a:t>(впровадження експрес-методів контролю виробництва).</a:t>
            </a:r>
            <a:endParaRPr lang="ru-RU" altLang="ru-RU" sz="25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CF99-A205-45BD-8840-53611F16134F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/>
              <a:t>Комплексна кваліметрична оцінка якості страв і кулінарних виробів дозволяє науково обґрунтовано вносити зміни в технологічний процес, спрямовані на поліпшення якості продукції ресторанного господарства.</a:t>
            </a:r>
            <a:endParaRPr lang="ru-RU" alt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2B8B-8DFA-4C19-AA91-CFB488BCF2F9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3429000" y="1928813"/>
            <a:ext cx="2362200" cy="16367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mpd="dbl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uk-UA" altLang="ru-RU" sz="2000" b="1"/>
              <a:t>Лабораторні </a:t>
            </a:r>
          </a:p>
          <a:p>
            <a:pPr algn="ctr"/>
            <a:r>
              <a:rPr lang="uk-UA" altLang="ru-RU" sz="2000" b="1"/>
              <a:t>методи</a:t>
            </a:r>
            <a:endParaRPr lang="ru-RU" altLang="ru-RU" sz="2000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533400" y="1371600"/>
            <a:ext cx="1976438" cy="1433513"/>
          </a:xfrm>
          <a:prstGeom prst="octagon">
            <a:avLst>
              <a:gd name="adj" fmla="val 2928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altLang="ru-RU" sz="2000" b="1"/>
              <a:t>Хімічні</a:t>
            </a:r>
            <a:endParaRPr lang="ru-RU" altLang="ru-RU" sz="2000"/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533400" y="3041650"/>
            <a:ext cx="1976438" cy="1433513"/>
          </a:xfrm>
          <a:prstGeom prst="octagon">
            <a:avLst>
              <a:gd name="adj" fmla="val 2928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altLang="ru-RU" sz="2000" b="1"/>
              <a:t>Фізичні</a:t>
            </a:r>
            <a:endParaRPr lang="ru-RU" altLang="ru-RU" sz="2000"/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6548438" y="1371600"/>
            <a:ext cx="2138362" cy="1433513"/>
          </a:xfrm>
          <a:prstGeom prst="octagon">
            <a:avLst>
              <a:gd name="adj" fmla="val 2928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altLang="ru-RU" sz="2000" b="1"/>
              <a:t>Біохімічні</a:t>
            </a:r>
            <a:endParaRPr lang="ru-RU" altLang="ru-RU" sz="2000"/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2320925" y="4156075"/>
            <a:ext cx="1976438" cy="1406525"/>
          </a:xfrm>
          <a:prstGeom prst="octagon">
            <a:avLst>
              <a:gd name="adj" fmla="val 2928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altLang="ru-RU" sz="2000" b="1"/>
              <a:t>Фізико-хімічні</a:t>
            </a:r>
            <a:endParaRPr lang="ru-RU" altLang="ru-RU" sz="2000"/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6710363" y="3041650"/>
            <a:ext cx="2128837" cy="1433513"/>
          </a:xfrm>
          <a:prstGeom prst="octagon">
            <a:avLst>
              <a:gd name="adj" fmla="val 2928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altLang="ru-RU" sz="2000" b="1"/>
              <a:t>Біологічні</a:t>
            </a:r>
            <a:endParaRPr lang="ru-RU" altLang="ru-RU" sz="2000"/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4495800" y="4433888"/>
            <a:ext cx="2590800" cy="1128712"/>
          </a:xfrm>
          <a:prstGeom prst="octagon">
            <a:avLst>
              <a:gd name="adj" fmla="val 2928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altLang="ru-RU" sz="2000" b="1"/>
              <a:t>Технологічні</a:t>
            </a:r>
            <a:endParaRPr lang="ru-RU" altLang="ru-RU" sz="2000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H="1" flipV="1">
            <a:off x="2484438" y="2206625"/>
            <a:ext cx="1138237" cy="557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H="1">
            <a:off x="2484438" y="3041650"/>
            <a:ext cx="1184275" cy="614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H="1">
            <a:off x="3622675" y="3598863"/>
            <a:ext cx="323850" cy="557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5410200" y="3598863"/>
            <a:ext cx="325438" cy="8350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 flipV="1">
            <a:off x="5572125" y="2206625"/>
            <a:ext cx="976313" cy="614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5572125" y="3041650"/>
            <a:ext cx="1138238" cy="8350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B3E4E-BEEA-4778-8AB6-7348AD00BF46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b="1"/>
              <a:t>Хімічні  методи</a:t>
            </a:r>
            <a:r>
              <a:rPr lang="ru-RU" altLang="ru-RU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7213"/>
            <a:ext cx="7921625" cy="4114800"/>
          </a:xfrm>
        </p:spPr>
        <p:txBody>
          <a:bodyPr/>
          <a:lstStyle/>
          <a:p>
            <a:r>
              <a:rPr lang="uk-UA" altLang="ru-RU" sz="2500"/>
              <a:t>В їх основу покладено кількісне та якісне визначення в продуктах та стравах білків, жирів, вуглеводів, мінеральних речовин, вітамінів, води та інших речовин. </a:t>
            </a:r>
          </a:p>
          <a:p>
            <a:r>
              <a:rPr lang="uk-UA" altLang="ru-RU" sz="2500"/>
              <a:t>За їх допомогою визначають склад продуктів, зміни, які в них відбуваються в процесі виробництва, зберігання, транспортування, а також наявність шкідливих речовин</a:t>
            </a:r>
            <a:endParaRPr lang="ru-RU" altLang="ru-RU" sz="2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C8DC-E12A-4C84-91F5-E39741BD71C9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b="1"/>
              <a:t>Фізичні методи</a:t>
            </a:r>
            <a:endParaRPr lang="ru-RU" altLang="ru-RU" b="1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7213"/>
            <a:ext cx="7769225" cy="45735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/>
              <a:t>До них відносяться колориметричні, поляриметричні, рефрактометричні, реологічні, хроматографічні, мікроскопічні.  </a:t>
            </a:r>
          </a:p>
          <a:p>
            <a:pPr>
              <a:lnSpc>
                <a:spcPct val="90000"/>
              </a:lnSpc>
            </a:pPr>
            <a:r>
              <a:rPr lang="uk-UA" altLang="ru-RU"/>
              <a:t>За допомогою фізичного аналізу визначають густину, питому вагу, температуру плавлення, в’язкість, оптичні показники  (кут переломлення променів у рідких харчових середовищах, забарвлення, прозорість та ін.)</a:t>
            </a:r>
            <a:endParaRPr lang="ru-RU" alt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E4B6B-92C1-49D1-841D-297C68A9E9D8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b="1"/>
              <a:t>Фізико-хімічні методи</a:t>
            </a:r>
            <a:endParaRPr lang="ru-RU" altLang="ru-RU" b="1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/>
              <a:t>Застосовують для визначення масової частки цукрів, жирів, вуглеводів, вітамінів та інших речовин у харчових продуктах та готових стравах. </a:t>
            </a:r>
          </a:p>
          <a:p>
            <a:r>
              <a:rPr lang="uk-UA" altLang="ru-RU"/>
              <a:t>Їх також називають інструментальними методами.</a:t>
            </a:r>
            <a:endParaRPr lang="ru-RU" alt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592A2-92A2-40DD-B2AA-087F2E8F6C6A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b="1"/>
              <a:t>Біохімічні методи</a:t>
            </a:r>
            <a:endParaRPr lang="ru-RU" altLang="ru-RU" b="1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/>
              <a:t>Застосовують для визначення гідролітичних та автолітичних змін у м’ясі та рибі під час зберігання, газоутворювальної та цукроутворювальної здатності борошна та ін.</a:t>
            </a:r>
            <a:endParaRPr lang="ru-RU" alt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1E95-0EC1-4864-A425-94B241DBC765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b="1"/>
              <a:t>Технологічні методи</a:t>
            </a:r>
            <a:endParaRPr lang="ru-RU" altLang="ru-RU" b="1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7213"/>
            <a:ext cx="7769225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/>
              <a:t>Застосовують у процесі технологічних проробок. </a:t>
            </a:r>
          </a:p>
          <a:p>
            <a:pPr>
              <a:lnSpc>
                <a:spcPct val="90000"/>
              </a:lnSpc>
            </a:pPr>
            <a:r>
              <a:rPr lang="uk-UA" altLang="ru-RU"/>
              <a:t>При цьому визначають органолептичні показники та методи, що повторюють певною мірою технологічний процес (наприклад, пробне випікання кондитерських виробів, пробне варіння крупи та інші дослідження)</a:t>
            </a:r>
            <a:endParaRPr lang="ru-RU" alt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BCB2-E3F9-4A9B-A241-A27327C7B272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/>
              <a:t>Біологічні методи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458200" cy="4953000"/>
          </a:xfrm>
        </p:spPr>
        <p:txBody>
          <a:bodyPr/>
          <a:lstStyle/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uk-UA" altLang="ru-RU" sz="2500" b="1"/>
              <a:t>Мікробіологічні методи</a:t>
            </a:r>
            <a:r>
              <a:rPr lang="uk-UA" altLang="ru-RU" sz="2500"/>
              <a:t> - Застосовують для визначення ступеня обсіменіння хвороботворними мікробами сировини та готової продукції, їх природи, загальної маси мікробів на обладнанні, інвентарі, руках на спецодязі робітників виробництва.</a:t>
            </a:r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uk-UA" altLang="ru-RU" sz="2500" b="1"/>
              <a:t>Фізіологічні методи </a:t>
            </a:r>
            <a:r>
              <a:rPr lang="uk-UA" altLang="ru-RU" sz="2500"/>
              <a:t>- Застосовують для визначення ступеня перетравлюваності та засвоєння раціонів харчування та окремих страв і продуктів. З їх допомогою встановлюють біологічну та харчову цінність продуктів, вивчають вплив технологічних режимів обробки на якість продуктів (наприклад, вплив тривалості та температури нагріву на ступінь окислення фритюру)</a:t>
            </a:r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endParaRPr lang="uk-UA" altLang="ru-RU" sz="2500"/>
          </a:p>
          <a:p>
            <a:pPr marL="552450" indent="-552450"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uk-UA" altLang="ru-RU" sz="2500"/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endParaRPr lang="ru-RU" altLang="ru-RU" sz="2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52</TotalTime>
  <Words>1498</Words>
  <Application>Microsoft Office PowerPoint</Application>
  <PresentationFormat>Экран (4:3)</PresentationFormat>
  <Paragraphs>147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Затмение</vt:lpstr>
      <vt:lpstr>Практична кваліметрія в готельно-ресторанному господарстві.</vt:lpstr>
      <vt:lpstr>1. Методи визначення показників якості продукції ресторанного господарства.</vt:lpstr>
      <vt:lpstr>Презентация PowerPoint</vt:lpstr>
      <vt:lpstr>Хімічні  методи </vt:lpstr>
      <vt:lpstr>Фізичні методи</vt:lpstr>
      <vt:lpstr>Фізико-хімічні методи</vt:lpstr>
      <vt:lpstr>Біохімічні методи</vt:lpstr>
      <vt:lpstr>Технологічні методи</vt:lpstr>
      <vt:lpstr>Біологічні методи</vt:lpstr>
      <vt:lpstr>Презентация PowerPoint</vt:lpstr>
      <vt:lpstr>Презентация PowerPoint</vt:lpstr>
      <vt:lpstr>2. Арбітражні та експрес-методи визначення фальсифікації продукції ресторанного господарства.</vt:lpstr>
      <vt:lpstr>Презентация PowerPoint</vt:lpstr>
      <vt:lpstr>Виявлення фальсифікації харчових продуктів </vt:lpstr>
      <vt:lpstr>Презентация PowerPoint</vt:lpstr>
      <vt:lpstr>Презентация PowerPoint</vt:lpstr>
      <vt:lpstr>3. Органолептичний контроль якості та порядок його здійснення.</vt:lpstr>
      <vt:lpstr>Склад бракеражної комісії (на великих підприємствах, із чисельністю працівників кухні понад 10 чоловік)</vt:lpstr>
      <vt:lpstr>Склад бракеражної комісії (на невеликих підприємствах, із чисельністю  працівників кухні менше 10 чоловік)</vt:lpstr>
      <vt:lpstr>Бракеражна комісія здійснює перевірку:</vt:lpstr>
      <vt:lpstr>Органолептична оцінка:</vt:lpstr>
      <vt:lpstr>Презентация PowerPoint</vt:lpstr>
      <vt:lpstr>Кожне підприємство ресторанного господарства повинно мати бракеражний журнал, в якому записують:</vt:lpstr>
      <vt:lpstr>4. Удосконалення методів об’єктивного вимірювання якості продукції та послуг  готельно-ресторанного господарства.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cp:lastPrinted>1601-01-01T00:00:00Z</cp:lastPrinted>
  <dcterms:created xsi:type="dcterms:W3CDTF">1601-01-01T00:00:00Z</dcterms:created>
  <dcterms:modified xsi:type="dcterms:W3CDTF">2020-11-14T13:45:41Z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