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90" r:id="rId3"/>
    <p:sldId id="287" r:id="rId4"/>
    <p:sldId id="297" r:id="rId5"/>
    <p:sldId id="29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27" autoAdjust="0"/>
    <p:restoredTop sz="94660"/>
  </p:normalViewPr>
  <p:slideViewPr>
    <p:cSldViewPr>
      <p:cViewPr varScale="1">
        <p:scale>
          <a:sx n="68" d="100"/>
          <a:sy n="68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C3DFA-B009-4EFD-A0EF-8B1487811FD6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24BCB-7755-47AA-82E3-9F9FB47C4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24FFF-81AD-4EE3-92B4-244E8412E16C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6913B-00F6-45A2-B0DE-868C246AF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CC09-CC5F-4B5F-86DD-42AD73A14142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34C92-5ECE-494C-8B15-C0919140A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57F2-A9FB-49CC-8279-F50B5AE0E86D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54B74-77A1-485A-9DAC-870F97738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4A35A-BFB0-4922-A44D-AC9D6C849FE1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8A48-FC6D-4B06-97DC-6E42916C8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81BDA-AE7A-4C5F-B1A2-F59441AFE101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139F0-AF4E-4808-A3C8-6F60906B9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5590-D48E-4C27-9FC7-96DE829E1E36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523C-998D-4AAF-9B02-88281DE76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A40B-1F97-495A-9919-049D85E29B5E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D0AE6-DEDA-47E3-9ECB-D45B7F551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CDF5-9EFB-4650-B9EA-393C5ADD21FA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A705-7E13-47EF-ABD0-F7DCE76AC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D4D31-0CD9-4452-9753-8C352E75FEE8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CCAE1-D7AB-43B8-842F-63F88059E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1AD2C-D8BC-4504-AE37-2E8AEE1B05E5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765D-1A8C-42D5-9DF8-002984B26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788BA0-022D-4840-8C58-4443E2696198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F1B46A-9583-4010-8F77-7A1CFF63C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08175" y="1916113"/>
            <a:ext cx="53276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Нова економічна політика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 ( НЕП 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115888"/>
            <a:ext cx="4535488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нова економічна політика, яка спрямована на використання елементів ринкових відносин і різних форм власності.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7900" y="115888"/>
            <a:ext cx="4356100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запроваджений Х </a:t>
            </a:r>
            <a:r>
              <a:rPr lang="uk-UA" sz="3200" dirty="0" err="1">
                <a:solidFill>
                  <a:srgbClr val="FF0000"/>
                </a:solidFill>
              </a:rPr>
              <a:t>з»їздом</a:t>
            </a:r>
            <a:r>
              <a:rPr lang="uk-UA" sz="3200" dirty="0">
                <a:solidFill>
                  <a:srgbClr val="FF0000"/>
                </a:solidFill>
              </a:rPr>
              <a:t> РКП(б) у березні 1921р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1775" y="2924175"/>
            <a:ext cx="3671888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ПРИЧИНИ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50" y="3860800"/>
            <a:ext cx="1584325" cy="2520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Економічна та політична кризи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8175" y="3860800"/>
            <a:ext cx="1727200" cy="2520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Масові повстання селян, робітників, в армії та на флоті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79838" y="3860800"/>
            <a:ext cx="1728787" cy="256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Намагання більшовиків утримати владу в своїх руках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16575" y="3854450"/>
            <a:ext cx="1655763" cy="256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Спад революцій в Західній Європі та відкладення «світової революції»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80288" y="3860800"/>
            <a:ext cx="1763712" cy="25606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Злам ідеї побудувати комунізм </a:t>
            </a:r>
            <a:r>
              <a:rPr lang="uk-UA" dirty="0" err="1">
                <a:solidFill>
                  <a:srgbClr val="C00000"/>
                </a:solidFill>
              </a:rPr>
              <a:t>щляхом</a:t>
            </a:r>
            <a:r>
              <a:rPr lang="uk-UA" dirty="0">
                <a:solidFill>
                  <a:srgbClr val="C00000"/>
                </a:solidFill>
              </a:rPr>
              <a:t> ліквідації ринкових відносин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7450" y="333375"/>
            <a:ext cx="6840538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C00000"/>
                </a:solidFill>
              </a:rPr>
              <a:t>Нова економічна політика ( НЕП 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1700213"/>
            <a:ext cx="3203575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Введення продподатку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95963" y="1700213"/>
            <a:ext cx="33210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Відновлення приватної торгівлі і </a:t>
            </a:r>
            <a:r>
              <a:rPr lang="uk-UA" dirty="0" err="1">
                <a:solidFill>
                  <a:srgbClr val="C00000"/>
                </a:solidFill>
              </a:rPr>
              <a:t>товарно</a:t>
            </a:r>
            <a:r>
              <a:rPr lang="uk-UA" dirty="0">
                <a:solidFill>
                  <a:srgbClr val="C00000"/>
                </a:solidFill>
              </a:rPr>
              <a:t> – грошових відносин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2852738"/>
            <a:ext cx="3457575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Децентралізація і денаціоналізація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43538" y="2852738"/>
            <a:ext cx="33845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Відновлення дрібного підприємництва, кооперації та оренди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188" y="4076700"/>
            <a:ext cx="3384550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Введення стійкої валюти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725" y="4076700"/>
            <a:ext cx="3167063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Введення госпрозрахунку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00113" y="5084763"/>
            <a:ext cx="345598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Дозвіл іноземних концесій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3800" y="5138738"/>
            <a:ext cx="295275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Реорганізація управління господарством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51163" y="6021388"/>
            <a:ext cx="352901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Створення ринку робочої сили</a:t>
            </a:r>
          </a:p>
        </p:txBody>
      </p:sp>
      <p:cxnSp>
        <p:nvCxnSpPr>
          <p:cNvPr id="13" name="Прямая со стрелкой 12"/>
          <p:cNvCxnSpPr>
            <a:stCxn id="2" idx="2"/>
          </p:cNvCxnSpPr>
          <p:nvPr/>
        </p:nvCxnSpPr>
        <p:spPr>
          <a:xfrm>
            <a:off x="4608513" y="1196975"/>
            <a:ext cx="0" cy="47529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flipH="1">
            <a:off x="4211638" y="1196975"/>
            <a:ext cx="396875" cy="37449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 flipH="1">
            <a:off x="3851275" y="1196975"/>
            <a:ext cx="757238" cy="2808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2"/>
          </p:cNvCxnSpPr>
          <p:nvPr/>
        </p:nvCxnSpPr>
        <p:spPr>
          <a:xfrm flipH="1">
            <a:off x="3563938" y="1196975"/>
            <a:ext cx="1044575" cy="1584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2"/>
          </p:cNvCxnSpPr>
          <p:nvPr/>
        </p:nvCxnSpPr>
        <p:spPr>
          <a:xfrm flipH="1">
            <a:off x="3203575" y="1196975"/>
            <a:ext cx="1404938" cy="5032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2"/>
          </p:cNvCxnSpPr>
          <p:nvPr/>
        </p:nvCxnSpPr>
        <p:spPr>
          <a:xfrm>
            <a:off x="4608513" y="1196975"/>
            <a:ext cx="1187450" cy="431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2"/>
          </p:cNvCxnSpPr>
          <p:nvPr/>
        </p:nvCxnSpPr>
        <p:spPr>
          <a:xfrm>
            <a:off x="4608513" y="1196975"/>
            <a:ext cx="971550" cy="1584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" idx="2"/>
          </p:cNvCxnSpPr>
          <p:nvPr/>
        </p:nvCxnSpPr>
        <p:spPr>
          <a:xfrm>
            <a:off x="4608513" y="1196975"/>
            <a:ext cx="684212" cy="2808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" idx="2"/>
          </p:cNvCxnSpPr>
          <p:nvPr/>
        </p:nvCxnSpPr>
        <p:spPr>
          <a:xfrm>
            <a:off x="4608513" y="1196975"/>
            <a:ext cx="485775" cy="37449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ая выноска 29">
            <a:hlinkClick r:id="rId2" action="ppaction://hlinksldjump"/>
          </p:cNvPr>
          <p:cNvSpPr/>
          <p:nvPr/>
        </p:nvSpPr>
        <p:spPr>
          <a:xfrm>
            <a:off x="2411413" y="2349500"/>
            <a:ext cx="539750" cy="2508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dirty="0"/>
              <a:t>Із наказу Вознесенського повітового особливого продовольчого комітету (Одеської губ.) про покарання заручників у разі </a:t>
            </a:r>
            <a:r>
              <a:rPr lang="uk-UA" sz="2400" dirty="0" err="1"/>
              <a:t>нездачі</a:t>
            </a:r>
            <a:r>
              <a:rPr lang="uk-UA" sz="2400" dirty="0"/>
              <a:t> продподатку 15 листопада 1921 р.</a:t>
            </a:r>
            <a:br>
              <a:rPr lang="uk-UA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14925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. 4</a:t>
            </a:r>
            <a:r>
              <a:rPr lang="uk-UA" dirty="0"/>
              <a:t>. </a:t>
            </a:r>
            <a:r>
              <a:rPr lang="uk-UA" dirty="0" err="1"/>
              <a:t>Взять</a:t>
            </a:r>
            <a:r>
              <a:rPr lang="uk-UA" dirty="0"/>
              <a:t> в </a:t>
            </a:r>
            <a:r>
              <a:rPr lang="uk-UA" dirty="0" err="1"/>
              <a:t>каждой</a:t>
            </a:r>
            <a:r>
              <a:rPr lang="uk-UA" dirty="0"/>
              <a:t> </a:t>
            </a:r>
            <a:r>
              <a:rPr lang="uk-UA" dirty="0" err="1"/>
              <a:t>волости</a:t>
            </a:r>
            <a:r>
              <a:rPr lang="uk-UA" dirty="0"/>
              <a:t> от 15 до 25 </a:t>
            </a:r>
            <a:r>
              <a:rPr lang="uk-UA" dirty="0" err="1"/>
              <a:t>человек</a:t>
            </a:r>
            <a:r>
              <a:rPr lang="uk-UA" dirty="0"/>
              <a:t> </a:t>
            </a:r>
            <a:r>
              <a:rPr lang="uk-UA" dirty="0" err="1"/>
              <a:t>заложников</a:t>
            </a:r>
            <a:r>
              <a:rPr lang="uk-UA" dirty="0"/>
              <a:t> </a:t>
            </a:r>
            <a:r>
              <a:rPr lang="uk-UA" dirty="0" err="1"/>
              <a:t>из</a:t>
            </a:r>
            <a:r>
              <a:rPr lang="uk-UA" dirty="0"/>
              <a:t> </a:t>
            </a:r>
            <a:r>
              <a:rPr lang="uk-UA" dirty="0" err="1"/>
              <a:t>ку-лацкого</a:t>
            </a:r>
            <a:r>
              <a:rPr lang="uk-UA" dirty="0"/>
              <a:t> и </a:t>
            </a:r>
            <a:r>
              <a:rPr lang="uk-UA" dirty="0" err="1"/>
              <a:t>середняцкого</a:t>
            </a:r>
            <a:r>
              <a:rPr lang="uk-UA" dirty="0"/>
              <a:t> населення. В </a:t>
            </a:r>
            <a:r>
              <a:rPr lang="uk-UA" dirty="0" err="1"/>
              <a:t>случае</a:t>
            </a:r>
            <a:r>
              <a:rPr lang="uk-UA" dirty="0"/>
              <a:t>, </a:t>
            </a:r>
            <a:r>
              <a:rPr lang="uk-UA" dirty="0" err="1"/>
              <a:t>если</a:t>
            </a:r>
            <a:r>
              <a:rPr lang="uk-UA" dirty="0"/>
              <a:t> </a:t>
            </a:r>
            <a:r>
              <a:rPr lang="uk-UA" dirty="0" err="1"/>
              <a:t>какое-либо</a:t>
            </a:r>
            <a:r>
              <a:rPr lang="uk-UA" dirty="0"/>
              <a:t> село </a:t>
            </a:r>
            <a:r>
              <a:rPr lang="uk-UA" dirty="0" err="1"/>
              <a:t>отказывается</a:t>
            </a:r>
            <a:r>
              <a:rPr lang="uk-UA" dirty="0"/>
              <a:t> </a:t>
            </a:r>
            <a:r>
              <a:rPr lang="uk-UA" dirty="0" err="1"/>
              <a:t>дать</a:t>
            </a:r>
            <a:r>
              <a:rPr lang="uk-UA" dirty="0"/>
              <a:t> </a:t>
            </a:r>
            <a:r>
              <a:rPr lang="uk-UA" dirty="0" err="1"/>
              <a:t>подписку</a:t>
            </a:r>
            <a:r>
              <a:rPr lang="uk-UA" dirty="0"/>
              <a:t> о </a:t>
            </a:r>
            <a:r>
              <a:rPr lang="uk-UA" dirty="0" err="1"/>
              <a:t>круговой</a:t>
            </a:r>
            <a:r>
              <a:rPr lang="uk-UA" dirty="0"/>
              <a:t> </a:t>
            </a:r>
            <a:r>
              <a:rPr lang="uk-UA" dirty="0" err="1"/>
              <a:t>ответственности</a:t>
            </a:r>
            <a:r>
              <a:rPr lang="uk-UA" dirty="0"/>
              <a:t> </a:t>
            </a:r>
            <a:r>
              <a:rPr lang="uk-UA" dirty="0" err="1"/>
              <a:t>или</a:t>
            </a:r>
            <a:r>
              <a:rPr lang="uk-UA" dirty="0"/>
              <a:t> же, дав </a:t>
            </a:r>
            <a:r>
              <a:rPr lang="uk-UA" dirty="0" err="1"/>
              <a:t>подписку</a:t>
            </a:r>
            <a:r>
              <a:rPr lang="uk-UA" dirty="0"/>
              <a:t> о </a:t>
            </a:r>
            <a:r>
              <a:rPr lang="uk-UA" dirty="0" err="1"/>
              <a:t>выполнении</a:t>
            </a:r>
            <a:r>
              <a:rPr lang="uk-UA" dirty="0"/>
              <a:t> </a:t>
            </a:r>
            <a:r>
              <a:rPr lang="uk-UA" dirty="0" err="1"/>
              <a:t>продналога</a:t>
            </a:r>
            <a:r>
              <a:rPr lang="uk-UA" dirty="0"/>
              <a:t> в 48-часовой </a:t>
            </a:r>
            <a:r>
              <a:rPr lang="uk-UA" dirty="0" err="1"/>
              <a:t>срок</a:t>
            </a:r>
            <a:r>
              <a:rPr lang="uk-UA" dirty="0"/>
              <a:t>, и по </a:t>
            </a:r>
            <a:r>
              <a:rPr lang="uk-UA" dirty="0" err="1"/>
              <a:t>истечении</a:t>
            </a:r>
            <a:r>
              <a:rPr lang="uk-UA" dirty="0"/>
              <a:t> </a:t>
            </a:r>
            <a:r>
              <a:rPr lang="uk-UA" dirty="0" err="1"/>
              <a:t>времени</a:t>
            </a:r>
            <a:r>
              <a:rPr lang="uk-UA" dirty="0"/>
              <a:t> </a:t>
            </a:r>
            <a:r>
              <a:rPr lang="uk-UA" dirty="0" err="1"/>
              <a:t>продналог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не </a:t>
            </a:r>
            <a:r>
              <a:rPr lang="uk-UA" dirty="0" err="1"/>
              <a:t>выполнен</a:t>
            </a:r>
            <a:r>
              <a:rPr lang="uk-UA" dirty="0"/>
              <a:t>, </a:t>
            </a:r>
            <a:r>
              <a:rPr lang="uk-UA" dirty="0" err="1"/>
              <a:t>такие</a:t>
            </a:r>
            <a:r>
              <a:rPr lang="uk-UA" dirty="0"/>
              <a:t> села </a:t>
            </a:r>
            <a:r>
              <a:rPr lang="uk-UA" dirty="0" err="1"/>
              <a:t>будут</a:t>
            </a:r>
            <a:r>
              <a:rPr lang="uk-UA" dirty="0"/>
              <a:t> </a:t>
            </a:r>
            <a:r>
              <a:rPr lang="uk-UA" dirty="0" err="1"/>
              <a:t>объявлены</a:t>
            </a:r>
            <a:r>
              <a:rPr lang="uk-UA" dirty="0"/>
              <a:t> </a:t>
            </a:r>
            <a:r>
              <a:rPr lang="uk-UA" dirty="0" err="1"/>
              <a:t>врагами</a:t>
            </a:r>
            <a:r>
              <a:rPr lang="uk-UA" dirty="0"/>
              <a:t> </a:t>
            </a:r>
            <a:r>
              <a:rPr lang="uk-UA" dirty="0" err="1"/>
              <a:t>Советской</a:t>
            </a:r>
            <a:r>
              <a:rPr lang="uk-UA" dirty="0"/>
              <a:t> </a:t>
            </a:r>
            <a:r>
              <a:rPr lang="uk-UA" dirty="0" err="1"/>
              <a:t>власти</a:t>
            </a:r>
            <a:r>
              <a:rPr lang="uk-UA" dirty="0"/>
              <a:t>. Половина </a:t>
            </a:r>
            <a:r>
              <a:rPr lang="uk-UA" dirty="0" err="1"/>
              <a:t>заложников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судима, </a:t>
            </a:r>
            <a:r>
              <a:rPr lang="uk-UA" dirty="0" err="1"/>
              <a:t>вплоть</a:t>
            </a:r>
            <a:r>
              <a:rPr lang="uk-UA" dirty="0"/>
              <a:t> до </a:t>
            </a:r>
            <a:r>
              <a:rPr lang="uk-UA" dirty="0" err="1"/>
              <a:t>применения</a:t>
            </a:r>
            <a:r>
              <a:rPr lang="uk-UA" dirty="0"/>
              <a:t> </a:t>
            </a:r>
            <a:r>
              <a:rPr lang="uk-UA" dirty="0" err="1"/>
              <a:t>высшей</a:t>
            </a:r>
            <a:r>
              <a:rPr lang="uk-UA" dirty="0"/>
              <a:t> </a:t>
            </a:r>
            <a:r>
              <a:rPr lang="uk-UA" dirty="0" err="1"/>
              <a:t>меры</a:t>
            </a:r>
            <a:r>
              <a:rPr lang="uk-UA" dirty="0"/>
              <a:t> </a:t>
            </a:r>
            <a:r>
              <a:rPr lang="uk-UA" dirty="0" err="1" smtClean="0"/>
              <a:t>наказания</a:t>
            </a:r>
            <a:r>
              <a:rPr lang="uk-UA" dirty="0" smtClean="0"/>
              <a:t> </a:t>
            </a:r>
            <a:r>
              <a:rPr lang="uk-UA" dirty="0"/>
              <a:t>- </a:t>
            </a:r>
            <a:r>
              <a:rPr lang="uk-UA" dirty="0" err="1"/>
              <a:t>расстрела</a:t>
            </a:r>
            <a:r>
              <a:rPr lang="uk-UA" dirty="0"/>
              <a:t>, </a:t>
            </a:r>
            <a:r>
              <a:rPr lang="uk-UA" dirty="0" err="1"/>
              <a:t>после</a:t>
            </a:r>
            <a:r>
              <a:rPr lang="uk-UA" dirty="0"/>
              <a:t> </a:t>
            </a:r>
            <a:r>
              <a:rPr lang="uk-UA" dirty="0" err="1"/>
              <a:t>чего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взята </a:t>
            </a:r>
            <a:r>
              <a:rPr lang="uk-UA" dirty="0" err="1"/>
              <a:t>новая</a:t>
            </a:r>
            <a:r>
              <a:rPr lang="uk-UA" dirty="0"/>
              <a:t> </a:t>
            </a:r>
            <a:r>
              <a:rPr lang="uk-UA" dirty="0" err="1"/>
              <a:t>группа</a:t>
            </a:r>
            <a:r>
              <a:rPr lang="uk-UA" dirty="0"/>
              <a:t>. Все </a:t>
            </a:r>
            <a:r>
              <a:rPr lang="uk-UA" dirty="0" err="1"/>
              <a:t>наличие</a:t>
            </a:r>
            <a:r>
              <a:rPr lang="uk-UA" dirty="0"/>
              <a:t> </a:t>
            </a:r>
            <a:r>
              <a:rPr lang="uk-UA" dirty="0" err="1"/>
              <a:t>зерно-хлеба</a:t>
            </a:r>
            <a:r>
              <a:rPr lang="uk-UA" dirty="0"/>
              <a:t> и </a:t>
            </a:r>
            <a:r>
              <a:rPr lang="uk-UA" dirty="0" err="1"/>
              <a:t>зерно-фуража</a:t>
            </a:r>
            <a:r>
              <a:rPr lang="uk-UA" dirty="0"/>
              <a:t>, не </a:t>
            </a:r>
            <a:r>
              <a:rPr lang="uk-UA" dirty="0" err="1"/>
              <a:t>придерживаясь</a:t>
            </a:r>
            <a:r>
              <a:rPr lang="uk-UA" dirty="0"/>
              <a:t> цифр </a:t>
            </a:r>
            <a:r>
              <a:rPr lang="uk-UA" dirty="0" err="1"/>
              <a:t>причитающегося</a:t>
            </a:r>
            <a:r>
              <a:rPr lang="uk-UA" dirty="0"/>
              <a:t> </a:t>
            </a:r>
            <a:r>
              <a:rPr lang="uk-UA" dirty="0" err="1"/>
              <a:t>продналога</a:t>
            </a:r>
            <a:r>
              <a:rPr lang="uk-UA" dirty="0"/>
              <a:t>, в </a:t>
            </a:r>
            <a:r>
              <a:rPr lang="uk-UA" dirty="0" err="1"/>
              <a:t>хозяйствах</a:t>
            </a:r>
            <a:r>
              <a:rPr lang="uk-UA" dirty="0"/>
              <a:t>, на </a:t>
            </a:r>
            <a:r>
              <a:rPr lang="uk-UA" dirty="0" err="1"/>
              <a:t>коих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</a:t>
            </a:r>
            <a:r>
              <a:rPr lang="uk-UA" dirty="0" err="1"/>
              <a:t>распространена</a:t>
            </a:r>
            <a:r>
              <a:rPr lang="uk-UA" dirty="0"/>
              <a:t> </a:t>
            </a:r>
            <a:r>
              <a:rPr lang="uk-UA" dirty="0" err="1"/>
              <a:t>коллективная</a:t>
            </a:r>
            <a:r>
              <a:rPr lang="uk-UA" dirty="0"/>
              <a:t> </a:t>
            </a:r>
            <a:r>
              <a:rPr lang="uk-UA" dirty="0" err="1"/>
              <a:t>ответственность</a:t>
            </a:r>
            <a:r>
              <a:rPr lang="uk-UA" dirty="0"/>
              <a:t>, </a:t>
            </a:r>
            <a:r>
              <a:rPr lang="uk-UA" dirty="0" err="1"/>
              <a:t>будет</a:t>
            </a:r>
            <a:r>
              <a:rPr lang="uk-UA" dirty="0"/>
              <a:t> </a:t>
            </a:r>
            <a:r>
              <a:rPr lang="uk-UA" dirty="0" err="1"/>
              <a:t>конфисковано</a:t>
            </a:r>
            <a:r>
              <a:rPr lang="uk-UA" dirty="0"/>
              <a:t>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/>
              <a:t>Голод 1921-1923 років в Україні: Збірник документів </a:t>
            </a:r>
            <a:r>
              <a:rPr lang="uk-UA" sz="2300" dirty="0" smtClean="0"/>
              <a:t>і </a:t>
            </a:r>
            <a:r>
              <a:rPr lang="uk-UA" sz="2300" dirty="0" err="1" smtClean="0"/>
              <a:t>матеріалів.-</a:t>
            </a:r>
            <a:endParaRPr lang="uk-UA" sz="2300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 smtClean="0"/>
              <a:t>К</a:t>
            </a:r>
            <a:r>
              <a:rPr lang="uk-UA" sz="2300" dirty="0"/>
              <a:t>.: Наукова думка, 1993. - С. </a:t>
            </a:r>
            <a:r>
              <a:rPr lang="uk-UA" sz="2300" dirty="0" smtClean="0"/>
              <a:t>51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 smtClean="0"/>
              <a:t>.</a:t>
            </a:r>
          </a:p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4600" b="1" i="1" u="sng" dirty="0">
                <a:solidFill>
                  <a:srgbClr val="FF0000"/>
                </a:solidFill>
              </a:rPr>
              <a:t>Чим були викликані описані методи </a:t>
            </a:r>
            <a:r>
              <a:rPr lang="uk-UA" sz="4600" b="1" i="1" u="sng" dirty="0" err="1">
                <a:solidFill>
                  <a:srgbClr val="FF0000"/>
                </a:solidFill>
              </a:rPr>
              <a:t>хлібозаготівель</a:t>
            </a:r>
            <a:r>
              <a:rPr lang="uk-UA" sz="4600" b="1" i="1" u="sng" dirty="0">
                <a:solidFill>
                  <a:srgbClr val="FF0000"/>
                </a:solidFill>
              </a:rPr>
              <a:t> після оголошення нової економічної політики?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Суть НЕПу – перехід до соціалізму через державний капіталізм в умовах пролетарської держави з допущенням в усі сфери виробництва товарно – грошових відносин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6375" y="2060575"/>
            <a:ext cx="59753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C00000"/>
                </a:solidFill>
              </a:rPr>
              <a:t>Особливості </a:t>
            </a:r>
            <a:r>
              <a:rPr lang="uk-UA" sz="3200" dirty="0" err="1">
                <a:solidFill>
                  <a:srgbClr val="C00000"/>
                </a:solidFill>
              </a:rPr>
              <a:t>НЕПу</a:t>
            </a:r>
            <a:r>
              <a:rPr lang="uk-UA" sz="3200" dirty="0">
                <a:solidFill>
                  <a:srgbClr val="C00000"/>
                </a:solidFill>
              </a:rPr>
              <a:t> в Україні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25" y="404813"/>
            <a:ext cx="2665413" cy="1187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Запровадження непу пізніше, ніж в Росії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67063" y="441325"/>
            <a:ext cx="2736850" cy="1150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Впровадження непу ускладнювався голодом 1921 – 1923рр.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8125" y="404813"/>
            <a:ext cx="2447925" cy="1187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 керівництві КП(б)У було багато противників непу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3716338"/>
            <a:ext cx="3276600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Високі темпи розвитку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450" y="5084763"/>
            <a:ext cx="3097213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Відбудова господарства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1929р.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03913" y="3716338"/>
            <a:ext cx="3240087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Зростання життєвого рівня населення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9338" y="5084763"/>
            <a:ext cx="3241675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Досвід ринкових відносин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434</TotalTime>
  <Words>341</Words>
  <Application>Microsoft Office PowerPoint</Application>
  <PresentationFormat>Экран (4:3)</PresentationFormat>
  <Paragraphs>36</Paragraphs>
  <Slides>5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Із наказу Вознесенського повітового особливого продовольчого комітету (Одеської губ.) про покарання заручників у разі нездачі продподатку 15 листопада 1921 р. 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user</dc:creator>
  <cp:lastModifiedBy>user</cp:lastModifiedBy>
  <cp:revision>57</cp:revision>
  <dcterms:modified xsi:type="dcterms:W3CDTF">2023-10-04T17:42:45Z</dcterms:modified>
</cp:coreProperties>
</file>