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D1DEF-0D5A-4BA2-B61E-E38C51DB471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C3A8B91-86A8-4A0A-9A6E-FAC244B86729}">
      <dgm:prSet phldrT="[Текст]" custT="1"/>
      <dgm:spPr/>
      <dgm:t>
        <a:bodyPr/>
        <a:lstStyle/>
        <a:p>
          <a:pPr algn="ctr"/>
          <a:r>
            <a:rPr lang="uk-UA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1950-ті рр. – перша половина 1960-х рр.;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F15C7-63A4-4BAF-B639-81E5CB9F8ECB}" type="parTrans" cxnId="{BB290687-9BEA-4690-A91D-4313DC4DA380}">
      <dgm:prSet/>
      <dgm:spPr/>
      <dgm:t>
        <a:bodyPr/>
        <a:lstStyle/>
        <a:p>
          <a:endParaRPr lang="ru-RU"/>
        </a:p>
      </dgm:t>
    </dgm:pt>
    <dgm:pt modelId="{B9B1DC17-034A-4FE3-B0C1-EEC201D8E2D2}" type="sibTrans" cxnId="{BB290687-9BEA-4690-A91D-4313DC4DA380}">
      <dgm:prSet/>
      <dgm:spPr/>
      <dgm:t>
        <a:bodyPr/>
        <a:lstStyle/>
        <a:p>
          <a:endParaRPr lang="ru-RU"/>
        </a:p>
      </dgm:t>
    </dgm:pt>
    <dgm:pt modelId="{9F473451-9D7E-413A-9037-14C4DF00A43C}">
      <dgm:prSet phldrT="[Текст]" custT="1"/>
      <dgm:spPr/>
      <dgm:t>
        <a:bodyPr/>
        <a:lstStyle/>
        <a:p>
          <a:pPr algn="ctr"/>
          <a:r>
            <a:rPr lang="uk-UA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друга половина 1960-х рр. – перша половина 1980-х рр.;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6E8FC-02B9-40ED-A052-7A1BE3BB11D6}" type="parTrans" cxnId="{A24AC7B6-E279-4E2D-8100-3531D4230CC0}">
      <dgm:prSet/>
      <dgm:spPr/>
      <dgm:t>
        <a:bodyPr/>
        <a:lstStyle/>
        <a:p>
          <a:endParaRPr lang="ru-RU"/>
        </a:p>
      </dgm:t>
    </dgm:pt>
    <dgm:pt modelId="{7B4EED35-2A62-40D1-981F-DDB7563EE163}" type="sibTrans" cxnId="{A24AC7B6-E279-4E2D-8100-3531D4230CC0}">
      <dgm:prSet/>
      <dgm:spPr/>
      <dgm:t>
        <a:bodyPr/>
        <a:lstStyle/>
        <a:p>
          <a:endParaRPr lang="ru-RU"/>
        </a:p>
      </dgm:t>
    </dgm:pt>
    <dgm:pt modelId="{8058E445-7D1D-4223-B346-50DA66CBFEF6}">
      <dgm:prSet phldrT="[Текст]" custT="1"/>
      <dgm:spPr/>
      <dgm:t>
        <a:bodyPr/>
        <a:lstStyle/>
        <a:p>
          <a:pPr algn="ctr"/>
          <a:r>
            <a:rPr lang="uk-UA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друга половина 1980-х рр. – теперішній час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05222-D956-4B34-B5E2-A65490BA3A53}" type="parTrans" cxnId="{0F92ADF8-F87A-4C19-8042-EC3BDC7739E3}">
      <dgm:prSet/>
      <dgm:spPr/>
      <dgm:t>
        <a:bodyPr/>
        <a:lstStyle/>
        <a:p>
          <a:endParaRPr lang="ru-RU"/>
        </a:p>
      </dgm:t>
    </dgm:pt>
    <dgm:pt modelId="{D04B5D48-309E-417A-8F3B-0DDFC586ADD8}" type="sibTrans" cxnId="{0F92ADF8-F87A-4C19-8042-EC3BDC7739E3}">
      <dgm:prSet/>
      <dgm:spPr/>
      <dgm:t>
        <a:bodyPr/>
        <a:lstStyle/>
        <a:p>
          <a:endParaRPr lang="ru-RU"/>
        </a:p>
      </dgm:t>
    </dgm:pt>
    <dgm:pt modelId="{B8F637F3-2033-4253-9FB8-1935AF29BDBB}" type="pres">
      <dgm:prSet presAssocID="{FD7D1DEF-0D5A-4BA2-B61E-E38C51DB4719}" presName="linear" presStyleCnt="0">
        <dgm:presLayoutVars>
          <dgm:dir/>
          <dgm:animLvl val="lvl"/>
          <dgm:resizeHandles val="exact"/>
        </dgm:presLayoutVars>
      </dgm:prSet>
      <dgm:spPr/>
    </dgm:pt>
    <dgm:pt modelId="{82E98A85-13F0-4C8B-B963-BB66525EA382}" type="pres">
      <dgm:prSet presAssocID="{0C3A8B91-86A8-4A0A-9A6E-FAC244B86729}" presName="parentLin" presStyleCnt="0"/>
      <dgm:spPr/>
    </dgm:pt>
    <dgm:pt modelId="{A61BA6BC-C1E7-49D0-B810-DD119D3FC9BC}" type="pres">
      <dgm:prSet presAssocID="{0C3A8B91-86A8-4A0A-9A6E-FAC244B86729}" presName="parentLeftMargin" presStyleLbl="node1" presStyleIdx="0" presStyleCnt="3"/>
      <dgm:spPr/>
    </dgm:pt>
    <dgm:pt modelId="{BEA7CD2F-50FF-4A54-BEF4-B385F2016038}" type="pres">
      <dgm:prSet presAssocID="{0C3A8B91-86A8-4A0A-9A6E-FAC244B867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3D717-05BB-485F-AC8A-D88F82EE0259}" type="pres">
      <dgm:prSet presAssocID="{0C3A8B91-86A8-4A0A-9A6E-FAC244B86729}" presName="negativeSpace" presStyleCnt="0"/>
      <dgm:spPr/>
    </dgm:pt>
    <dgm:pt modelId="{19D01A53-72CD-4D72-9BCC-EFA242A877F5}" type="pres">
      <dgm:prSet presAssocID="{0C3A8B91-86A8-4A0A-9A6E-FAC244B86729}" presName="childText" presStyleLbl="conFgAcc1" presStyleIdx="0" presStyleCnt="3">
        <dgm:presLayoutVars>
          <dgm:bulletEnabled val="1"/>
        </dgm:presLayoutVars>
      </dgm:prSet>
      <dgm:spPr/>
    </dgm:pt>
    <dgm:pt modelId="{E3FDA80E-00D8-432A-B126-BE5485C364EE}" type="pres">
      <dgm:prSet presAssocID="{B9B1DC17-034A-4FE3-B0C1-EEC201D8E2D2}" presName="spaceBetweenRectangles" presStyleCnt="0"/>
      <dgm:spPr/>
    </dgm:pt>
    <dgm:pt modelId="{220439B4-9130-43C0-BDA6-F7CEBCFAA65D}" type="pres">
      <dgm:prSet presAssocID="{9F473451-9D7E-413A-9037-14C4DF00A43C}" presName="parentLin" presStyleCnt="0"/>
      <dgm:spPr/>
    </dgm:pt>
    <dgm:pt modelId="{E5C971E2-AF18-4BE2-BA90-4E3C76DA7057}" type="pres">
      <dgm:prSet presAssocID="{9F473451-9D7E-413A-9037-14C4DF00A43C}" presName="parentLeftMargin" presStyleLbl="node1" presStyleIdx="0" presStyleCnt="3"/>
      <dgm:spPr/>
    </dgm:pt>
    <dgm:pt modelId="{3BEA7A93-E97A-4CA4-A51E-4E29B93FC2A9}" type="pres">
      <dgm:prSet presAssocID="{9F473451-9D7E-413A-9037-14C4DF00A4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3F9EC-E214-4AA3-B116-F388A6ADAC28}" type="pres">
      <dgm:prSet presAssocID="{9F473451-9D7E-413A-9037-14C4DF00A43C}" presName="negativeSpace" presStyleCnt="0"/>
      <dgm:spPr/>
    </dgm:pt>
    <dgm:pt modelId="{5588F82D-ADF6-45B9-9133-CA7B3451646A}" type="pres">
      <dgm:prSet presAssocID="{9F473451-9D7E-413A-9037-14C4DF00A43C}" presName="childText" presStyleLbl="conFgAcc1" presStyleIdx="1" presStyleCnt="3">
        <dgm:presLayoutVars>
          <dgm:bulletEnabled val="1"/>
        </dgm:presLayoutVars>
      </dgm:prSet>
      <dgm:spPr/>
    </dgm:pt>
    <dgm:pt modelId="{F87C297F-F946-49BB-B7EC-9E7589D485B9}" type="pres">
      <dgm:prSet presAssocID="{7B4EED35-2A62-40D1-981F-DDB7563EE163}" presName="spaceBetweenRectangles" presStyleCnt="0"/>
      <dgm:spPr/>
    </dgm:pt>
    <dgm:pt modelId="{3492D593-F599-4347-AD0D-69B9A91EB806}" type="pres">
      <dgm:prSet presAssocID="{8058E445-7D1D-4223-B346-50DA66CBFEF6}" presName="parentLin" presStyleCnt="0"/>
      <dgm:spPr/>
    </dgm:pt>
    <dgm:pt modelId="{E67F4042-9D88-4177-9C21-DF793397328D}" type="pres">
      <dgm:prSet presAssocID="{8058E445-7D1D-4223-B346-50DA66CBFEF6}" presName="parentLeftMargin" presStyleLbl="node1" presStyleIdx="1" presStyleCnt="3"/>
      <dgm:spPr/>
    </dgm:pt>
    <dgm:pt modelId="{5C489242-421A-4678-B8A1-23B8BC788AFC}" type="pres">
      <dgm:prSet presAssocID="{8058E445-7D1D-4223-B346-50DA66CBFE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8FDE7-8A37-4AE6-BD8F-468B85695D66}" type="pres">
      <dgm:prSet presAssocID="{8058E445-7D1D-4223-B346-50DA66CBFEF6}" presName="negativeSpace" presStyleCnt="0"/>
      <dgm:spPr/>
    </dgm:pt>
    <dgm:pt modelId="{40F4F82A-7B64-4CF2-B67C-1DD29A7FD76B}" type="pres">
      <dgm:prSet presAssocID="{8058E445-7D1D-4223-B346-50DA66CBFE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038067-DE76-4BA3-849F-3BFAF33D61D9}" type="presOf" srcId="{9F473451-9D7E-413A-9037-14C4DF00A43C}" destId="{3BEA7A93-E97A-4CA4-A51E-4E29B93FC2A9}" srcOrd="1" destOrd="0" presId="urn:microsoft.com/office/officeart/2005/8/layout/list1"/>
    <dgm:cxn modelId="{DCB59E6F-5ED7-462C-A87E-8012BF99C10D}" type="presOf" srcId="{8058E445-7D1D-4223-B346-50DA66CBFEF6}" destId="{5C489242-421A-4678-B8A1-23B8BC788AFC}" srcOrd="1" destOrd="0" presId="urn:microsoft.com/office/officeart/2005/8/layout/list1"/>
    <dgm:cxn modelId="{644FC8D1-60E8-448F-9DB2-9EAD1352047B}" type="presOf" srcId="{0C3A8B91-86A8-4A0A-9A6E-FAC244B86729}" destId="{A61BA6BC-C1E7-49D0-B810-DD119D3FC9BC}" srcOrd="0" destOrd="0" presId="urn:microsoft.com/office/officeart/2005/8/layout/list1"/>
    <dgm:cxn modelId="{B9AFFEB9-C7CC-4182-9890-19A6D2C11868}" type="presOf" srcId="{0C3A8B91-86A8-4A0A-9A6E-FAC244B86729}" destId="{BEA7CD2F-50FF-4A54-BEF4-B385F2016038}" srcOrd="1" destOrd="0" presId="urn:microsoft.com/office/officeart/2005/8/layout/list1"/>
    <dgm:cxn modelId="{0F92ADF8-F87A-4C19-8042-EC3BDC7739E3}" srcId="{FD7D1DEF-0D5A-4BA2-B61E-E38C51DB4719}" destId="{8058E445-7D1D-4223-B346-50DA66CBFEF6}" srcOrd="2" destOrd="0" parTransId="{26205222-D956-4B34-B5E2-A65490BA3A53}" sibTransId="{D04B5D48-309E-417A-8F3B-0DDFC586ADD8}"/>
    <dgm:cxn modelId="{60835A6C-3B91-47CB-974A-29D9D64E7F19}" type="presOf" srcId="{8058E445-7D1D-4223-B346-50DA66CBFEF6}" destId="{E67F4042-9D88-4177-9C21-DF793397328D}" srcOrd="0" destOrd="0" presId="urn:microsoft.com/office/officeart/2005/8/layout/list1"/>
    <dgm:cxn modelId="{A24AC7B6-E279-4E2D-8100-3531D4230CC0}" srcId="{FD7D1DEF-0D5A-4BA2-B61E-E38C51DB4719}" destId="{9F473451-9D7E-413A-9037-14C4DF00A43C}" srcOrd="1" destOrd="0" parTransId="{80E6E8FC-02B9-40ED-A052-7A1BE3BB11D6}" sibTransId="{7B4EED35-2A62-40D1-981F-DDB7563EE163}"/>
    <dgm:cxn modelId="{BB290687-9BEA-4690-A91D-4313DC4DA380}" srcId="{FD7D1DEF-0D5A-4BA2-B61E-E38C51DB4719}" destId="{0C3A8B91-86A8-4A0A-9A6E-FAC244B86729}" srcOrd="0" destOrd="0" parTransId="{811F15C7-63A4-4BAF-B639-81E5CB9F8ECB}" sibTransId="{B9B1DC17-034A-4FE3-B0C1-EEC201D8E2D2}"/>
    <dgm:cxn modelId="{BF166D3F-ABFC-4C52-8F67-B04FC9255133}" type="presOf" srcId="{9F473451-9D7E-413A-9037-14C4DF00A43C}" destId="{E5C971E2-AF18-4BE2-BA90-4E3C76DA7057}" srcOrd="0" destOrd="0" presId="urn:microsoft.com/office/officeart/2005/8/layout/list1"/>
    <dgm:cxn modelId="{BEC8FF9A-6520-4BC8-AAE3-1E8AC0679715}" type="presOf" srcId="{FD7D1DEF-0D5A-4BA2-B61E-E38C51DB4719}" destId="{B8F637F3-2033-4253-9FB8-1935AF29BDBB}" srcOrd="0" destOrd="0" presId="urn:microsoft.com/office/officeart/2005/8/layout/list1"/>
    <dgm:cxn modelId="{AE3FDC05-B4C9-436A-BBAA-5E1D6B122DDF}" type="presParOf" srcId="{B8F637F3-2033-4253-9FB8-1935AF29BDBB}" destId="{82E98A85-13F0-4C8B-B963-BB66525EA382}" srcOrd="0" destOrd="0" presId="urn:microsoft.com/office/officeart/2005/8/layout/list1"/>
    <dgm:cxn modelId="{63B0ABB3-4519-405D-B1BA-93FAA186FA48}" type="presParOf" srcId="{82E98A85-13F0-4C8B-B963-BB66525EA382}" destId="{A61BA6BC-C1E7-49D0-B810-DD119D3FC9BC}" srcOrd="0" destOrd="0" presId="urn:microsoft.com/office/officeart/2005/8/layout/list1"/>
    <dgm:cxn modelId="{E59BFC8A-E035-4E5A-AA99-E99E6D722DD8}" type="presParOf" srcId="{82E98A85-13F0-4C8B-B963-BB66525EA382}" destId="{BEA7CD2F-50FF-4A54-BEF4-B385F2016038}" srcOrd="1" destOrd="0" presId="urn:microsoft.com/office/officeart/2005/8/layout/list1"/>
    <dgm:cxn modelId="{DB31FC9E-9C2F-494D-9FEA-A69D3298CAF4}" type="presParOf" srcId="{B8F637F3-2033-4253-9FB8-1935AF29BDBB}" destId="{7793D717-05BB-485F-AC8A-D88F82EE0259}" srcOrd="1" destOrd="0" presId="urn:microsoft.com/office/officeart/2005/8/layout/list1"/>
    <dgm:cxn modelId="{E09E913D-A624-4296-A7D9-D9C142C71F88}" type="presParOf" srcId="{B8F637F3-2033-4253-9FB8-1935AF29BDBB}" destId="{19D01A53-72CD-4D72-9BCC-EFA242A877F5}" srcOrd="2" destOrd="0" presId="urn:microsoft.com/office/officeart/2005/8/layout/list1"/>
    <dgm:cxn modelId="{914298CF-E72A-4531-BCAA-681A98D4E9C6}" type="presParOf" srcId="{B8F637F3-2033-4253-9FB8-1935AF29BDBB}" destId="{E3FDA80E-00D8-432A-B126-BE5485C364EE}" srcOrd="3" destOrd="0" presId="urn:microsoft.com/office/officeart/2005/8/layout/list1"/>
    <dgm:cxn modelId="{18F47C1F-4317-4498-94A0-E3F1FD0A7B66}" type="presParOf" srcId="{B8F637F3-2033-4253-9FB8-1935AF29BDBB}" destId="{220439B4-9130-43C0-BDA6-F7CEBCFAA65D}" srcOrd="4" destOrd="0" presId="urn:microsoft.com/office/officeart/2005/8/layout/list1"/>
    <dgm:cxn modelId="{E4F8D11B-8C94-48B7-8C53-456BD69E3710}" type="presParOf" srcId="{220439B4-9130-43C0-BDA6-F7CEBCFAA65D}" destId="{E5C971E2-AF18-4BE2-BA90-4E3C76DA7057}" srcOrd="0" destOrd="0" presId="urn:microsoft.com/office/officeart/2005/8/layout/list1"/>
    <dgm:cxn modelId="{5AA5596F-CD22-4CB1-A711-79C7588D2327}" type="presParOf" srcId="{220439B4-9130-43C0-BDA6-F7CEBCFAA65D}" destId="{3BEA7A93-E97A-4CA4-A51E-4E29B93FC2A9}" srcOrd="1" destOrd="0" presId="urn:microsoft.com/office/officeart/2005/8/layout/list1"/>
    <dgm:cxn modelId="{B2A263A9-7F60-4753-9DDF-9E36B8DF91BA}" type="presParOf" srcId="{B8F637F3-2033-4253-9FB8-1935AF29BDBB}" destId="{69A3F9EC-E214-4AA3-B116-F388A6ADAC28}" srcOrd="5" destOrd="0" presId="urn:microsoft.com/office/officeart/2005/8/layout/list1"/>
    <dgm:cxn modelId="{E66510D5-64BD-4A8F-8C46-D0583940851C}" type="presParOf" srcId="{B8F637F3-2033-4253-9FB8-1935AF29BDBB}" destId="{5588F82D-ADF6-45B9-9133-CA7B3451646A}" srcOrd="6" destOrd="0" presId="urn:microsoft.com/office/officeart/2005/8/layout/list1"/>
    <dgm:cxn modelId="{0039F989-F1CC-4737-A321-98341E37DD64}" type="presParOf" srcId="{B8F637F3-2033-4253-9FB8-1935AF29BDBB}" destId="{F87C297F-F946-49BB-B7EC-9E7589D485B9}" srcOrd="7" destOrd="0" presId="urn:microsoft.com/office/officeart/2005/8/layout/list1"/>
    <dgm:cxn modelId="{B3E6D45F-8291-455B-AA18-F8C5208C4491}" type="presParOf" srcId="{B8F637F3-2033-4253-9FB8-1935AF29BDBB}" destId="{3492D593-F599-4347-AD0D-69B9A91EB806}" srcOrd="8" destOrd="0" presId="urn:microsoft.com/office/officeart/2005/8/layout/list1"/>
    <dgm:cxn modelId="{0606821A-5275-4BBF-B418-2BFCEF32BAAC}" type="presParOf" srcId="{3492D593-F599-4347-AD0D-69B9A91EB806}" destId="{E67F4042-9D88-4177-9C21-DF793397328D}" srcOrd="0" destOrd="0" presId="urn:microsoft.com/office/officeart/2005/8/layout/list1"/>
    <dgm:cxn modelId="{35711E0A-09A9-4277-B4AC-A9CFFDA2FD22}" type="presParOf" srcId="{3492D593-F599-4347-AD0D-69B9A91EB806}" destId="{5C489242-421A-4678-B8A1-23B8BC788AFC}" srcOrd="1" destOrd="0" presId="urn:microsoft.com/office/officeart/2005/8/layout/list1"/>
    <dgm:cxn modelId="{B107D623-E370-4608-962C-308AFAD01620}" type="presParOf" srcId="{B8F637F3-2033-4253-9FB8-1935AF29BDBB}" destId="{F998FDE7-8A37-4AE6-BD8F-468B85695D66}" srcOrd="9" destOrd="0" presId="urn:microsoft.com/office/officeart/2005/8/layout/list1"/>
    <dgm:cxn modelId="{C007E1CE-EBB4-4999-8EA7-B8F273936977}" type="presParOf" srcId="{B8F637F3-2033-4253-9FB8-1935AF29BDBB}" destId="{40F4F82A-7B64-4CF2-B67C-1DD29A7FD7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01A53-72CD-4D72-9BCC-EFA242A877F5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7CD2F-50FF-4A54-BEF4-B385F2016038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1950-ті рр. – перша половина 1960-х рр.;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483" y="89476"/>
        <a:ext cx="5571434" cy="1092154"/>
      </dsp:txXfrm>
    </dsp:sp>
    <dsp:sp modelId="{5588F82D-ADF6-45B9-9133-CA7B3451646A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A7A93-E97A-4CA4-A51E-4E29B93FC2A9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друга половина 1960-х рр. – перша половина 1980-х рр.;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483" y="1949236"/>
        <a:ext cx="5571434" cy="1092154"/>
      </dsp:txXfrm>
    </dsp:sp>
    <dsp:sp modelId="{40F4F82A-7B64-4CF2-B67C-1DD29A7FD76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9242-421A-4678-B8A1-23B8BC788AFC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друга половина 1980-х рр. – теперішній час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483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9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19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1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60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681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8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26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3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97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67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82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40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5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86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0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F4DF-277E-446F-9AAE-652C94F13A1A}" type="datetimeFigureOut">
              <a:rPr lang="uk-UA" smtClean="0"/>
              <a:t>17.10.2022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21B3CD-6D1A-4E64-AE3A-7563A09578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4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buv.gov.ua/UJRN/pollife_2018_2_23" TargetMode="External"/><Relationship Id="rId2" Type="http://schemas.openxmlformats.org/officeDocument/2006/relationships/hyperlink" Target="http://nbuv.gov.ua/UJRN/vdonnupn_2016_1_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66" y="1400795"/>
            <a:ext cx="359749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Еволюція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наукового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напряму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5074277" y="1563983"/>
            <a:ext cx="6774287" cy="516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052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61" y="1214371"/>
            <a:ext cx="810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83666" y="467517"/>
            <a:ext cx="9052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довготривалий процес в напрямку до «</a:t>
            </a:r>
            <a:r>
              <a:rPr lang="uk-UA" sz="24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транспланетарного</a:t>
            </a:r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зв’язку»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785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5876" y="41480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трансформація соціальних відносин від територіально-зв’язаних форм організації до «</a:t>
            </a:r>
            <a:r>
              <a:rPr lang="uk-UA" sz="24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супертериторіальності</a:t>
            </a:r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» і «</a:t>
            </a:r>
            <a:r>
              <a:rPr lang="uk-UA" sz="24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детериторизації</a:t>
            </a:r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» соціального життя</a:t>
            </a:r>
            <a:endParaRPr lang="uk-UA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60" y="1984469"/>
            <a:ext cx="7540549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1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375" y="4806264"/>
            <a:ext cx="995536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посилення економічної, соціальної і політичної активності через кордони;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інтенсивність;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швидкість, з якою міжнародні явища і процеси прискорюються;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впливовість, яка використовується для оцінки ефективності глобалізації.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88" y="126264"/>
            <a:ext cx="83200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7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44" y="213630"/>
            <a:ext cx="5868000" cy="3300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7759">
            <a:off x="1971294" y="843544"/>
            <a:ext cx="4536000" cy="1591783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8444">
            <a:off x="1909805" y="4066519"/>
            <a:ext cx="4095750" cy="111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08983">
            <a:off x="6200200" y="3018949"/>
            <a:ext cx="3664289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356" y="461228"/>
            <a:ext cx="8530107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Закон України «Про національну безпеку України» - Режим доступу: https://zakon.rada.gov.ua/laws/show/2469-19/sp:max50:nav7:font2#n355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Москальова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Н. П. Концепції національного інтересу в науковій літературі / Н. П.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Москальова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// Вісник Донецького національного університету. Серія : Політичні науки. - 2016. - № 1. - С. 29-32. - Режим доступу: </a:t>
            </a: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http://nbuv.gov.ua/UJRN/vdonnupn_2016_1_8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Літвін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Л. А. Сучасні концепції національних інтересів у контексті зовнішньої політики держав / Л. А.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Літвін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// Політичне життя. - 2018. - № 2. - С. 129-134. - Режим доступу: </a:t>
            </a: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http://nbuv.gov.ua/UJRN/pollife_2018_2_23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Петренко І. І. Аналітичні центри як суб'єкти формування публічної політики [Текст] : монографія / Ігор Петренко. - Київ : Вадим Карпенко [вид.], 2018. - 359 с.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Петренко І. І. Аналітичні центри // Велика українська енциклопедія. URL: https://vue.gov.ua/Аналітичні центри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Седляр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Ю.О. Еволюція аналізу зовнішньої політики як наукового напряму / Ю.О.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Седляр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// Актуальні проблеми міжнародних відносин. – 2016. − Випуск 93 (Частина ІІ). – С. 43-50.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Седляр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Ю.О. Зовнішньополітичний аналіз: предметне поле дослідження та етапи становлення / Ю. О.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Седляр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О. І.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Стадніченко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Політикус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: наук. журнал. – 2016. – № 1. – С. 228-232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Morgenthau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Hans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J.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Defense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Hans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J.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Morgenthau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1982. – 306 p.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Smith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Hadfield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A.,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Dunne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T. (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Theories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Actors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-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Oxford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Oxford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2007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3593" y="318970"/>
            <a:ext cx="5271753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Етапи становлення аналізу зовнішньої політики та їх сутність.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Виклики глобалізації для аналізу зовнішньої політики. Співвідношення традиційної та нової парадигм у аналізі зовнішньої політики.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Основні вітчизняні та зарубіжні аналітичні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осередки та школи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6091719" y="2298079"/>
            <a:ext cx="5754901" cy="43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285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6561" y="737974"/>
            <a:ext cx="7023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u="none" strike="noStrike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Етапи становлення аналізу зовнішньої політики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1915398"/>
              </p:ext>
            </p:extLst>
          </p:nvPr>
        </p:nvGraphicFramePr>
        <p:xfrm>
          <a:off x="2173668" y="12679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50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3943" y="0"/>
            <a:ext cx="5760000" cy="7747200"/>
            <a:chOff x="6432000" y="-337736"/>
            <a:chExt cx="5760000" cy="77472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2000" y="-337736"/>
              <a:ext cx="5760000" cy="77472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542785" y="6022884"/>
              <a:ext cx="210108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Ганс </a:t>
              </a:r>
              <a:r>
                <a:rPr lang="uk-UA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Моргентау</a:t>
              </a:r>
              <a:r>
                <a:rPr lang="uk-UA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uk-UA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1904-1980) </a:t>
              </a:r>
              <a:endParaRPr lang="uk-UA" sz="20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30977" y="0"/>
            <a:ext cx="5761023" cy="6858000"/>
            <a:chOff x="128789" y="61606"/>
            <a:chExt cx="5761023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51972" r="776"/>
            <a:stretch/>
          </p:blipFill>
          <p:spPr>
            <a:xfrm>
              <a:off x="128789" y="61606"/>
              <a:ext cx="5761023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89897" y="5964007"/>
              <a:ext cx="209288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uk-UA" sz="2000" b="1" i="0" u="none" strike="noStrike" spc="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Мортон</a:t>
              </a:r>
              <a:r>
                <a:rPr lang="uk-UA" sz="2000" b="1" i="0" u="none" strike="noStrike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b="1" i="0" u="none" strike="noStrike" spc="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Каплан</a:t>
              </a:r>
              <a:r>
                <a:rPr lang="uk-UA" sz="2000" b="0" i="0" u="none" strike="noStrike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uk-UA" sz="2000" b="0" i="0" u="none" strike="noStrike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(1921-2017) </a:t>
              </a:r>
              <a:endParaRPr lang="uk-UA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" b="98387" l="1250" r="98750">
                        <a14:foregroundMark x1="20000" y1="36022" x2="19500" y2="36022"/>
                        <a14:foregroundMark x1="17250" y1="37366" x2="17250" y2="37366"/>
                        <a14:foregroundMark x1="15250" y1="39516" x2="15250" y2="39516"/>
                        <a14:foregroundMark x1="12500" y1="41667" x2="12500" y2="41667"/>
                        <a14:foregroundMark x1="10500" y1="44892" x2="10500" y2="44892"/>
                        <a14:foregroundMark x1="9000" y1="47581" x2="6500" y2="52688"/>
                        <a14:foregroundMark x1="5750" y1="56183" x2="5250" y2="61022"/>
                        <a14:foregroundMark x1="5250" y1="69086" x2="7500" y2="75806"/>
                        <a14:foregroundMark x1="34750" y1="95699" x2="41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4588" y="162000"/>
            <a:ext cx="720000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923987" y="1956261"/>
            <a:ext cx="2454443" cy="3983857"/>
            <a:chOff x="8614894" y="654233"/>
            <a:chExt cx="2454443" cy="398385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715966" y="3930204"/>
              <a:ext cx="2252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Максуел</a:t>
              </a:r>
              <a:r>
                <a:rPr lang="uk-UA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Тейлор</a:t>
              </a:r>
              <a:r>
                <a:rPr lang="uk-UA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uk-UA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(1901-1987) </a:t>
              </a:r>
              <a:endParaRPr lang="uk-UA" sz="2000" dirty="0" smtClean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14894" y="654233"/>
              <a:ext cx="2454443" cy="32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Группа 7"/>
          <p:cNvGrpSpPr/>
          <p:nvPr/>
        </p:nvGrpSpPr>
        <p:grpSpPr>
          <a:xfrm>
            <a:off x="1243403" y="1956261"/>
            <a:ext cx="3240000" cy="3947886"/>
            <a:chOff x="2518412" y="-72610"/>
            <a:chExt cx="3240000" cy="39478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001" y="3167390"/>
              <a:ext cx="21808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000" b="1" i="0" u="none" strike="noStrike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Генрі </a:t>
              </a:r>
              <a:r>
                <a:rPr lang="uk-UA" sz="2000" b="1" i="0" u="none" strike="noStrike" spc="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Кіссінджер</a:t>
              </a:r>
              <a:r>
                <a:rPr lang="uk-UA" sz="2000" b="0" i="0" u="none" strike="noStrike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uk-UA" sz="2000" b="0" i="0" u="none" strike="noStrike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(нар.1923 р.)</a:t>
              </a:r>
              <a:endParaRPr lang="uk-UA" sz="2000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8412" y="-72610"/>
              <a:ext cx="3240000" cy="32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Прямоугольник 8"/>
          <p:cNvSpPr/>
          <p:nvPr/>
        </p:nvSpPr>
        <p:spPr>
          <a:xfrm>
            <a:off x="4954914" y="2606765"/>
            <a:ext cx="34975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школа </a:t>
            </a:r>
          </a:p>
          <a:p>
            <a:pPr algn="ctr"/>
            <a:r>
              <a:rPr lang="uk-UA" sz="4000" b="1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стратегічного </a:t>
            </a:r>
          </a:p>
          <a:p>
            <a:pPr algn="ctr"/>
            <a:r>
              <a:rPr lang="uk-UA" sz="4000" b="1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аналізу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6134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265181" y="719876"/>
            <a:ext cx="2895473" cy="2659757"/>
          </a:xfrm>
          <a:custGeom>
            <a:avLst/>
            <a:gdLst>
              <a:gd name="connsiteX0" fmla="*/ 0 w 2659757"/>
              <a:gd name="connsiteY0" fmla="*/ 1329879 h 2659757"/>
              <a:gd name="connsiteX1" fmla="*/ 1329879 w 2659757"/>
              <a:gd name="connsiteY1" fmla="*/ 0 h 2659757"/>
              <a:gd name="connsiteX2" fmla="*/ 2659758 w 2659757"/>
              <a:gd name="connsiteY2" fmla="*/ 1329879 h 2659757"/>
              <a:gd name="connsiteX3" fmla="*/ 1329879 w 2659757"/>
              <a:gd name="connsiteY3" fmla="*/ 2659758 h 2659757"/>
              <a:gd name="connsiteX4" fmla="*/ 0 w 2659757"/>
              <a:gd name="connsiteY4" fmla="*/ 1329879 h 26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757" h="2659757">
                <a:moveTo>
                  <a:pt x="0" y="1329879"/>
                </a:moveTo>
                <a:cubicBezTo>
                  <a:pt x="0" y="595407"/>
                  <a:pt x="595407" y="0"/>
                  <a:pt x="1329879" y="0"/>
                </a:cubicBezTo>
                <a:cubicBezTo>
                  <a:pt x="2064351" y="0"/>
                  <a:pt x="2659758" y="595407"/>
                  <a:pt x="2659758" y="1329879"/>
                </a:cubicBezTo>
                <a:cubicBezTo>
                  <a:pt x="2659758" y="2064351"/>
                  <a:pt x="2064351" y="2659758"/>
                  <a:pt x="1329879" y="2659758"/>
                </a:cubicBezTo>
                <a:cubicBezTo>
                  <a:pt x="595407" y="2659758"/>
                  <a:pt x="0" y="2064351"/>
                  <a:pt x="0" y="132987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992" tIns="419992" rIns="419992" bIns="41999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0" i="0" u="none" strike="noStrike" kern="1200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пошук багаторівневої теорії пояснення змісту зовнішньої політики</a:t>
            </a:r>
            <a:endParaRPr lang="ru-RU" sz="2400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5556493" y="3390433"/>
            <a:ext cx="77132" cy="77132"/>
          </a:xfrm>
          <a:custGeom>
            <a:avLst/>
            <a:gdLst>
              <a:gd name="connsiteX0" fmla="*/ 10224 w 77132"/>
              <a:gd name="connsiteY0" fmla="*/ 29495 h 77132"/>
              <a:gd name="connsiteX1" fmla="*/ 29495 w 77132"/>
              <a:gd name="connsiteY1" fmla="*/ 29495 h 77132"/>
              <a:gd name="connsiteX2" fmla="*/ 29495 w 77132"/>
              <a:gd name="connsiteY2" fmla="*/ 10224 h 77132"/>
              <a:gd name="connsiteX3" fmla="*/ 47637 w 77132"/>
              <a:gd name="connsiteY3" fmla="*/ 10224 h 77132"/>
              <a:gd name="connsiteX4" fmla="*/ 47637 w 77132"/>
              <a:gd name="connsiteY4" fmla="*/ 29495 h 77132"/>
              <a:gd name="connsiteX5" fmla="*/ 66908 w 77132"/>
              <a:gd name="connsiteY5" fmla="*/ 29495 h 77132"/>
              <a:gd name="connsiteX6" fmla="*/ 66908 w 77132"/>
              <a:gd name="connsiteY6" fmla="*/ 47637 h 77132"/>
              <a:gd name="connsiteX7" fmla="*/ 47637 w 77132"/>
              <a:gd name="connsiteY7" fmla="*/ 47637 h 77132"/>
              <a:gd name="connsiteX8" fmla="*/ 47637 w 77132"/>
              <a:gd name="connsiteY8" fmla="*/ 66908 h 77132"/>
              <a:gd name="connsiteX9" fmla="*/ 29495 w 77132"/>
              <a:gd name="connsiteY9" fmla="*/ 66908 h 77132"/>
              <a:gd name="connsiteX10" fmla="*/ 29495 w 77132"/>
              <a:gd name="connsiteY10" fmla="*/ 47637 h 77132"/>
              <a:gd name="connsiteX11" fmla="*/ 10224 w 77132"/>
              <a:gd name="connsiteY11" fmla="*/ 47637 h 77132"/>
              <a:gd name="connsiteX12" fmla="*/ 10224 w 77132"/>
              <a:gd name="connsiteY12" fmla="*/ 29495 h 7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132" h="77132">
                <a:moveTo>
                  <a:pt x="10224" y="29495"/>
                </a:moveTo>
                <a:lnTo>
                  <a:pt x="29495" y="29495"/>
                </a:lnTo>
                <a:lnTo>
                  <a:pt x="29495" y="10224"/>
                </a:lnTo>
                <a:lnTo>
                  <a:pt x="47637" y="10224"/>
                </a:lnTo>
                <a:lnTo>
                  <a:pt x="47637" y="29495"/>
                </a:lnTo>
                <a:lnTo>
                  <a:pt x="66908" y="29495"/>
                </a:lnTo>
                <a:lnTo>
                  <a:pt x="66908" y="47637"/>
                </a:lnTo>
                <a:lnTo>
                  <a:pt x="47637" y="47637"/>
                </a:lnTo>
                <a:lnTo>
                  <a:pt x="47637" y="66908"/>
                </a:lnTo>
                <a:lnTo>
                  <a:pt x="29495" y="66908"/>
                </a:lnTo>
                <a:lnTo>
                  <a:pt x="29495" y="47637"/>
                </a:lnTo>
                <a:lnTo>
                  <a:pt x="10224" y="47637"/>
                </a:lnTo>
                <a:lnTo>
                  <a:pt x="10224" y="294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24" tIns="29495" rIns="10224" bIns="294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" name="Полилиния 6"/>
          <p:cNvSpPr/>
          <p:nvPr/>
        </p:nvSpPr>
        <p:spPr>
          <a:xfrm>
            <a:off x="4265181" y="3478364"/>
            <a:ext cx="2895473" cy="2659757"/>
          </a:xfrm>
          <a:custGeom>
            <a:avLst/>
            <a:gdLst>
              <a:gd name="connsiteX0" fmla="*/ 0 w 2659757"/>
              <a:gd name="connsiteY0" fmla="*/ 1329879 h 2659757"/>
              <a:gd name="connsiteX1" fmla="*/ 1329879 w 2659757"/>
              <a:gd name="connsiteY1" fmla="*/ 0 h 2659757"/>
              <a:gd name="connsiteX2" fmla="*/ 2659758 w 2659757"/>
              <a:gd name="connsiteY2" fmla="*/ 1329879 h 2659757"/>
              <a:gd name="connsiteX3" fmla="*/ 1329879 w 2659757"/>
              <a:gd name="connsiteY3" fmla="*/ 2659758 h 2659757"/>
              <a:gd name="connsiteX4" fmla="*/ 0 w 2659757"/>
              <a:gd name="connsiteY4" fmla="*/ 1329879 h 26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757" h="2659757">
                <a:moveTo>
                  <a:pt x="0" y="1329879"/>
                </a:moveTo>
                <a:cubicBezTo>
                  <a:pt x="0" y="595407"/>
                  <a:pt x="595407" y="0"/>
                  <a:pt x="1329879" y="0"/>
                </a:cubicBezTo>
                <a:cubicBezTo>
                  <a:pt x="2064351" y="0"/>
                  <a:pt x="2659758" y="595407"/>
                  <a:pt x="2659758" y="1329879"/>
                </a:cubicBezTo>
                <a:cubicBezTo>
                  <a:pt x="2659758" y="2064351"/>
                  <a:pt x="2064351" y="2659758"/>
                  <a:pt x="1329879" y="2659758"/>
                </a:cubicBezTo>
                <a:cubicBezTo>
                  <a:pt x="595407" y="2659758"/>
                  <a:pt x="0" y="2064351"/>
                  <a:pt x="0" y="132987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992" tIns="419992" rIns="419992" bIns="41999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0" i="0" u="none" strike="noStrike" kern="1200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розширення методологічної бази аналізу зовнішньо-політичної діяльності</a:t>
            </a:r>
            <a:endParaRPr lang="ru-RU" sz="24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8086839" y="2813868"/>
            <a:ext cx="1760645" cy="1359085"/>
          </a:xfrm>
          <a:custGeom>
            <a:avLst/>
            <a:gdLst>
              <a:gd name="connsiteX0" fmla="*/ 0 w 1760645"/>
              <a:gd name="connsiteY0" fmla="*/ 679543 h 1359085"/>
              <a:gd name="connsiteX1" fmla="*/ 880323 w 1760645"/>
              <a:gd name="connsiteY1" fmla="*/ 0 h 1359085"/>
              <a:gd name="connsiteX2" fmla="*/ 1760646 w 1760645"/>
              <a:gd name="connsiteY2" fmla="*/ 679543 h 1359085"/>
              <a:gd name="connsiteX3" fmla="*/ 880323 w 1760645"/>
              <a:gd name="connsiteY3" fmla="*/ 1359086 h 1359085"/>
              <a:gd name="connsiteX4" fmla="*/ 0 w 1760645"/>
              <a:gd name="connsiteY4" fmla="*/ 679543 h 13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45" h="1359085">
                <a:moveTo>
                  <a:pt x="0" y="679543"/>
                </a:moveTo>
                <a:cubicBezTo>
                  <a:pt x="0" y="304242"/>
                  <a:pt x="394134" y="0"/>
                  <a:pt x="880323" y="0"/>
                </a:cubicBezTo>
                <a:cubicBezTo>
                  <a:pt x="1366512" y="0"/>
                  <a:pt x="1760646" y="304242"/>
                  <a:pt x="1760646" y="679543"/>
                </a:cubicBezTo>
                <a:cubicBezTo>
                  <a:pt x="1760646" y="1054844"/>
                  <a:pt x="1366512" y="1359086"/>
                  <a:pt x="880323" y="1359086"/>
                </a:cubicBezTo>
                <a:cubicBezTo>
                  <a:pt x="394134" y="1359086"/>
                  <a:pt x="0" y="1054844"/>
                  <a:pt x="0" y="6795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130" tIns="233323" rIns="292130" bIns="23332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700" b="1" i="0" u="none" strike="noStrike" kern="1200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Другий етап</a:t>
            </a:r>
            <a:r>
              <a:rPr lang="uk-UA" sz="2700" b="0" i="0" u="none" strike="noStrike" kern="1200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700" kern="1200" dirty="0"/>
          </a:p>
        </p:txBody>
      </p:sp>
    </p:spTree>
    <p:extLst>
      <p:ext uri="{BB962C8B-B14F-4D97-AF65-F5344CB8AC3E}">
        <p14:creationId xmlns:p14="http://schemas.microsoft.com/office/powerpoint/2010/main" val="15052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659" y="370442"/>
            <a:ext cx="83111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</a:t>
            </a:r>
            <a:r>
              <a:rPr lang="uk-UA" sz="2000" b="1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третьому періоді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формується комплексний підхід до розуміння сутності зовнішньої політики, автори звертаються до проблеми 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0" i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інформаційного забезпечення зовнішньополітичної діяльності 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(«ефект CNN» – термін, який застосовується в політичній науці та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медіазнавстві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для опису впливу цілодобових новинних телеканалів на сприйняття міжнародних подій особами, які приймають політичні (і особливо зовнішньополітичні) рішення на рівні урядів і міжнародних організацій) (Девід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Гребер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(1961-2020), Річард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Перлофф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(нар. 1951 р.) та ін.), 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набувають популярності </a:t>
            </a:r>
            <a:r>
              <a:rPr lang="uk-UA" sz="2000" b="0" i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теорії лідерства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(Б. Корані – метод індикаторів, Д.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МакНіл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А.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Мінтц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Д. Мітчелл, П.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Петерсон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Т. Престон, Л.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Сігельман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М.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Херманн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Т. Шо), 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вивчається роль соціокультурного середовища, національного ядра у формуванні зовнішньої політики, 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зустрічаються спроби виокремити критерії оцінки ефективності зовнішньої політики (Г. Брук, Ф.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Зеліков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Ч. Кеглі-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мол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., Б.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Сепін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Р. Снайдер, Е. </a:t>
            </a:r>
            <a:r>
              <a:rPr lang="uk-UA" sz="2000" b="0" i="0" u="none" strike="noStrike" spc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Уіткопф</a:t>
            </a:r>
            <a:r>
              <a:rPr lang="uk-UA" sz="2000" b="0" i="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-66675"/>
            <a:ext cx="11142439" cy="6960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6213" y="261456"/>
            <a:ext cx="5484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0" u="none" strike="noStrike" spc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ГЛОБАЛІЗАЦІЯ</a:t>
            </a:r>
            <a:endParaRPr lang="uk-UA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647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7</cp:revision>
  <dcterms:created xsi:type="dcterms:W3CDTF">2022-10-17T17:11:52Z</dcterms:created>
  <dcterms:modified xsi:type="dcterms:W3CDTF">2022-10-17T18:07:17Z</dcterms:modified>
</cp:coreProperties>
</file>