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AED45-F711-4F3E-A174-C6BE262B5BD7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3D3C8-C9F3-4395-9D1F-7B1A6410B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AED45-F711-4F3E-A174-C6BE262B5BD7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3D3C8-C9F3-4395-9D1F-7B1A6410B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AED45-F711-4F3E-A174-C6BE262B5BD7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3D3C8-C9F3-4395-9D1F-7B1A6410B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AED45-F711-4F3E-A174-C6BE262B5BD7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3D3C8-C9F3-4395-9D1F-7B1A6410B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AED45-F711-4F3E-A174-C6BE262B5BD7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3D3C8-C9F3-4395-9D1F-7B1A6410B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AED45-F711-4F3E-A174-C6BE262B5BD7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3D3C8-C9F3-4395-9D1F-7B1A6410B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AED45-F711-4F3E-A174-C6BE262B5BD7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3D3C8-C9F3-4395-9D1F-7B1A6410B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AED45-F711-4F3E-A174-C6BE262B5BD7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3D3C8-C9F3-4395-9D1F-7B1A6410B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AED45-F711-4F3E-A174-C6BE262B5BD7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3D3C8-C9F3-4395-9D1F-7B1A6410B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AED45-F711-4F3E-A174-C6BE262B5BD7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3D3C8-C9F3-4395-9D1F-7B1A6410B7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AED45-F711-4F3E-A174-C6BE262B5BD7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3D3C8-C9F3-4395-9D1F-7B1A6410B70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03AED45-F711-4F3E-A174-C6BE262B5BD7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B73D3C8-C9F3-4395-9D1F-7B1A6410B7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Особистість у функціональному, онтологічному і аксіологічному вимірах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Ст.викл.Вронська</a:t>
            </a:r>
            <a:r>
              <a:rPr lang="uk-UA" dirty="0" smtClean="0"/>
              <a:t> В.М.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915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-495151"/>
            <a:ext cx="4572000" cy="784830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Вона </a:t>
            </a:r>
            <a:r>
              <a:rPr lang="ru-RU" dirty="0" err="1" smtClean="0"/>
              <a:t>засвідчує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endParaRPr lang="ru-RU" dirty="0" smtClean="0"/>
          </a:p>
          <a:p>
            <a:r>
              <a:rPr lang="ru-RU" dirty="0" err="1" smtClean="0"/>
              <a:t>принципово</a:t>
            </a:r>
            <a:r>
              <a:rPr lang="ru-RU" dirty="0" smtClean="0"/>
              <a:t> неправильною є установка, яка </a:t>
            </a:r>
            <a:r>
              <a:rPr lang="ru-RU" dirty="0" err="1" smtClean="0"/>
              <a:t>панує</a:t>
            </a:r>
            <a:r>
              <a:rPr lang="ru-RU" dirty="0" smtClean="0"/>
              <a:t> в </a:t>
            </a:r>
            <a:r>
              <a:rPr lang="ru-RU" dirty="0" err="1" smtClean="0"/>
              <a:t>педагогіці</a:t>
            </a:r>
            <a:r>
              <a:rPr lang="ru-RU" dirty="0" smtClean="0"/>
              <a:t> і</a:t>
            </a:r>
          </a:p>
          <a:p>
            <a:r>
              <a:rPr lang="ru-RU" dirty="0" err="1" smtClean="0"/>
              <a:t>психології</a:t>
            </a:r>
            <a:r>
              <a:rPr lang="ru-RU" dirty="0" smtClean="0"/>
              <a:t>, </a:t>
            </a:r>
            <a:r>
              <a:rPr lang="ru-RU" dirty="0" err="1" smtClean="0"/>
              <a:t>ніби</a:t>
            </a:r>
            <a:r>
              <a:rPr lang="ru-RU" dirty="0" smtClean="0"/>
              <a:t> "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інтелекту</a:t>
            </a:r>
            <a:r>
              <a:rPr lang="ru-RU" dirty="0" smtClean="0"/>
              <a:t> – </a:t>
            </a:r>
            <a:r>
              <a:rPr lang="ru-RU" dirty="0" err="1" smtClean="0"/>
              <a:t>наслідок</a:t>
            </a:r>
            <a:r>
              <a:rPr lang="ru-RU" dirty="0" smtClean="0"/>
              <a:t> </a:t>
            </a:r>
            <a:r>
              <a:rPr lang="ru-RU" dirty="0" err="1" smtClean="0"/>
              <a:t>оволодіння</a:t>
            </a:r>
            <a:r>
              <a:rPr lang="ru-RU" dirty="0" smtClean="0"/>
              <a:t> </a:t>
            </a:r>
            <a:r>
              <a:rPr lang="ru-RU" dirty="0" err="1" smtClean="0"/>
              <a:t>готовими</a:t>
            </a:r>
            <a:endParaRPr lang="ru-RU" dirty="0" smtClean="0"/>
          </a:p>
          <a:p>
            <a:r>
              <a:rPr lang="ru-RU" dirty="0" err="1" smtClean="0"/>
              <a:t>знаннями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уміннями</a:t>
            </a:r>
            <a:r>
              <a:rPr lang="ru-RU" dirty="0" smtClean="0"/>
              <a:t> і </a:t>
            </a:r>
            <a:r>
              <a:rPr lang="ru-RU" dirty="0" err="1" smtClean="0"/>
              <a:t>навичками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, та й</a:t>
            </a:r>
          </a:p>
          <a:p>
            <a:r>
              <a:rPr lang="ru-RU" dirty="0" err="1" smtClean="0"/>
              <a:t>взагалі</a:t>
            </a:r>
            <a:r>
              <a:rPr lang="ru-RU" dirty="0" smtClean="0"/>
              <a:t> </a:t>
            </a:r>
            <a:r>
              <a:rPr lang="ru-RU" dirty="0" err="1" smtClean="0"/>
              <a:t>психічний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засвоєння</a:t>
            </a:r>
            <a:endParaRPr lang="ru-RU" dirty="0" smtClean="0"/>
          </a:p>
          <a:p>
            <a:r>
              <a:rPr lang="ru-RU" dirty="0" err="1" smtClean="0"/>
              <a:t>посталих</a:t>
            </a:r>
            <a:r>
              <a:rPr lang="ru-RU" dirty="0" smtClean="0"/>
              <a:t> перед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готових</a:t>
            </a:r>
            <a:r>
              <a:rPr lang="ru-RU" dirty="0" smtClean="0"/>
              <a:t>, </a:t>
            </a:r>
            <a:r>
              <a:rPr lang="ru-RU" dirty="0" err="1" smtClean="0"/>
              <a:t>канонізованих</a:t>
            </a:r>
            <a:r>
              <a:rPr lang="ru-RU" dirty="0" smtClean="0"/>
              <a:t> форм </a:t>
            </a:r>
            <a:r>
              <a:rPr lang="ru-RU" dirty="0" err="1" smtClean="0"/>
              <a:t>культури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дидактично </a:t>
            </a:r>
            <a:r>
              <a:rPr lang="ru-RU" dirty="0" err="1" smtClean="0"/>
              <a:t>адаптованих</a:t>
            </a:r>
            <a:r>
              <a:rPr lang="ru-RU" dirty="0" smtClean="0"/>
              <a:t> до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вікових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" [28, с. 70]. В</a:t>
            </a:r>
          </a:p>
          <a:p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разі</a:t>
            </a:r>
            <a:r>
              <a:rPr lang="ru-RU" dirty="0" smtClean="0"/>
              <a:t>, </a:t>
            </a:r>
            <a:r>
              <a:rPr lang="ru-RU" dirty="0" err="1" smtClean="0"/>
              <a:t>зазначає</a:t>
            </a:r>
            <a:r>
              <a:rPr lang="ru-RU" dirty="0" smtClean="0"/>
              <a:t> </a:t>
            </a:r>
            <a:r>
              <a:rPr lang="ru-RU" dirty="0" err="1" smtClean="0"/>
              <a:t>далі</a:t>
            </a:r>
            <a:r>
              <a:rPr lang="ru-RU" dirty="0" smtClean="0"/>
              <a:t> Ф. Т. Михайлов, </a:t>
            </a:r>
            <a:r>
              <a:rPr lang="ru-RU" dirty="0" err="1" smtClean="0"/>
              <a:t>розвиток</a:t>
            </a:r>
            <a:r>
              <a:rPr lang="ru-RU" dirty="0" smtClean="0"/>
              <a:t> буде </a:t>
            </a:r>
            <a:r>
              <a:rPr lang="ru-RU" dirty="0" err="1" smtClean="0"/>
              <a:t>мінімальним</a:t>
            </a:r>
            <a:endParaRPr lang="ru-RU" dirty="0" smtClean="0"/>
          </a:p>
          <a:p>
            <a:r>
              <a:rPr lang="ru-RU" dirty="0" smtClean="0"/>
              <a:t>і </a:t>
            </a:r>
            <a:r>
              <a:rPr lang="ru-RU" dirty="0" err="1" smtClean="0"/>
              <a:t>випадковим</a:t>
            </a:r>
            <a:r>
              <a:rPr lang="ru-RU" dirty="0" smtClean="0"/>
              <a:t>. </a:t>
            </a:r>
            <a:r>
              <a:rPr lang="ru-RU" dirty="0" err="1" smtClean="0"/>
              <a:t>Натомість</a:t>
            </a:r>
            <a:r>
              <a:rPr lang="ru-RU" dirty="0" smtClean="0"/>
              <a:t>, </a:t>
            </a:r>
            <a:r>
              <a:rPr lang="ru-RU" dirty="0" err="1" smtClean="0"/>
              <a:t>справді</a:t>
            </a:r>
            <a:r>
              <a:rPr lang="ru-RU" dirty="0" smtClean="0"/>
              <a:t> </a:t>
            </a:r>
            <a:r>
              <a:rPr lang="ru-RU" dirty="0" err="1" smtClean="0"/>
              <a:t>розвивальна</a:t>
            </a:r>
            <a:r>
              <a:rPr lang="ru-RU" dirty="0" smtClean="0"/>
              <a:t> </a:t>
            </a:r>
            <a:r>
              <a:rPr lang="ru-RU" dirty="0" err="1" smtClean="0"/>
              <a:t>освіта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</a:t>
            </a:r>
          </a:p>
          <a:p>
            <a:r>
              <a:rPr lang="ru-RU" dirty="0" err="1" smtClean="0"/>
              <a:t>що</a:t>
            </a:r>
            <a:r>
              <a:rPr lang="ru-RU" dirty="0" smtClean="0"/>
              <a:t> перед </a:t>
            </a:r>
            <a:r>
              <a:rPr lang="ru-RU" dirty="0" err="1" smtClean="0"/>
              <a:t>людиною</a:t>
            </a:r>
            <a:r>
              <a:rPr lang="ru-RU" dirty="0" smtClean="0"/>
              <a:t> ставиться не </a:t>
            </a:r>
            <a:r>
              <a:rPr lang="ru-RU" dirty="0" err="1" smtClean="0"/>
              <a:t>готовий</a:t>
            </a:r>
            <a:r>
              <a:rPr lang="ru-RU" dirty="0" smtClean="0"/>
              <a:t> </a:t>
            </a:r>
            <a:r>
              <a:rPr lang="ru-RU" dirty="0" err="1" smtClean="0"/>
              <a:t>об’єкт</a:t>
            </a:r>
            <a:r>
              <a:rPr lang="ru-RU" dirty="0" smtClean="0"/>
              <a:t> </a:t>
            </a:r>
            <a:r>
              <a:rPr lang="ru-RU" dirty="0" err="1" smtClean="0"/>
              <a:t>засвоєння</a:t>
            </a:r>
            <a:r>
              <a:rPr lang="ru-RU" dirty="0" smtClean="0"/>
              <a:t>, а створю-</a:t>
            </a:r>
          </a:p>
          <a:p>
            <a:r>
              <a:rPr lang="ru-RU" dirty="0" err="1" smtClean="0"/>
              <a:t>ється</a:t>
            </a:r>
            <a:r>
              <a:rPr lang="ru-RU" dirty="0" smtClean="0"/>
              <a:t> </a:t>
            </a:r>
            <a:r>
              <a:rPr lang="ru-RU" dirty="0" err="1" smtClean="0"/>
              <a:t>особлива</a:t>
            </a:r>
            <a:r>
              <a:rPr lang="ru-RU" dirty="0" smtClean="0"/>
              <a:t> </a:t>
            </a:r>
            <a:r>
              <a:rPr lang="ru-RU" dirty="0" err="1" smtClean="0"/>
              <a:t>навчальна</a:t>
            </a:r>
            <a:r>
              <a:rPr lang="ru-RU" dirty="0" smtClean="0"/>
              <a:t> </a:t>
            </a:r>
            <a:r>
              <a:rPr lang="ru-RU" dirty="0" err="1" smtClean="0"/>
              <a:t>ситуація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у </a:t>
            </a:r>
            <a:r>
              <a:rPr lang="ru-RU" dirty="0" err="1" smtClean="0"/>
              <a:t>суб’єкта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endParaRPr lang="ru-RU" dirty="0" smtClean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і </a:t>
            </a:r>
            <a:r>
              <a:rPr lang="ru-RU" dirty="0" err="1" smtClean="0"/>
              <a:t>власна</a:t>
            </a:r>
            <a:r>
              <a:rPr lang="ru-RU" dirty="0" smtClean="0"/>
              <a:t> </a:t>
            </a:r>
            <a:r>
              <a:rPr lang="ru-RU" dirty="0" err="1" smtClean="0"/>
              <a:t>творча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r>
              <a:rPr lang="ru-RU" dirty="0" smtClean="0"/>
              <a:t>,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оволодіння</a:t>
            </a:r>
            <a:endParaRPr lang="ru-RU" dirty="0" smtClean="0"/>
          </a:p>
          <a:p>
            <a:r>
              <a:rPr lang="ru-RU" dirty="0" err="1" smtClean="0"/>
              <a:t>засобом</a:t>
            </a:r>
            <a:r>
              <a:rPr lang="ru-RU" dirty="0" smtClean="0"/>
              <a:t> і </a:t>
            </a:r>
            <a:r>
              <a:rPr lang="ru-RU" dirty="0" err="1" smtClean="0"/>
              <a:t>ситуацією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649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Л. С. </a:t>
            </a:r>
            <a:r>
              <a:rPr lang="ru-RU" dirty="0" err="1" smtClean="0"/>
              <a:t>Виготський</a:t>
            </a:r>
            <a:r>
              <a:rPr lang="ru-RU" dirty="0" smtClean="0"/>
              <a:t> написав про </a:t>
            </a:r>
            <a:r>
              <a:rPr lang="ru-RU" dirty="0" err="1" smtClean="0"/>
              <a:t>це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"Лише </a:t>
            </a:r>
            <a:r>
              <a:rPr lang="ru-RU" dirty="0" err="1" smtClean="0"/>
              <a:t>тоді</a:t>
            </a:r>
            <a:r>
              <a:rPr lang="ru-RU" dirty="0" smtClean="0"/>
              <a:t>, коли 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 err="1" smtClean="0"/>
              <a:t>оволодіває</a:t>
            </a:r>
            <a:r>
              <a:rPr lang="ru-RU" dirty="0" smtClean="0"/>
              <a:t> </a:t>
            </a:r>
            <a:r>
              <a:rPr lang="ru-RU" dirty="0" err="1" smtClean="0"/>
              <a:t>тією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іншою</a:t>
            </a:r>
            <a:r>
              <a:rPr lang="ru-RU" dirty="0" smtClean="0"/>
              <a:t> формою</a:t>
            </a:r>
          </a:p>
          <a:p>
            <a:r>
              <a:rPr lang="ru-RU" dirty="0" err="1" smtClean="0"/>
              <a:t>поведінки</a:t>
            </a:r>
            <a:r>
              <a:rPr lang="ru-RU" dirty="0" smtClean="0"/>
              <a:t>, вона </a:t>
            </a:r>
            <a:r>
              <a:rPr lang="ru-RU" dirty="0" err="1" smtClean="0"/>
              <a:t>піднімається</a:t>
            </a:r>
            <a:r>
              <a:rPr lang="ru-RU" dirty="0" smtClean="0"/>
              <a:t> на </a:t>
            </a:r>
            <a:r>
              <a:rPr lang="ru-RU" dirty="0" err="1" smtClean="0"/>
              <a:t>вищу</a:t>
            </a:r>
            <a:r>
              <a:rPr lang="ru-RU" dirty="0" smtClean="0"/>
              <a:t> </a:t>
            </a:r>
            <a:r>
              <a:rPr lang="ru-RU" dirty="0" err="1" smtClean="0"/>
              <a:t>сходинку</a:t>
            </a:r>
            <a:r>
              <a:rPr lang="ru-RU" dirty="0" smtClean="0"/>
              <a:t>" [10, </a:t>
            </a:r>
            <a:r>
              <a:rPr lang="en-US" dirty="0" smtClean="0"/>
              <a:t>c. 316]. </a:t>
            </a:r>
            <a:r>
              <a:rPr lang="ru-RU" dirty="0" smtClean="0"/>
              <a:t>Тому,</a:t>
            </a:r>
          </a:p>
          <a:p>
            <a:r>
              <a:rPr lang="ru-RU" dirty="0" err="1" smtClean="0"/>
              <a:t>додами</a:t>
            </a:r>
            <a:r>
              <a:rPr lang="ru-RU" dirty="0" smtClean="0"/>
              <a:t> ми, </a:t>
            </a:r>
            <a:r>
              <a:rPr lang="ru-RU" dirty="0" err="1" smtClean="0"/>
              <a:t>що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вона </a:t>
            </a:r>
            <a:r>
              <a:rPr lang="ru-RU" dirty="0" err="1" smtClean="0"/>
              <a:t>конструює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 як </a:t>
            </a:r>
            <a:r>
              <a:rPr lang="ru-RU" dirty="0" err="1" smtClean="0"/>
              <a:t>зовнішнього</a:t>
            </a:r>
            <a:r>
              <a:rPr lang="ru-RU" dirty="0" smtClean="0"/>
              <a:t>,</a:t>
            </a:r>
          </a:p>
          <a:p>
            <a:r>
              <a:rPr lang="ru-RU" dirty="0" smtClean="0"/>
              <a:t>так і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849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Проблема </a:t>
            </a:r>
            <a:r>
              <a:rPr lang="ru-RU" dirty="0" err="1" smtClean="0"/>
              <a:t>розвитку</a:t>
            </a:r>
            <a:r>
              <a:rPr lang="ru-RU" dirty="0" smtClean="0"/>
              <a:t> в </a:t>
            </a:r>
            <a:r>
              <a:rPr lang="ru-RU" dirty="0" err="1" smtClean="0"/>
              <a:t>психології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/</a:t>
            </a:r>
          </a:p>
          <a:p>
            <a:r>
              <a:rPr lang="ru-RU" dirty="0" smtClean="0"/>
              <a:t>М. В. </a:t>
            </a:r>
            <a:r>
              <a:rPr lang="ru-RU" dirty="0" err="1" smtClean="0"/>
              <a:t>Папуча</a:t>
            </a:r>
            <a:r>
              <a:rPr lang="ru-RU" dirty="0" smtClean="0"/>
              <a:t>, М. М. </a:t>
            </a:r>
            <a:r>
              <a:rPr lang="ru-RU" dirty="0" err="1" smtClean="0"/>
              <a:t>Наконечна</a:t>
            </a:r>
            <a:r>
              <a:rPr lang="ru-RU" dirty="0" smtClean="0"/>
              <a:t>. – </a:t>
            </a:r>
            <a:r>
              <a:rPr lang="ru-RU" dirty="0" err="1" smtClean="0"/>
              <a:t>Ніжин</a:t>
            </a:r>
            <a:r>
              <a:rPr lang="ru-RU" dirty="0" smtClean="0"/>
              <a:t> : НДУ </a:t>
            </a:r>
            <a:r>
              <a:rPr lang="ru-RU" dirty="0" err="1" smtClean="0"/>
              <a:t>ім</a:t>
            </a:r>
            <a:r>
              <a:rPr lang="ru-RU" dirty="0" smtClean="0"/>
              <a:t>. М. Гоголя,</a:t>
            </a:r>
          </a:p>
          <a:p>
            <a:r>
              <a:rPr lang="ru-RU" dirty="0" smtClean="0"/>
              <a:t>2018. – 52 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16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400" b="0" dirty="0" smtClean="0"/>
              <a:t>«Поза </a:t>
            </a:r>
            <a:r>
              <a:rPr lang="uk-UA" sz="2400" b="0" dirty="0" err="1" smtClean="0"/>
              <a:t>проблематизацією</a:t>
            </a:r>
            <a:r>
              <a:rPr lang="uk-UA" sz="2400" b="0" dirty="0" smtClean="0"/>
              <a:t> неможливе самовизначення, тобто визначення своїх власних можливостей та їх меж» Б.Д.Ельконін</a:t>
            </a:r>
            <a:endParaRPr lang="ru-RU" sz="2400" b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рушійні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особи-</a:t>
            </a:r>
          </a:p>
          <a:p>
            <a:r>
              <a:rPr lang="ru-RU" dirty="0" err="1"/>
              <a:t>стості</a:t>
            </a:r>
            <a:r>
              <a:rPr lang="ru-RU" dirty="0"/>
              <a:t>,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, </a:t>
            </a:r>
            <a:r>
              <a:rPr lang="ru-RU" dirty="0" err="1"/>
              <a:t>соціального</a:t>
            </a:r>
            <a:r>
              <a:rPr lang="ru-RU" dirty="0"/>
              <a:t> та </a:t>
            </a:r>
            <a:r>
              <a:rPr lang="ru-RU" dirty="0" err="1"/>
              <a:t>особистісного</a:t>
            </a:r>
            <a:endParaRPr lang="ru-RU" dirty="0"/>
          </a:p>
          <a:p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параметри</a:t>
            </a:r>
            <a:r>
              <a:rPr lang="ru-RU" dirty="0"/>
              <a:t>, </a:t>
            </a:r>
            <a:r>
              <a:rPr lang="ru-RU" dirty="0" err="1"/>
              <a:t>стадії</a:t>
            </a:r>
            <a:r>
              <a:rPr lang="ru-RU" dirty="0"/>
              <a:t> та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endParaRPr lang="ru-RU" dirty="0"/>
          </a:p>
          <a:p>
            <a:r>
              <a:rPr lang="ru-RU" dirty="0" err="1"/>
              <a:t>були</a:t>
            </a:r>
            <a:r>
              <a:rPr lang="ru-RU" dirty="0"/>
              <a:t> і є предметом </a:t>
            </a:r>
            <a:r>
              <a:rPr lang="ru-RU" dirty="0" err="1"/>
              <a:t>ґрунтовного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в </a:t>
            </a:r>
            <a:r>
              <a:rPr lang="ru-RU" dirty="0" err="1"/>
              <a:t>психології</a:t>
            </a:r>
            <a:r>
              <a:rPr lang="ru-RU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Розглядаючи</a:t>
            </a:r>
            <a:r>
              <a:rPr lang="ru-RU" dirty="0"/>
              <a:t> </a:t>
            </a:r>
            <a:r>
              <a:rPr lang="ru-RU" dirty="0" err="1"/>
              <a:t>особистість</a:t>
            </a:r>
            <a:r>
              <a:rPr lang="ru-RU" dirty="0"/>
              <a:t> 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психолог </a:t>
            </a:r>
            <a:r>
              <a:rPr lang="ru-RU" dirty="0" err="1"/>
              <a:t>отримує</a:t>
            </a:r>
            <a:r>
              <a:rPr lang="ru-RU" dirty="0"/>
              <a:t> </a:t>
            </a:r>
            <a:r>
              <a:rPr lang="ru-RU" dirty="0" err="1"/>
              <a:t>мож</a:t>
            </a:r>
            <a:r>
              <a:rPr lang="ru-RU" dirty="0"/>
              <a:t>-</a:t>
            </a:r>
          </a:p>
          <a:p>
            <a:r>
              <a:rPr lang="ru-RU" dirty="0" err="1"/>
              <a:t>ливість</a:t>
            </a:r>
            <a:r>
              <a:rPr lang="ru-RU" dirty="0"/>
              <a:t> </a:t>
            </a:r>
            <a:r>
              <a:rPr lang="ru-RU" dirty="0" err="1"/>
              <a:t>надійного</a:t>
            </a:r>
            <a:r>
              <a:rPr lang="ru-RU" dirty="0"/>
              <a:t> та </a:t>
            </a:r>
            <a:r>
              <a:rPr lang="ru-RU" dirty="0" err="1"/>
              <a:t>валідного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сама природа </a:t>
            </a:r>
            <a:r>
              <a:rPr lang="ru-RU" dirty="0" err="1"/>
              <a:t>осо</a:t>
            </a:r>
            <a:r>
              <a:rPr lang="ru-RU" dirty="0"/>
              <a:t>-</a:t>
            </a:r>
          </a:p>
          <a:p>
            <a:r>
              <a:rPr lang="ru-RU" dirty="0" err="1"/>
              <a:t>бистості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мінливість</a:t>
            </a:r>
            <a:r>
              <a:rPr lang="ru-RU" dirty="0"/>
              <a:t>, </a:t>
            </a:r>
            <a:r>
              <a:rPr lang="ru-RU" dirty="0" err="1"/>
              <a:t>рухливість</a:t>
            </a:r>
            <a:r>
              <a:rPr lang="ru-RU" dirty="0"/>
              <a:t>, </a:t>
            </a:r>
            <a:r>
              <a:rPr lang="ru-RU" dirty="0" err="1"/>
              <a:t>динамічність</a:t>
            </a:r>
            <a:r>
              <a:rPr lang="ru-RU" dirty="0"/>
              <a:t>, </a:t>
            </a:r>
            <a:r>
              <a:rPr lang="ru-RU" dirty="0" err="1"/>
              <a:t>праг</a:t>
            </a:r>
            <a:r>
              <a:rPr lang="ru-RU" dirty="0"/>
              <a:t>-</a:t>
            </a:r>
          </a:p>
          <a:p>
            <a:r>
              <a:rPr lang="ru-RU" dirty="0" err="1"/>
              <a:t>нення</a:t>
            </a:r>
            <a:r>
              <a:rPr lang="ru-RU" dirty="0"/>
              <a:t> до </a:t>
            </a:r>
            <a:r>
              <a:rPr lang="ru-RU" dirty="0" err="1"/>
              <a:t>розвитку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6235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413338"/>
            <a:ext cx="58143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«</a:t>
            </a:r>
            <a:r>
              <a:rPr lang="ru-RU" dirty="0" err="1" smtClean="0"/>
              <a:t>особистість</a:t>
            </a:r>
            <a:r>
              <a:rPr lang="ru-RU" dirty="0" smtClean="0"/>
              <a:t>».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у</a:t>
            </a:r>
          </a:p>
          <a:p>
            <a:r>
              <a:rPr lang="ru-RU" dirty="0" err="1" smtClean="0"/>
              <a:t>співвідношенні</a:t>
            </a:r>
            <a:r>
              <a:rPr lang="ru-RU" dirty="0" smtClean="0"/>
              <a:t> з </a:t>
            </a:r>
            <a:r>
              <a:rPr lang="ru-RU" dirty="0" err="1" smtClean="0"/>
              <a:t>поняттями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суб’єкта</a:t>
            </a:r>
            <a:r>
              <a:rPr lang="ru-RU" dirty="0" smtClean="0"/>
              <a:t>, </a:t>
            </a:r>
            <a:r>
              <a:rPr lang="ru-RU" dirty="0" err="1" smtClean="0"/>
              <a:t>індивідуальності</a:t>
            </a:r>
            <a:r>
              <a:rPr lang="ru-RU" dirty="0" smtClean="0"/>
              <a:t>, </a:t>
            </a:r>
            <a:r>
              <a:rPr lang="ru-RU" dirty="0" err="1" smtClean="0"/>
              <a:t>психічних</a:t>
            </a:r>
            <a:endParaRPr lang="ru-RU" dirty="0" smtClean="0"/>
          </a:p>
          <a:p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властивостей</a:t>
            </a:r>
            <a:r>
              <a:rPr lang="ru-RU" dirty="0" smtClean="0"/>
              <a:t> і </a:t>
            </a:r>
            <a:r>
              <a:rPr lang="ru-RU" dirty="0" err="1" smtClean="0"/>
              <a:t>станів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ОСОБИСТІСТЬ — </a:t>
            </a:r>
            <a:r>
              <a:rPr lang="ru-RU" dirty="0" err="1" smtClean="0"/>
              <a:t>це</a:t>
            </a:r>
            <a:r>
              <a:rPr lang="ru-RU" dirty="0" smtClean="0"/>
              <a:t> конкретна </a:t>
            </a:r>
            <a:r>
              <a:rPr lang="ru-RU" dirty="0" err="1" smtClean="0"/>
              <a:t>людина</a:t>
            </a:r>
            <a:r>
              <a:rPr lang="ru-RU" dirty="0" smtClean="0"/>
              <a:t>, яка є </a:t>
            </a:r>
            <a:r>
              <a:rPr lang="ru-RU" dirty="0" err="1" smtClean="0"/>
              <a:t>представником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, </a:t>
            </a:r>
            <a:r>
              <a:rPr lang="ru-RU" dirty="0" err="1" smtClean="0"/>
              <a:t>займається</a:t>
            </a:r>
            <a:r>
              <a:rPr lang="ru-RU" dirty="0" smtClean="0"/>
              <a:t> </a:t>
            </a:r>
            <a:r>
              <a:rPr lang="ru-RU" dirty="0" err="1" smtClean="0"/>
              <a:t>конкретним</a:t>
            </a:r>
            <a:r>
              <a:rPr lang="ru-RU" dirty="0" smtClean="0"/>
              <a:t> видом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усвідомлює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і </a:t>
            </a:r>
            <a:r>
              <a:rPr lang="ru-RU" dirty="0" err="1" smtClean="0"/>
              <a:t>наділена</a:t>
            </a:r>
            <a:r>
              <a:rPr lang="ru-RU" dirty="0" smtClean="0"/>
              <a:t>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індивідуально-психологічними</a:t>
            </a:r>
            <a:r>
              <a:rPr lang="ru-RU" dirty="0" smtClean="0"/>
              <a:t> </a:t>
            </a:r>
            <a:r>
              <a:rPr lang="ru-RU" dirty="0" err="1" smtClean="0"/>
              <a:t>відмінностями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22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-891480"/>
            <a:ext cx="8424936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</a:t>
            </a:r>
            <a:r>
              <a:rPr lang="ru-RU" dirty="0" err="1" smtClean="0"/>
              <a:t>ивчення</a:t>
            </a:r>
            <a:r>
              <a:rPr lang="ru-RU" dirty="0" smtClean="0"/>
              <a:t> будь-</a:t>
            </a:r>
          </a:p>
          <a:p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аспектів</a:t>
            </a:r>
            <a:r>
              <a:rPr lang="ru-RU" dirty="0" smtClean="0"/>
              <a:t> </a:t>
            </a:r>
            <a:r>
              <a:rPr lang="ru-RU" dirty="0" err="1" smtClean="0"/>
              <a:t>аксіологічної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суб’єктів</a:t>
            </a:r>
            <a:r>
              <a:rPr lang="ru-RU" dirty="0" smtClean="0"/>
              <a:t> </a:t>
            </a:r>
            <a:r>
              <a:rPr lang="ru-RU" dirty="0" err="1" smtClean="0"/>
              <a:t>освітніх</a:t>
            </a:r>
            <a:endParaRPr lang="ru-RU" dirty="0" smtClean="0"/>
          </a:p>
          <a:p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пов’язане</a:t>
            </a:r>
            <a:r>
              <a:rPr lang="ru-RU" dirty="0" smtClean="0"/>
              <a:t> з </a:t>
            </a:r>
            <a:r>
              <a:rPr lang="ru-RU" dirty="0" err="1" smtClean="0"/>
              <a:t>комбінованим</a:t>
            </a:r>
            <a:r>
              <a:rPr lang="ru-RU" dirty="0" smtClean="0"/>
              <a:t> </a:t>
            </a:r>
            <a:r>
              <a:rPr lang="ru-RU" dirty="0" err="1" smtClean="0"/>
              <a:t>застосуван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ням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і методик, </a:t>
            </a:r>
            <a:r>
              <a:rPr lang="ru-RU" dirty="0" err="1" smtClean="0"/>
              <a:t>згідно</a:t>
            </a:r>
            <a:r>
              <a:rPr lang="ru-RU" dirty="0" smtClean="0"/>
              <a:t> з </a:t>
            </a:r>
            <a:r>
              <a:rPr lang="ru-RU" dirty="0" err="1" smtClean="0"/>
              <a:t>різними</a:t>
            </a:r>
            <a:r>
              <a:rPr lang="ru-RU" dirty="0" smtClean="0"/>
              <a:t> концепту-</a:t>
            </a:r>
          </a:p>
          <a:p>
            <a:r>
              <a:rPr lang="ru-RU" dirty="0" err="1" smtClean="0"/>
              <a:t>альними</a:t>
            </a:r>
            <a:r>
              <a:rPr lang="ru-RU" dirty="0" smtClean="0"/>
              <a:t> </a:t>
            </a:r>
            <a:r>
              <a:rPr lang="ru-RU" dirty="0" err="1" smtClean="0"/>
              <a:t>класифікаціями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. </a:t>
            </a:r>
            <a:r>
              <a:rPr lang="ru-RU" dirty="0" err="1" smtClean="0"/>
              <a:t>Аксіологічна</a:t>
            </a:r>
            <a:r>
              <a:rPr lang="ru-RU" dirty="0" smtClean="0"/>
              <a:t> - </a:t>
            </a: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dirty="0" err="1" smtClean="0"/>
              <a:t>ціннісної</a:t>
            </a:r>
            <a:r>
              <a:rPr lang="ru-RU" dirty="0" smtClean="0"/>
              <a:t> </a:t>
            </a:r>
            <a:r>
              <a:rPr lang="ru-RU" dirty="0" err="1" smtClean="0"/>
              <a:t>орієнтації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з </a:t>
            </a:r>
            <a:r>
              <a:rPr lang="ru-RU" dirty="0" err="1" smtClean="0"/>
              <a:t>історичним</a:t>
            </a:r>
            <a:r>
              <a:rPr lang="ru-RU" dirty="0" smtClean="0"/>
              <a:t> </a:t>
            </a:r>
            <a:r>
              <a:rPr lang="ru-RU" dirty="0" err="1" smtClean="0"/>
              <a:t>протистоянням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і </a:t>
            </a:r>
            <a:r>
              <a:rPr lang="ru-RU" dirty="0" err="1" smtClean="0"/>
              <a:t>антикультури</a:t>
            </a:r>
            <a:r>
              <a:rPr lang="ru-RU" dirty="0" smtClean="0"/>
              <a:t>, </a:t>
            </a:r>
            <a:r>
              <a:rPr lang="ru-RU" dirty="0" err="1" smtClean="0"/>
              <a:t>цінностей</a:t>
            </a:r>
            <a:r>
              <a:rPr lang="ru-RU" dirty="0" smtClean="0"/>
              <a:t> і </a:t>
            </a:r>
            <a:r>
              <a:rPr lang="ru-RU" dirty="0" err="1" smtClean="0"/>
              <a:t>антицінностей</a:t>
            </a:r>
            <a:r>
              <a:rPr lang="ru-RU" dirty="0" smtClean="0"/>
              <a:t>, доброго і низинного.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змістового</a:t>
            </a:r>
            <a:r>
              <a:rPr lang="ru-RU" dirty="0" smtClean="0"/>
              <a:t> </a:t>
            </a:r>
            <a:r>
              <a:rPr lang="ru-RU" dirty="0" err="1" smtClean="0"/>
              <a:t>наповнення</a:t>
            </a:r>
            <a:r>
              <a:rPr lang="ru-RU" dirty="0" smtClean="0"/>
              <a:t> </a:t>
            </a:r>
            <a:r>
              <a:rPr lang="ru-RU" dirty="0" err="1" smtClean="0"/>
              <a:t>прово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дили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: Й. </a:t>
            </a:r>
            <a:r>
              <a:rPr lang="ru-RU" dirty="0" err="1" smtClean="0"/>
              <a:t>Цітумський</a:t>
            </a:r>
            <a:r>
              <a:rPr lang="ru-RU" dirty="0" smtClean="0"/>
              <a:t> (</a:t>
            </a:r>
            <a:r>
              <a:rPr lang="en-US" dirty="0" smtClean="0"/>
              <a:t>J. </a:t>
            </a:r>
            <a:r>
              <a:rPr lang="en-US" dirty="0" err="1" smtClean="0"/>
              <a:t>Sztumski</a:t>
            </a:r>
            <a:r>
              <a:rPr lang="en-US" dirty="0" smtClean="0"/>
              <a:t>) </a:t>
            </a:r>
            <a:r>
              <a:rPr lang="ru-RU" dirty="0" err="1" smtClean="0"/>
              <a:t>розмежо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вував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(</a:t>
            </a:r>
            <a:r>
              <a:rPr lang="ru-RU" dirty="0" err="1" smtClean="0"/>
              <a:t>співвідносні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суспільним</a:t>
            </a:r>
            <a:r>
              <a:rPr lang="ru-RU" dirty="0" smtClean="0"/>
              <a:t> ладом),</a:t>
            </a:r>
          </a:p>
          <a:p>
            <a:r>
              <a:rPr lang="ru-RU" dirty="0" err="1" smtClean="0"/>
              <a:t>вторинні</a:t>
            </a:r>
            <a:r>
              <a:rPr lang="ru-RU" dirty="0" smtClean="0"/>
              <a:t> (</a:t>
            </a:r>
            <a:r>
              <a:rPr lang="ru-RU" dirty="0" err="1" smtClean="0"/>
              <a:t>походять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для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конкре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тизації</a:t>
            </a:r>
            <a:r>
              <a:rPr lang="ru-RU" dirty="0" smtClean="0"/>
              <a:t>), </a:t>
            </a:r>
            <a:r>
              <a:rPr lang="ru-RU" dirty="0" err="1" smtClean="0"/>
              <a:t>індивідуальні</a:t>
            </a:r>
            <a:r>
              <a:rPr lang="ru-RU" dirty="0" smtClean="0"/>
              <a:t> (</a:t>
            </a:r>
            <a:r>
              <a:rPr lang="ru-RU" dirty="0" err="1" smtClean="0"/>
              <a:t>приватні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створені</a:t>
            </a:r>
            <a:endParaRPr lang="ru-RU" dirty="0" smtClean="0"/>
          </a:p>
          <a:p>
            <a:r>
              <a:rPr lang="ru-RU" dirty="0" err="1" smtClean="0"/>
              <a:t>окремими</a:t>
            </a:r>
            <a:r>
              <a:rPr lang="ru-RU" dirty="0" smtClean="0"/>
              <a:t> людьми); Р. </a:t>
            </a:r>
            <a:r>
              <a:rPr lang="ru-RU" dirty="0" err="1" smtClean="0"/>
              <a:t>Єдлінський</a:t>
            </a:r>
            <a:r>
              <a:rPr lang="ru-RU" dirty="0" smtClean="0"/>
              <a:t> (</a:t>
            </a:r>
            <a:r>
              <a:rPr lang="en-US" dirty="0" smtClean="0"/>
              <a:t>R. </a:t>
            </a:r>
            <a:r>
              <a:rPr lang="en-US" dirty="0" err="1" smtClean="0"/>
              <a:t>Jedlinski</a:t>
            </a:r>
            <a:r>
              <a:rPr lang="en-US" dirty="0" smtClean="0"/>
              <a:t>)</a:t>
            </a:r>
          </a:p>
          <a:p>
            <a:r>
              <a:rPr lang="ru-RU" dirty="0" err="1" smtClean="0"/>
              <a:t>поділяв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на </a:t>
            </a:r>
            <a:r>
              <a:rPr lang="ru-RU" dirty="0" err="1" smtClean="0"/>
              <a:t>трансцендентні</a:t>
            </a:r>
            <a:r>
              <a:rPr lang="ru-RU" dirty="0" smtClean="0"/>
              <a:t> (Бог, </a:t>
            </a:r>
            <a:r>
              <a:rPr lang="ru-RU" dirty="0" err="1" smtClean="0"/>
              <a:t>святість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віра</a:t>
            </a:r>
            <a:r>
              <a:rPr lang="ru-RU" dirty="0" smtClean="0"/>
              <a:t>, </a:t>
            </a:r>
            <a:r>
              <a:rPr lang="ru-RU" dirty="0" err="1" smtClean="0"/>
              <a:t>спасіння</a:t>
            </a:r>
            <a:r>
              <a:rPr lang="ru-RU" dirty="0" smtClean="0"/>
              <a:t>), </a:t>
            </a:r>
            <a:r>
              <a:rPr lang="ru-RU" dirty="0" err="1" smtClean="0"/>
              <a:t>універсальні</a:t>
            </a:r>
            <a:r>
              <a:rPr lang="ru-RU" dirty="0" smtClean="0"/>
              <a:t> (правда, благо),</a:t>
            </a:r>
          </a:p>
          <a:p>
            <a:r>
              <a:rPr lang="ru-RU" dirty="0" err="1" smtClean="0"/>
              <a:t>естетичні</a:t>
            </a:r>
            <a:r>
              <a:rPr lang="ru-RU" dirty="0" smtClean="0"/>
              <a:t> (краса), </a:t>
            </a:r>
            <a:r>
              <a:rPr lang="ru-RU" dirty="0" err="1" smtClean="0"/>
              <a:t>пізнавальні</a:t>
            </a:r>
            <a:r>
              <a:rPr lang="ru-RU" dirty="0" smtClean="0"/>
              <a:t> (</a:t>
            </a:r>
            <a:r>
              <a:rPr lang="ru-RU" dirty="0" err="1" smtClean="0"/>
              <a:t>знання</a:t>
            </a:r>
            <a:r>
              <a:rPr lang="ru-RU" dirty="0" smtClean="0"/>
              <a:t>, </a:t>
            </a:r>
            <a:r>
              <a:rPr lang="ru-RU" dirty="0" err="1" smtClean="0"/>
              <a:t>мудрість</a:t>
            </a:r>
            <a:r>
              <a:rPr lang="ru-RU" dirty="0" smtClean="0"/>
              <a:t>),</a:t>
            </a:r>
          </a:p>
          <a:p>
            <a:r>
              <a:rPr lang="ru-RU" dirty="0" err="1" smtClean="0"/>
              <a:t>моральні</a:t>
            </a:r>
            <a:r>
              <a:rPr lang="ru-RU" dirty="0" smtClean="0"/>
              <a:t> (</a:t>
            </a:r>
            <a:r>
              <a:rPr lang="ru-RU" dirty="0" err="1" smtClean="0"/>
              <a:t>гідність</a:t>
            </a:r>
            <a:r>
              <a:rPr lang="ru-RU" dirty="0" smtClean="0"/>
              <a:t>, честь, </a:t>
            </a:r>
            <a:r>
              <a:rPr lang="ru-RU" dirty="0" err="1" smtClean="0"/>
              <a:t>кохання</a:t>
            </a:r>
            <a:r>
              <a:rPr lang="ru-RU" dirty="0" smtClean="0"/>
              <a:t>, дружба, </a:t>
            </a:r>
            <a:r>
              <a:rPr lang="ru-RU" dirty="0" err="1" smtClean="0"/>
              <a:t>спра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ведливість</a:t>
            </a:r>
            <a:r>
              <a:rPr lang="ru-RU" dirty="0" smtClean="0"/>
              <a:t>, </a:t>
            </a:r>
            <a:r>
              <a:rPr lang="ru-RU" dirty="0" err="1" smtClean="0"/>
              <a:t>щирість</a:t>
            </a:r>
            <a:r>
              <a:rPr lang="ru-RU" dirty="0" smtClean="0"/>
              <a:t>), </a:t>
            </a:r>
            <a:r>
              <a:rPr lang="ru-RU" dirty="0" err="1" smtClean="0"/>
              <a:t>суспільні</a:t>
            </a:r>
            <a:r>
              <a:rPr lang="ru-RU" dirty="0" smtClean="0"/>
              <a:t> (</a:t>
            </a:r>
            <a:r>
              <a:rPr lang="ru-RU" dirty="0" err="1" smtClean="0"/>
              <a:t>демократія</a:t>
            </a:r>
            <a:r>
              <a:rPr lang="ru-RU" dirty="0" smtClean="0"/>
              <a:t>, </a:t>
            </a:r>
            <a:r>
              <a:rPr lang="ru-RU" dirty="0" err="1" smtClean="0"/>
              <a:t>патрі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отизм</a:t>
            </a:r>
            <a:r>
              <a:rPr lang="ru-RU" dirty="0" smtClean="0"/>
              <a:t>, </a:t>
            </a:r>
            <a:r>
              <a:rPr lang="ru-RU" dirty="0" err="1" smtClean="0"/>
              <a:t>солідарність</a:t>
            </a:r>
            <a:r>
              <a:rPr lang="ru-RU" dirty="0" smtClean="0"/>
              <a:t>, </a:t>
            </a:r>
            <a:r>
              <a:rPr lang="ru-RU" dirty="0" err="1" smtClean="0"/>
              <a:t>толерантність</a:t>
            </a:r>
            <a:r>
              <a:rPr lang="ru-RU" dirty="0" smtClean="0"/>
              <a:t>, </a:t>
            </a:r>
            <a:r>
              <a:rPr lang="ru-RU" dirty="0" err="1" smtClean="0"/>
              <a:t>сім’я</a:t>
            </a:r>
            <a:r>
              <a:rPr lang="ru-RU" dirty="0" smtClean="0"/>
              <a:t>), жит-</a:t>
            </a:r>
          </a:p>
          <a:p>
            <a:r>
              <a:rPr lang="ru-RU" dirty="0" err="1" smtClean="0"/>
              <a:t>тєві</a:t>
            </a:r>
            <a:r>
              <a:rPr lang="ru-RU" dirty="0" smtClean="0"/>
              <a:t> (сила, </a:t>
            </a:r>
            <a:r>
              <a:rPr lang="ru-RU" dirty="0" err="1" smtClean="0"/>
              <a:t>здоров’я</a:t>
            </a:r>
            <a:r>
              <a:rPr lang="ru-RU" dirty="0" smtClean="0"/>
              <a:t>, </a:t>
            </a:r>
            <a:r>
              <a:rPr lang="ru-RU" dirty="0" err="1" smtClean="0"/>
              <a:t>життя</a:t>
            </a:r>
            <a:r>
              <a:rPr lang="ru-RU" dirty="0" smtClean="0"/>
              <a:t>), </a:t>
            </a:r>
            <a:r>
              <a:rPr lang="ru-RU" dirty="0" err="1" smtClean="0"/>
              <a:t>прагматичні</a:t>
            </a:r>
            <a:r>
              <a:rPr lang="ru-RU" dirty="0" smtClean="0"/>
              <a:t> (робота,</a:t>
            </a:r>
          </a:p>
          <a:p>
            <a:r>
              <a:rPr lang="ru-RU" dirty="0" err="1" smtClean="0"/>
              <a:t>спритність</a:t>
            </a:r>
            <a:r>
              <a:rPr lang="ru-RU" dirty="0" smtClean="0"/>
              <a:t>, талант, </a:t>
            </a:r>
            <a:r>
              <a:rPr lang="ru-RU" dirty="0" err="1" smtClean="0"/>
              <a:t>заповзятливість</a:t>
            </a:r>
            <a:r>
              <a:rPr lang="ru-RU" dirty="0" smtClean="0"/>
              <a:t>), </a:t>
            </a:r>
            <a:r>
              <a:rPr lang="ru-RU" dirty="0" err="1" smtClean="0"/>
              <a:t>престижні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err="1" smtClean="0"/>
              <a:t>кар’єра</a:t>
            </a:r>
            <a:r>
              <a:rPr lang="ru-RU" dirty="0" smtClean="0"/>
              <a:t>, слава, </a:t>
            </a:r>
            <a:r>
              <a:rPr lang="ru-RU" dirty="0" err="1" smtClean="0"/>
              <a:t>влада</a:t>
            </a:r>
            <a:r>
              <a:rPr lang="ru-RU" dirty="0" smtClean="0"/>
              <a:t>, </a:t>
            </a:r>
            <a:r>
              <a:rPr lang="ru-RU" dirty="0" err="1" smtClean="0"/>
              <a:t>статок</a:t>
            </a:r>
            <a:r>
              <a:rPr lang="ru-RU" dirty="0" smtClean="0"/>
              <a:t>, </a:t>
            </a:r>
            <a:r>
              <a:rPr lang="ru-RU" dirty="0" err="1" smtClean="0"/>
              <a:t>гроші</a:t>
            </a:r>
            <a:r>
              <a:rPr lang="ru-RU" dirty="0" smtClean="0"/>
              <a:t>), </a:t>
            </a:r>
            <a:r>
              <a:rPr lang="ru-RU" dirty="0" err="1" smtClean="0"/>
              <a:t>гедоністичні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err="1" smtClean="0"/>
              <a:t>радість</a:t>
            </a:r>
            <a:r>
              <a:rPr lang="ru-RU" dirty="0" smtClean="0"/>
              <a:t>, секс, </a:t>
            </a:r>
            <a:r>
              <a:rPr lang="ru-RU" dirty="0" err="1" smtClean="0"/>
              <a:t>розваги</a:t>
            </a:r>
            <a:r>
              <a:rPr lang="ru-RU" dirty="0" smtClean="0"/>
              <a:t>). Тому В. </a:t>
            </a:r>
            <a:r>
              <a:rPr lang="ru-RU" dirty="0" err="1" smtClean="0"/>
              <a:t>Горішовський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en-US" dirty="0" smtClean="0"/>
              <a:t>W. </a:t>
            </a:r>
            <a:r>
              <a:rPr lang="en-US" dirty="0" err="1" smtClean="0"/>
              <a:t>Goriszowski</a:t>
            </a:r>
            <a:r>
              <a:rPr lang="en-US" dirty="0" smtClean="0"/>
              <a:t>) </a:t>
            </a:r>
            <a:r>
              <a:rPr lang="ru-RU" dirty="0" err="1" smtClean="0"/>
              <a:t>вдається</a:t>
            </a:r>
            <a:r>
              <a:rPr lang="ru-RU" dirty="0" smtClean="0"/>
              <a:t> до 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на</a:t>
            </a:r>
          </a:p>
          <a:p>
            <a:r>
              <a:rPr lang="ru-RU" dirty="0" err="1" smtClean="0"/>
              <a:t>специфічно-педагогічні</a:t>
            </a:r>
            <a:r>
              <a:rPr lang="ru-RU" dirty="0" smtClean="0"/>
              <a:t> (</a:t>
            </a:r>
            <a:r>
              <a:rPr lang="ru-RU" dirty="0" err="1" smtClean="0"/>
              <a:t>інтерв’ю</a:t>
            </a:r>
            <a:r>
              <a:rPr lang="ru-RU" dirty="0" smtClean="0"/>
              <a:t> з директорами</a:t>
            </a:r>
          </a:p>
          <a:p>
            <a:r>
              <a:rPr lang="ru-RU" dirty="0" smtClean="0"/>
              <a:t>та </a:t>
            </a:r>
            <a:r>
              <a:rPr lang="ru-RU" dirty="0" err="1" smtClean="0"/>
              <a:t>працівниками</a:t>
            </a:r>
            <a:r>
              <a:rPr lang="ru-RU" dirty="0" smtClean="0"/>
              <a:t> </a:t>
            </a:r>
            <a:r>
              <a:rPr lang="ru-RU" dirty="0" err="1" smtClean="0"/>
              <a:t>шкіл</a:t>
            </a:r>
            <a:r>
              <a:rPr lang="ru-RU" dirty="0" smtClean="0"/>
              <a:t>, метод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есе</a:t>
            </a:r>
            <a:r>
              <a:rPr lang="ru-RU" dirty="0" smtClean="0"/>
              <a:t>, </a:t>
            </a:r>
            <a:r>
              <a:rPr lang="ru-RU" dirty="0" err="1" smtClean="0"/>
              <a:t>проек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тний</a:t>
            </a:r>
            <a:r>
              <a:rPr lang="ru-RU" dirty="0" smtClean="0"/>
              <a:t> метод, метод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шкільної</a:t>
            </a:r>
            <a:r>
              <a:rPr lang="ru-RU" dirty="0" smtClean="0"/>
              <a:t> </a:t>
            </a:r>
            <a:r>
              <a:rPr lang="ru-RU" dirty="0" err="1" smtClean="0"/>
              <a:t>документації</a:t>
            </a:r>
            <a:r>
              <a:rPr lang="ru-RU" dirty="0" smtClean="0"/>
              <a:t>,</a:t>
            </a:r>
          </a:p>
          <a:p>
            <a:r>
              <a:rPr lang="ru-RU" dirty="0" smtClean="0"/>
              <a:t>метод натурального </a:t>
            </a:r>
            <a:r>
              <a:rPr lang="ru-RU" dirty="0" err="1" smtClean="0"/>
              <a:t>педагогічного</a:t>
            </a:r>
            <a:r>
              <a:rPr lang="ru-RU" dirty="0" smtClean="0"/>
              <a:t> </a:t>
            </a:r>
            <a:r>
              <a:rPr lang="ru-RU" dirty="0" err="1" smtClean="0"/>
              <a:t>експерименту</a:t>
            </a:r>
            <a:endParaRPr lang="ru-RU" dirty="0" smtClean="0"/>
          </a:p>
          <a:p>
            <a:r>
              <a:rPr lang="ru-RU" dirty="0" err="1" smtClean="0"/>
              <a:t>тощо</a:t>
            </a:r>
            <a:r>
              <a:rPr lang="ru-RU" dirty="0" smtClean="0"/>
              <a:t>) та </a:t>
            </a:r>
            <a:r>
              <a:rPr lang="ru-RU" dirty="0" err="1" smtClean="0"/>
              <a:t>неспецифічні</a:t>
            </a:r>
            <a:r>
              <a:rPr lang="ru-RU" dirty="0" smtClean="0"/>
              <a:t> для </a:t>
            </a:r>
            <a:r>
              <a:rPr lang="ru-RU" dirty="0" err="1" smtClean="0"/>
              <a:t>педагогіки</a:t>
            </a:r>
            <a:r>
              <a:rPr lang="ru-RU" dirty="0" smtClean="0"/>
              <a:t>; </a:t>
            </a:r>
            <a:r>
              <a:rPr lang="ru-RU" dirty="0" err="1" smtClean="0"/>
              <a:t>загально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прийнятим</a:t>
            </a:r>
            <a:r>
              <a:rPr lang="ru-RU" dirty="0" smtClean="0"/>
              <a:t> </a:t>
            </a:r>
            <a:r>
              <a:rPr lang="ru-RU" dirty="0" err="1" smtClean="0"/>
              <a:t>уважає</a:t>
            </a:r>
            <a:r>
              <a:rPr lang="ru-RU" dirty="0" smtClean="0"/>
              <a:t> </a:t>
            </a:r>
            <a:r>
              <a:rPr lang="ru-RU" dirty="0" err="1" smtClean="0"/>
              <a:t>залучення</a:t>
            </a:r>
            <a:r>
              <a:rPr lang="ru-RU" dirty="0" smtClean="0"/>
              <a:t> в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пошуках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площині</a:t>
            </a:r>
            <a:r>
              <a:rPr lang="ru-RU" dirty="0" smtClean="0"/>
              <a:t> </a:t>
            </a:r>
            <a:r>
              <a:rPr lang="ru-RU" dirty="0" err="1" smtClean="0"/>
              <a:t>гуманітарної</a:t>
            </a:r>
            <a:r>
              <a:rPr lang="ru-RU" dirty="0" smtClean="0"/>
              <a:t> </a:t>
            </a:r>
            <a:r>
              <a:rPr lang="ru-RU" dirty="0" err="1" smtClean="0"/>
              <a:t>парадигми</a:t>
            </a:r>
            <a:r>
              <a:rPr lang="ru-RU" dirty="0" smtClean="0"/>
              <a:t> </a:t>
            </a:r>
            <a:r>
              <a:rPr lang="ru-RU" dirty="0" err="1" smtClean="0"/>
              <a:t>суб’єктивних</a:t>
            </a:r>
            <a:endParaRPr lang="ru-RU" dirty="0" smtClean="0"/>
          </a:p>
          <a:p>
            <a:r>
              <a:rPr lang="ru-RU" dirty="0" err="1" smtClean="0"/>
              <a:t>методів</a:t>
            </a:r>
            <a:r>
              <a:rPr lang="ru-RU" dirty="0" smtClean="0"/>
              <a:t>, базис </a:t>
            </a:r>
            <a:r>
              <a:rPr lang="ru-RU" dirty="0" err="1" smtClean="0"/>
              <a:t>яких</a:t>
            </a:r>
            <a:r>
              <a:rPr lang="ru-RU" dirty="0" smtClean="0"/>
              <a:t> –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endParaRPr lang="ru-RU" dirty="0" smtClean="0"/>
          </a:p>
          <a:p>
            <a:r>
              <a:rPr lang="ru-RU" dirty="0" err="1" smtClean="0"/>
              <a:t>особистісного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 </a:t>
            </a:r>
            <a:r>
              <a:rPr lang="ru-RU" dirty="0" err="1" smtClean="0"/>
              <a:t>респондентів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endParaRPr lang="ru-RU" dirty="0" smtClean="0"/>
          </a:p>
          <a:p>
            <a:r>
              <a:rPr lang="ru-RU" dirty="0" err="1" smtClean="0"/>
              <a:t>повідомлень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106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Онтологічна</a:t>
            </a:r>
            <a:r>
              <a:rPr lang="ru-RU" dirty="0" smtClean="0"/>
              <a:t> - </a:t>
            </a: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у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цілісного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світ</a:t>
            </a:r>
            <a:r>
              <a:rPr lang="ru-RU" dirty="0" smtClean="0"/>
              <a:t>, про </a:t>
            </a:r>
            <a:r>
              <a:rPr lang="ru-RU" dirty="0" err="1" smtClean="0"/>
              <a:t>світобудову</a:t>
            </a:r>
            <a:r>
              <a:rPr lang="ru-RU" dirty="0" smtClean="0"/>
              <a:t> і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будову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Соціальна</a:t>
            </a:r>
            <a:r>
              <a:rPr lang="ru-RU" dirty="0" smtClean="0"/>
              <a:t> - </a:t>
            </a: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громадянської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, </a:t>
            </a:r>
            <a:r>
              <a:rPr lang="ru-RU" dirty="0" err="1" smtClean="0"/>
              <a:t>громадянської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здатності</a:t>
            </a:r>
            <a:r>
              <a:rPr lang="ru-RU" dirty="0" smtClean="0"/>
              <a:t> </a:t>
            </a:r>
            <a:r>
              <a:rPr lang="ru-RU" dirty="0" err="1" smtClean="0"/>
              <a:t>розбиратися</a:t>
            </a:r>
            <a:r>
              <a:rPr lang="ru-RU" dirty="0" smtClean="0"/>
              <a:t> в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процесах</a:t>
            </a:r>
            <a:r>
              <a:rPr lang="ru-RU" dirty="0" smtClean="0"/>
              <a:t> (</a:t>
            </a:r>
            <a:r>
              <a:rPr lang="ru-RU" dirty="0" err="1" smtClean="0"/>
              <a:t>політичних</a:t>
            </a:r>
            <a:r>
              <a:rPr lang="ru-RU" dirty="0" smtClean="0"/>
              <a:t>, </a:t>
            </a:r>
            <a:r>
              <a:rPr lang="ru-RU" dirty="0" err="1" smtClean="0"/>
              <a:t>правових</a:t>
            </a:r>
            <a:r>
              <a:rPr lang="ru-RU" dirty="0" smtClean="0"/>
              <a:t>, </a:t>
            </a:r>
            <a:r>
              <a:rPr lang="ru-RU" dirty="0" err="1" smtClean="0"/>
              <a:t>економічних</a:t>
            </a:r>
            <a:r>
              <a:rPr lang="ru-RU" dirty="0" smtClean="0"/>
              <a:t>, </a:t>
            </a:r>
            <a:r>
              <a:rPr lang="ru-RU" dirty="0" err="1" smtClean="0"/>
              <a:t>моральних</a:t>
            </a:r>
            <a:r>
              <a:rPr lang="ru-RU" dirty="0" smtClean="0"/>
              <a:t>, </a:t>
            </a:r>
            <a:r>
              <a:rPr lang="ru-RU" dirty="0" err="1" smtClean="0"/>
              <a:t>екологічних</a:t>
            </a:r>
            <a:r>
              <a:rPr lang="ru-RU" dirty="0" smtClean="0"/>
              <a:t>, </a:t>
            </a:r>
            <a:r>
              <a:rPr lang="ru-RU" dirty="0" err="1" smtClean="0"/>
              <a:t>наукових</a:t>
            </a:r>
            <a:r>
              <a:rPr lang="ru-RU" dirty="0" smtClean="0"/>
              <a:t>, </a:t>
            </a:r>
            <a:r>
              <a:rPr lang="ru-RU" dirty="0" err="1" smtClean="0"/>
              <a:t>педагогічних</a:t>
            </a:r>
            <a:r>
              <a:rPr lang="ru-RU" dirty="0" smtClean="0"/>
              <a:t>, </a:t>
            </a:r>
            <a:r>
              <a:rPr lang="ru-RU" dirty="0" err="1" smtClean="0"/>
              <a:t>оборонних</a:t>
            </a:r>
            <a:r>
              <a:rPr lang="ru-RU" dirty="0" smtClean="0"/>
              <a:t> ...) для адекватного </a:t>
            </a:r>
            <a:r>
              <a:rPr lang="ru-RU" dirty="0" err="1" smtClean="0"/>
              <a:t>включення</a:t>
            </a:r>
            <a:r>
              <a:rPr lang="ru-RU" dirty="0" smtClean="0"/>
              <a:t> в систему </a:t>
            </a:r>
            <a:r>
              <a:rPr lang="ru-RU" dirty="0" err="1" smtClean="0"/>
              <a:t>суспільства</a:t>
            </a:r>
            <a:r>
              <a:rPr lang="ru-RU" dirty="0" smtClean="0"/>
              <a:t> з </a:t>
            </a:r>
            <a:r>
              <a:rPr lang="ru-RU" dirty="0" err="1" smtClean="0"/>
              <a:t>усіма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інститутами</a:t>
            </a:r>
            <a:r>
              <a:rPr lang="ru-RU" dirty="0" smtClean="0"/>
              <a:t>, </a:t>
            </a:r>
            <a:r>
              <a:rPr lang="ru-RU" dirty="0" err="1" smtClean="0"/>
              <a:t>відносинами</a:t>
            </a:r>
            <a:r>
              <a:rPr lang="ru-RU" dirty="0" smtClean="0"/>
              <a:t> та </a:t>
            </a:r>
            <a:r>
              <a:rPr lang="ru-RU" dirty="0" err="1" smtClean="0"/>
              <a:t>функціями</a:t>
            </a:r>
            <a:r>
              <a:rPr lang="ru-RU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382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-3403639"/>
            <a:ext cx="7416824" cy="11449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культурно-</a:t>
            </a:r>
            <a:r>
              <a:rPr lang="ru-RU" dirty="0" err="1" smtClean="0"/>
              <a:t>історичній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Л. С. </a:t>
            </a:r>
            <a:r>
              <a:rPr lang="ru-RU" dirty="0" err="1" smtClean="0"/>
              <a:t>Виготського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розвит</a:t>
            </a:r>
            <a:r>
              <a:rPr lang="ru-RU" dirty="0" smtClean="0"/>
              <a:t>-</a:t>
            </a:r>
          </a:p>
          <a:p>
            <a:r>
              <a:rPr lang="ru-RU" dirty="0" smtClean="0"/>
              <a:t>ку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розуміється</a:t>
            </a:r>
            <a:r>
              <a:rPr lang="ru-RU" dirty="0" smtClean="0"/>
              <a:t> не як </a:t>
            </a:r>
            <a:r>
              <a:rPr lang="ru-RU" dirty="0" err="1" smtClean="0"/>
              <a:t>розгортання</a:t>
            </a:r>
            <a:r>
              <a:rPr lang="ru-RU" dirty="0" smtClean="0"/>
              <a:t> </a:t>
            </a:r>
            <a:r>
              <a:rPr lang="ru-RU" dirty="0" err="1" smtClean="0"/>
              <a:t>чогось</a:t>
            </a:r>
            <a:r>
              <a:rPr lang="ru-RU" dirty="0" smtClean="0"/>
              <a:t> </a:t>
            </a:r>
            <a:r>
              <a:rPr lang="ru-RU" dirty="0" err="1" smtClean="0"/>
              <a:t>згорнутого</a:t>
            </a:r>
            <a:r>
              <a:rPr lang="ru-RU" dirty="0" smtClean="0"/>
              <a:t> і</a:t>
            </a:r>
          </a:p>
          <a:p>
            <a:r>
              <a:rPr lang="ru-RU" dirty="0" err="1" smtClean="0"/>
              <a:t>закодованого</a:t>
            </a:r>
            <a:r>
              <a:rPr lang="ru-RU" dirty="0" smtClean="0"/>
              <a:t>, а як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принципово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яко-</a:t>
            </a:r>
          </a:p>
          <a:p>
            <a:r>
              <a:rPr lang="ru-RU" dirty="0" err="1" smtClean="0"/>
              <a:t>стей-новоутворень</a:t>
            </a:r>
            <a:r>
              <a:rPr lang="ru-RU" dirty="0" smtClean="0"/>
              <a:t>, яке </a:t>
            </a:r>
            <a:r>
              <a:rPr lang="ru-RU" dirty="0" err="1" smtClean="0"/>
              <a:t>відбувається</a:t>
            </a:r>
            <a:r>
              <a:rPr lang="ru-RU" dirty="0" smtClean="0"/>
              <a:t> в </a:t>
            </a:r>
            <a:r>
              <a:rPr lang="ru-RU" dirty="0" err="1" smtClean="0"/>
              <a:t>активній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і </a:t>
            </a:r>
            <a:r>
              <a:rPr lang="ru-RU" dirty="0" err="1" smtClean="0"/>
              <a:t>взаємодії</a:t>
            </a:r>
            <a:endParaRPr lang="ru-RU" dirty="0" smtClean="0"/>
          </a:p>
          <a:p>
            <a:r>
              <a:rPr lang="ru-RU" dirty="0" err="1" smtClean="0"/>
              <a:t>індивіда</a:t>
            </a:r>
            <a:r>
              <a:rPr lang="ru-RU" dirty="0" smtClean="0"/>
              <a:t> з </a:t>
            </a:r>
            <a:r>
              <a:rPr lang="ru-RU" dirty="0" err="1" smtClean="0"/>
              <a:t>культурним</a:t>
            </a:r>
            <a:r>
              <a:rPr lang="ru-RU" dirty="0" smtClean="0"/>
              <a:t> </a:t>
            </a:r>
            <a:r>
              <a:rPr lang="ru-RU" dirty="0" err="1" smtClean="0"/>
              <a:t>середовищем</a:t>
            </a:r>
            <a:r>
              <a:rPr lang="ru-RU" dirty="0" smtClean="0"/>
              <a:t>, </a:t>
            </a:r>
            <a:r>
              <a:rPr lang="ru-RU" dirty="0" err="1" smtClean="0"/>
              <a:t>іншими</a:t>
            </a:r>
            <a:r>
              <a:rPr lang="ru-RU" dirty="0" smtClean="0"/>
              <a:t> людьми.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проце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сі</a:t>
            </a:r>
            <a:r>
              <a:rPr lang="ru-RU" dirty="0" smtClean="0"/>
              <a:t> </a:t>
            </a:r>
            <a:r>
              <a:rPr lang="ru-RU" dirty="0" err="1" smtClean="0"/>
              <a:t>біологічне</a:t>
            </a:r>
            <a:r>
              <a:rPr lang="ru-RU" dirty="0" smtClean="0"/>
              <a:t> (</a:t>
            </a:r>
            <a:r>
              <a:rPr lang="ru-RU" dirty="0" err="1" smtClean="0"/>
              <a:t>підсвідоме</a:t>
            </a:r>
            <a:r>
              <a:rPr lang="ru-RU" dirty="0" smtClean="0"/>
              <a:t>) </a:t>
            </a:r>
            <a:r>
              <a:rPr lang="ru-RU" dirty="0" err="1" smtClean="0"/>
              <a:t>відіграє</a:t>
            </a:r>
            <a:r>
              <a:rPr lang="ru-RU" dirty="0" smtClean="0"/>
              <a:t> свою роль, але </a:t>
            </a:r>
            <a:r>
              <a:rPr lang="ru-RU" dirty="0" err="1" smtClean="0"/>
              <a:t>це</a:t>
            </a:r>
            <a:r>
              <a:rPr lang="ru-RU" dirty="0" smtClean="0"/>
              <a:t> роль не </a:t>
            </a:r>
            <a:r>
              <a:rPr lang="ru-RU" dirty="0" err="1" smtClean="0"/>
              <a:t>програ</a:t>
            </a:r>
            <a:r>
              <a:rPr lang="ru-RU" dirty="0" smtClean="0"/>
              <a:t>-</a:t>
            </a:r>
          </a:p>
          <a:p>
            <a:r>
              <a:rPr lang="ru-RU" dirty="0" smtClean="0"/>
              <a:t>ми. "</a:t>
            </a:r>
            <a:r>
              <a:rPr lang="ru-RU" dirty="0" err="1" smtClean="0"/>
              <a:t>Біологічний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, – </a:t>
            </a:r>
            <a:r>
              <a:rPr lang="ru-RU" dirty="0" err="1" smtClean="0"/>
              <a:t>зазначає</a:t>
            </a:r>
            <a:r>
              <a:rPr lang="ru-RU" dirty="0" smtClean="0"/>
              <a:t> Е. В. </a:t>
            </a:r>
            <a:r>
              <a:rPr lang="ru-RU" dirty="0" err="1" smtClean="0"/>
              <a:t>Ільєнков</a:t>
            </a:r>
            <a:r>
              <a:rPr lang="ru-RU" dirty="0" smtClean="0"/>
              <a:t>, –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відбиваєть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ся</a:t>
            </a:r>
            <a:r>
              <a:rPr lang="ru-RU" dirty="0" smtClean="0"/>
              <a:t> в </a:t>
            </a:r>
            <a:r>
              <a:rPr lang="ru-RU" dirty="0" err="1" smtClean="0"/>
              <a:t>тотожності</a:t>
            </a:r>
            <a:r>
              <a:rPr lang="ru-RU" dirty="0" smtClean="0"/>
              <a:t> </a:t>
            </a:r>
            <a:r>
              <a:rPr lang="ru-RU" dirty="0" err="1" smtClean="0"/>
              <a:t>морфофізіологічної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виду "</a:t>
            </a:r>
            <a:r>
              <a:rPr lang="en-US" dirty="0" smtClean="0"/>
              <a:t>homo</a:t>
            </a:r>
          </a:p>
          <a:p>
            <a:r>
              <a:rPr lang="en-US" dirty="0" smtClean="0"/>
              <a:t>sapiens", </a:t>
            </a:r>
            <a:r>
              <a:rPr lang="ru-RU" dirty="0" err="1" smtClean="0"/>
              <a:t>складає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передумову</a:t>
            </a:r>
            <a:r>
              <a:rPr lang="ru-RU" dirty="0" smtClean="0"/>
              <a:t> (</a:t>
            </a:r>
            <a:r>
              <a:rPr lang="ru-RU" dirty="0" err="1" smtClean="0"/>
              <a:t>хоча</a:t>
            </a:r>
            <a:r>
              <a:rPr lang="ru-RU" dirty="0" smtClean="0"/>
              <a:t> й абсолютно </a:t>
            </a:r>
            <a:r>
              <a:rPr lang="ru-RU" dirty="0" err="1" smtClean="0"/>
              <a:t>необхідну</a:t>
            </a:r>
            <a:r>
              <a:rPr lang="ru-RU" dirty="0" smtClean="0"/>
              <a:t> і</a:t>
            </a:r>
          </a:p>
          <a:p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найближчу</a:t>
            </a:r>
            <a:r>
              <a:rPr lang="ru-RU" dirty="0" smtClean="0"/>
              <a:t>),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умову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, "родового" в </a:t>
            </a:r>
            <a:r>
              <a:rPr lang="ru-RU" dirty="0" err="1" smtClean="0"/>
              <a:t>людині</a:t>
            </a:r>
            <a:r>
              <a:rPr lang="ru-RU" dirty="0" smtClean="0"/>
              <a:t>, але</a:t>
            </a:r>
          </a:p>
          <a:p>
            <a:r>
              <a:rPr lang="ru-RU" dirty="0" err="1" smtClean="0"/>
              <a:t>ніяк</a:t>
            </a:r>
            <a:r>
              <a:rPr lang="ru-RU" dirty="0" smtClean="0"/>
              <a:t> не "</a:t>
            </a:r>
            <a:r>
              <a:rPr lang="ru-RU" dirty="0" err="1" smtClean="0"/>
              <a:t>сутність</a:t>
            </a:r>
            <a:r>
              <a:rPr lang="ru-RU" dirty="0" smtClean="0"/>
              <a:t>", не </a:t>
            </a:r>
            <a:r>
              <a:rPr lang="ru-RU" dirty="0" err="1" smtClean="0"/>
              <a:t>внутрішню</a:t>
            </a:r>
            <a:r>
              <a:rPr lang="ru-RU" dirty="0" smtClean="0"/>
              <a:t> </a:t>
            </a:r>
            <a:r>
              <a:rPr lang="ru-RU" dirty="0" err="1" smtClean="0"/>
              <a:t>умову</a:t>
            </a:r>
            <a:r>
              <a:rPr lang="ru-RU" dirty="0" smtClean="0"/>
              <a:t>, не </a:t>
            </a:r>
            <a:r>
              <a:rPr lang="ru-RU" dirty="0" err="1" smtClean="0"/>
              <a:t>конкретну</a:t>
            </a:r>
            <a:r>
              <a:rPr lang="ru-RU" dirty="0" smtClean="0"/>
              <a:t> </a:t>
            </a:r>
            <a:r>
              <a:rPr lang="ru-RU" dirty="0" err="1" smtClean="0"/>
              <a:t>спільність</a:t>
            </a:r>
            <a:r>
              <a:rPr lang="ru-RU" dirty="0" smtClean="0"/>
              <a:t>, не</a:t>
            </a:r>
          </a:p>
          <a:p>
            <a:r>
              <a:rPr lang="ru-RU" dirty="0" err="1" smtClean="0"/>
              <a:t>спільність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і </a:t>
            </a:r>
            <a:r>
              <a:rPr lang="ru-RU" dirty="0" err="1" smtClean="0"/>
              <a:t>особистостей</a:t>
            </a:r>
            <a:r>
              <a:rPr lang="ru-RU" dirty="0" smtClean="0"/>
              <a:t>" [15, с. 325]. Такою ж </a:t>
            </a:r>
            <a:r>
              <a:rPr lang="ru-RU" dirty="0" err="1" smtClean="0"/>
              <a:t>лише</a:t>
            </a:r>
            <a:endParaRPr lang="ru-RU" dirty="0" smtClean="0"/>
          </a:p>
          <a:p>
            <a:r>
              <a:rPr lang="ru-RU" dirty="0" err="1" smtClean="0"/>
              <a:t>передумовою</a:t>
            </a:r>
            <a:r>
              <a:rPr lang="ru-RU" dirty="0" smtClean="0"/>
              <a:t>, з </a:t>
            </a:r>
            <a:r>
              <a:rPr lang="ru-RU" dirty="0" err="1" smtClean="0"/>
              <a:t>іншого</a:t>
            </a:r>
            <a:r>
              <a:rPr lang="ru-RU" dirty="0" smtClean="0"/>
              <a:t> боку, є </a:t>
            </a:r>
            <a:r>
              <a:rPr lang="ru-RU" dirty="0" err="1" smtClean="0"/>
              <a:t>наявність</a:t>
            </a:r>
            <a:r>
              <a:rPr lang="ru-RU" dirty="0" smtClean="0"/>
              <a:t> духовно-культурного сере-</a:t>
            </a:r>
          </a:p>
          <a:p>
            <a:r>
              <a:rPr lang="ru-RU" dirty="0" err="1" smtClean="0"/>
              <a:t>довища</a:t>
            </a:r>
            <a:r>
              <a:rPr lang="ru-RU" dirty="0" smtClean="0"/>
              <a:t> – </a:t>
            </a:r>
            <a:r>
              <a:rPr lang="ru-RU" dirty="0" err="1" smtClean="0"/>
              <a:t>носія</a:t>
            </a:r>
            <a:r>
              <a:rPr lang="ru-RU" dirty="0" smtClean="0"/>
              <a:t> і </a:t>
            </a:r>
            <a:r>
              <a:rPr lang="ru-RU" dirty="0" err="1" smtClean="0"/>
              <a:t>зберігача</a:t>
            </a:r>
            <a:r>
              <a:rPr lang="ru-RU" dirty="0" smtClean="0"/>
              <a:t> </a:t>
            </a:r>
            <a:r>
              <a:rPr lang="ru-RU" dirty="0" err="1" smtClean="0"/>
              <a:t>загальнолюдських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(</a:t>
            </a:r>
            <a:r>
              <a:rPr lang="ru-RU" dirty="0" err="1" smtClean="0"/>
              <a:t>надсвідоме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Ніде</a:t>
            </a:r>
            <a:r>
              <a:rPr lang="ru-RU" dirty="0" smtClean="0"/>
              <a:t> в </a:t>
            </a:r>
            <a:r>
              <a:rPr lang="ru-RU" dirty="0" err="1" smtClean="0"/>
              <a:t>голові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ні</a:t>
            </a:r>
            <a:r>
              <a:rPr lang="ru-RU" dirty="0" smtClean="0"/>
              <a:t>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і</a:t>
            </a:r>
          </a:p>
          <a:p>
            <a:r>
              <a:rPr lang="ru-RU" dirty="0" err="1" smtClean="0"/>
              <a:t>спрямувань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голові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– </a:t>
            </a:r>
            <a:r>
              <a:rPr lang="ru-RU" dirty="0" err="1" smtClean="0"/>
              <a:t>використаємо</a:t>
            </a:r>
            <a:r>
              <a:rPr lang="ru-RU" dirty="0" smtClean="0"/>
              <a:t> тут стиль</a:t>
            </a:r>
          </a:p>
          <a:p>
            <a:r>
              <a:rPr lang="ru-RU" dirty="0" smtClean="0"/>
              <a:t>Е. В. </a:t>
            </a:r>
            <a:r>
              <a:rPr lang="ru-RU" dirty="0" err="1" smtClean="0"/>
              <a:t>Ільєнкова</a:t>
            </a:r>
            <a:r>
              <a:rPr lang="ru-RU" dirty="0" smtClean="0"/>
              <a:t> – одна </a:t>
            </a:r>
            <a:r>
              <a:rPr lang="ru-RU" dirty="0" err="1" smtClean="0"/>
              <a:t>суцільна</a:t>
            </a:r>
            <a:r>
              <a:rPr lang="ru-RU" dirty="0" smtClean="0"/>
              <a:t> </a:t>
            </a:r>
            <a:r>
              <a:rPr lang="ru-RU" dirty="0" err="1" smtClean="0"/>
              <a:t>біологія</a:t>
            </a:r>
            <a:r>
              <a:rPr lang="ru-RU" dirty="0" smtClean="0"/>
              <a:t>, а </a:t>
            </a:r>
            <a:r>
              <a:rPr lang="ru-RU" dirty="0" err="1" smtClean="0"/>
              <a:t>зовсім</a:t>
            </a:r>
            <a:r>
              <a:rPr lang="ru-RU" dirty="0" smtClean="0"/>
              <a:t> не </a:t>
            </a:r>
            <a:r>
              <a:rPr lang="ru-RU" dirty="0" err="1" smtClean="0"/>
              <a:t>цивілізація</a:t>
            </a:r>
            <a:r>
              <a:rPr lang="ru-RU" dirty="0" smtClean="0"/>
              <a:t>. До</a:t>
            </a:r>
          </a:p>
          <a:p>
            <a:r>
              <a:rPr lang="ru-RU" dirty="0" err="1" smtClean="0"/>
              <a:t>речі</a:t>
            </a:r>
            <a:r>
              <a:rPr lang="ru-RU" dirty="0" smtClean="0"/>
              <a:t>, </a:t>
            </a:r>
            <a:r>
              <a:rPr lang="ru-RU" dirty="0" err="1" smtClean="0"/>
              <a:t>найновіше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 в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біології</a:t>
            </a:r>
            <a:r>
              <a:rPr lang="ru-RU" dirty="0" smtClean="0"/>
              <a:t> на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тисячо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літь</a:t>
            </a:r>
            <a:r>
              <a:rPr lang="ru-RU" dirty="0" smtClean="0"/>
              <a:t> дозволило </a:t>
            </a:r>
            <a:r>
              <a:rPr lang="ru-RU" dirty="0" err="1" smtClean="0"/>
              <a:t>встановити</a:t>
            </a:r>
            <a:r>
              <a:rPr lang="ru-RU" dirty="0" smtClean="0"/>
              <a:t> геном </a:t>
            </a:r>
            <a:r>
              <a:rPr lang="ru-RU" dirty="0" err="1" smtClean="0"/>
              <a:t>людини</a:t>
            </a:r>
            <a:r>
              <a:rPr lang="ru-RU" dirty="0" smtClean="0"/>
              <a:t>, і в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endParaRPr lang="ru-RU" dirty="0" smtClean="0"/>
          </a:p>
          <a:p>
            <a:r>
              <a:rPr lang="ru-RU" dirty="0" err="1" smtClean="0"/>
              <a:t>самоактуалізації</a:t>
            </a:r>
            <a:r>
              <a:rPr lang="ru-RU" dirty="0" smtClean="0"/>
              <a:t>, </a:t>
            </a:r>
            <a:r>
              <a:rPr lang="ru-RU" dirty="0" err="1" smtClean="0"/>
              <a:t>самості</a:t>
            </a:r>
            <a:r>
              <a:rPr lang="ru-RU" dirty="0" smtClean="0"/>
              <a:t>, </a:t>
            </a:r>
            <a:r>
              <a:rPr lang="ru-RU" dirty="0" err="1" smtClean="0"/>
              <a:t>доброти</a:t>
            </a:r>
            <a:r>
              <a:rPr lang="ru-RU" dirty="0" smtClean="0"/>
              <a:t>, зла і т. </a:t>
            </a:r>
            <a:r>
              <a:rPr lang="ru-RU" dirty="0" err="1" smtClean="0"/>
              <a:t>ін</a:t>
            </a:r>
            <a:r>
              <a:rPr lang="ru-RU" dirty="0" smtClean="0"/>
              <a:t>. –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endParaRPr lang="ru-RU" dirty="0" smtClean="0"/>
          </a:p>
          <a:p>
            <a:r>
              <a:rPr lang="ru-RU" dirty="0" smtClean="0"/>
              <a:t>могло б </a:t>
            </a:r>
            <a:r>
              <a:rPr lang="ru-RU" dirty="0" err="1" smtClean="0"/>
              <a:t>скласти</a:t>
            </a:r>
            <a:r>
              <a:rPr lang="ru-RU" dirty="0" smtClean="0"/>
              <a:t> </a:t>
            </a:r>
            <a:r>
              <a:rPr lang="ru-RU" dirty="0" err="1" smtClean="0"/>
              <a:t>програму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-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надсвідомості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680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305342"/>
            <a:ext cx="79928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відбувся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(</a:t>
            </a:r>
            <a:r>
              <a:rPr lang="ru-RU" dirty="0" err="1" smtClean="0"/>
              <a:t>відбулося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),</a:t>
            </a:r>
          </a:p>
          <a:p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цими</a:t>
            </a:r>
            <a:r>
              <a:rPr lang="ru-RU" dirty="0" smtClean="0"/>
              <a:t> </a:t>
            </a:r>
            <a:r>
              <a:rPr lang="ru-RU" dirty="0" err="1" smtClean="0"/>
              <a:t>підсвідомим</a:t>
            </a:r>
            <a:r>
              <a:rPr lang="ru-RU" dirty="0" smtClean="0"/>
              <a:t> і </a:t>
            </a:r>
            <a:r>
              <a:rPr lang="ru-RU" dirty="0" err="1" smtClean="0"/>
              <a:t>надсвідомими</a:t>
            </a:r>
            <a:r>
              <a:rPr lang="ru-RU" dirty="0" smtClean="0"/>
              <a:t> </a:t>
            </a:r>
            <a:r>
              <a:rPr lang="ru-RU" dirty="0" err="1" smtClean="0"/>
              <a:t>передумовами</a:t>
            </a:r>
            <a:r>
              <a:rPr lang="ru-RU" dirty="0" smtClean="0"/>
              <a:t> повинна "</a:t>
            </a:r>
            <a:r>
              <a:rPr lang="ru-RU" dirty="0" err="1" smtClean="0"/>
              <a:t>розмі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ститися</a:t>
            </a:r>
            <a:r>
              <a:rPr lang="ru-RU" dirty="0" smtClean="0"/>
              <a:t>" </a:t>
            </a:r>
            <a:r>
              <a:rPr lang="ru-RU" dirty="0" err="1" smtClean="0"/>
              <a:t>цілеспрямована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r>
              <a:rPr lang="ru-RU" dirty="0" smtClean="0"/>
              <a:t> самого </a:t>
            </a:r>
            <a:r>
              <a:rPr lang="ru-RU" dirty="0" err="1" smtClean="0"/>
              <a:t>індивіда</a:t>
            </a:r>
            <a:r>
              <a:rPr lang="ru-RU" dirty="0" smtClean="0"/>
              <a:t>, яка </a:t>
            </a:r>
            <a:r>
              <a:rPr lang="ru-RU" dirty="0" err="1" smtClean="0"/>
              <a:t>приведе</a:t>
            </a:r>
            <a:r>
              <a:rPr lang="ru-RU" dirty="0" smtClean="0"/>
              <a:t> до</a:t>
            </a:r>
          </a:p>
          <a:p>
            <a:r>
              <a:rPr lang="ru-RU" dirty="0" err="1" smtClean="0"/>
              <a:t>появи</a:t>
            </a:r>
            <a:r>
              <a:rPr lang="ru-RU" dirty="0" smtClean="0"/>
              <a:t> </a:t>
            </a:r>
            <a:r>
              <a:rPr lang="ru-RU" dirty="0" err="1" smtClean="0"/>
              <a:t>новоутворень</a:t>
            </a:r>
            <a:r>
              <a:rPr lang="ru-RU" dirty="0" smtClean="0"/>
              <a:t>.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, Л. С. </a:t>
            </a:r>
            <a:r>
              <a:rPr lang="ru-RU" dirty="0" err="1" smtClean="0"/>
              <a:t>Виготський</a:t>
            </a:r>
            <a:r>
              <a:rPr lang="ru-RU" dirty="0" smtClean="0"/>
              <a:t> і саму </a:t>
            </a:r>
            <a:r>
              <a:rPr lang="ru-RU" dirty="0" err="1" smtClean="0"/>
              <a:t>особистість</a:t>
            </a:r>
            <a:endParaRPr lang="ru-RU" dirty="0" smtClean="0"/>
          </a:p>
          <a:p>
            <a:r>
              <a:rPr lang="ru-RU" dirty="0" err="1" smtClean="0"/>
              <a:t>вважав</a:t>
            </a:r>
            <a:r>
              <a:rPr lang="ru-RU" dirty="0" smtClean="0"/>
              <a:t> </a:t>
            </a:r>
            <a:r>
              <a:rPr lang="ru-RU" dirty="0" err="1" smtClean="0"/>
              <a:t>новоутворенням</a:t>
            </a:r>
            <a:r>
              <a:rPr lang="ru-RU" dirty="0" smtClean="0"/>
              <a:t> – і </a:t>
            </a:r>
            <a:r>
              <a:rPr lang="ru-RU" dirty="0" err="1" smtClean="0"/>
              <a:t>цілком</a:t>
            </a:r>
            <a:r>
              <a:rPr lang="ru-RU" dirty="0" smtClean="0"/>
              <a:t> справедливо, на наш </a:t>
            </a:r>
            <a:r>
              <a:rPr lang="ru-RU" dirty="0" err="1" smtClean="0"/>
              <a:t>погляд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існує</a:t>
            </a:r>
            <a:r>
              <a:rPr lang="ru-RU" dirty="0" smtClean="0"/>
              <a:t> не </a:t>
            </a:r>
            <a:r>
              <a:rPr lang="ru-RU" dirty="0" err="1" smtClean="0"/>
              <a:t>суперечність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, а </a:t>
            </a:r>
            <a:r>
              <a:rPr lang="ru-RU" dirty="0" err="1" smtClean="0"/>
              <a:t>протиріччя</a:t>
            </a:r>
            <a:r>
              <a:rPr lang="ru-RU" dirty="0" smtClean="0"/>
              <a:t>: з одного боку,</a:t>
            </a:r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як </a:t>
            </a:r>
            <a:r>
              <a:rPr lang="ru-RU" dirty="0" err="1" smtClean="0"/>
              <a:t>розгортання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плану (</a:t>
            </a:r>
            <a:r>
              <a:rPr lang="ru-RU" dirty="0" err="1" smtClean="0"/>
              <a:t>програми</a:t>
            </a:r>
            <a:r>
              <a:rPr lang="ru-RU" dirty="0" smtClean="0"/>
              <a:t>), </a:t>
            </a:r>
            <a:r>
              <a:rPr lang="ru-RU" dirty="0" err="1" smtClean="0"/>
              <a:t>який</a:t>
            </a:r>
            <a:r>
              <a:rPr lang="ru-RU" dirty="0" smtClean="0"/>
              <a:t> в </a:t>
            </a:r>
            <a:r>
              <a:rPr lang="ru-RU" dirty="0" err="1" smtClean="0"/>
              <a:t>якомусь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 є в </a:t>
            </a:r>
            <a:r>
              <a:rPr lang="ru-RU" dirty="0" err="1" smtClean="0"/>
              <a:t>людині</a:t>
            </a:r>
            <a:r>
              <a:rPr lang="ru-RU" dirty="0" smtClean="0"/>
              <a:t> зараз. З </a:t>
            </a:r>
            <a:r>
              <a:rPr lang="ru-RU" dirty="0" err="1" smtClean="0"/>
              <a:t>іншого</a:t>
            </a:r>
            <a:r>
              <a:rPr lang="ru-RU" dirty="0" smtClean="0"/>
              <a:t> – ба-</a:t>
            </a:r>
          </a:p>
          <a:p>
            <a:r>
              <a:rPr lang="ru-RU" dirty="0" err="1" smtClean="0"/>
              <a:t>чення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як </a:t>
            </a:r>
            <a:r>
              <a:rPr lang="ru-RU" dirty="0" err="1" smtClean="0"/>
              <a:t>набуття</a:t>
            </a:r>
            <a:r>
              <a:rPr lang="ru-RU" dirty="0" smtClean="0"/>
              <a:t> </a:t>
            </a:r>
            <a:r>
              <a:rPr lang="ru-RU" dirty="0" err="1" smtClean="0"/>
              <a:t>психічних</a:t>
            </a:r>
            <a:r>
              <a:rPr lang="ru-RU" dirty="0" smtClean="0"/>
              <a:t> </a:t>
            </a:r>
            <a:r>
              <a:rPr lang="ru-RU" dirty="0" err="1" smtClean="0"/>
              <a:t>новоутворень</a:t>
            </a:r>
            <a:r>
              <a:rPr lang="ru-RU" dirty="0" smtClean="0"/>
              <a:t> в </a:t>
            </a:r>
            <a:r>
              <a:rPr lang="ru-RU" dirty="0" err="1" smtClean="0"/>
              <a:t>активній</a:t>
            </a:r>
            <a:r>
              <a:rPr lang="ru-RU" dirty="0" smtClean="0"/>
              <a:t> </a:t>
            </a:r>
            <a:r>
              <a:rPr lang="ru-RU" dirty="0" err="1" smtClean="0"/>
              <a:t>розпо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діленій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r>
              <a:rPr lang="ru-RU" dirty="0" err="1" smtClean="0"/>
              <a:t>Протиріччя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, на наш </a:t>
            </a:r>
            <a:r>
              <a:rPr lang="ru-RU" dirty="0" err="1" smtClean="0"/>
              <a:t>погляд</a:t>
            </a:r>
            <a:r>
              <a:rPr lang="ru-RU" dirty="0" smtClean="0"/>
              <a:t>, через поза-</a:t>
            </a:r>
          </a:p>
          <a:p>
            <a:r>
              <a:rPr lang="ru-RU" dirty="0" err="1" smtClean="0"/>
              <a:t>особистісну</a:t>
            </a:r>
            <a:r>
              <a:rPr lang="ru-RU" dirty="0" smtClean="0"/>
              <a:t> </a:t>
            </a:r>
            <a:r>
              <a:rPr lang="ru-RU" dirty="0" err="1" smtClean="0"/>
              <a:t>логіку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</a:t>
            </a:r>
          </a:p>
          <a:p>
            <a:r>
              <a:rPr lang="ru-RU" dirty="0" err="1" smtClean="0"/>
              <a:t>діалектично</a:t>
            </a:r>
            <a:r>
              <a:rPr lang="ru-RU" dirty="0" smtClean="0"/>
              <a:t> </a:t>
            </a:r>
            <a:r>
              <a:rPr lang="ru-RU" dirty="0" err="1" smtClean="0"/>
              <a:t>поєднані</a:t>
            </a:r>
            <a:r>
              <a:rPr lang="ru-RU" dirty="0" smtClean="0"/>
              <a:t>: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набуття</a:t>
            </a:r>
            <a:endParaRPr lang="ru-RU" dirty="0" smtClean="0"/>
          </a:p>
          <a:p>
            <a:r>
              <a:rPr lang="ru-RU" dirty="0" err="1" smtClean="0"/>
              <a:t>індивідом</a:t>
            </a:r>
            <a:r>
              <a:rPr lang="ru-RU" dirty="0" smtClean="0"/>
              <a:t> </a:t>
            </a:r>
            <a:r>
              <a:rPr lang="ru-RU" dirty="0" err="1" smtClean="0"/>
              <a:t>психічних</a:t>
            </a:r>
            <a:r>
              <a:rPr lang="ru-RU" dirty="0" smtClean="0"/>
              <a:t> </a:t>
            </a:r>
            <a:r>
              <a:rPr lang="ru-RU" dirty="0" err="1" smtClean="0"/>
              <a:t>новоутворень</a:t>
            </a:r>
            <a:r>
              <a:rPr lang="ru-RU" dirty="0" smtClean="0"/>
              <a:t> у </a:t>
            </a:r>
            <a:r>
              <a:rPr lang="ru-RU" dirty="0" err="1" smtClean="0"/>
              <a:t>власній</a:t>
            </a:r>
            <a:r>
              <a:rPr lang="ru-RU" dirty="0" smtClean="0"/>
              <a:t> </a:t>
            </a:r>
            <a:r>
              <a:rPr lang="ru-RU" dirty="0" err="1" smtClean="0"/>
              <a:t>діяльнісній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Поява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новоутворень</a:t>
            </a:r>
            <a:r>
              <a:rPr lang="ru-RU" dirty="0" smtClean="0"/>
              <a:t> і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розгортання</a:t>
            </a:r>
            <a:r>
              <a:rPr lang="ru-RU" dirty="0" smtClean="0"/>
              <a:t>, </a:t>
            </a:r>
            <a:r>
              <a:rPr lang="ru-RU" dirty="0" err="1" smtClean="0"/>
              <a:t>ускладнення</a:t>
            </a:r>
            <a:r>
              <a:rPr lang="ru-RU" dirty="0" smtClean="0"/>
              <a:t> особи-</a:t>
            </a:r>
          </a:p>
          <a:p>
            <a:r>
              <a:rPr lang="ru-RU" dirty="0" err="1" smtClean="0"/>
              <a:t>стості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69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-1326148"/>
            <a:ext cx="6318448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шляхом </a:t>
            </a:r>
            <a:r>
              <a:rPr lang="ru-RU" dirty="0" err="1" smtClean="0"/>
              <a:t>привласнення</a:t>
            </a:r>
            <a:r>
              <a:rPr lang="ru-RU" dirty="0" smtClean="0"/>
              <a:t> </a:t>
            </a:r>
            <a:r>
              <a:rPr lang="ru-RU" dirty="0" err="1" smtClean="0"/>
              <a:t>інди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відом</a:t>
            </a:r>
            <a:r>
              <a:rPr lang="ru-RU" dirty="0" smtClean="0"/>
              <a:t> культурно-</a:t>
            </a:r>
            <a:r>
              <a:rPr lang="ru-RU" dirty="0" err="1" smtClean="0"/>
              <a:t>історичного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. Але не </a:t>
            </a:r>
            <a:r>
              <a:rPr lang="ru-RU" dirty="0" err="1" smtClean="0"/>
              <a:t>зовсім</a:t>
            </a:r>
            <a:endParaRPr lang="ru-RU" dirty="0" smtClean="0"/>
          </a:p>
          <a:p>
            <a:r>
              <a:rPr lang="ru-RU" dirty="0" err="1" smtClean="0"/>
              <a:t>зрозумілими</a:t>
            </a:r>
            <a:r>
              <a:rPr lang="ru-RU" dirty="0" smtClean="0"/>
              <a:t> є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переплавлення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 в живу тканину</a:t>
            </a:r>
          </a:p>
          <a:p>
            <a:r>
              <a:rPr lang="ru-RU" dirty="0" err="1" smtClean="0"/>
              <a:t>особистості</a:t>
            </a:r>
            <a:r>
              <a:rPr lang="ru-RU" dirty="0" smtClean="0"/>
              <a:t>,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. З </a:t>
            </a:r>
            <a:r>
              <a:rPr lang="ru-RU" dirty="0" err="1" smtClean="0"/>
              <a:t>іншого</a:t>
            </a:r>
            <a:r>
              <a:rPr lang="ru-RU" dirty="0" smtClean="0"/>
              <a:t> боку, як </a:t>
            </a:r>
            <a:r>
              <a:rPr lang="ru-RU" dirty="0" err="1" smtClean="0"/>
              <a:t>привласнення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endParaRPr lang="ru-RU" dirty="0" smtClean="0"/>
          </a:p>
          <a:p>
            <a:r>
              <a:rPr lang="ru-RU" dirty="0" err="1" smtClean="0"/>
              <a:t>сполучається</a:t>
            </a:r>
            <a:r>
              <a:rPr lang="ru-RU" dirty="0" smtClean="0"/>
              <a:t> з </a:t>
            </a:r>
            <a:r>
              <a:rPr lang="ru-RU" dirty="0" err="1" smtClean="0"/>
              <a:t>внутрішнім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і з </a:t>
            </a:r>
            <a:r>
              <a:rPr lang="ru-RU" dirty="0" err="1" smtClean="0"/>
              <a:t>активністю</a:t>
            </a:r>
            <a:r>
              <a:rPr lang="ru-RU" dirty="0" smtClean="0"/>
              <a:t> </a:t>
            </a:r>
            <a:r>
              <a:rPr lang="ru-RU" dirty="0" err="1" smtClean="0"/>
              <a:t>самої</a:t>
            </a:r>
            <a:endParaRPr lang="ru-RU" dirty="0" smtClean="0"/>
          </a:p>
          <a:p>
            <a:r>
              <a:rPr lang="ru-RU" dirty="0" err="1" smtClean="0"/>
              <a:t>людини</a:t>
            </a:r>
            <a:r>
              <a:rPr lang="ru-RU" dirty="0" smtClean="0"/>
              <a:t>?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кажучи</a:t>
            </a:r>
            <a:r>
              <a:rPr lang="ru-RU" dirty="0" smtClean="0"/>
              <a:t>,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в</a:t>
            </a:r>
          </a:p>
          <a:p>
            <a:r>
              <a:rPr lang="ru-RU" dirty="0" err="1" smtClean="0"/>
              <a:t>процесах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, </a:t>
            </a:r>
            <a:r>
              <a:rPr lang="ru-RU" dirty="0" err="1" smtClean="0"/>
              <a:t>виховання</a:t>
            </a:r>
            <a:r>
              <a:rPr lang="ru-RU" dirty="0" smtClean="0"/>
              <a:t> й </a:t>
            </a:r>
            <a:r>
              <a:rPr lang="ru-RU" dirty="0" err="1" smtClean="0"/>
              <a:t>інших</a:t>
            </a:r>
            <a:r>
              <a:rPr lang="ru-RU" dirty="0" smtClean="0"/>
              <a:t> формах </a:t>
            </a:r>
            <a:r>
              <a:rPr lang="ru-RU" dirty="0" err="1" smtClean="0"/>
              <a:t>взаємодії</a:t>
            </a:r>
            <a:r>
              <a:rPr lang="ru-RU" dirty="0" smtClean="0"/>
              <a:t>, але </a:t>
            </a:r>
            <a:r>
              <a:rPr lang="ru-RU" dirty="0" err="1" smtClean="0"/>
              <a:t>він</a:t>
            </a:r>
            <a:r>
              <a:rPr lang="ru-RU" dirty="0" smtClean="0"/>
              <a:t> і не</a:t>
            </a:r>
          </a:p>
          <a:p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в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процесах</a:t>
            </a:r>
            <a:r>
              <a:rPr lang="ru-RU" dirty="0" smtClean="0"/>
              <a:t>. Дане </a:t>
            </a:r>
            <a:r>
              <a:rPr lang="ru-RU" dirty="0" err="1" smtClean="0"/>
              <a:t>протиріччя</a:t>
            </a:r>
            <a:r>
              <a:rPr lang="ru-RU" dirty="0" smtClean="0"/>
              <a:t> є </a:t>
            </a:r>
            <a:r>
              <a:rPr lang="ru-RU" dirty="0" err="1" smtClean="0"/>
              <a:t>суто</a:t>
            </a:r>
            <a:r>
              <a:rPr lang="ru-RU" dirty="0" smtClean="0"/>
              <a:t> </a:t>
            </a:r>
            <a:r>
              <a:rPr lang="ru-RU" dirty="0" err="1" smtClean="0"/>
              <a:t>епістеміо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логічним</a:t>
            </a:r>
            <a:r>
              <a:rPr lang="ru-RU" dirty="0" smtClean="0"/>
              <a:t>, і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через </a:t>
            </a:r>
            <a:r>
              <a:rPr lang="ru-RU" dirty="0" err="1" smtClean="0"/>
              <a:t>спрощене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привлас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нення</a:t>
            </a:r>
            <a:r>
              <a:rPr lang="ru-RU" dirty="0" smtClean="0"/>
              <a:t>, </a:t>
            </a:r>
            <a:r>
              <a:rPr lang="ru-RU" dirty="0" err="1" smtClean="0"/>
              <a:t>ототожненням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з </a:t>
            </a:r>
            <a:r>
              <a:rPr lang="ru-RU" dirty="0" err="1" smtClean="0"/>
              <a:t>соціалізацією</a:t>
            </a:r>
            <a:r>
              <a:rPr lang="ru-RU" dirty="0" smtClean="0"/>
              <a:t>. </a:t>
            </a:r>
            <a:r>
              <a:rPr lang="ru-RU" dirty="0" err="1" smtClean="0"/>
              <a:t>Остання</a:t>
            </a:r>
            <a:r>
              <a:rPr lang="ru-RU" dirty="0" smtClean="0"/>
              <a:t> є </a:t>
            </a:r>
            <a:r>
              <a:rPr lang="ru-RU" dirty="0" err="1" smtClean="0"/>
              <a:t>адаптивним</a:t>
            </a:r>
            <a:r>
              <a:rPr lang="ru-RU" dirty="0" smtClean="0"/>
              <a:t> "зов-</a:t>
            </a:r>
          </a:p>
          <a:p>
            <a:r>
              <a:rPr lang="ru-RU" dirty="0" err="1" smtClean="0"/>
              <a:t>нішнім</a:t>
            </a:r>
            <a:r>
              <a:rPr lang="ru-RU" dirty="0" smtClean="0"/>
              <a:t>" </a:t>
            </a:r>
            <a:r>
              <a:rPr lang="ru-RU" dirty="0" err="1" smtClean="0"/>
              <a:t>процесом</a:t>
            </a:r>
            <a:r>
              <a:rPr lang="ru-RU" dirty="0" smtClean="0"/>
              <a:t> </a:t>
            </a:r>
            <a:r>
              <a:rPr lang="ru-RU" dirty="0" err="1" smtClean="0"/>
              <a:t>пристосування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до </a:t>
            </a:r>
            <a:r>
              <a:rPr lang="ru-RU" dirty="0" err="1" smtClean="0"/>
              <a:t>соціальних</a:t>
            </a:r>
            <a:r>
              <a:rPr lang="ru-RU" dirty="0" smtClean="0"/>
              <a:t> умов </a:t>
            </a:r>
            <a:r>
              <a:rPr lang="ru-RU" dirty="0" err="1" smtClean="0"/>
              <a:t>існування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Привласнення</a:t>
            </a:r>
            <a:r>
              <a:rPr lang="ru-RU" dirty="0" smtClean="0"/>
              <a:t> ж є не просто </a:t>
            </a:r>
            <a:r>
              <a:rPr lang="ru-RU" dirty="0" err="1" smtClean="0"/>
              <a:t>засвоєнням</a:t>
            </a:r>
            <a:r>
              <a:rPr lang="ru-RU" dirty="0" smtClean="0"/>
              <a:t> (</a:t>
            </a:r>
            <a:r>
              <a:rPr lang="ru-RU" dirty="0" err="1" smtClean="0"/>
              <a:t>інформації</a:t>
            </a:r>
            <a:r>
              <a:rPr lang="ru-RU" dirty="0" smtClean="0"/>
              <a:t>, правил), а,</a:t>
            </a:r>
          </a:p>
          <a:p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вираз</a:t>
            </a:r>
            <a:r>
              <a:rPr lang="ru-RU" dirty="0" smtClean="0"/>
              <a:t> </a:t>
            </a:r>
            <a:r>
              <a:rPr lang="ru-RU" dirty="0" err="1" smtClean="0"/>
              <a:t>філософа</a:t>
            </a:r>
            <a:r>
              <a:rPr lang="ru-RU" dirty="0" smtClean="0"/>
              <a:t>, "</a:t>
            </a:r>
            <a:r>
              <a:rPr lang="ru-RU" dirty="0" err="1" smtClean="0"/>
              <a:t>перенесення</a:t>
            </a:r>
            <a:r>
              <a:rPr lang="ru-RU" dirty="0" smtClean="0"/>
              <a:t> у </a:t>
            </a:r>
            <a:r>
              <a:rPr lang="ru-RU" dirty="0" err="1" smtClean="0"/>
              <a:t>власну</a:t>
            </a:r>
            <a:r>
              <a:rPr lang="ru-RU" dirty="0" smtClean="0"/>
              <a:t> голову" куль-</a:t>
            </a:r>
          </a:p>
          <a:p>
            <a:r>
              <a:rPr lang="ru-RU" dirty="0" err="1" smtClean="0"/>
              <a:t>турно-історичних</a:t>
            </a:r>
            <a:r>
              <a:rPr lang="ru-RU" dirty="0" smtClean="0"/>
              <a:t> </a:t>
            </a:r>
            <a:r>
              <a:rPr lang="ru-RU" dirty="0" err="1" smtClean="0"/>
              <a:t>значень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ідеального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685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-1464647"/>
            <a:ext cx="6390456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Зустріча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ючись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з </a:t>
            </a:r>
            <a:r>
              <a:rPr lang="ru-RU" dirty="0" err="1" smtClean="0"/>
              <a:t>соціальним</a:t>
            </a:r>
            <a:r>
              <a:rPr lang="ru-RU" dirty="0" smtClean="0"/>
              <a:t> </a:t>
            </a:r>
            <a:r>
              <a:rPr lang="ru-RU" dirty="0" err="1" smtClean="0"/>
              <a:t>середо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вищем</a:t>
            </a:r>
            <a:r>
              <a:rPr lang="ru-RU" dirty="0" smtClean="0"/>
              <a:t>,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з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 (</a:t>
            </a:r>
            <a:r>
              <a:rPr lang="ru-RU" dirty="0" err="1" smtClean="0"/>
              <a:t>матеріальних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ідеальних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особливі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-знаки,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реалізувати</a:t>
            </a:r>
            <a:r>
              <a:rPr lang="ru-RU" dirty="0" smtClean="0"/>
              <a:t> свою </a:t>
            </a:r>
            <a:r>
              <a:rPr lang="ru-RU" dirty="0" err="1" smtClean="0"/>
              <a:t>активність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endParaRPr lang="ru-RU" dirty="0" smtClean="0"/>
          </a:p>
          <a:p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перетворюються</a:t>
            </a:r>
            <a:r>
              <a:rPr lang="ru-RU" dirty="0" smtClean="0"/>
              <a:t> на </a:t>
            </a:r>
            <a:r>
              <a:rPr lang="ru-RU" dirty="0" err="1" smtClean="0"/>
              <a:t>психічні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endParaRPr lang="ru-RU" dirty="0" smtClean="0"/>
          </a:p>
          <a:p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створюючи</a:t>
            </a:r>
            <a:r>
              <a:rPr lang="ru-RU" dirty="0" smtClean="0"/>
              <a:t>, </a:t>
            </a:r>
            <a:r>
              <a:rPr lang="ru-RU" dirty="0" err="1" smtClean="0"/>
              <a:t>розвиваючи</a:t>
            </a:r>
            <a:r>
              <a:rPr lang="ru-RU" dirty="0" smtClean="0"/>
              <a:t> і </a:t>
            </a:r>
            <a:r>
              <a:rPr lang="ru-RU" dirty="0" err="1" smtClean="0"/>
              <a:t>змінюючи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. Так </a:t>
            </a:r>
            <a:r>
              <a:rPr lang="ru-RU" dirty="0" err="1" smtClean="0"/>
              <a:t>відбува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ється</a:t>
            </a:r>
            <a:r>
              <a:rPr lang="ru-RU" dirty="0" smtClean="0"/>
              <a:t> </a:t>
            </a:r>
            <a:r>
              <a:rPr lang="ru-RU" dirty="0" err="1" smtClean="0"/>
              <a:t>з’єднання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сутнісних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з </a:t>
            </a:r>
            <a:r>
              <a:rPr lang="ru-RU" dirty="0" err="1" smtClean="0"/>
              <a:t>рухом</a:t>
            </a:r>
            <a:r>
              <a:rPr lang="ru-RU" dirty="0" smtClean="0"/>
              <a:t> </a:t>
            </a:r>
            <a:r>
              <a:rPr lang="ru-RU" dirty="0" err="1" smtClean="0"/>
              <a:t>осо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бистості</a:t>
            </a:r>
            <a:r>
              <a:rPr lang="ru-RU" dirty="0" smtClean="0"/>
              <a:t> в </a:t>
            </a:r>
            <a:r>
              <a:rPr lang="ru-RU" dirty="0" err="1" smtClean="0"/>
              <a:t>соціумі</a:t>
            </a:r>
            <a:r>
              <a:rPr lang="ru-RU" dirty="0" smtClean="0"/>
              <a:t>. </a:t>
            </a:r>
            <a:r>
              <a:rPr lang="ru-RU" dirty="0" err="1" smtClean="0"/>
              <a:t>Фактично</a:t>
            </a:r>
            <a:r>
              <a:rPr lang="ru-RU" dirty="0" smtClean="0"/>
              <a:t>, як </a:t>
            </a:r>
            <a:r>
              <a:rPr lang="ru-RU" dirty="0" err="1" smtClean="0"/>
              <a:t>вказував</a:t>
            </a:r>
            <a:r>
              <a:rPr lang="ru-RU" dirty="0" smtClean="0"/>
              <a:t> Л. С. </a:t>
            </a:r>
            <a:r>
              <a:rPr lang="ru-RU" dirty="0" err="1" smtClean="0"/>
              <a:t>Виготський</a:t>
            </a:r>
            <a:r>
              <a:rPr lang="ru-RU" dirty="0" smtClean="0"/>
              <a:t>, </a:t>
            </a:r>
            <a:r>
              <a:rPr lang="ru-RU" dirty="0" err="1" smtClean="0"/>
              <a:t>розвиток</a:t>
            </a:r>
            <a:endParaRPr lang="ru-RU" dirty="0" smtClean="0"/>
          </a:p>
          <a:p>
            <a:r>
              <a:rPr lang="ru-RU" dirty="0" err="1" smtClean="0"/>
              <a:t>особистості</a:t>
            </a:r>
            <a:r>
              <a:rPr lang="ru-RU" dirty="0" smtClean="0"/>
              <a:t> є не </a:t>
            </a:r>
            <a:r>
              <a:rPr lang="ru-RU" dirty="0" err="1" smtClean="0"/>
              <a:t>соціалізацією</a:t>
            </a:r>
            <a:r>
              <a:rPr lang="ru-RU" dirty="0" smtClean="0"/>
              <a:t>, а,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індивідуалізацією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в</a:t>
            </a:r>
          </a:p>
          <a:p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 err="1" smtClean="0"/>
              <a:t>ускладнюється</a:t>
            </a:r>
            <a:r>
              <a:rPr lang="ru-RU" dirty="0" smtClean="0"/>
              <a:t> і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унікальності</a:t>
            </a:r>
            <a:r>
              <a:rPr lang="ru-RU" dirty="0" smtClean="0"/>
              <a:t> та</a:t>
            </a:r>
          </a:p>
          <a:p>
            <a:r>
              <a:rPr lang="ru-RU" dirty="0" err="1" smtClean="0"/>
              <a:t>неповторності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протиріччя</a:t>
            </a:r>
            <a:r>
              <a:rPr lang="ru-RU" dirty="0" smtClean="0"/>
              <a:t> </a:t>
            </a:r>
            <a:r>
              <a:rPr lang="ru-RU" dirty="0" err="1" smtClean="0"/>
              <a:t>долається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як </a:t>
            </a:r>
            <a:r>
              <a:rPr lang="ru-RU" dirty="0" err="1" smtClean="0"/>
              <a:t>пише</a:t>
            </a:r>
            <a:endParaRPr lang="ru-RU" dirty="0" smtClean="0"/>
          </a:p>
          <a:p>
            <a:r>
              <a:rPr lang="ru-RU" dirty="0" smtClean="0"/>
              <a:t>Е. В. </a:t>
            </a:r>
            <a:r>
              <a:rPr lang="ru-RU" dirty="0" err="1" smtClean="0"/>
              <a:t>Ільєнков</a:t>
            </a:r>
            <a:r>
              <a:rPr lang="ru-RU" dirty="0" smtClean="0"/>
              <a:t>, "</a:t>
            </a:r>
            <a:r>
              <a:rPr lang="ru-RU" dirty="0" err="1" smtClean="0"/>
              <a:t>індивід</a:t>
            </a:r>
            <a:r>
              <a:rPr lang="ru-RU" dirty="0" smtClean="0"/>
              <a:t> повинен "</a:t>
            </a:r>
            <a:r>
              <a:rPr lang="ru-RU" dirty="0" err="1" smtClean="0"/>
              <a:t>привласнювати</a:t>
            </a:r>
            <a:r>
              <a:rPr lang="ru-RU" dirty="0" smtClean="0"/>
              <a:t>" не </a:t>
            </a:r>
            <a:r>
              <a:rPr lang="ru-RU" dirty="0" err="1" smtClean="0"/>
              <a:t>готові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endParaRPr lang="ru-RU" dirty="0" smtClean="0"/>
          </a:p>
          <a:p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а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разом з </a:t>
            </a:r>
            <a:r>
              <a:rPr lang="ru-RU" dirty="0" err="1" smtClean="0"/>
              <a:t>процесом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endParaRPr lang="ru-RU" dirty="0" smtClean="0"/>
          </a:p>
          <a:p>
            <a:r>
              <a:rPr lang="ru-RU" dirty="0" err="1" smtClean="0"/>
              <a:t>породжує</a:t>
            </a:r>
            <a:r>
              <a:rPr lang="ru-RU" dirty="0" smtClean="0"/>
              <a:t> і </a:t>
            </a:r>
            <a:r>
              <a:rPr lang="ru-RU" dirty="0" err="1" smtClean="0"/>
              <a:t>продовжує</a:t>
            </a:r>
            <a:r>
              <a:rPr lang="ru-RU" dirty="0" smtClean="0"/>
              <a:t> </a:t>
            </a:r>
            <a:r>
              <a:rPr lang="ru-RU" dirty="0" err="1" smtClean="0"/>
              <a:t>породжувати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разом з </a:t>
            </a:r>
            <a:r>
              <a:rPr lang="ru-RU" dirty="0" err="1" smtClean="0"/>
              <a:t>історією</a:t>
            </a:r>
            <a:r>
              <a:rPr lang="ru-RU" dirty="0" smtClean="0"/>
              <a:t>, яка </a:t>
            </a:r>
            <a:r>
              <a:rPr lang="ru-RU" dirty="0" err="1" smtClean="0"/>
              <a:t>їх</a:t>
            </a:r>
            <a:endParaRPr lang="ru-RU" dirty="0" smtClean="0"/>
          </a:p>
          <a:p>
            <a:r>
              <a:rPr lang="ru-RU" dirty="0" err="1" smtClean="0"/>
              <a:t>створює</a:t>
            </a:r>
            <a:r>
              <a:rPr lang="ru-RU" dirty="0" smtClean="0"/>
              <a:t>" [15, с. 378].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8</a:t>
            </a:r>
          </a:p>
          <a:p>
            <a:r>
              <a:rPr lang="ru-RU" dirty="0" smtClean="0"/>
              <a:t>"</a:t>
            </a:r>
            <a:r>
              <a:rPr lang="ru-RU" dirty="0" err="1" smtClean="0"/>
              <a:t>розпредметнення</a:t>
            </a:r>
            <a:r>
              <a:rPr lang="ru-RU" dirty="0" smtClean="0"/>
              <a:t>", коли </a:t>
            </a:r>
            <a:r>
              <a:rPr lang="ru-RU" dirty="0" err="1" smtClean="0"/>
              <a:t>людина</a:t>
            </a:r>
            <a:r>
              <a:rPr lang="ru-RU" dirty="0" smtClean="0"/>
              <a:t> у </a:t>
            </a:r>
            <a:r>
              <a:rPr lang="ru-RU" dirty="0" err="1" smtClean="0"/>
              <a:t>власній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роз-</a:t>
            </a:r>
          </a:p>
          <a:p>
            <a:r>
              <a:rPr lang="ru-RU" dirty="0" err="1" smtClean="0"/>
              <a:t>криття</a:t>
            </a:r>
            <a:r>
              <a:rPr lang="ru-RU" dirty="0" smtClean="0"/>
              <a:t> </a:t>
            </a:r>
            <a:r>
              <a:rPr lang="ru-RU" dirty="0" err="1" smtClean="0"/>
              <a:t>вселюдських</a:t>
            </a:r>
            <a:r>
              <a:rPr lang="ru-RU" dirty="0" smtClean="0"/>
              <a:t> </a:t>
            </a:r>
            <a:r>
              <a:rPr lang="ru-RU" dirty="0" err="1" smtClean="0"/>
              <a:t>зусиль</a:t>
            </a:r>
            <a:r>
              <a:rPr lang="ru-RU" dirty="0" smtClean="0"/>
              <a:t> і </a:t>
            </a:r>
            <a:r>
              <a:rPr lang="ru-RU" dirty="0" err="1" smtClean="0"/>
              <a:t>механізмів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привели до </a:t>
            </a:r>
            <a:r>
              <a:rPr lang="ru-RU" dirty="0" err="1" smtClean="0"/>
              <a:t>появи</a:t>
            </a:r>
            <a:endParaRPr lang="ru-RU" dirty="0" smtClean="0"/>
          </a:p>
          <a:p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є, </a:t>
            </a:r>
            <a:r>
              <a:rPr lang="ru-RU" dirty="0" err="1" smtClean="0"/>
              <a:t>власне</a:t>
            </a:r>
            <a:r>
              <a:rPr lang="ru-RU" dirty="0" smtClean="0"/>
              <a:t>, </a:t>
            </a:r>
            <a:r>
              <a:rPr lang="ru-RU" dirty="0" err="1" smtClean="0"/>
              <a:t>квазідослідження</a:t>
            </a:r>
            <a:r>
              <a:rPr lang="ru-RU" dirty="0" smtClean="0"/>
              <a:t>, </a:t>
            </a:r>
            <a:r>
              <a:rPr lang="ru-RU" dirty="0" err="1" smtClean="0"/>
              <a:t>квазітворчість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Але </a:t>
            </a:r>
            <a:r>
              <a:rPr lang="ru-RU" dirty="0" err="1" smtClean="0"/>
              <a:t>оце</a:t>
            </a:r>
            <a:r>
              <a:rPr lang="ru-RU" dirty="0" smtClean="0"/>
              <a:t> "</a:t>
            </a:r>
            <a:r>
              <a:rPr lang="ru-RU" dirty="0" err="1" smtClean="0"/>
              <a:t>квазі</a:t>
            </a:r>
            <a:r>
              <a:rPr lang="ru-RU" dirty="0" smtClean="0"/>
              <a:t>" </a:t>
            </a:r>
            <a:r>
              <a:rPr lang="ru-RU" dirty="0" err="1" smtClean="0"/>
              <a:t>доречне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з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резуль</a:t>
            </a:r>
            <a:r>
              <a:rPr lang="ru-RU" dirty="0" smtClean="0"/>
              <a:t>-</a:t>
            </a:r>
          </a:p>
          <a:p>
            <a:r>
              <a:rPr lang="ru-RU" dirty="0" smtClean="0"/>
              <a:t>тату. Для </a:t>
            </a:r>
            <a:r>
              <a:rPr lang="ru-RU" dirty="0" err="1" smtClean="0"/>
              <a:t>самої</a:t>
            </a:r>
            <a:r>
              <a:rPr lang="ru-RU" dirty="0" smtClean="0"/>
              <a:t> ж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внутрішньо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є </a:t>
            </a:r>
            <a:r>
              <a:rPr lang="ru-RU" dirty="0" err="1" smtClean="0"/>
              <a:t>справжня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Ця</a:t>
            </a:r>
            <a:r>
              <a:rPr lang="ru-RU" dirty="0" smtClean="0"/>
              <a:t> теза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суттєва</a:t>
            </a:r>
            <a:r>
              <a:rPr lang="ru-RU" dirty="0" smtClean="0"/>
              <a:t> для </a:t>
            </a:r>
            <a:r>
              <a:rPr lang="ru-RU" dirty="0" err="1" smtClean="0"/>
              <a:t>педагогічного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216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</TotalTime>
  <Words>1495</Words>
  <Application>Microsoft Office PowerPoint</Application>
  <PresentationFormat>Экран (4:3)</PresentationFormat>
  <Paragraphs>141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Особистість у функціональному, онтологічному і аксіологічному вимірах</vt:lpstr>
      <vt:lpstr>«Поза проблематизацією неможливе самовизначення, тобто визначення своїх власних можливостей та їх меж» Б.Д.Ельконін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Література: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Особистість і функціональному, онтологічному і аксіологічному вимірах</dc:title>
  <dc:creator>Пользователь</dc:creator>
  <cp:lastModifiedBy>Пользователь</cp:lastModifiedBy>
  <cp:revision>3</cp:revision>
  <dcterms:created xsi:type="dcterms:W3CDTF">2023-12-04T19:17:00Z</dcterms:created>
  <dcterms:modified xsi:type="dcterms:W3CDTF">2023-12-04T19:39:58Z</dcterms:modified>
</cp:coreProperties>
</file>