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Закон грошового </a:t>
            </a:r>
            <a:r>
              <a:rPr lang="ru-RU" dirty="0" err="1"/>
              <a:t>обігу</a:t>
            </a:r>
            <a:r>
              <a:rPr lang="ru-RU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412776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Закон грошового </a:t>
            </a:r>
            <a:r>
              <a:rPr lang="ru-RU" dirty="0" err="1"/>
              <a:t>обігу</a:t>
            </a:r>
            <a:r>
              <a:rPr lang="ru-RU" dirty="0"/>
              <a:t> </a:t>
            </a:r>
            <a:r>
              <a:rPr lang="ru-RU" dirty="0" err="1"/>
              <a:t>виражає</a:t>
            </a:r>
            <a:r>
              <a:rPr lang="ru-RU" dirty="0"/>
              <a:t> </a:t>
            </a:r>
            <a:r>
              <a:rPr lang="ru-RU" dirty="0" err="1"/>
              <a:t>економічну</a:t>
            </a:r>
            <a:r>
              <a:rPr lang="ru-RU" dirty="0"/>
              <a:t> </a:t>
            </a:r>
            <a:r>
              <a:rPr lang="ru-RU" dirty="0" err="1"/>
              <a:t>взаємозалежність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масою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в </a:t>
            </a:r>
            <a:r>
              <a:rPr lang="ru-RU" dirty="0" err="1"/>
              <a:t>обігу</a:t>
            </a:r>
            <a:r>
              <a:rPr lang="ru-RU" dirty="0"/>
              <a:t>,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 і </a:t>
            </a:r>
            <a:r>
              <a:rPr lang="ru-RU" dirty="0" err="1"/>
              <a:t>швидкістю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 грошей. </a:t>
            </a:r>
          </a:p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009900"/>
            <a:ext cx="6840759" cy="2435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031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закон, </a:t>
            </a:r>
            <a:r>
              <a:rPr lang="ru-RU" sz="2700" dirty="0" err="1"/>
              <a:t>що</a:t>
            </a:r>
            <a:r>
              <a:rPr lang="ru-RU" sz="2700" dirty="0"/>
              <a:t> </a:t>
            </a:r>
            <a:r>
              <a:rPr lang="ru-RU" sz="2700" dirty="0" err="1"/>
              <a:t>визначає</a:t>
            </a:r>
            <a:r>
              <a:rPr lang="ru-RU" sz="2700" dirty="0"/>
              <a:t> </a:t>
            </a:r>
            <a:r>
              <a:rPr lang="ru-RU" sz="2700" dirty="0" err="1"/>
              <a:t>кількість</a:t>
            </a:r>
            <a:r>
              <a:rPr lang="ru-RU" sz="2700" dirty="0"/>
              <a:t> грошей в </a:t>
            </a:r>
            <a:r>
              <a:rPr lang="ru-RU" sz="2700" dirty="0" err="1"/>
              <a:t>обігу</a:t>
            </a:r>
            <a:r>
              <a:rPr lang="ru-RU" sz="2700" dirty="0"/>
              <a:t>, </a:t>
            </a:r>
            <a:r>
              <a:rPr lang="ru-RU" sz="2700" dirty="0" err="1"/>
              <a:t>набуває</a:t>
            </a:r>
            <a:r>
              <a:rPr lang="ru-RU" sz="2700" dirty="0"/>
              <a:t> </a:t>
            </a:r>
            <a:r>
              <a:rPr lang="ru-RU" sz="2700" dirty="0" err="1"/>
              <a:t>наступного</a:t>
            </a:r>
            <a:r>
              <a:rPr lang="ru-RU" sz="2700" dirty="0"/>
              <a:t> </a:t>
            </a:r>
            <a:r>
              <a:rPr lang="ru-RU" sz="2700" dirty="0" err="1"/>
              <a:t>вигляду</a:t>
            </a:r>
            <a:r>
              <a:rPr lang="ru-RU" sz="2700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7488832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3508" y="3356992"/>
            <a:ext cx="8712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кредитних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обернено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кількість</a:t>
            </a:r>
            <a:r>
              <a:rPr lang="ru-RU" dirty="0"/>
              <a:t> грошей.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грошей </a:t>
            </a:r>
            <a:r>
              <a:rPr lang="ru-RU" dirty="0" err="1"/>
              <a:t>викликане</a:t>
            </a:r>
            <a:r>
              <a:rPr lang="ru-RU" dirty="0"/>
              <a:t> </a:t>
            </a:r>
            <a:r>
              <a:rPr lang="ru-RU" dirty="0" err="1"/>
              <a:t>погашенням</a:t>
            </a:r>
            <a:r>
              <a:rPr lang="ru-RU" dirty="0"/>
              <a:t> шляхом </a:t>
            </a:r>
            <a:r>
              <a:rPr lang="ru-RU" dirty="0" err="1"/>
              <a:t>взаємозаліку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боргових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і </a:t>
            </a:r>
            <a:r>
              <a:rPr lang="ru-RU" dirty="0" err="1"/>
              <a:t>зобов’язань</a:t>
            </a:r>
            <a:r>
              <a:rPr lang="ru-RU" dirty="0"/>
              <a:t>. </a:t>
            </a:r>
            <a:r>
              <a:rPr lang="ru-RU" dirty="0" err="1"/>
              <a:t>Кількість</a:t>
            </a:r>
            <a:r>
              <a:rPr lang="ru-RU" dirty="0"/>
              <a:t> грошей для </a:t>
            </a:r>
            <a:r>
              <a:rPr lang="ru-RU" dirty="0" err="1"/>
              <a:t>обігу</a:t>
            </a:r>
            <a:r>
              <a:rPr lang="ru-RU" dirty="0"/>
              <a:t> і платежу </a:t>
            </a:r>
            <a:r>
              <a:rPr lang="ru-RU" dirty="0" err="1"/>
              <a:t>визначається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розвинутого</a:t>
            </a:r>
            <a:r>
              <a:rPr lang="ru-RU" dirty="0"/>
              <a:t> кредитного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наступними</a:t>
            </a:r>
            <a:r>
              <a:rPr lang="ru-RU" dirty="0"/>
              <a:t> </a:t>
            </a:r>
            <a:r>
              <a:rPr lang="ru-RU" dirty="0" err="1"/>
              <a:t>умовами</a:t>
            </a:r>
            <a:r>
              <a:rPr lang="ru-RU" dirty="0"/>
              <a:t>: </a:t>
            </a:r>
          </a:p>
          <a:p>
            <a:pPr algn="just"/>
            <a:r>
              <a:rPr lang="ru-RU" dirty="0"/>
              <a:t>•  </a:t>
            </a:r>
            <a:r>
              <a:rPr lang="ru-RU" dirty="0" err="1" smtClean="0"/>
              <a:t>загальним</a:t>
            </a:r>
            <a:r>
              <a:rPr lang="ru-RU" dirty="0" smtClean="0"/>
              <a:t> </a:t>
            </a:r>
            <a:r>
              <a:rPr lang="ru-RU" dirty="0" err="1"/>
              <a:t>обсягом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в </a:t>
            </a:r>
            <a:r>
              <a:rPr lang="ru-RU" dirty="0" err="1"/>
              <a:t>обігу</a:t>
            </a:r>
            <a:r>
              <a:rPr lang="ru-RU" dirty="0"/>
              <a:t> (пряма </a:t>
            </a:r>
            <a:r>
              <a:rPr lang="ru-RU" dirty="0" err="1"/>
              <a:t>залежність</a:t>
            </a:r>
            <a:r>
              <a:rPr lang="ru-RU" dirty="0"/>
              <a:t>); </a:t>
            </a:r>
          </a:p>
          <a:p>
            <a:pPr algn="just"/>
            <a:r>
              <a:rPr lang="ru-RU" dirty="0"/>
              <a:t>• 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/>
              <a:t>товарних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 і </a:t>
            </a:r>
            <a:r>
              <a:rPr lang="ru-RU" dirty="0" err="1"/>
              <a:t>тарифів</a:t>
            </a:r>
            <a:r>
              <a:rPr lang="ru-RU" dirty="0"/>
              <a:t> на </a:t>
            </a:r>
            <a:r>
              <a:rPr lang="ru-RU" dirty="0" err="1"/>
              <a:t>послуги</a:t>
            </a:r>
            <a:r>
              <a:rPr lang="ru-RU" dirty="0"/>
              <a:t> (пряма </a:t>
            </a:r>
            <a:r>
              <a:rPr lang="ru-RU" dirty="0" err="1"/>
              <a:t>залежність</a:t>
            </a:r>
            <a:r>
              <a:rPr lang="ru-RU" dirty="0"/>
              <a:t>, так як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вищі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грошей); </a:t>
            </a:r>
          </a:p>
          <a:p>
            <a:pPr algn="just"/>
            <a:r>
              <a:rPr lang="ru-RU" dirty="0"/>
              <a:t>•  </a:t>
            </a:r>
            <a:r>
              <a:rPr lang="ru-RU" dirty="0" err="1" smtClean="0"/>
              <a:t>ступенем</a:t>
            </a:r>
            <a:r>
              <a:rPr lang="ru-RU" dirty="0" smtClean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безготівкових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(</a:t>
            </a:r>
            <a:r>
              <a:rPr lang="ru-RU" dirty="0" err="1"/>
              <a:t>обернена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); </a:t>
            </a:r>
          </a:p>
          <a:p>
            <a:pPr algn="just"/>
            <a:r>
              <a:rPr lang="ru-RU" dirty="0"/>
              <a:t>• </a:t>
            </a:r>
            <a:r>
              <a:rPr lang="ru-RU" dirty="0" smtClean="0"/>
              <a:t> </a:t>
            </a:r>
            <a:r>
              <a:rPr lang="ru-RU" dirty="0" err="1"/>
              <a:t>швидкістю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 грошей,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кредитних</a:t>
            </a:r>
            <a:r>
              <a:rPr lang="ru-RU" dirty="0"/>
              <a:t> (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обернена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28803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err="1"/>
              <a:t>Грошова</a:t>
            </a:r>
            <a:r>
              <a:rPr lang="ru-RU" sz="2000" b="1" dirty="0"/>
              <a:t> </a:t>
            </a:r>
            <a:r>
              <a:rPr lang="ru-RU" sz="2000" b="1" dirty="0" err="1"/>
              <a:t>маса</a:t>
            </a:r>
            <a:r>
              <a:rPr lang="ru-RU" sz="2000" b="1" dirty="0"/>
              <a:t> </a:t>
            </a:r>
            <a:r>
              <a:rPr lang="ru-RU" sz="2000" dirty="0"/>
              <a:t>–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сукупність</a:t>
            </a:r>
            <a:r>
              <a:rPr lang="ru-RU" sz="2000" dirty="0"/>
              <a:t> </a:t>
            </a:r>
            <a:r>
              <a:rPr lang="ru-RU" sz="2000" dirty="0" err="1"/>
              <a:t>купівельних</a:t>
            </a:r>
            <a:r>
              <a:rPr lang="ru-RU" sz="2000" dirty="0"/>
              <a:t>, </a:t>
            </a:r>
            <a:r>
              <a:rPr lang="ru-RU" sz="2000" dirty="0" err="1"/>
              <a:t>платіжних</a:t>
            </a:r>
            <a:r>
              <a:rPr lang="ru-RU" sz="2000" dirty="0"/>
              <a:t> та </a:t>
            </a:r>
            <a:r>
              <a:rPr lang="ru-RU" sz="2000" dirty="0" err="1"/>
              <a:t>накопичувальних</a:t>
            </a:r>
            <a:r>
              <a:rPr lang="ru-RU" sz="2000" dirty="0"/>
              <a:t> </a:t>
            </a:r>
            <a:r>
              <a:rPr lang="ru-RU" sz="2000" dirty="0" err="1"/>
              <a:t>засобів</a:t>
            </a:r>
            <a:r>
              <a:rPr lang="ru-RU" sz="2000" dirty="0"/>
              <a:t>, яка </a:t>
            </a:r>
            <a:r>
              <a:rPr lang="ru-RU" sz="2000" dirty="0" err="1"/>
              <a:t>обслуговує</a:t>
            </a:r>
            <a:r>
              <a:rPr lang="ru-RU" sz="2000" dirty="0"/>
              <a:t> </a:t>
            </a:r>
            <a:r>
              <a:rPr lang="ru-RU" sz="2000" dirty="0" err="1"/>
              <a:t>економічні</a:t>
            </a:r>
            <a:r>
              <a:rPr lang="ru-RU" sz="2000" dirty="0"/>
              <a:t> </a:t>
            </a:r>
            <a:r>
              <a:rPr lang="ru-RU" sz="2000" dirty="0" err="1"/>
              <a:t>зв’язки</a:t>
            </a:r>
            <a:r>
              <a:rPr lang="ru-RU" sz="2000" dirty="0"/>
              <a:t>, </a:t>
            </a:r>
            <a:r>
              <a:rPr lang="ru-RU" sz="2000" dirty="0" err="1"/>
              <a:t>належить</a:t>
            </a:r>
            <a:r>
              <a:rPr lang="ru-RU" sz="2000" dirty="0"/>
              <a:t> </a:t>
            </a:r>
            <a:r>
              <a:rPr lang="ru-RU" sz="2000" dirty="0" err="1"/>
              <a:t>фізичним</a:t>
            </a:r>
            <a:r>
              <a:rPr lang="ru-RU" sz="2000" dirty="0"/>
              <a:t> та </a:t>
            </a:r>
            <a:r>
              <a:rPr lang="ru-RU" sz="2000" dirty="0" err="1"/>
              <a:t>юридичним</a:t>
            </a:r>
            <a:r>
              <a:rPr lang="ru-RU" sz="2000" dirty="0"/>
              <a:t> особам,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державі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важливий</a:t>
            </a:r>
            <a:r>
              <a:rPr lang="ru-RU" sz="2000" dirty="0"/>
              <a:t> </a:t>
            </a:r>
            <a:r>
              <a:rPr lang="ru-RU" sz="2000" dirty="0" err="1"/>
              <a:t>кількісний</a:t>
            </a:r>
            <a:r>
              <a:rPr lang="ru-RU" sz="2000" dirty="0"/>
              <a:t> </a:t>
            </a:r>
            <a:r>
              <a:rPr lang="ru-RU" sz="2000" dirty="0" err="1"/>
              <a:t>показник</a:t>
            </a:r>
            <a:r>
              <a:rPr lang="ru-RU" sz="2000" dirty="0"/>
              <a:t> </a:t>
            </a:r>
            <a:r>
              <a:rPr lang="ru-RU" sz="2000" dirty="0" err="1"/>
              <a:t>руху</a:t>
            </a:r>
            <a:r>
              <a:rPr lang="ru-RU" sz="2000" dirty="0"/>
              <a:t> грошей.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6160" y="1397675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грошей на </a:t>
            </a:r>
            <a:r>
              <a:rPr lang="ru-RU" dirty="0" err="1"/>
              <a:t>певну</a:t>
            </a:r>
            <a:r>
              <a:rPr lang="ru-RU" dirty="0"/>
              <a:t> дату і за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у </a:t>
            </a:r>
            <a:r>
              <a:rPr lang="ru-RU" dirty="0" err="1"/>
              <a:t>фінансовій</a:t>
            </a:r>
            <a:r>
              <a:rPr lang="ru-RU" dirty="0"/>
              <a:t> </a:t>
            </a:r>
            <a:r>
              <a:rPr lang="ru-RU" dirty="0" err="1"/>
              <a:t>статистиці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в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розвинутих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, а </a:t>
            </a:r>
            <a:r>
              <a:rPr lang="ru-RU" dirty="0" err="1"/>
              <a:t>надалі</a:t>
            </a:r>
            <a:r>
              <a:rPr lang="ru-RU" dirty="0"/>
              <a:t> і в </a:t>
            </a:r>
            <a:r>
              <a:rPr lang="ru-RU" dirty="0" err="1"/>
              <a:t>нашій</a:t>
            </a:r>
            <a:r>
              <a:rPr lang="ru-RU" dirty="0"/>
              <a:t> </a:t>
            </a:r>
            <a:r>
              <a:rPr lang="ru-RU" dirty="0" err="1"/>
              <a:t>країні</a:t>
            </a:r>
            <a:r>
              <a:rPr lang="ru-RU" dirty="0"/>
              <a:t>, стали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грошові</a:t>
            </a:r>
            <a:r>
              <a:rPr lang="ru-RU" dirty="0"/>
              <a:t> </a:t>
            </a:r>
            <a:r>
              <a:rPr lang="ru-RU" dirty="0" err="1"/>
              <a:t>агрегати</a:t>
            </a:r>
            <a:r>
              <a:rPr lang="ru-RU" dirty="0"/>
              <a:t> М0, М1, М2, М3, М4. </a:t>
            </a:r>
          </a:p>
          <a:p>
            <a:r>
              <a:rPr lang="ru-RU" b="1" dirty="0"/>
              <a:t>Агрегат М0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готівкові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 в </a:t>
            </a:r>
            <a:r>
              <a:rPr lang="ru-RU" dirty="0" err="1"/>
              <a:t>обігу</a:t>
            </a:r>
            <a:r>
              <a:rPr lang="ru-RU" dirty="0"/>
              <a:t>: </a:t>
            </a:r>
            <a:r>
              <a:rPr lang="ru-RU" dirty="0" err="1"/>
              <a:t>банкноти</a:t>
            </a:r>
            <a:r>
              <a:rPr lang="ru-RU" dirty="0"/>
              <a:t>, </a:t>
            </a:r>
            <a:r>
              <a:rPr lang="ru-RU" dirty="0" err="1"/>
              <a:t>металеві</a:t>
            </a:r>
            <a:r>
              <a:rPr lang="ru-RU" dirty="0"/>
              <a:t> </a:t>
            </a:r>
            <a:r>
              <a:rPr lang="ru-RU" dirty="0" err="1"/>
              <a:t>монети</a:t>
            </a:r>
            <a:r>
              <a:rPr lang="ru-RU" dirty="0"/>
              <a:t>, </a:t>
            </a:r>
            <a:r>
              <a:rPr lang="ru-RU" dirty="0" err="1"/>
              <a:t>казначейські</a:t>
            </a:r>
            <a:r>
              <a:rPr lang="ru-RU" dirty="0"/>
              <a:t> </a:t>
            </a:r>
            <a:r>
              <a:rPr lang="ru-RU" dirty="0" err="1"/>
              <a:t>білети</a:t>
            </a:r>
            <a:r>
              <a:rPr lang="ru-RU" dirty="0"/>
              <a:t> (в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).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875003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Агрегат М1 </a:t>
            </a:r>
            <a:r>
              <a:rPr lang="ru-RU" dirty="0" err="1"/>
              <a:t>складається</a:t>
            </a:r>
            <a:r>
              <a:rPr lang="ru-RU" dirty="0"/>
              <a:t> з агрегату М0 і </a:t>
            </a:r>
            <a:r>
              <a:rPr lang="ru-RU" dirty="0" err="1"/>
              <a:t>засобів</a:t>
            </a:r>
            <a:r>
              <a:rPr lang="ru-RU" dirty="0"/>
              <a:t> на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рахунках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429000"/>
            <a:ext cx="8509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Агрегат М2 </a:t>
            </a:r>
            <a:r>
              <a:rPr lang="ru-RU" dirty="0" err="1"/>
              <a:t>містить</a:t>
            </a:r>
            <a:r>
              <a:rPr lang="ru-RU" dirty="0"/>
              <a:t> агрегат М1, </a:t>
            </a:r>
            <a:r>
              <a:rPr lang="ru-RU" dirty="0" err="1"/>
              <a:t>термінові</a:t>
            </a:r>
            <a:r>
              <a:rPr lang="ru-RU" dirty="0"/>
              <a:t> та </a:t>
            </a:r>
            <a:r>
              <a:rPr lang="ru-RU" dirty="0" err="1"/>
              <a:t>заощаджувальні</a:t>
            </a:r>
            <a:r>
              <a:rPr lang="ru-RU" dirty="0"/>
              <a:t> </a:t>
            </a:r>
            <a:r>
              <a:rPr lang="ru-RU" dirty="0" err="1"/>
              <a:t>депозити</a:t>
            </a:r>
            <a:r>
              <a:rPr lang="ru-RU" dirty="0"/>
              <a:t> в </a:t>
            </a:r>
            <a:r>
              <a:rPr lang="ru-RU" dirty="0" err="1"/>
              <a:t>комерційних</a:t>
            </a:r>
            <a:r>
              <a:rPr lang="ru-RU" dirty="0"/>
              <a:t> банках,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короткострокові</a:t>
            </a:r>
            <a:r>
              <a:rPr lang="ru-RU" dirty="0"/>
              <a:t>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75331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Агрегат М3 </a:t>
            </a:r>
            <a:r>
              <a:rPr lang="ru-RU" dirty="0" err="1"/>
              <a:t>містить</a:t>
            </a:r>
            <a:r>
              <a:rPr lang="ru-RU" dirty="0"/>
              <a:t> агрегат М2, </a:t>
            </a:r>
            <a:r>
              <a:rPr lang="ru-RU" dirty="0" err="1"/>
              <a:t>заощаджувальні</a:t>
            </a:r>
            <a:r>
              <a:rPr lang="ru-RU" dirty="0"/>
              <a:t> </a:t>
            </a:r>
            <a:r>
              <a:rPr lang="ru-RU" dirty="0" err="1"/>
              <a:t>вклади</a:t>
            </a:r>
            <a:r>
              <a:rPr lang="ru-RU" dirty="0"/>
              <a:t> в </a:t>
            </a:r>
            <a:r>
              <a:rPr lang="ru-RU" dirty="0" err="1"/>
              <a:t>спеціалізованих</a:t>
            </a:r>
            <a:r>
              <a:rPr lang="ru-RU" dirty="0"/>
              <a:t> </a:t>
            </a:r>
            <a:r>
              <a:rPr lang="ru-RU" dirty="0" err="1"/>
              <a:t>кредитних</a:t>
            </a:r>
            <a:r>
              <a:rPr lang="ru-RU" dirty="0"/>
              <a:t> закладах,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обертаються</a:t>
            </a:r>
            <a:r>
              <a:rPr lang="ru-RU" dirty="0"/>
              <a:t> на грошовому ринку,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комерційні</a:t>
            </a:r>
            <a:r>
              <a:rPr lang="ru-RU" dirty="0"/>
              <a:t> </a:t>
            </a:r>
            <a:r>
              <a:rPr lang="ru-RU" dirty="0" err="1"/>
              <a:t>векселі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виписуються</a:t>
            </a:r>
            <a:r>
              <a:rPr lang="ru-RU" dirty="0"/>
              <a:t> </a:t>
            </a:r>
            <a:r>
              <a:rPr lang="ru-RU" dirty="0" err="1"/>
              <a:t>підприємствами</a:t>
            </a:r>
            <a:r>
              <a:rPr lang="ru-RU" dirty="0"/>
              <a:t>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998661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Агрегат М4 </a:t>
            </a:r>
            <a:r>
              <a:rPr lang="ru-RU" dirty="0" err="1"/>
              <a:t>дорівнює</a:t>
            </a:r>
            <a:r>
              <a:rPr lang="ru-RU" dirty="0"/>
              <a:t> агрегату М3 плюс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депозитів</a:t>
            </a:r>
            <a:r>
              <a:rPr lang="ru-RU" dirty="0"/>
              <a:t> в </a:t>
            </a:r>
            <a:r>
              <a:rPr lang="ru-RU" dirty="0" err="1"/>
              <a:t>кредитних</a:t>
            </a:r>
            <a:r>
              <a:rPr lang="ru-RU" dirty="0"/>
              <a:t> закладах.</a:t>
            </a:r>
          </a:p>
        </p:txBody>
      </p:sp>
    </p:spTree>
    <p:extLst>
      <p:ext uri="{BB962C8B-B14F-4D97-AF65-F5344CB8AC3E}">
        <p14:creationId xmlns:p14="http://schemas.microsoft.com/office/powerpoint/2010/main" val="3692173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52" y="260648"/>
            <a:ext cx="8928992" cy="288032"/>
          </a:xfrm>
        </p:spPr>
        <p:txBody>
          <a:bodyPr>
            <a:normAutofit fontScale="90000"/>
          </a:bodyPr>
          <a:lstStyle/>
          <a:p>
            <a:r>
              <a:rPr lang="ru-RU" sz="1600" dirty="0" err="1"/>
              <a:t>Між</a:t>
            </a:r>
            <a:r>
              <a:rPr lang="ru-RU" sz="1600" dirty="0"/>
              <a:t> агрегатами </a:t>
            </a:r>
            <a:r>
              <a:rPr lang="ru-RU" sz="1600" dirty="0" err="1"/>
              <a:t>необхідна</a:t>
            </a:r>
            <a:r>
              <a:rPr lang="ru-RU" sz="1600" dirty="0"/>
              <a:t> </a:t>
            </a:r>
            <a:r>
              <a:rPr lang="ru-RU" sz="1600" dirty="0" err="1"/>
              <a:t>рівновага</a:t>
            </a:r>
            <a:r>
              <a:rPr lang="ru-RU" sz="1600" dirty="0"/>
              <a:t>, в </a:t>
            </a:r>
            <a:r>
              <a:rPr lang="ru-RU" sz="1600" dirty="0" err="1"/>
              <a:t>іншому</a:t>
            </a:r>
            <a:r>
              <a:rPr lang="ru-RU" sz="1600" dirty="0"/>
              <a:t> </a:t>
            </a:r>
            <a:r>
              <a:rPr lang="ru-RU" sz="1600" dirty="0" err="1"/>
              <a:t>випадку</a:t>
            </a:r>
            <a:r>
              <a:rPr lang="ru-RU" sz="1600" dirty="0"/>
              <a:t> </a:t>
            </a:r>
            <a:r>
              <a:rPr lang="ru-RU" sz="1600" dirty="0" err="1"/>
              <a:t>відбувається</a:t>
            </a:r>
            <a:r>
              <a:rPr lang="ru-RU" sz="1600" dirty="0"/>
              <a:t> </a:t>
            </a:r>
            <a:r>
              <a:rPr lang="ru-RU" sz="1600" dirty="0" err="1"/>
              <a:t>порушення</a:t>
            </a:r>
            <a:r>
              <a:rPr lang="ru-RU" sz="1600" dirty="0"/>
              <a:t> грошового </a:t>
            </a:r>
            <a:r>
              <a:rPr lang="ru-RU" sz="1600" dirty="0" err="1"/>
              <a:t>обігу</a:t>
            </a:r>
            <a:r>
              <a:rPr lang="ru-RU" sz="1600" dirty="0"/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3000" y="548680"/>
            <a:ext cx="9001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Практика </a:t>
            </a:r>
            <a:r>
              <a:rPr lang="ru-RU" sz="1600" dirty="0" err="1"/>
              <a:t>показує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рівновага</a:t>
            </a:r>
            <a:r>
              <a:rPr lang="ru-RU" sz="1600" dirty="0"/>
              <a:t> буде, коли </a:t>
            </a:r>
            <a:r>
              <a:rPr lang="ru-RU" sz="1600" b="1" dirty="0"/>
              <a:t>М2 &gt; М1 </a:t>
            </a:r>
            <a:r>
              <a:rPr lang="ru-RU" sz="1600" dirty="0"/>
              <a:t>(вона </a:t>
            </a:r>
            <a:r>
              <a:rPr lang="ru-RU" sz="1600" dirty="0" err="1"/>
              <a:t>закріплюється</a:t>
            </a:r>
            <a:r>
              <a:rPr lang="ru-RU" sz="1600" dirty="0"/>
              <a:t> при М2 + М3 &gt; М1). В </a:t>
            </a:r>
            <a:r>
              <a:rPr lang="ru-RU" sz="1600" dirty="0" err="1"/>
              <a:t>цьому</a:t>
            </a:r>
            <a:r>
              <a:rPr lang="ru-RU" sz="1600" dirty="0"/>
              <a:t> </a:t>
            </a:r>
            <a:r>
              <a:rPr lang="ru-RU" sz="1600" dirty="0" err="1"/>
              <a:t>випадку</a:t>
            </a:r>
            <a:r>
              <a:rPr lang="ru-RU" sz="1600" dirty="0"/>
              <a:t> </a:t>
            </a:r>
            <a:r>
              <a:rPr lang="ru-RU" sz="1600" dirty="0" err="1"/>
              <a:t>грошовий</a:t>
            </a:r>
            <a:r>
              <a:rPr lang="ru-RU" sz="1600" dirty="0"/>
              <a:t> </a:t>
            </a:r>
            <a:r>
              <a:rPr lang="ru-RU" sz="1600" dirty="0" err="1"/>
              <a:t>капітал</a:t>
            </a:r>
            <a:r>
              <a:rPr lang="ru-RU" sz="1600" dirty="0"/>
              <a:t> переходить </a:t>
            </a:r>
            <a:r>
              <a:rPr lang="ru-RU" sz="1600" b="1" dirty="0"/>
              <a:t>з </a:t>
            </a:r>
            <a:r>
              <a:rPr lang="ru-RU" sz="1600" b="1" dirty="0" err="1"/>
              <a:t>готівкового</a:t>
            </a:r>
            <a:r>
              <a:rPr lang="ru-RU" sz="1600" b="1" dirty="0"/>
              <a:t> </a:t>
            </a:r>
            <a:r>
              <a:rPr lang="ru-RU" sz="1600" b="1" dirty="0" err="1"/>
              <a:t>обігу</a:t>
            </a:r>
            <a:r>
              <a:rPr lang="ru-RU" sz="1600" b="1" dirty="0"/>
              <a:t> в </a:t>
            </a:r>
            <a:r>
              <a:rPr lang="ru-RU" sz="1600" b="1" dirty="0" err="1"/>
              <a:t>безготівковий</a:t>
            </a:r>
            <a:r>
              <a:rPr lang="ru-RU" sz="1600" b="1" dirty="0"/>
              <a:t>.</a:t>
            </a:r>
            <a:r>
              <a:rPr lang="ru-RU" sz="1600" dirty="0"/>
              <a:t> При </a:t>
            </a:r>
            <a:r>
              <a:rPr lang="ru-RU" sz="1600" dirty="0" err="1"/>
              <a:t>порушенні</a:t>
            </a:r>
            <a:r>
              <a:rPr lang="ru-RU" sz="1600" dirty="0"/>
              <a:t> </a:t>
            </a:r>
            <a:r>
              <a:rPr lang="ru-RU" sz="1600" dirty="0" err="1"/>
              <a:t>цього</a:t>
            </a:r>
            <a:r>
              <a:rPr lang="ru-RU" sz="1600" dirty="0"/>
              <a:t> </a:t>
            </a:r>
            <a:r>
              <a:rPr lang="ru-RU" sz="1600" dirty="0" err="1"/>
              <a:t>співвідношення</a:t>
            </a:r>
            <a:r>
              <a:rPr lang="ru-RU" sz="1600" dirty="0"/>
              <a:t> </a:t>
            </a:r>
            <a:r>
              <a:rPr lang="ru-RU" sz="1600" dirty="0" err="1"/>
              <a:t>між</a:t>
            </a:r>
            <a:r>
              <a:rPr lang="ru-RU" sz="1600" dirty="0"/>
              <a:t> агрегатами в грошовому </a:t>
            </a:r>
            <a:r>
              <a:rPr lang="ru-RU" sz="1600" dirty="0" err="1"/>
              <a:t>обігу</a:t>
            </a:r>
            <a:r>
              <a:rPr lang="ru-RU" sz="1600" dirty="0"/>
              <a:t> </a:t>
            </a:r>
            <a:r>
              <a:rPr lang="ru-RU" sz="1600" dirty="0" err="1"/>
              <a:t>починаються</a:t>
            </a:r>
            <a:r>
              <a:rPr lang="ru-RU" sz="1600" dirty="0"/>
              <a:t> </a:t>
            </a:r>
            <a:r>
              <a:rPr lang="ru-RU" sz="1600" b="1" dirty="0" err="1"/>
              <a:t>ускладнення</a:t>
            </a:r>
            <a:r>
              <a:rPr lang="ru-RU" sz="1600" b="1" dirty="0"/>
              <a:t>: </a:t>
            </a:r>
            <a:r>
              <a:rPr lang="ru-RU" sz="1600" u="sng" dirty="0" err="1"/>
              <a:t>недостатність</a:t>
            </a:r>
            <a:r>
              <a:rPr lang="ru-RU" sz="1600" u="sng" dirty="0"/>
              <a:t> </a:t>
            </a:r>
            <a:r>
              <a:rPr lang="ru-RU" sz="1600" u="sng" dirty="0" err="1"/>
              <a:t>грошових</a:t>
            </a:r>
            <a:r>
              <a:rPr lang="ru-RU" sz="1600" u="sng" dirty="0"/>
              <a:t> </a:t>
            </a:r>
            <a:r>
              <a:rPr lang="ru-RU" sz="1600" u="sng" dirty="0" err="1"/>
              <a:t>знаків</a:t>
            </a:r>
            <a:r>
              <a:rPr lang="ru-RU" sz="1600" u="sng" dirty="0"/>
              <a:t>, </a:t>
            </a:r>
            <a:r>
              <a:rPr lang="ru-RU" sz="1600" u="sng" dirty="0" err="1"/>
              <a:t>зростання</a:t>
            </a:r>
            <a:r>
              <a:rPr lang="ru-RU" sz="1600" u="sng" dirty="0"/>
              <a:t> </a:t>
            </a:r>
            <a:r>
              <a:rPr lang="ru-RU" sz="1600" u="sng" dirty="0" err="1"/>
              <a:t>цін</a:t>
            </a:r>
            <a:r>
              <a:rPr lang="ru-RU" sz="1600" u="sng" dirty="0"/>
              <a:t> </a:t>
            </a:r>
            <a:r>
              <a:rPr lang="ru-RU" sz="1600" dirty="0" err="1"/>
              <a:t>тощо</a:t>
            </a:r>
            <a:r>
              <a:rPr lang="ru-RU" sz="1600" dirty="0"/>
              <a:t>. Для </a:t>
            </a:r>
            <a:r>
              <a:rPr lang="ru-RU" sz="1600" dirty="0" err="1"/>
              <a:t>визначення</a:t>
            </a:r>
            <a:r>
              <a:rPr lang="ru-RU" sz="1600" dirty="0"/>
              <a:t> </a:t>
            </a:r>
            <a:r>
              <a:rPr lang="ru-RU" sz="1600" dirty="0" err="1"/>
              <a:t>грошової</a:t>
            </a:r>
            <a:r>
              <a:rPr lang="ru-RU" sz="1600" dirty="0"/>
              <a:t> </a:t>
            </a:r>
            <a:r>
              <a:rPr lang="ru-RU" sz="1600" dirty="0" err="1"/>
              <a:t>маси</a:t>
            </a:r>
            <a:r>
              <a:rPr lang="ru-RU" sz="1600" dirty="0"/>
              <a:t> </a:t>
            </a:r>
            <a:r>
              <a:rPr lang="ru-RU" sz="1600" dirty="0" err="1"/>
              <a:t>держави</a:t>
            </a:r>
            <a:r>
              <a:rPr lang="ru-RU" sz="1600" dirty="0"/>
              <a:t> </a:t>
            </a:r>
            <a:r>
              <a:rPr lang="ru-RU" sz="1600" dirty="0" err="1"/>
              <a:t>використовують</a:t>
            </a:r>
            <a:r>
              <a:rPr lang="ru-RU" sz="1600" dirty="0"/>
              <a:t> </a:t>
            </a:r>
            <a:r>
              <a:rPr lang="ru-RU" sz="1600" dirty="0" err="1"/>
              <a:t>різну</a:t>
            </a:r>
            <a:r>
              <a:rPr lang="ru-RU" sz="1600" dirty="0"/>
              <a:t> </a:t>
            </a:r>
            <a:r>
              <a:rPr lang="ru-RU" sz="1600" dirty="0" err="1"/>
              <a:t>кількість</a:t>
            </a:r>
            <a:r>
              <a:rPr lang="ru-RU" sz="1600" dirty="0"/>
              <a:t> </a:t>
            </a:r>
            <a:r>
              <a:rPr lang="ru-RU" sz="1600" dirty="0" err="1"/>
              <a:t>агрегатів</a:t>
            </a:r>
            <a:r>
              <a:rPr lang="ru-RU" sz="1600" dirty="0"/>
              <a:t> </a:t>
            </a:r>
            <a:r>
              <a:rPr lang="ru-RU" sz="1600" dirty="0" smtClean="0"/>
              <a:t>. </a:t>
            </a:r>
            <a:r>
              <a:rPr lang="ru-RU" sz="1600" dirty="0"/>
              <a:t>В </a:t>
            </a:r>
            <a:r>
              <a:rPr lang="ru-RU" sz="1600" dirty="0" err="1" smtClean="0"/>
              <a:t>Україні</a:t>
            </a:r>
            <a:r>
              <a:rPr lang="ru-RU" sz="1600" dirty="0" smtClean="0"/>
              <a:t> </a:t>
            </a:r>
            <a:r>
              <a:rPr lang="ru-RU" sz="1600" dirty="0"/>
              <a:t>для </a:t>
            </a:r>
            <a:r>
              <a:rPr lang="ru-RU" sz="1600" dirty="0" err="1"/>
              <a:t>розрахунку</a:t>
            </a:r>
            <a:r>
              <a:rPr lang="ru-RU" sz="1600" dirty="0"/>
              <a:t> </a:t>
            </a:r>
            <a:r>
              <a:rPr lang="ru-RU" sz="1600" dirty="0" err="1"/>
              <a:t>сукупної</a:t>
            </a:r>
            <a:r>
              <a:rPr lang="ru-RU" sz="1600" dirty="0"/>
              <a:t> </a:t>
            </a:r>
            <a:r>
              <a:rPr lang="ru-RU" sz="1600" dirty="0" err="1"/>
              <a:t>грошової</a:t>
            </a:r>
            <a:r>
              <a:rPr lang="ru-RU" sz="1600" dirty="0"/>
              <a:t> </a:t>
            </a:r>
            <a:r>
              <a:rPr lang="ru-RU" sz="1600" dirty="0" err="1"/>
              <a:t>маси</a:t>
            </a:r>
            <a:r>
              <a:rPr lang="ru-RU" sz="1600" dirty="0"/>
              <a:t> </a:t>
            </a:r>
            <a:r>
              <a:rPr lang="ru-RU" sz="1600" dirty="0" err="1"/>
              <a:t>використовують</a:t>
            </a:r>
            <a:r>
              <a:rPr lang="ru-RU" sz="1600" dirty="0"/>
              <a:t> </a:t>
            </a:r>
            <a:r>
              <a:rPr lang="ru-RU" sz="1600" dirty="0" err="1"/>
              <a:t>агрегати</a:t>
            </a:r>
            <a:r>
              <a:rPr lang="ru-RU" sz="1600" dirty="0"/>
              <a:t> </a:t>
            </a:r>
            <a:r>
              <a:rPr lang="ru-RU" sz="1600" b="1" dirty="0">
                <a:solidFill>
                  <a:srgbClr val="FF0000"/>
                </a:solidFill>
              </a:rPr>
              <a:t>М0, М1 ,М2 і М3</a:t>
            </a:r>
            <a:r>
              <a:rPr lang="ru-RU" sz="1600" b="1" dirty="0" smtClean="0">
                <a:solidFill>
                  <a:srgbClr val="FF0000"/>
                </a:solidFill>
              </a:rPr>
              <a:t>.</a:t>
            </a:r>
            <a:r>
              <a:rPr lang="ru-RU" sz="1600" dirty="0" smtClean="0"/>
              <a:t> </a:t>
            </a:r>
            <a:r>
              <a:rPr lang="ru-RU" sz="1600" dirty="0" err="1"/>
              <a:t>Дані</a:t>
            </a:r>
            <a:r>
              <a:rPr lang="ru-RU" sz="1600" dirty="0"/>
              <a:t> </a:t>
            </a:r>
            <a:r>
              <a:rPr lang="ru-RU" sz="1600" dirty="0" err="1"/>
              <a:t>грошові</a:t>
            </a:r>
            <a:r>
              <a:rPr lang="ru-RU" sz="1600" dirty="0"/>
              <a:t> </a:t>
            </a:r>
            <a:r>
              <a:rPr lang="ru-RU" sz="1600" dirty="0" err="1"/>
              <a:t>агрегати</a:t>
            </a:r>
            <a:r>
              <a:rPr lang="ru-RU" sz="1600" dirty="0"/>
              <a:t> </a:t>
            </a:r>
            <a:r>
              <a:rPr lang="ru-RU" sz="1600" dirty="0" err="1"/>
              <a:t>включають</a:t>
            </a:r>
            <a:r>
              <a:rPr lang="ru-RU" sz="1600" dirty="0"/>
              <a:t>: </a:t>
            </a:r>
          </a:p>
          <a:p>
            <a:r>
              <a:rPr lang="ru-RU" sz="1600" dirty="0"/>
              <a:t>•  </a:t>
            </a:r>
            <a:r>
              <a:rPr lang="ru-RU" sz="1600" dirty="0" smtClean="0"/>
              <a:t> </a:t>
            </a:r>
            <a:r>
              <a:rPr lang="ru-RU" sz="1600" dirty="0"/>
              <a:t>– </a:t>
            </a:r>
            <a:r>
              <a:rPr lang="ru-RU" sz="1600" b="1" dirty="0"/>
              <a:t>М0 </a:t>
            </a:r>
            <a:r>
              <a:rPr lang="ru-RU" sz="1600" dirty="0"/>
              <a:t>– </a:t>
            </a:r>
            <a:r>
              <a:rPr lang="ru-RU" sz="1600" dirty="0" err="1"/>
              <a:t>готівкові</a:t>
            </a:r>
            <a:r>
              <a:rPr lang="ru-RU" sz="1600" dirty="0"/>
              <a:t> </a:t>
            </a:r>
            <a:r>
              <a:rPr lang="ru-RU" sz="1600" dirty="0" err="1"/>
              <a:t>гроші</a:t>
            </a:r>
            <a:r>
              <a:rPr lang="ru-RU" sz="1600" dirty="0"/>
              <a:t> в </a:t>
            </a:r>
            <a:r>
              <a:rPr lang="ru-RU" sz="1600" dirty="0" err="1"/>
              <a:t>обігу</a:t>
            </a:r>
            <a:r>
              <a:rPr lang="ru-RU" sz="1600" dirty="0"/>
              <a:t>; </a:t>
            </a:r>
          </a:p>
          <a:p>
            <a:r>
              <a:rPr lang="ru-RU" sz="1600" dirty="0"/>
              <a:t>•  </a:t>
            </a:r>
            <a:r>
              <a:rPr lang="ru-RU" sz="1600" dirty="0" smtClean="0"/>
              <a:t>– </a:t>
            </a:r>
            <a:r>
              <a:rPr lang="ru-RU" sz="1600" b="1" dirty="0"/>
              <a:t>М1</a:t>
            </a:r>
            <a:r>
              <a:rPr lang="ru-RU" sz="1600" dirty="0"/>
              <a:t>, </a:t>
            </a:r>
            <a:r>
              <a:rPr lang="ru-RU" sz="1600" dirty="0" err="1"/>
              <a:t>крім</a:t>
            </a:r>
            <a:r>
              <a:rPr lang="ru-RU" sz="1600" dirty="0"/>
              <a:t> </a:t>
            </a:r>
            <a:r>
              <a:rPr lang="ru-RU" sz="1600" b="1" dirty="0"/>
              <a:t>М0</a:t>
            </a:r>
            <a:r>
              <a:rPr lang="ru-RU" sz="1600" dirty="0"/>
              <a:t> – </a:t>
            </a:r>
            <a:r>
              <a:rPr lang="ru-RU" sz="1600" dirty="0" err="1"/>
              <a:t>кошти</a:t>
            </a:r>
            <a:r>
              <a:rPr lang="ru-RU" sz="1600" dirty="0"/>
              <a:t> </a:t>
            </a:r>
            <a:r>
              <a:rPr lang="ru-RU" sz="1600" dirty="0" err="1"/>
              <a:t>підприємств</a:t>
            </a:r>
            <a:r>
              <a:rPr lang="ru-RU" sz="1600" dirty="0"/>
              <a:t> на </a:t>
            </a:r>
            <a:r>
              <a:rPr lang="ru-RU" sz="1600" dirty="0" err="1"/>
              <a:t>розрахункових</a:t>
            </a:r>
            <a:r>
              <a:rPr lang="ru-RU" sz="1600" dirty="0"/>
              <a:t>, </a:t>
            </a:r>
            <a:r>
              <a:rPr lang="ru-RU" sz="1600" dirty="0" err="1"/>
              <a:t>поточних</a:t>
            </a:r>
            <a:r>
              <a:rPr lang="ru-RU" sz="1600" dirty="0"/>
              <a:t> </a:t>
            </a:r>
            <a:r>
              <a:rPr lang="ru-RU" sz="1600" dirty="0" err="1"/>
              <a:t>спеціальних</a:t>
            </a:r>
            <a:r>
              <a:rPr lang="ru-RU" sz="1600" dirty="0"/>
              <a:t> </a:t>
            </a:r>
            <a:r>
              <a:rPr lang="ru-RU" sz="1600" dirty="0" err="1"/>
              <a:t>рахунках</a:t>
            </a:r>
            <a:r>
              <a:rPr lang="ru-RU" sz="1600" dirty="0"/>
              <a:t> в банках, </a:t>
            </a:r>
            <a:r>
              <a:rPr lang="ru-RU" sz="1600" dirty="0" err="1"/>
              <a:t>депозити</a:t>
            </a:r>
            <a:r>
              <a:rPr lang="ru-RU" sz="1600" dirty="0"/>
              <a:t> </a:t>
            </a:r>
            <a:r>
              <a:rPr lang="ru-RU" sz="1600" dirty="0" err="1"/>
              <a:t>населення</a:t>
            </a:r>
            <a:r>
              <a:rPr lang="ru-RU" sz="1600" dirty="0"/>
              <a:t> в </a:t>
            </a:r>
            <a:r>
              <a:rPr lang="ru-RU" sz="1600" dirty="0" err="1"/>
              <a:t>ощадних</a:t>
            </a:r>
            <a:r>
              <a:rPr lang="ru-RU" sz="1600" dirty="0"/>
              <a:t> </a:t>
            </a:r>
            <a:r>
              <a:rPr lang="ru-RU" sz="1600" dirty="0" smtClean="0"/>
              <a:t>банках до </a:t>
            </a:r>
            <a:r>
              <a:rPr lang="ru-RU" sz="1600" dirty="0" err="1" smtClean="0"/>
              <a:t>запитання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коштів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страхових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компаній</a:t>
            </a:r>
            <a:r>
              <a:rPr lang="ru-RU" sz="1600" dirty="0" smtClean="0"/>
              <a:t>; </a:t>
            </a:r>
          </a:p>
          <a:p>
            <a:r>
              <a:rPr lang="ru-RU" sz="1600" dirty="0" smtClean="0"/>
              <a:t>•  – </a:t>
            </a:r>
            <a:r>
              <a:rPr lang="ru-RU" sz="1600" b="1" dirty="0" smtClean="0"/>
              <a:t>М2</a:t>
            </a:r>
            <a:r>
              <a:rPr lang="ru-RU" sz="1600" dirty="0" smtClean="0"/>
              <a:t> </a:t>
            </a:r>
            <a:r>
              <a:rPr lang="ru-RU" sz="1600" dirty="0" err="1" smtClean="0"/>
              <a:t>дорівнює</a:t>
            </a:r>
            <a:r>
              <a:rPr lang="ru-RU" sz="1600" dirty="0" smtClean="0"/>
              <a:t> </a:t>
            </a:r>
            <a:r>
              <a:rPr lang="ru-RU" sz="1600" b="1" dirty="0" smtClean="0"/>
              <a:t>М1 </a:t>
            </a:r>
            <a:r>
              <a:rPr lang="ru-RU" sz="1600" dirty="0" smtClean="0"/>
              <a:t>плюс </a:t>
            </a:r>
            <a:r>
              <a:rPr lang="ru-RU" sz="1600" dirty="0" err="1" smtClean="0"/>
              <a:t>термінові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депозити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населення</a:t>
            </a:r>
            <a:r>
              <a:rPr lang="ru-RU" sz="1600" dirty="0" smtClean="0"/>
              <a:t> в </a:t>
            </a:r>
            <a:r>
              <a:rPr lang="ru-RU" sz="1600" dirty="0" err="1" smtClean="0"/>
              <a:t>ощадних</a:t>
            </a:r>
            <a:r>
              <a:rPr lang="ru-RU" sz="1600" dirty="0" smtClean="0"/>
              <a:t> банках, в </a:t>
            </a:r>
            <a:r>
              <a:rPr lang="ru-RU" sz="1600" dirty="0" err="1" smtClean="0"/>
              <a:t>т.ч</a:t>
            </a:r>
            <a:r>
              <a:rPr lang="ru-RU" sz="1600" dirty="0" smtClean="0"/>
              <a:t>.  </a:t>
            </a:r>
            <a:r>
              <a:rPr lang="ru-RU" sz="1600" dirty="0" err="1" smtClean="0"/>
              <a:t>компенсація</a:t>
            </a:r>
            <a:r>
              <a:rPr lang="ru-RU" sz="1600" dirty="0" smtClean="0"/>
              <a:t>; </a:t>
            </a:r>
          </a:p>
          <a:p>
            <a:r>
              <a:rPr lang="ru-RU" sz="1600" dirty="0" smtClean="0"/>
              <a:t>•  – М3, </a:t>
            </a:r>
            <a:r>
              <a:rPr lang="ru-RU" sz="1600" dirty="0" err="1" smtClean="0"/>
              <a:t>складається</a:t>
            </a:r>
            <a:r>
              <a:rPr lang="ru-RU" sz="1600" dirty="0" smtClean="0"/>
              <a:t> з М2 і </a:t>
            </a:r>
            <a:r>
              <a:rPr lang="ru-RU" sz="1600" dirty="0" err="1" smtClean="0"/>
              <a:t>сертифікатів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облігацій</a:t>
            </a:r>
            <a:r>
              <a:rPr lang="ru-RU" sz="1600" dirty="0" smtClean="0"/>
              <a:t> </a:t>
            </a:r>
            <a:r>
              <a:rPr lang="ru-RU" sz="1600" dirty="0" err="1" smtClean="0"/>
              <a:t>державної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позики</a:t>
            </a:r>
            <a:r>
              <a:rPr lang="ru-RU" sz="1600" dirty="0" smtClean="0"/>
              <a:t>. </a:t>
            </a:r>
          </a:p>
          <a:p>
            <a:r>
              <a:rPr lang="ru-RU" sz="1600" dirty="0" err="1" smtClean="0"/>
              <a:t>Близько</a:t>
            </a:r>
            <a:r>
              <a:rPr lang="ru-RU" sz="1600" dirty="0" smtClean="0"/>
              <a:t> </a:t>
            </a:r>
            <a:r>
              <a:rPr lang="ru-RU" sz="1600" b="1" dirty="0" err="1"/>
              <a:t>третини</a:t>
            </a:r>
            <a:r>
              <a:rPr lang="ru-RU" sz="1600" b="1" dirty="0"/>
              <a:t> </a:t>
            </a:r>
            <a:r>
              <a:rPr lang="ru-RU" sz="1600" b="1" dirty="0" err="1"/>
              <a:t>грошової</a:t>
            </a:r>
            <a:r>
              <a:rPr lang="ru-RU" sz="1600" b="1" dirty="0"/>
              <a:t> </a:t>
            </a:r>
            <a:r>
              <a:rPr lang="ru-RU" sz="1600" b="1" dirty="0" err="1"/>
              <a:t>маси</a:t>
            </a:r>
            <a:r>
              <a:rPr lang="ru-RU" sz="1600" b="1" dirty="0"/>
              <a:t> в </a:t>
            </a:r>
            <a:r>
              <a:rPr lang="ru-RU" sz="1600" b="1" dirty="0" err="1"/>
              <a:t>Україні</a:t>
            </a:r>
            <a:r>
              <a:rPr lang="ru-RU" sz="1600" b="1" dirty="0"/>
              <a:t> </a:t>
            </a:r>
            <a:r>
              <a:rPr lang="ru-RU" sz="1600" b="1" dirty="0" err="1"/>
              <a:t>припадає</a:t>
            </a:r>
            <a:r>
              <a:rPr lang="ru-RU" sz="1600" b="1" dirty="0"/>
              <a:t> на </a:t>
            </a:r>
            <a:r>
              <a:rPr lang="ru-RU" sz="1600" b="1" dirty="0" err="1"/>
              <a:t>готівкові</a:t>
            </a:r>
            <a:r>
              <a:rPr lang="ru-RU" sz="1600" b="1" dirty="0"/>
              <a:t> </a:t>
            </a:r>
            <a:r>
              <a:rPr lang="ru-RU" sz="1600" b="1" dirty="0" err="1"/>
              <a:t>гроші</a:t>
            </a:r>
            <a:r>
              <a:rPr lang="ru-RU" sz="1600" dirty="0"/>
              <a:t>, </a:t>
            </a:r>
            <a:r>
              <a:rPr lang="ru-RU" sz="1600" dirty="0" err="1"/>
              <a:t>причому</a:t>
            </a:r>
            <a:r>
              <a:rPr lang="ru-RU" sz="1600" dirty="0"/>
              <a:t> </a:t>
            </a:r>
            <a:r>
              <a:rPr lang="ru-RU" sz="1600" dirty="0" err="1"/>
              <a:t>має</a:t>
            </a:r>
            <a:r>
              <a:rPr lang="ru-RU" sz="1600" dirty="0"/>
              <a:t> </a:t>
            </a:r>
            <a:r>
              <a:rPr lang="ru-RU" sz="1600" dirty="0" err="1"/>
              <a:t>місце</a:t>
            </a:r>
            <a:r>
              <a:rPr lang="ru-RU" sz="1600" dirty="0"/>
              <a:t> </a:t>
            </a:r>
            <a:r>
              <a:rPr lang="ru-RU" sz="1600" dirty="0" err="1"/>
              <a:t>тенденція</a:t>
            </a:r>
            <a:r>
              <a:rPr lang="ru-RU" sz="1600" dirty="0"/>
              <a:t> </a:t>
            </a:r>
            <a:r>
              <a:rPr lang="ru-RU" sz="1600" dirty="0" err="1"/>
              <a:t>зростання</a:t>
            </a:r>
            <a:r>
              <a:rPr lang="ru-RU" sz="1600" dirty="0"/>
              <a:t> </a:t>
            </a:r>
            <a:r>
              <a:rPr lang="ru-RU" sz="1600" dirty="0" err="1"/>
              <a:t>цього</a:t>
            </a:r>
            <a:r>
              <a:rPr lang="ru-RU" sz="1600" dirty="0"/>
              <a:t> грошового агрегату (М0). </a:t>
            </a:r>
            <a:r>
              <a:rPr lang="ru-RU" sz="1600" dirty="0" err="1"/>
              <a:t>Збільшення</a:t>
            </a:r>
            <a:r>
              <a:rPr lang="ru-RU" sz="1600" dirty="0"/>
              <a:t> </a:t>
            </a:r>
            <a:r>
              <a:rPr lang="ru-RU" sz="1600" dirty="0" err="1"/>
              <a:t>кількості</a:t>
            </a:r>
            <a:r>
              <a:rPr lang="ru-RU" sz="1600" dirty="0"/>
              <a:t> </a:t>
            </a:r>
            <a:r>
              <a:rPr lang="ru-RU" sz="1600" dirty="0" err="1"/>
              <a:t>готівкових</a:t>
            </a:r>
            <a:r>
              <a:rPr lang="ru-RU" sz="1600" dirty="0"/>
              <a:t> грошей,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обслуговують</a:t>
            </a:r>
            <a:r>
              <a:rPr lang="ru-RU" sz="1600" dirty="0"/>
              <a:t> </a:t>
            </a:r>
            <a:r>
              <a:rPr lang="ru-RU" sz="1600" dirty="0" err="1"/>
              <a:t>населення</a:t>
            </a:r>
            <a:r>
              <a:rPr lang="ru-RU" sz="1600" dirty="0"/>
              <a:t>, а в </a:t>
            </a:r>
            <a:r>
              <a:rPr lang="ru-RU" sz="1600" dirty="0" err="1"/>
              <a:t>сучасних</a:t>
            </a:r>
            <a:r>
              <a:rPr lang="ru-RU" sz="1600" dirty="0"/>
              <a:t> </a:t>
            </a:r>
            <a:r>
              <a:rPr lang="ru-RU" sz="1600" dirty="0" err="1"/>
              <a:t>умовах</a:t>
            </a:r>
            <a:r>
              <a:rPr lang="ru-RU" sz="1600" dirty="0"/>
              <a:t> до них часто </a:t>
            </a:r>
            <a:r>
              <a:rPr lang="ru-RU" sz="1600" dirty="0" err="1"/>
              <a:t>звертаються</a:t>
            </a:r>
            <a:r>
              <a:rPr lang="ru-RU" sz="1600" dirty="0"/>
              <a:t> </a:t>
            </a:r>
            <a:r>
              <a:rPr lang="ru-RU" sz="1600" dirty="0" err="1"/>
              <a:t>юридичні</a:t>
            </a:r>
            <a:r>
              <a:rPr lang="ru-RU" sz="1600" dirty="0"/>
              <a:t> особи, </a:t>
            </a:r>
            <a:r>
              <a:rPr lang="ru-RU" sz="1600" dirty="0" err="1"/>
              <a:t>викликає</a:t>
            </a:r>
            <a:r>
              <a:rPr lang="ru-RU" sz="1600" dirty="0"/>
              <a:t> </a:t>
            </a:r>
            <a:r>
              <a:rPr lang="ru-RU" sz="1600" dirty="0" err="1"/>
              <a:t>нестачу</a:t>
            </a:r>
            <a:r>
              <a:rPr lang="ru-RU" sz="1600" dirty="0"/>
              <a:t> грошей у </a:t>
            </a:r>
            <a:r>
              <a:rPr lang="ru-RU" sz="1600" dirty="0" err="1"/>
              <a:t>держави</a:t>
            </a:r>
            <a:r>
              <a:rPr lang="ru-RU" sz="1600" dirty="0"/>
              <a:t>. </a:t>
            </a:r>
            <a:r>
              <a:rPr lang="ru-RU" sz="1600" dirty="0" err="1"/>
              <a:t>Перехід</a:t>
            </a:r>
            <a:r>
              <a:rPr lang="ru-RU" sz="1600" dirty="0"/>
              <a:t> грошей з </a:t>
            </a:r>
            <a:r>
              <a:rPr lang="ru-RU" sz="1600" dirty="0" err="1"/>
              <a:t>безготівкового</a:t>
            </a:r>
            <a:r>
              <a:rPr lang="ru-RU" sz="1600" dirty="0"/>
              <a:t> </a:t>
            </a:r>
            <a:r>
              <a:rPr lang="ru-RU" sz="1600" dirty="0" err="1"/>
              <a:t>обігу</a:t>
            </a:r>
            <a:r>
              <a:rPr lang="ru-RU" sz="1600" dirty="0"/>
              <a:t> в </a:t>
            </a:r>
            <a:r>
              <a:rPr lang="ru-RU" sz="1600" dirty="0" err="1"/>
              <a:t>готівковий</a:t>
            </a:r>
            <a:r>
              <a:rPr lang="ru-RU" sz="1600" dirty="0"/>
              <a:t> – результат </a:t>
            </a:r>
            <a:r>
              <a:rPr lang="ru-RU" sz="1600" dirty="0" err="1"/>
              <a:t>жорсткої</a:t>
            </a:r>
            <a:r>
              <a:rPr lang="ru-RU" sz="1600" dirty="0"/>
              <a:t> </a:t>
            </a:r>
            <a:r>
              <a:rPr lang="ru-RU" sz="1600" dirty="0" err="1"/>
              <a:t>фінансової</a:t>
            </a:r>
            <a:r>
              <a:rPr lang="ru-RU" sz="1600" dirty="0"/>
              <a:t> </a:t>
            </a:r>
            <a:r>
              <a:rPr lang="ru-RU" sz="1600" dirty="0" err="1"/>
              <a:t>політики</a:t>
            </a:r>
            <a:r>
              <a:rPr lang="ru-RU" sz="1600" dirty="0"/>
              <a:t>,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призведе</a:t>
            </a:r>
            <a:r>
              <a:rPr lang="ru-RU" sz="1600" dirty="0"/>
              <a:t> до </a:t>
            </a:r>
            <a:r>
              <a:rPr lang="ru-RU" sz="1600" dirty="0" err="1"/>
              <a:t>розширення</a:t>
            </a:r>
            <a:r>
              <a:rPr lang="ru-RU" sz="1600" dirty="0"/>
              <a:t> </a:t>
            </a:r>
            <a:r>
              <a:rPr lang="ru-RU" sz="1600" dirty="0" err="1"/>
              <a:t>ухилень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сплати</a:t>
            </a:r>
            <a:r>
              <a:rPr lang="ru-RU" sz="1600" dirty="0"/>
              <a:t> </a:t>
            </a:r>
            <a:r>
              <a:rPr lang="ru-RU" sz="1600" dirty="0" err="1"/>
              <a:t>податків</a:t>
            </a:r>
            <a:r>
              <a:rPr lang="ru-RU" sz="1600" dirty="0"/>
              <a:t>. </a:t>
            </a:r>
            <a:r>
              <a:rPr lang="ru-RU" sz="1600" dirty="0" err="1"/>
              <a:t>Крім</a:t>
            </a:r>
            <a:r>
              <a:rPr lang="ru-RU" sz="1600" dirty="0"/>
              <a:t> того, </a:t>
            </a:r>
            <a:r>
              <a:rPr lang="ru-RU" sz="1600" dirty="0" err="1"/>
              <a:t>скорочення</a:t>
            </a:r>
            <a:r>
              <a:rPr lang="ru-RU" sz="1600" dirty="0"/>
              <a:t> </a:t>
            </a:r>
            <a:r>
              <a:rPr lang="ru-RU" sz="1600" dirty="0" err="1"/>
              <a:t>безготівкового</a:t>
            </a:r>
            <a:r>
              <a:rPr lang="ru-RU" sz="1600" dirty="0"/>
              <a:t> обороту </a:t>
            </a:r>
            <a:r>
              <a:rPr lang="ru-RU" sz="1600" dirty="0" err="1"/>
              <a:t>свідчить</a:t>
            </a:r>
            <a:r>
              <a:rPr lang="ru-RU" sz="1600" dirty="0"/>
              <a:t> про </a:t>
            </a:r>
            <a:r>
              <a:rPr lang="ru-RU" sz="1600" dirty="0" err="1"/>
              <a:t>зниження</a:t>
            </a:r>
            <a:r>
              <a:rPr lang="ru-RU" sz="1600" dirty="0"/>
              <a:t> </a:t>
            </a:r>
            <a:r>
              <a:rPr lang="ru-RU" sz="1600" dirty="0" err="1"/>
              <a:t>здатності</a:t>
            </a:r>
            <a:r>
              <a:rPr lang="ru-RU" sz="1600" dirty="0"/>
              <a:t> </a:t>
            </a:r>
            <a:r>
              <a:rPr lang="ru-RU" sz="1600" dirty="0" err="1"/>
              <a:t>держави</a:t>
            </a:r>
            <a:r>
              <a:rPr lang="ru-RU" sz="1600" dirty="0"/>
              <a:t> </a:t>
            </a:r>
            <a:r>
              <a:rPr lang="ru-RU" sz="1600" dirty="0" err="1"/>
              <a:t>впливати</a:t>
            </a:r>
            <a:r>
              <a:rPr lang="ru-RU" sz="1600" dirty="0"/>
              <a:t> на </a:t>
            </a:r>
            <a:r>
              <a:rPr lang="ru-RU" sz="1600" dirty="0" err="1"/>
              <a:t>реальні</a:t>
            </a:r>
            <a:r>
              <a:rPr lang="ru-RU" sz="1600" dirty="0"/>
              <a:t> </a:t>
            </a:r>
            <a:r>
              <a:rPr lang="ru-RU" sz="1600" dirty="0" err="1"/>
              <a:t>господарські</a:t>
            </a:r>
            <a:r>
              <a:rPr lang="ru-RU" sz="1600" dirty="0"/>
              <a:t> </a:t>
            </a:r>
            <a:r>
              <a:rPr lang="ru-RU" sz="1600" dirty="0" err="1"/>
              <a:t>процеси</a:t>
            </a:r>
            <a:r>
              <a:rPr lang="ru-RU" sz="1600" dirty="0"/>
              <a:t>. </a:t>
            </a:r>
            <a:r>
              <a:rPr lang="ru-RU" sz="1600" b="1" dirty="0"/>
              <a:t>На </a:t>
            </a:r>
            <a:r>
              <a:rPr lang="ru-RU" sz="1600" b="1" dirty="0" err="1"/>
              <a:t>грошову</a:t>
            </a:r>
            <a:r>
              <a:rPr lang="ru-RU" sz="1600" b="1" dirty="0"/>
              <a:t> </a:t>
            </a:r>
            <a:r>
              <a:rPr lang="ru-RU" sz="1600" b="1" dirty="0" err="1"/>
              <a:t>масу</a:t>
            </a:r>
            <a:r>
              <a:rPr lang="ru-RU" sz="1600" b="1" dirty="0"/>
              <a:t> </a:t>
            </a:r>
            <a:r>
              <a:rPr lang="ru-RU" sz="1600" b="1" dirty="0" err="1"/>
              <a:t>впливають</a:t>
            </a:r>
            <a:r>
              <a:rPr lang="ru-RU" sz="1600" b="1" dirty="0"/>
              <a:t> два </a:t>
            </a:r>
            <a:r>
              <a:rPr lang="ru-RU" sz="1600" b="1" dirty="0" err="1"/>
              <a:t>фактори</a:t>
            </a:r>
            <a:r>
              <a:rPr lang="ru-RU" sz="1600" dirty="0"/>
              <a:t>: </a:t>
            </a:r>
            <a:r>
              <a:rPr lang="ru-RU" sz="1600" u="sng" dirty="0" err="1">
                <a:solidFill>
                  <a:srgbClr val="FF0000"/>
                </a:solidFill>
              </a:rPr>
              <a:t>кількість</a:t>
            </a:r>
            <a:r>
              <a:rPr lang="ru-RU" sz="1600" u="sng" dirty="0">
                <a:solidFill>
                  <a:srgbClr val="FF0000"/>
                </a:solidFill>
              </a:rPr>
              <a:t> грошей та </a:t>
            </a:r>
            <a:r>
              <a:rPr lang="ru-RU" sz="1600" u="sng" dirty="0" err="1">
                <a:solidFill>
                  <a:srgbClr val="FF0000"/>
                </a:solidFill>
              </a:rPr>
              <a:t>швидкість</a:t>
            </a:r>
            <a:r>
              <a:rPr lang="ru-RU" sz="1600" u="sng" dirty="0">
                <a:solidFill>
                  <a:srgbClr val="FF0000"/>
                </a:solidFill>
              </a:rPr>
              <a:t> </a:t>
            </a:r>
            <a:r>
              <a:rPr lang="ru-RU" sz="1600" u="sng" dirty="0" err="1">
                <a:solidFill>
                  <a:srgbClr val="FF0000"/>
                </a:solidFill>
              </a:rPr>
              <a:t>їх</a:t>
            </a:r>
            <a:r>
              <a:rPr lang="ru-RU" sz="1600" u="sng" dirty="0">
                <a:solidFill>
                  <a:srgbClr val="FF0000"/>
                </a:solidFill>
              </a:rPr>
              <a:t> </a:t>
            </a:r>
            <a:r>
              <a:rPr lang="ru-RU" sz="1600" u="sng" dirty="0" err="1">
                <a:solidFill>
                  <a:srgbClr val="FF0000"/>
                </a:solidFill>
              </a:rPr>
              <a:t>обертання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Кількість</a:t>
            </a:r>
            <a:r>
              <a:rPr lang="ru-RU" sz="1600" dirty="0"/>
              <a:t> </a:t>
            </a:r>
            <a:r>
              <a:rPr lang="ru-RU" sz="1600" dirty="0" err="1"/>
              <a:t>грошової</a:t>
            </a:r>
            <a:r>
              <a:rPr lang="ru-RU" sz="1600" dirty="0"/>
              <a:t> </a:t>
            </a:r>
            <a:r>
              <a:rPr lang="ru-RU" sz="1600" dirty="0" err="1"/>
              <a:t>маси</a:t>
            </a:r>
            <a:r>
              <a:rPr lang="ru-RU" sz="1600" dirty="0"/>
              <a:t> </a:t>
            </a:r>
            <a:r>
              <a:rPr lang="ru-RU" sz="1600" dirty="0" err="1"/>
              <a:t>визначається</a:t>
            </a:r>
            <a:r>
              <a:rPr lang="ru-RU" sz="1600" dirty="0"/>
              <a:t> державою – </a:t>
            </a:r>
            <a:r>
              <a:rPr lang="ru-RU" sz="1600" dirty="0" err="1"/>
              <a:t>емітентом</a:t>
            </a:r>
            <a:r>
              <a:rPr lang="ru-RU" sz="1600" dirty="0"/>
              <a:t> грошей, а </a:t>
            </a:r>
            <a:r>
              <a:rPr lang="ru-RU" sz="1600" dirty="0" err="1"/>
              <a:t>саме</a:t>
            </a:r>
            <a:r>
              <a:rPr lang="ru-RU" sz="1600" dirty="0"/>
              <a:t>: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законодавчою</a:t>
            </a:r>
            <a:r>
              <a:rPr lang="ru-RU" sz="1600" dirty="0"/>
              <a:t> </a:t>
            </a:r>
            <a:r>
              <a:rPr lang="ru-RU" sz="1600" dirty="0" err="1"/>
              <a:t>владою</a:t>
            </a:r>
            <a:r>
              <a:rPr lang="ru-RU" sz="1600" dirty="0"/>
              <a:t>. </a:t>
            </a:r>
            <a:r>
              <a:rPr lang="ru-RU" sz="1600" dirty="0" err="1"/>
              <a:t>Збільшення</a:t>
            </a:r>
            <a:r>
              <a:rPr lang="ru-RU" sz="1600" dirty="0"/>
              <a:t> </a:t>
            </a:r>
            <a:r>
              <a:rPr lang="ru-RU" sz="1600" dirty="0" err="1"/>
              <a:t>емісії</a:t>
            </a:r>
            <a:r>
              <a:rPr lang="ru-RU" sz="1600" dirty="0"/>
              <a:t> </a:t>
            </a:r>
            <a:r>
              <a:rPr lang="ru-RU" sz="1600" dirty="0" err="1"/>
              <a:t>обумовлене</a:t>
            </a:r>
            <a:r>
              <a:rPr lang="ru-RU" sz="1600" dirty="0"/>
              <a:t> потребами товарного обороту і </a:t>
            </a:r>
            <a:r>
              <a:rPr lang="ru-RU" sz="1600" dirty="0" err="1"/>
              <a:t>держави</a:t>
            </a:r>
            <a:r>
              <a:rPr lang="ru-RU" sz="1600" dirty="0"/>
              <a:t>. В </a:t>
            </a:r>
            <a:r>
              <a:rPr lang="ru-RU" sz="1600" dirty="0" err="1"/>
              <a:t>Україні</a:t>
            </a:r>
            <a:r>
              <a:rPr lang="ru-RU" sz="1600" dirty="0"/>
              <a:t> </a:t>
            </a:r>
            <a:r>
              <a:rPr lang="ru-RU" sz="1600" dirty="0" err="1"/>
              <a:t>головна</a:t>
            </a:r>
            <a:r>
              <a:rPr lang="ru-RU" sz="1600" dirty="0"/>
              <a:t> причина </a:t>
            </a:r>
            <a:r>
              <a:rPr lang="ru-RU" sz="1600" dirty="0" err="1"/>
              <a:t>збільшення</a:t>
            </a:r>
            <a:r>
              <a:rPr lang="ru-RU" sz="1600" dirty="0"/>
              <a:t> </a:t>
            </a:r>
            <a:r>
              <a:rPr lang="ru-RU" sz="1600" dirty="0" err="1"/>
              <a:t>грошової</a:t>
            </a:r>
            <a:r>
              <a:rPr lang="ru-RU" sz="1600" dirty="0"/>
              <a:t> </a:t>
            </a:r>
            <a:r>
              <a:rPr lang="ru-RU" sz="1600" dirty="0" err="1"/>
              <a:t>маси</a:t>
            </a:r>
            <a:r>
              <a:rPr lang="ru-RU" sz="1600" dirty="0"/>
              <a:t> – держава, </a:t>
            </a:r>
            <a:r>
              <a:rPr lang="ru-RU" sz="1600" dirty="0" err="1"/>
              <a:t>точніше</a:t>
            </a:r>
            <a:r>
              <a:rPr lang="ru-RU" sz="1600" dirty="0"/>
              <a:t> великий </a:t>
            </a:r>
            <a:r>
              <a:rPr lang="ru-RU" sz="1600" dirty="0" err="1"/>
              <a:t>дефіцит</a:t>
            </a:r>
            <a:r>
              <a:rPr lang="ru-RU" sz="1600" dirty="0"/>
              <a:t> державного бюджету, </a:t>
            </a:r>
            <a:r>
              <a:rPr lang="ru-RU" sz="1600" dirty="0" err="1"/>
              <a:t>який</a:t>
            </a:r>
            <a:r>
              <a:rPr lang="ru-RU" sz="1600" dirty="0"/>
              <a:t> в </a:t>
            </a:r>
            <a:r>
              <a:rPr lang="ru-RU" sz="1600" dirty="0" err="1"/>
              <a:t>значній</a:t>
            </a:r>
            <a:r>
              <a:rPr lang="ru-RU" sz="1600" dirty="0"/>
              <a:t> </a:t>
            </a:r>
            <a:r>
              <a:rPr lang="ru-RU" sz="1600" dirty="0" err="1"/>
              <a:t>мірі</a:t>
            </a:r>
            <a:r>
              <a:rPr lang="ru-RU" sz="1600" dirty="0"/>
              <a:t> </a:t>
            </a:r>
            <a:r>
              <a:rPr lang="ru-RU" sz="1600" dirty="0" err="1"/>
              <a:t>погашався</a:t>
            </a:r>
            <a:r>
              <a:rPr lang="ru-RU" sz="1600" dirty="0"/>
              <a:t> в 1992–1994 </a:t>
            </a:r>
            <a:r>
              <a:rPr lang="ru-RU" sz="1600" dirty="0" err="1"/>
              <a:t>рр</a:t>
            </a:r>
            <a:r>
              <a:rPr lang="ru-RU" sz="1600" dirty="0"/>
              <a:t>. </a:t>
            </a:r>
            <a:r>
              <a:rPr lang="ru-RU" sz="1600" dirty="0" err="1"/>
              <a:t>випуском</a:t>
            </a:r>
            <a:r>
              <a:rPr lang="ru-RU" sz="1600" dirty="0"/>
              <a:t> </a:t>
            </a:r>
            <a:r>
              <a:rPr lang="ru-RU" sz="1600" dirty="0" err="1"/>
              <a:t>додаткових</a:t>
            </a:r>
            <a:r>
              <a:rPr lang="ru-RU" sz="1600" dirty="0"/>
              <a:t> грошей в </a:t>
            </a:r>
            <a:r>
              <a:rPr lang="ru-RU" sz="1600" dirty="0" err="1"/>
              <a:t>обіг</a:t>
            </a:r>
            <a:r>
              <a:rPr lang="ru-RU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95563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Для </a:t>
            </a:r>
            <a:r>
              <a:rPr lang="ru-RU" sz="2000" b="1" dirty="0" err="1"/>
              <a:t>розрахунку</a:t>
            </a:r>
            <a:r>
              <a:rPr lang="ru-RU" sz="2000" b="1" dirty="0"/>
              <a:t> </a:t>
            </a:r>
            <a:r>
              <a:rPr lang="ru-RU" sz="2000" b="1" dirty="0" err="1"/>
              <a:t>цього</a:t>
            </a:r>
            <a:r>
              <a:rPr lang="ru-RU" sz="2000" b="1" dirty="0"/>
              <a:t> </a:t>
            </a:r>
            <a:r>
              <a:rPr lang="ru-RU" sz="2000" b="1" dirty="0" err="1"/>
              <a:t>показника</a:t>
            </a:r>
            <a:r>
              <a:rPr lang="ru-RU" sz="2000" b="1" dirty="0"/>
              <a:t> </a:t>
            </a:r>
            <a:r>
              <a:rPr lang="ru-RU" sz="2000" b="1" dirty="0" err="1"/>
              <a:t>використовують</a:t>
            </a:r>
            <a:r>
              <a:rPr lang="ru-RU" sz="2000" b="1" dirty="0"/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непрямі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методи</a:t>
            </a:r>
            <a:r>
              <a:rPr lang="ru-RU" sz="2000" b="1" dirty="0"/>
              <a:t>, </a:t>
            </a:r>
            <a:r>
              <a:rPr lang="ru-RU" sz="2000" b="1" dirty="0" err="1"/>
              <a:t>серед</a:t>
            </a:r>
            <a:r>
              <a:rPr lang="ru-RU" sz="2000" b="1" dirty="0"/>
              <a:t> </a:t>
            </a:r>
            <a:r>
              <a:rPr lang="ru-RU" sz="2000" b="1" dirty="0" err="1"/>
              <a:t>яких</a:t>
            </a:r>
            <a:r>
              <a:rPr lang="ru-RU" sz="2000" b="1" dirty="0"/>
              <a:t>: </a:t>
            </a:r>
            <a:br>
              <a:rPr lang="ru-RU" sz="2000" b="1" dirty="0"/>
            </a:br>
            <a:r>
              <a:rPr lang="ru-RU" sz="2000" b="1" dirty="0"/>
              <a:t>•  </a:t>
            </a:r>
            <a:r>
              <a:rPr lang="ru-RU" sz="2000" dirty="0" err="1"/>
              <a:t>швидкість</a:t>
            </a:r>
            <a:r>
              <a:rPr lang="ru-RU" sz="2000" dirty="0"/>
              <a:t> </a:t>
            </a:r>
            <a:r>
              <a:rPr lang="ru-RU" sz="2000" dirty="0" err="1"/>
              <a:t>руху</a:t>
            </a:r>
            <a:r>
              <a:rPr lang="ru-RU" sz="2000" dirty="0"/>
              <a:t> грошей в </a:t>
            </a:r>
            <a:r>
              <a:rPr lang="ru-RU" sz="2000" dirty="0" err="1"/>
              <a:t>кругообігу</a:t>
            </a:r>
            <a:r>
              <a:rPr lang="ru-RU" sz="2000" dirty="0"/>
              <a:t> </a:t>
            </a:r>
            <a:r>
              <a:rPr lang="ru-RU" sz="2000" dirty="0" err="1"/>
              <a:t>вартості</a:t>
            </a:r>
            <a:r>
              <a:rPr lang="ru-RU" sz="2000" dirty="0"/>
              <a:t> </a:t>
            </a:r>
            <a:r>
              <a:rPr lang="ru-RU" sz="2000" dirty="0" err="1"/>
              <a:t>суспільного</a:t>
            </a:r>
            <a:r>
              <a:rPr lang="ru-RU" sz="2000" dirty="0"/>
              <a:t> продукту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кругообігу</a:t>
            </a:r>
            <a:r>
              <a:rPr lang="ru-RU" sz="2000" dirty="0"/>
              <a:t> </a:t>
            </a:r>
            <a:r>
              <a:rPr lang="ru-RU" sz="2000" dirty="0" err="1"/>
              <a:t>прибутків</a:t>
            </a:r>
            <a:r>
              <a:rPr lang="ru-RU" sz="2000" dirty="0"/>
              <a:t> </a:t>
            </a:r>
            <a:r>
              <a:rPr lang="ru-RU" sz="2000" dirty="0" err="1"/>
              <a:t>визначається</a:t>
            </a:r>
            <a:r>
              <a:rPr lang="ru-RU" sz="2000" dirty="0"/>
              <a:t> як </a:t>
            </a:r>
            <a:r>
              <a:rPr lang="ru-RU" sz="2000" dirty="0" err="1"/>
              <a:t>відношення</a:t>
            </a:r>
            <a:r>
              <a:rPr lang="ru-RU" sz="2000" b="1" dirty="0"/>
              <a:t>: </a:t>
            </a:r>
            <a:br>
              <a:rPr lang="ru-RU" sz="2000" b="1" dirty="0"/>
            </a:br>
            <a:r>
              <a:rPr lang="ru-RU" sz="2000" b="1" dirty="0" err="1"/>
              <a:t>Валовий</a:t>
            </a:r>
            <a:r>
              <a:rPr lang="ru-RU" sz="2000" b="1" dirty="0"/>
              <a:t> </a:t>
            </a:r>
            <a:r>
              <a:rPr lang="ru-RU" sz="2000" b="1" dirty="0" err="1"/>
              <a:t>національний</a:t>
            </a:r>
            <a:r>
              <a:rPr lang="ru-RU" sz="2000" b="1" dirty="0"/>
              <a:t> продукт, </a:t>
            </a:r>
            <a:r>
              <a:rPr lang="ru-RU" sz="2000" b="1" dirty="0" err="1"/>
              <a:t>або</a:t>
            </a:r>
            <a:r>
              <a:rPr lang="ru-RU" sz="2000" b="1" dirty="0"/>
              <a:t> </a:t>
            </a:r>
            <a:r>
              <a:rPr lang="ru-RU" sz="2000" b="1" dirty="0" err="1"/>
              <a:t>національний</a:t>
            </a:r>
            <a:r>
              <a:rPr lang="ru-RU" sz="2000" b="1" dirty="0"/>
              <a:t> </a:t>
            </a:r>
            <a:r>
              <a:rPr lang="ru-RU" sz="2000" b="1" dirty="0" err="1"/>
              <a:t>прибуток</a:t>
            </a:r>
            <a:r>
              <a:rPr lang="ru-RU" sz="2000" b="1" dirty="0"/>
              <a:t> / </a:t>
            </a:r>
            <a:r>
              <a:rPr lang="ru-RU" sz="2000" b="1" dirty="0" err="1"/>
              <a:t>Грошова</a:t>
            </a:r>
            <a:r>
              <a:rPr lang="ru-RU" sz="2000" b="1" dirty="0"/>
              <a:t> </a:t>
            </a:r>
            <a:r>
              <a:rPr lang="ru-RU" sz="2000" b="1" dirty="0" err="1"/>
              <a:t>маса</a:t>
            </a:r>
            <a:r>
              <a:rPr lang="ru-RU" sz="2000" b="1" dirty="0"/>
              <a:t> (</a:t>
            </a:r>
            <a:r>
              <a:rPr lang="ru-RU" sz="2000" b="1" dirty="0" err="1"/>
              <a:t>агрегати</a:t>
            </a:r>
            <a:r>
              <a:rPr lang="ru-RU" sz="2000" b="1" dirty="0"/>
              <a:t> М1, </a:t>
            </a:r>
            <a:r>
              <a:rPr lang="ru-RU" sz="2000" b="1" dirty="0" err="1"/>
              <a:t>або</a:t>
            </a:r>
            <a:r>
              <a:rPr lang="ru-RU" sz="2000" b="1" dirty="0"/>
              <a:t> М2) </a:t>
            </a:r>
            <a:br>
              <a:rPr lang="ru-RU" sz="2000" b="1" dirty="0"/>
            </a:br>
            <a:r>
              <a:rPr lang="ru-RU" sz="2000" b="1" dirty="0" err="1"/>
              <a:t>цей</a:t>
            </a:r>
            <a:r>
              <a:rPr lang="ru-RU" sz="2000" b="1" dirty="0"/>
              <a:t> </a:t>
            </a:r>
            <a:r>
              <a:rPr lang="ru-RU" sz="2000" b="1" dirty="0" err="1"/>
              <a:t>показник</a:t>
            </a:r>
            <a:r>
              <a:rPr lang="ru-RU" sz="2000" b="1" dirty="0"/>
              <a:t> </a:t>
            </a:r>
            <a:r>
              <a:rPr lang="ru-RU" sz="2000" b="1" dirty="0" err="1"/>
              <a:t>свідчить</a:t>
            </a:r>
            <a:r>
              <a:rPr lang="ru-RU" sz="2000" b="1" dirty="0"/>
              <a:t> про </a:t>
            </a:r>
            <a:r>
              <a:rPr lang="ru-RU" sz="2000" b="1" dirty="0" err="1"/>
              <a:t>зв’язок</a:t>
            </a:r>
            <a:r>
              <a:rPr lang="ru-RU" sz="2000" b="1" dirty="0"/>
              <a:t> </a:t>
            </a:r>
            <a:r>
              <a:rPr lang="ru-RU" sz="2000" b="1" dirty="0" err="1"/>
              <a:t>між</a:t>
            </a:r>
            <a:r>
              <a:rPr lang="ru-RU" sz="2000" b="1" dirty="0"/>
              <a:t> </a:t>
            </a:r>
            <a:r>
              <a:rPr lang="ru-RU" sz="2000" b="1" dirty="0" err="1"/>
              <a:t>грошовим</a:t>
            </a:r>
            <a:r>
              <a:rPr lang="ru-RU" sz="2000" b="1" dirty="0"/>
              <a:t> </a:t>
            </a:r>
            <a:r>
              <a:rPr lang="ru-RU" sz="2000" b="1" dirty="0" err="1"/>
              <a:t>обігом</a:t>
            </a:r>
            <a:r>
              <a:rPr lang="ru-RU" sz="2000" b="1" dirty="0"/>
              <a:t> і </a:t>
            </a:r>
            <a:r>
              <a:rPr lang="ru-RU" sz="2000" b="1" dirty="0" err="1"/>
              <a:t>процесами</a:t>
            </a:r>
            <a:r>
              <a:rPr lang="ru-RU" sz="2000" b="1" dirty="0"/>
              <a:t> </a:t>
            </a:r>
            <a:r>
              <a:rPr lang="ru-RU" sz="2000" b="1" dirty="0" err="1"/>
              <a:t>економічного</a:t>
            </a:r>
            <a:r>
              <a:rPr lang="ru-RU" sz="2000" b="1" dirty="0"/>
              <a:t> </a:t>
            </a:r>
            <a:r>
              <a:rPr lang="ru-RU" sz="2000" b="1" dirty="0" err="1"/>
              <a:t>розвитку</a:t>
            </a:r>
            <a:r>
              <a:rPr lang="ru-RU" sz="2000" b="1" dirty="0"/>
              <a:t>; </a:t>
            </a:r>
            <a:br>
              <a:rPr lang="ru-RU" sz="2000" b="1" dirty="0"/>
            </a:br>
            <a:r>
              <a:rPr lang="ru-RU" sz="2000" b="1" dirty="0"/>
              <a:t>•  </a:t>
            </a:r>
            <a:r>
              <a:rPr lang="ru-RU" sz="2000" dirty="0" err="1"/>
              <a:t>обертання</a:t>
            </a:r>
            <a:r>
              <a:rPr lang="ru-RU" sz="2000" dirty="0"/>
              <a:t> грошей в </a:t>
            </a:r>
            <a:r>
              <a:rPr lang="ru-RU" sz="2000" dirty="0" err="1"/>
              <a:t>платіжному</a:t>
            </a:r>
            <a:r>
              <a:rPr lang="ru-RU" sz="2000" dirty="0"/>
              <a:t> </a:t>
            </a:r>
            <a:r>
              <a:rPr lang="ru-RU" sz="2000" dirty="0" err="1"/>
              <a:t>обороті</a:t>
            </a:r>
            <a:r>
              <a:rPr lang="ru-RU" sz="2000" dirty="0"/>
              <a:t> </a:t>
            </a:r>
            <a:r>
              <a:rPr lang="ru-RU" sz="2000" dirty="0" err="1"/>
              <a:t>визначається</a:t>
            </a:r>
            <a:r>
              <a:rPr lang="ru-RU" sz="2000" dirty="0"/>
              <a:t> </a:t>
            </a:r>
            <a:r>
              <a:rPr lang="ru-RU" sz="2000" dirty="0" err="1"/>
              <a:t>співвідношенням</a:t>
            </a:r>
            <a:r>
              <a:rPr lang="ru-RU" sz="2000" dirty="0"/>
              <a:t>:</a:t>
            </a:r>
            <a:br>
              <a:rPr lang="ru-RU" sz="2000" dirty="0"/>
            </a:br>
            <a:r>
              <a:rPr lang="ru-RU" sz="2000" dirty="0"/>
              <a:t>Сума грошей на </a:t>
            </a:r>
            <a:r>
              <a:rPr lang="ru-RU" sz="2000" dirty="0" err="1"/>
              <a:t>банківських</a:t>
            </a:r>
            <a:r>
              <a:rPr lang="ru-RU" sz="2000" dirty="0"/>
              <a:t> </a:t>
            </a:r>
            <a:r>
              <a:rPr lang="ru-RU" sz="2000" dirty="0" err="1"/>
              <a:t>рахунка</a:t>
            </a:r>
            <a:r>
              <a:rPr lang="ru-RU" sz="2000" dirty="0"/>
              <a:t>/ </a:t>
            </a:r>
            <a:r>
              <a:rPr lang="ru-RU" sz="2000" dirty="0" err="1"/>
              <a:t>Середньорічна</a:t>
            </a:r>
            <a:r>
              <a:rPr lang="ru-RU" sz="2000" dirty="0"/>
              <a:t> величина </a:t>
            </a:r>
            <a:r>
              <a:rPr lang="ru-RU" sz="2000" dirty="0" err="1"/>
              <a:t>грошової</a:t>
            </a:r>
            <a:r>
              <a:rPr lang="ru-RU" sz="2000" dirty="0"/>
              <a:t> </a:t>
            </a:r>
            <a:r>
              <a:rPr lang="ru-RU" sz="2000" dirty="0" err="1"/>
              <a:t>маси</a:t>
            </a:r>
            <a:r>
              <a:rPr lang="ru-RU" sz="2000" dirty="0"/>
              <a:t> в </a:t>
            </a:r>
            <a:r>
              <a:rPr lang="ru-RU" sz="2000" dirty="0" err="1"/>
              <a:t>обігу</a:t>
            </a:r>
            <a:r>
              <a:rPr lang="ru-RU" sz="2000" dirty="0"/>
              <a:t> </a:t>
            </a:r>
            <a:br>
              <a:rPr lang="ru-RU" sz="2000" dirty="0"/>
            </a:br>
            <a:r>
              <a:rPr lang="ru-RU" sz="2000" b="1" dirty="0"/>
              <a:t> </a:t>
            </a:r>
            <a:r>
              <a:rPr lang="ru-RU" sz="2000" b="1" dirty="0" err="1"/>
              <a:t>Цей</a:t>
            </a:r>
            <a:r>
              <a:rPr lang="ru-RU" sz="2000" b="1" dirty="0"/>
              <a:t> </a:t>
            </a:r>
            <a:r>
              <a:rPr lang="ru-RU" sz="2000" b="1" dirty="0" err="1"/>
              <a:t>показник</a:t>
            </a:r>
            <a:r>
              <a:rPr lang="ru-RU" sz="2000" b="1" dirty="0"/>
              <a:t> </a:t>
            </a:r>
            <a:r>
              <a:rPr lang="ru-RU" sz="2000" b="1" dirty="0" err="1"/>
              <a:t>свідчить</a:t>
            </a:r>
            <a:r>
              <a:rPr lang="ru-RU" sz="2000" b="1" dirty="0"/>
              <a:t> про </a:t>
            </a:r>
            <a:r>
              <a:rPr lang="ru-RU" sz="2000" b="1" dirty="0" err="1"/>
              <a:t>швидкість</a:t>
            </a:r>
            <a:r>
              <a:rPr lang="ru-RU" sz="2000" b="1" dirty="0"/>
              <a:t> </a:t>
            </a:r>
            <a:r>
              <a:rPr lang="ru-RU" sz="2000" b="1" dirty="0" err="1"/>
              <a:t>безготівкових</a:t>
            </a:r>
            <a:r>
              <a:rPr lang="ru-RU" sz="2000" b="1" dirty="0"/>
              <a:t> </a:t>
            </a:r>
            <a:r>
              <a:rPr lang="ru-RU" sz="2000" b="1" dirty="0" err="1"/>
              <a:t>розрахунків</a:t>
            </a:r>
            <a:r>
              <a:rPr lang="ru-RU" sz="2000" b="1" dirty="0"/>
              <a:t>.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63592" y="4005064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швидкість</a:t>
            </a:r>
            <a:r>
              <a:rPr lang="ru-RU" b="1" dirty="0"/>
              <a:t> </a:t>
            </a:r>
            <a:r>
              <a:rPr lang="ru-RU" b="1" dirty="0" err="1"/>
              <a:t>обігу</a:t>
            </a:r>
            <a:r>
              <a:rPr lang="ru-RU" b="1" dirty="0"/>
              <a:t> грошей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періодичності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, </a:t>
            </a:r>
            <a:r>
              <a:rPr lang="ru-RU" dirty="0" err="1"/>
              <a:t>рівномірності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населенням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заощадження</a:t>
            </a:r>
            <a:r>
              <a:rPr lang="ru-RU" dirty="0"/>
              <a:t> і </a:t>
            </a:r>
            <a:r>
              <a:rPr lang="ru-RU" dirty="0" err="1"/>
              <a:t>накопичення</a:t>
            </a:r>
            <a:r>
              <a:rPr lang="ru-RU" dirty="0"/>
              <a:t>. Але так як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 грошей </a:t>
            </a:r>
            <a:r>
              <a:rPr lang="ru-RU" dirty="0" err="1"/>
              <a:t>обернено</a:t>
            </a:r>
            <a:r>
              <a:rPr lang="ru-RU" dirty="0"/>
              <a:t> </a:t>
            </a:r>
            <a:r>
              <a:rPr lang="ru-RU" dirty="0" err="1"/>
              <a:t>пропорційна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грошей в </a:t>
            </a:r>
            <a:r>
              <a:rPr lang="ru-RU" dirty="0" err="1"/>
              <a:t>обігу</a:t>
            </a:r>
            <a:r>
              <a:rPr lang="ru-RU" dirty="0"/>
              <a:t>, </a:t>
            </a:r>
            <a:r>
              <a:rPr lang="ru-RU" dirty="0" err="1"/>
              <a:t>прискорення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оборотності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. </a:t>
            </a:r>
            <a:r>
              <a:rPr lang="ru-RU" dirty="0" err="1"/>
              <a:t>Збільшена</a:t>
            </a:r>
            <a:r>
              <a:rPr lang="ru-RU" dirty="0"/>
              <a:t> </a:t>
            </a:r>
            <a:r>
              <a:rPr lang="ru-RU" dirty="0" err="1"/>
              <a:t>грошова</a:t>
            </a:r>
            <a:r>
              <a:rPr lang="ru-RU" dirty="0"/>
              <a:t> </a:t>
            </a:r>
            <a:r>
              <a:rPr lang="ru-RU" dirty="0" err="1"/>
              <a:t>маса</a:t>
            </a:r>
            <a:r>
              <a:rPr lang="ru-RU" dirty="0"/>
              <a:t> при тому ж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послуг</a:t>
            </a:r>
            <a:r>
              <a:rPr lang="ru-RU" dirty="0"/>
              <a:t> на ринку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знецінення</a:t>
            </a:r>
            <a:r>
              <a:rPr lang="ru-RU" dirty="0"/>
              <a:t> грошей, </a:t>
            </a:r>
            <a:r>
              <a:rPr lang="ru-RU" dirty="0" err="1"/>
              <a:t>тобто</a:t>
            </a:r>
            <a:r>
              <a:rPr lang="ru-RU" dirty="0"/>
              <a:t> в </a:t>
            </a:r>
            <a:r>
              <a:rPr lang="ru-RU" dirty="0" err="1"/>
              <a:t>кінцевому</a:t>
            </a:r>
            <a:r>
              <a:rPr lang="ru-RU" dirty="0"/>
              <a:t> </a:t>
            </a:r>
            <a:r>
              <a:rPr lang="ru-RU" dirty="0" err="1"/>
              <a:t>підсумку</a:t>
            </a:r>
            <a:r>
              <a:rPr lang="ru-RU" dirty="0"/>
              <a:t> є одним з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інфляційного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63313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706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Закон грошового обігу </vt:lpstr>
      <vt:lpstr>закон, що визначає кількість грошей в обігу, набуває наступного вигляду: </vt:lpstr>
      <vt:lpstr>Грошова маса – це сукупність купівельних, платіжних та накопичувальних засобів, яка обслуговує економічні зв’язки, належить фізичним та юридичним особам, а також державі. Це важливий кількісний показник руху грошей. </vt:lpstr>
      <vt:lpstr>Між агрегатами необхідна рівновага, в іншому випадку відбувається порушення грошового обігу. </vt:lpstr>
      <vt:lpstr> Для розрахунку цього показника використовують непрямі методи, серед яких:  •  швидкість руху грошей в кругообігу вартості суспільного продукту або кругообігу прибутків визначається як відношення:  Валовий національний продукт, або національний прибуток / Грошова маса (агрегати М1, або М2)  цей показник свідчить про зв’язок між грошовим обігом і процесами економічного розвитку;  •  обертання грошей в платіжному обороті визначається співвідношенням: Сума грошей на банківських рахунка/ Середньорічна величина грошової маси в обігу   Цей показник свідчить про швидкість безготівкових розрахунків.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Платіжна вимога – це документ, який містить вимогу одержувача коштів платнику про сплату певної суми грошей через банк. Механізм розрахунку платіжними вимогами показаний на рисунку</dc:title>
  <cp:lastModifiedBy>User</cp:lastModifiedBy>
  <cp:revision>9</cp:revision>
  <dcterms:modified xsi:type="dcterms:W3CDTF">2022-04-15T08:57:33Z</dcterms:modified>
</cp:coreProperties>
</file>