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8" r:id="rId3"/>
    <p:sldId id="295" r:id="rId4"/>
    <p:sldId id="298" r:id="rId5"/>
    <p:sldId id="296" r:id="rId6"/>
    <p:sldId id="297" r:id="rId7"/>
    <p:sldId id="299" r:id="rId8"/>
    <p:sldId id="300" r:id="rId9"/>
    <p:sldId id="279" r:id="rId10"/>
    <p:sldId id="302" r:id="rId11"/>
    <p:sldId id="281" r:id="rId12"/>
    <p:sldId id="309" r:id="rId13"/>
    <p:sldId id="306" r:id="rId14"/>
    <p:sldId id="307" r:id="rId15"/>
    <p:sldId id="311" r:id="rId16"/>
    <p:sldId id="312" r:id="rId17"/>
    <p:sldId id="310" r:id="rId18"/>
    <p:sldId id="287" r:id="rId19"/>
    <p:sldId id="308" r:id="rId20"/>
    <p:sldId id="291" r:id="rId21"/>
    <p:sldId id="305" r:id="rId22"/>
    <p:sldId id="314" r:id="rId23"/>
    <p:sldId id="293" r:id="rId24"/>
    <p:sldId id="271"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6600"/>
    <a:srgbClr val="993366"/>
    <a:srgbClr val="00CC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6953" autoAdjust="0"/>
  </p:normalViewPr>
  <p:slideViewPr>
    <p:cSldViewPr snapToGrid="0">
      <p:cViewPr varScale="1">
        <p:scale>
          <a:sx n="65" d="100"/>
          <a:sy n="65" d="100"/>
        </p:scale>
        <p:origin x="73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563C6-07A1-4E12-BAF5-F42487E839C7}"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ru-RU"/>
        </a:p>
      </dgm:t>
    </dgm:pt>
    <dgm:pt modelId="{4F529849-F2DF-4EAE-A50E-8A5CA31F615A}">
      <dgm:prSet phldrT="[Текст]" custT="1"/>
      <dgm:spPr>
        <a:solidFill>
          <a:schemeClr val="accent5">
            <a:lumMod val="75000"/>
            <a:alpha val="90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uk-UA" sz="2400" b="1" i="1" dirty="0"/>
            <a:t>за рівнями таємності</a:t>
          </a:r>
          <a:r>
            <a:rPr lang="uk-UA" sz="2400" dirty="0"/>
            <a:t> </a:t>
          </a:r>
          <a:r>
            <a:rPr lang="uk-UA" sz="2200" dirty="0"/>
            <a:t>(секретно, цілком таємно і т.п.). Користувачеві дозволяється доступ тільки до даних свого або більш низьких рівнів. Захищаються дані розподіляються по масивах таким чином, щоб в кожному масиві містилися дані одного рівня таємності;</a:t>
          </a:r>
          <a:endParaRPr lang="ru-RU" sz="2200" dirty="0"/>
        </a:p>
      </dgm:t>
    </dgm:pt>
    <dgm:pt modelId="{775651A5-EB4B-43A9-A52F-FDAD4CBFF566}" type="parTrans" cxnId="{471F6AEE-E029-43BF-82D9-366D0CED50AC}">
      <dgm:prSet/>
      <dgm:spPr/>
      <dgm:t>
        <a:bodyPr/>
        <a:lstStyle/>
        <a:p>
          <a:endParaRPr lang="ru-RU" sz="2200"/>
        </a:p>
      </dgm:t>
    </dgm:pt>
    <dgm:pt modelId="{BE560A53-00D9-473F-BCC3-C6EBADAFBDFA}" type="sibTrans" cxnId="{471F6AEE-E029-43BF-82D9-366D0CED50AC}">
      <dgm:prSet/>
      <dgm:spPr/>
      <dgm:t>
        <a:bodyPr/>
        <a:lstStyle/>
        <a:p>
          <a:endParaRPr lang="ru-RU" sz="2200"/>
        </a:p>
      </dgm:t>
    </dgm:pt>
    <dgm:pt modelId="{0430FB68-8F7A-4A45-B9F7-15BE67782054}">
      <dgm:prSet phldrT="[Текст]" custT="1"/>
      <dgm:spPr>
        <a:solidFill>
          <a:srgbClr val="00CC66"/>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uk-UA" sz="2200" b="1" i="1" dirty="0"/>
        </a:p>
        <a:p>
          <a:pPr marL="0" marR="0" lvl="0" indent="0" algn="ctr" defTabSz="914400" eaLnBrk="1" fontAlgn="auto" latinLnBrk="0" hangingPunct="1">
            <a:lnSpc>
              <a:spcPct val="100000"/>
            </a:lnSpc>
            <a:spcBef>
              <a:spcPts val="0"/>
            </a:spcBef>
            <a:spcAft>
              <a:spcPts val="0"/>
            </a:spcAft>
            <a:buClrTx/>
            <a:buSzTx/>
            <a:buFontTx/>
            <a:buNone/>
            <a:tabLst/>
            <a:defRPr/>
          </a:pPr>
          <a:endParaRPr lang="uk-UA" sz="2400" b="1" i="1" dirty="0"/>
        </a:p>
        <a:p>
          <a:pPr marL="0" marR="0" lvl="0" indent="0" algn="l" defTabSz="914400" eaLnBrk="1" fontAlgn="auto" latinLnBrk="0" hangingPunct="1">
            <a:lnSpc>
              <a:spcPct val="100000"/>
            </a:lnSpc>
            <a:spcBef>
              <a:spcPts val="0"/>
            </a:spcBef>
            <a:spcAft>
              <a:spcPts val="0"/>
            </a:spcAft>
            <a:buClrTx/>
            <a:buSzTx/>
            <a:buFontTx/>
            <a:buNone/>
            <a:tabLst/>
            <a:defRPr/>
          </a:pPr>
          <a:r>
            <a:rPr lang="uk-UA" sz="2400" b="1" i="1" dirty="0"/>
            <a:t>спеціальними списками</a:t>
          </a:r>
          <a:r>
            <a:rPr lang="uk-UA" sz="2200" dirty="0"/>
            <a:t>. При цьому розмежування доступу для кожного елемента даних, що захищаються (файлу, програми, бази) складається список всіх тих користувачів, яким надано право доступу до відповідного елементу. Можливий зворотний варіант, коли для кожного зареєстрованого користувача складається список тих елементів даних, що захищаються, до яких йому надано право доступу;</a:t>
          </a:r>
          <a:endParaRPr lang="ru-RU" sz="2200" dirty="0"/>
        </a:p>
      </dgm:t>
    </dgm:pt>
    <dgm:pt modelId="{0F234153-BC80-467D-B109-186F99517E51}" type="parTrans" cxnId="{8F7D6AC6-D2C2-422B-9188-4A4CB6D99432}">
      <dgm:prSet/>
      <dgm:spPr/>
      <dgm:t>
        <a:bodyPr/>
        <a:lstStyle/>
        <a:p>
          <a:endParaRPr lang="ru-RU" sz="2200"/>
        </a:p>
      </dgm:t>
    </dgm:pt>
    <dgm:pt modelId="{E0B17062-A744-4E1E-AD04-212C6CC5D415}" type="sibTrans" cxnId="{8F7D6AC6-D2C2-422B-9188-4A4CB6D99432}">
      <dgm:prSet/>
      <dgm:spPr/>
      <dgm:t>
        <a:bodyPr/>
        <a:lstStyle/>
        <a:p>
          <a:endParaRPr lang="ru-RU" sz="2200"/>
        </a:p>
      </dgm:t>
    </dgm:pt>
    <dgm:pt modelId="{466041F9-0E86-4C07-A606-5215A1E40DE3}">
      <dgm:prSet phldrT="[Текст]" custT="1"/>
      <dgm:spPr>
        <a:solidFill>
          <a:srgbClr val="92D050">
            <a:alpha val="90000"/>
          </a:srgb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uk-UA" sz="2400" b="1" i="1" dirty="0"/>
        </a:p>
        <a:p>
          <a:pPr marL="0" marR="0" lvl="0" indent="0" algn="l" defTabSz="914400" eaLnBrk="1" fontAlgn="auto" latinLnBrk="0" hangingPunct="1">
            <a:lnSpc>
              <a:spcPct val="100000"/>
            </a:lnSpc>
            <a:spcBef>
              <a:spcPts val="0"/>
            </a:spcBef>
            <a:spcAft>
              <a:spcPts val="0"/>
            </a:spcAft>
            <a:buClrTx/>
            <a:buSzTx/>
            <a:buFontTx/>
            <a:buNone/>
            <a:tabLst/>
            <a:defRPr/>
          </a:pPr>
          <a:r>
            <a:rPr lang="uk-UA" sz="2400" b="1" i="1" dirty="0"/>
            <a:t>матрицями повноважень</a:t>
          </a:r>
          <a:r>
            <a:rPr lang="uk-UA" sz="2400" dirty="0"/>
            <a:t>.</a:t>
          </a:r>
          <a:endParaRPr lang="ru-RU" sz="2400" dirty="0"/>
        </a:p>
        <a:p>
          <a:pPr algn="ctr" defTabSz="577850">
            <a:lnSpc>
              <a:spcPct val="90000"/>
            </a:lnSpc>
            <a:spcBef>
              <a:spcPct val="0"/>
            </a:spcBef>
            <a:spcAft>
              <a:spcPct val="35000"/>
            </a:spcAft>
          </a:pPr>
          <a:endParaRPr lang="ru-RU" sz="2400" dirty="0"/>
        </a:p>
      </dgm:t>
    </dgm:pt>
    <dgm:pt modelId="{17FEA918-E4CE-4018-9B74-B4D9E152D7E5}" type="parTrans" cxnId="{FFBE3536-B7F6-43B7-82F0-67758ACD9726}">
      <dgm:prSet/>
      <dgm:spPr/>
      <dgm:t>
        <a:bodyPr/>
        <a:lstStyle/>
        <a:p>
          <a:endParaRPr lang="ru-RU" sz="2200"/>
        </a:p>
      </dgm:t>
    </dgm:pt>
    <dgm:pt modelId="{3C56D40A-88DE-4733-84F5-057B216BE8A5}" type="sibTrans" cxnId="{FFBE3536-B7F6-43B7-82F0-67758ACD9726}">
      <dgm:prSet/>
      <dgm:spPr/>
      <dgm:t>
        <a:bodyPr/>
        <a:lstStyle/>
        <a:p>
          <a:endParaRPr lang="ru-RU" sz="2200"/>
        </a:p>
      </dgm:t>
    </dgm:pt>
    <dgm:pt modelId="{4BF45F5C-0743-44B0-B13E-391B5F1C0540}" type="pres">
      <dgm:prSet presAssocID="{EDD563C6-07A1-4E12-BAF5-F42487E839C7}" presName="Name0" presStyleCnt="0">
        <dgm:presLayoutVars>
          <dgm:chMax val="7"/>
          <dgm:dir/>
          <dgm:animLvl val="lvl"/>
          <dgm:resizeHandles val="exact"/>
        </dgm:presLayoutVars>
      </dgm:prSet>
      <dgm:spPr/>
    </dgm:pt>
    <dgm:pt modelId="{13BDA01D-E0F4-4025-B9E3-09F937249F30}" type="pres">
      <dgm:prSet presAssocID="{4F529849-F2DF-4EAE-A50E-8A5CA31F615A}" presName="circle1" presStyleLbl="node1" presStyleIdx="0" presStyleCnt="3"/>
      <dgm:spPr/>
    </dgm:pt>
    <dgm:pt modelId="{5045B8F5-E38B-437E-A6F4-A5832E4BF40D}" type="pres">
      <dgm:prSet presAssocID="{4F529849-F2DF-4EAE-A50E-8A5CA31F615A}" presName="space" presStyleCnt="0"/>
      <dgm:spPr/>
    </dgm:pt>
    <dgm:pt modelId="{BF322FA8-E609-4C55-90E3-D3D031E3832E}" type="pres">
      <dgm:prSet presAssocID="{4F529849-F2DF-4EAE-A50E-8A5CA31F615A}" presName="rect1" presStyleLbl="alignAcc1" presStyleIdx="0" presStyleCnt="3" custLinFactNeighborX="4220" custLinFactNeighborY="539"/>
      <dgm:spPr/>
    </dgm:pt>
    <dgm:pt modelId="{CF557042-91A7-47E0-94AC-6FD7E5C4F24D}" type="pres">
      <dgm:prSet presAssocID="{0430FB68-8F7A-4A45-B9F7-15BE67782054}" presName="vertSpace2" presStyleLbl="node1" presStyleIdx="0" presStyleCnt="3"/>
      <dgm:spPr/>
    </dgm:pt>
    <dgm:pt modelId="{5AA63D94-16CB-48BF-8D16-817DB5A2C92C}" type="pres">
      <dgm:prSet presAssocID="{0430FB68-8F7A-4A45-B9F7-15BE67782054}" presName="circle2" presStyleLbl="node1" presStyleIdx="1" presStyleCnt="3" custScaleY="98247" custLinFactNeighborX="-415" custLinFactNeighborY="2073"/>
      <dgm:spPr/>
    </dgm:pt>
    <dgm:pt modelId="{DE109C0A-2D88-4B51-A9F4-352485F21771}" type="pres">
      <dgm:prSet presAssocID="{0430FB68-8F7A-4A45-B9F7-15BE67782054}" presName="rect2" presStyleLbl="alignAcc1" presStyleIdx="1" presStyleCnt="3" custScaleY="95477"/>
      <dgm:spPr/>
    </dgm:pt>
    <dgm:pt modelId="{23D912F4-5D1C-4589-9178-BB8BBF13AF30}" type="pres">
      <dgm:prSet presAssocID="{466041F9-0E86-4C07-A606-5215A1E40DE3}" presName="vertSpace3" presStyleLbl="node1" presStyleIdx="1" presStyleCnt="3"/>
      <dgm:spPr/>
    </dgm:pt>
    <dgm:pt modelId="{FF8DF69A-1F88-40C9-BC2E-7D1AB325FE27}" type="pres">
      <dgm:prSet presAssocID="{466041F9-0E86-4C07-A606-5215A1E40DE3}" presName="circle3" presStyleLbl="node1" presStyleIdx="2" presStyleCnt="3" custScaleX="44513" custScaleY="36876" custLinFactNeighborX="26951" custLinFactNeighborY="60184"/>
      <dgm:spPr/>
    </dgm:pt>
    <dgm:pt modelId="{2DE49AAD-BA90-4BB1-9792-355DF16A255B}" type="pres">
      <dgm:prSet presAssocID="{466041F9-0E86-4C07-A606-5215A1E40DE3}" presName="rect3" presStyleLbl="alignAcc1" presStyleIdx="2" presStyleCnt="3" custScaleY="37660" custLinFactNeighborX="1809" custLinFactNeighborY="28745"/>
      <dgm:spPr/>
    </dgm:pt>
    <dgm:pt modelId="{48BEA9E7-1C7D-4EAB-B8CD-50BE0D128195}" type="pres">
      <dgm:prSet presAssocID="{4F529849-F2DF-4EAE-A50E-8A5CA31F615A}" presName="rect1ParTxNoCh" presStyleLbl="alignAcc1" presStyleIdx="2" presStyleCnt="3">
        <dgm:presLayoutVars>
          <dgm:chMax val="1"/>
          <dgm:bulletEnabled val="1"/>
        </dgm:presLayoutVars>
      </dgm:prSet>
      <dgm:spPr/>
    </dgm:pt>
    <dgm:pt modelId="{ECEEFBF6-907C-49DE-A09D-2C01D11B9EAD}" type="pres">
      <dgm:prSet presAssocID="{0430FB68-8F7A-4A45-B9F7-15BE67782054}" presName="rect2ParTxNoCh" presStyleLbl="alignAcc1" presStyleIdx="2" presStyleCnt="3">
        <dgm:presLayoutVars>
          <dgm:chMax val="1"/>
          <dgm:bulletEnabled val="1"/>
        </dgm:presLayoutVars>
      </dgm:prSet>
      <dgm:spPr/>
    </dgm:pt>
    <dgm:pt modelId="{BAD7F638-A583-4C05-88EC-D9A39251004B}" type="pres">
      <dgm:prSet presAssocID="{466041F9-0E86-4C07-A606-5215A1E40DE3}" presName="rect3ParTxNoCh" presStyleLbl="alignAcc1" presStyleIdx="2" presStyleCnt="3">
        <dgm:presLayoutVars>
          <dgm:chMax val="1"/>
          <dgm:bulletEnabled val="1"/>
        </dgm:presLayoutVars>
      </dgm:prSet>
      <dgm:spPr/>
    </dgm:pt>
  </dgm:ptLst>
  <dgm:cxnLst>
    <dgm:cxn modelId="{FA1B3C12-37AB-4644-994B-6BEC38499353}" type="presOf" srcId="{EDD563C6-07A1-4E12-BAF5-F42487E839C7}" destId="{4BF45F5C-0743-44B0-B13E-391B5F1C0540}" srcOrd="0" destOrd="0" presId="urn:microsoft.com/office/officeart/2005/8/layout/target3"/>
    <dgm:cxn modelId="{FFBE3536-B7F6-43B7-82F0-67758ACD9726}" srcId="{EDD563C6-07A1-4E12-BAF5-F42487E839C7}" destId="{466041F9-0E86-4C07-A606-5215A1E40DE3}" srcOrd="2" destOrd="0" parTransId="{17FEA918-E4CE-4018-9B74-B4D9E152D7E5}" sibTransId="{3C56D40A-88DE-4733-84F5-057B216BE8A5}"/>
    <dgm:cxn modelId="{A6F76468-0929-45DE-BF63-F776D382FE2E}" type="presOf" srcId="{0430FB68-8F7A-4A45-B9F7-15BE67782054}" destId="{DE109C0A-2D88-4B51-A9F4-352485F21771}" srcOrd="0" destOrd="0" presId="urn:microsoft.com/office/officeart/2005/8/layout/target3"/>
    <dgm:cxn modelId="{37E83DBC-2CFF-4901-8173-17FE2CE1BCED}" type="presOf" srcId="{466041F9-0E86-4C07-A606-5215A1E40DE3}" destId="{BAD7F638-A583-4C05-88EC-D9A39251004B}" srcOrd="1" destOrd="0" presId="urn:microsoft.com/office/officeart/2005/8/layout/target3"/>
    <dgm:cxn modelId="{15BF6CBE-7983-4DEE-8C44-AA683A81F33C}" type="presOf" srcId="{4F529849-F2DF-4EAE-A50E-8A5CA31F615A}" destId="{48BEA9E7-1C7D-4EAB-B8CD-50BE0D128195}" srcOrd="1" destOrd="0" presId="urn:microsoft.com/office/officeart/2005/8/layout/target3"/>
    <dgm:cxn modelId="{8F7D6AC6-D2C2-422B-9188-4A4CB6D99432}" srcId="{EDD563C6-07A1-4E12-BAF5-F42487E839C7}" destId="{0430FB68-8F7A-4A45-B9F7-15BE67782054}" srcOrd="1" destOrd="0" parTransId="{0F234153-BC80-467D-B109-186F99517E51}" sibTransId="{E0B17062-A744-4E1E-AD04-212C6CC5D415}"/>
    <dgm:cxn modelId="{2317D7D0-8169-452F-AFB9-6E1C0E349FAA}" type="presOf" srcId="{4F529849-F2DF-4EAE-A50E-8A5CA31F615A}" destId="{BF322FA8-E609-4C55-90E3-D3D031E3832E}" srcOrd="0" destOrd="0" presId="urn:microsoft.com/office/officeart/2005/8/layout/target3"/>
    <dgm:cxn modelId="{00CBF6ED-0B7A-4985-A005-B6AD0E99200A}" type="presOf" srcId="{0430FB68-8F7A-4A45-B9F7-15BE67782054}" destId="{ECEEFBF6-907C-49DE-A09D-2C01D11B9EAD}" srcOrd="1" destOrd="0" presId="urn:microsoft.com/office/officeart/2005/8/layout/target3"/>
    <dgm:cxn modelId="{471F6AEE-E029-43BF-82D9-366D0CED50AC}" srcId="{EDD563C6-07A1-4E12-BAF5-F42487E839C7}" destId="{4F529849-F2DF-4EAE-A50E-8A5CA31F615A}" srcOrd="0" destOrd="0" parTransId="{775651A5-EB4B-43A9-A52F-FDAD4CBFF566}" sibTransId="{BE560A53-00D9-473F-BCC3-C6EBADAFBDFA}"/>
    <dgm:cxn modelId="{507038FD-B313-4F25-B49E-1E4185C6E758}" type="presOf" srcId="{466041F9-0E86-4C07-A606-5215A1E40DE3}" destId="{2DE49AAD-BA90-4BB1-9792-355DF16A255B}" srcOrd="0" destOrd="0" presId="urn:microsoft.com/office/officeart/2005/8/layout/target3"/>
    <dgm:cxn modelId="{090267F0-FDD0-4B89-9E79-AFB89F999CBA}" type="presParOf" srcId="{4BF45F5C-0743-44B0-B13E-391B5F1C0540}" destId="{13BDA01D-E0F4-4025-B9E3-09F937249F30}" srcOrd="0" destOrd="0" presId="urn:microsoft.com/office/officeart/2005/8/layout/target3"/>
    <dgm:cxn modelId="{20F872B3-F9D7-4963-BCFF-AD98BCD33D92}" type="presParOf" srcId="{4BF45F5C-0743-44B0-B13E-391B5F1C0540}" destId="{5045B8F5-E38B-437E-A6F4-A5832E4BF40D}" srcOrd="1" destOrd="0" presId="urn:microsoft.com/office/officeart/2005/8/layout/target3"/>
    <dgm:cxn modelId="{9AD5F76C-E28A-4532-A3E7-2778AA5C51D1}" type="presParOf" srcId="{4BF45F5C-0743-44B0-B13E-391B5F1C0540}" destId="{BF322FA8-E609-4C55-90E3-D3D031E3832E}" srcOrd="2" destOrd="0" presId="urn:microsoft.com/office/officeart/2005/8/layout/target3"/>
    <dgm:cxn modelId="{E8FE6626-B83A-4190-9580-10D618943089}" type="presParOf" srcId="{4BF45F5C-0743-44B0-B13E-391B5F1C0540}" destId="{CF557042-91A7-47E0-94AC-6FD7E5C4F24D}" srcOrd="3" destOrd="0" presId="urn:microsoft.com/office/officeart/2005/8/layout/target3"/>
    <dgm:cxn modelId="{8415EA1E-3E1E-4F4B-885D-FF6A43F4080A}" type="presParOf" srcId="{4BF45F5C-0743-44B0-B13E-391B5F1C0540}" destId="{5AA63D94-16CB-48BF-8D16-817DB5A2C92C}" srcOrd="4" destOrd="0" presId="urn:microsoft.com/office/officeart/2005/8/layout/target3"/>
    <dgm:cxn modelId="{6D12E269-2103-4CB1-A573-52F109EB168A}" type="presParOf" srcId="{4BF45F5C-0743-44B0-B13E-391B5F1C0540}" destId="{DE109C0A-2D88-4B51-A9F4-352485F21771}" srcOrd="5" destOrd="0" presId="urn:microsoft.com/office/officeart/2005/8/layout/target3"/>
    <dgm:cxn modelId="{0B83B721-091C-4E99-8500-EE9C5DF5ADD3}" type="presParOf" srcId="{4BF45F5C-0743-44B0-B13E-391B5F1C0540}" destId="{23D912F4-5D1C-4589-9178-BB8BBF13AF30}" srcOrd="6" destOrd="0" presId="urn:microsoft.com/office/officeart/2005/8/layout/target3"/>
    <dgm:cxn modelId="{FB925BA8-077B-4D13-84D8-24317D2BFFD1}" type="presParOf" srcId="{4BF45F5C-0743-44B0-B13E-391B5F1C0540}" destId="{FF8DF69A-1F88-40C9-BC2E-7D1AB325FE27}" srcOrd="7" destOrd="0" presId="urn:microsoft.com/office/officeart/2005/8/layout/target3"/>
    <dgm:cxn modelId="{0F15C626-03D6-415B-A769-30F5FD7F60CB}" type="presParOf" srcId="{4BF45F5C-0743-44B0-B13E-391B5F1C0540}" destId="{2DE49AAD-BA90-4BB1-9792-355DF16A255B}" srcOrd="8" destOrd="0" presId="urn:microsoft.com/office/officeart/2005/8/layout/target3"/>
    <dgm:cxn modelId="{A91622B6-5FAA-4262-9F2A-977A805ABE30}" type="presParOf" srcId="{4BF45F5C-0743-44B0-B13E-391B5F1C0540}" destId="{48BEA9E7-1C7D-4EAB-B8CD-50BE0D128195}" srcOrd="9" destOrd="0" presId="urn:microsoft.com/office/officeart/2005/8/layout/target3"/>
    <dgm:cxn modelId="{94AFC210-D1E0-4101-A7AE-BE3842A8EDD4}" type="presParOf" srcId="{4BF45F5C-0743-44B0-B13E-391B5F1C0540}" destId="{ECEEFBF6-907C-49DE-A09D-2C01D11B9EAD}" srcOrd="10" destOrd="0" presId="urn:microsoft.com/office/officeart/2005/8/layout/target3"/>
    <dgm:cxn modelId="{98FD1E3C-6724-49C8-9A8F-B066BFAA1573}" type="presParOf" srcId="{4BF45F5C-0743-44B0-B13E-391B5F1C0540}" destId="{BAD7F638-A583-4C05-88EC-D9A39251004B}"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6507D-3936-492C-B774-6B071EBE1FEA}" type="doc">
      <dgm:prSet loTypeId="urn:microsoft.com/office/officeart/2005/8/layout/vList2" loCatId="list" qsTypeId="urn:microsoft.com/office/officeart/2005/8/quickstyle/simple1" qsCatId="simple" csTypeId="urn:microsoft.com/office/officeart/2005/8/colors/colorful1#1" csCatId="colorful" phldr="1"/>
      <dgm:spPr/>
    </dgm:pt>
    <dgm:pt modelId="{186A0818-A995-42FE-9456-E1117B5D0CA8}">
      <dgm:prSet phldrT="[Текст]" custT="1"/>
      <dgm:spPr/>
      <dgm:t>
        <a:bodyPr/>
        <a:lstStyle/>
        <a:p>
          <a:r>
            <a:rPr lang="uk-UA" sz="2600" b="1" dirty="0">
              <a:solidFill>
                <a:schemeClr val="tx1"/>
              </a:solidFill>
            </a:rPr>
            <a:t>блок ідентифікації і </a:t>
          </a:r>
          <a:r>
            <a:rPr lang="uk-UA" sz="2600" b="1" dirty="0" err="1">
              <a:solidFill>
                <a:schemeClr val="tx1"/>
              </a:solidFill>
            </a:rPr>
            <a:t>аутентифікації</a:t>
          </a:r>
          <a:r>
            <a:rPr lang="uk-UA" sz="2600" b="1" dirty="0">
              <a:solidFill>
                <a:schemeClr val="tx1"/>
              </a:solidFill>
            </a:rPr>
            <a:t> </a:t>
          </a:r>
          <a:r>
            <a:rPr lang="uk-UA" sz="2600" dirty="0">
              <a:solidFill>
                <a:schemeClr val="tx1"/>
              </a:solidFill>
            </a:rPr>
            <a:t>суб'єктів доступу;</a:t>
          </a:r>
          <a:endParaRPr lang="ru-RU" sz="2600" dirty="0">
            <a:solidFill>
              <a:schemeClr val="tx1"/>
            </a:solidFill>
          </a:endParaRPr>
        </a:p>
      </dgm:t>
    </dgm:pt>
    <dgm:pt modelId="{9F69A054-3462-4EFB-9F77-7A86C3842259}" type="parTrans" cxnId="{E0AA7DEC-5851-4B27-BE74-9FF57E5F8B9D}">
      <dgm:prSet/>
      <dgm:spPr/>
      <dgm:t>
        <a:bodyPr/>
        <a:lstStyle/>
        <a:p>
          <a:endParaRPr lang="ru-RU" sz="2600">
            <a:solidFill>
              <a:schemeClr val="tx1"/>
            </a:solidFill>
          </a:endParaRPr>
        </a:p>
      </dgm:t>
    </dgm:pt>
    <dgm:pt modelId="{9CD7ADD9-13A3-4FD4-944B-DAED1C73E986}" type="sibTrans" cxnId="{E0AA7DEC-5851-4B27-BE74-9FF57E5F8B9D}">
      <dgm:prSet/>
      <dgm:spPr/>
      <dgm:t>
        <a:bodyPr/>
        <a:lstStyle/>
        <a:p>
          <a:endParaRPr lang="ru-RU" sz="2600">
            <a:solidFill>
              <a:schemeClr val="tx1"/>
            </a:solidFill>
          </a:endParaRPr>
        </a:p>
      </dgm:t>
    </dgm:pt>
    <dgm:pt modelId="{5FFA2041-50B6-4DEF-920E-0C8B726F356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600" b="1" dirty="0">
              <a:solidFill>
                <a:schemeClr val="tx1"/>
              </a:solidFill>
            </a:rPr>
            <a:t>диспетчер доступу</a:t>
          </a:r>
          <a:r>
            <a:rPr lang="uk-UA" sz="2600" dirty="0">
              <a:solidFill>
                <a:schemeClr val="tx1"/>
              </a:solidFill>
            </a:rPr>
            <a:t>, реалізується у вигляді апаратно-програмних механізмів і забезпечує необхідну дисципліну розмежування доступу суб'єктів до об'єктів доступу (у тому числі і до апаратних блоків, вузлів, пристроїв); </a:t>
          </a:r>
          <a:endParaRPr lang="ru-RU" sz="2600" dirty="0">
            <a:solidFill>
              <a:schemeClr val="tx1"/>
            </a:solidFill>
          </a:endParaRPr>
        </a:p>
      </dgm:t>
    </dgm:pt>
    <dgm:pt modelId="{0A8EAD75-FEF3-4FA3-895A-EA6DBF15EB40}" type="parTrans" cxnId="{4FC75A15-3E5E-4603-A50B-2C314B21603D}">
      <dgm:prSet/>
      <dgm:spPr/>
      <dgm:t>
        <a:bodyPr/>
        <a:lstStyle/>
        <a:p>
          <a:endParaRPr lang="ru-RU" sz="2600">
            <a:solidFill>
              <a:schemeClr val="tx1"/>
            </a:solidFill>
          </a:endParaRPr>
        </a:p>
      </dgm:t>
    </dgm:pt>
    <dgm:pt modelId="{F771B653-7DE5-4435-A71B-80D7ABFA974C}" type="sibTrans" cxnId="{4FC75A15-3E5E-4603-A50B-2C314B21603D}">
      <dgm:prSet/>
      <dgm:spPr/>
      <dgm:t>
        <a:bodyPr/>
        <a:lstStyle/>
        <a:p>
          <a:endParaRPr lang="ru-RU" sz="2600">
            <a:solidFill>
              <a:schemeClr val="tx1"/>
            </a:solidFill>
          </a:endParaRPr>
        </a:p>
      </dgm:t>
    </dgm:pt>
    <dgm:pt modelId="{D7F5934C-9378-44FA-983D-84DD636B9ED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600" b="1" dirty="0">
              <a:solidFill>
                <a:schemeClr val="tx1"/>
              </a:solidFill>
            </a:rPr>
            <a:t>блок криптографічного перетворення інформації </a:t>
          </a:r>
          <a:r>
            <a:rPr lang="uk-UA" sz="2600" dirty="0">
              <a:solidFill>
                <a:schemeClr val="tx1"/>
              </a:solidFill>
            </a:rPr>
            <a:t>при її зберіганні і передачі;</a:t>
          </a:r>
          <a:endParaRPr lang="ru-RU" sz="2600" dirty="0">
            <a:solidFill>
              <a:schemeClr val="tx1"/>
            </a:solidFill>
          </a:endParaRPr>
        </a:p>
      </dgm:t>
    </dgm:pt>
    <dgm:pt modelId="{103B5D8C-0EF3-4ABC-BD2A-5CE1226865CA}" type="parTrans" cxnId="{DEA9E632-22CE-4214-9D7A-E0E97BB8EA9D}">
      <dgm:prSet/>
      <dgm:spPr/>
      <dgm:t>
        <a:bodyPr/>
        <a:lstStyle/>
        <a:p>
          <a:endParaRPr lang="ru-RU" sz="2600">
            <a:solidFill>
              <a:schemeClr val="tx1"/>
            </a:solidFill>
          </a:endParaRPr>
        </a:p>
      </dgm:t>
    </dgm:pt>
    <dgm:pt modelId="{721624CF-EE76-497C-9C55-E8A25A156312}" type="sibTrans" cxnId="{DEA9E632-22CE-4214-9D7A-E0E97BB8EA9D}">
      <dgm:prSet/>
      <dgm:spPr/>
      <dgm:t>
        <a:bodyPr/>
        <a:lstStyle/>
        <a:p>
          <a:endParaRPr lang="ru-RU" sz="2600">
            <a:solidFill>
              <a:schemeClr val="tx1"/>
            </a:solidFill>
          </a:endParaRPr>
        </a:p>
      </dgm:t>
    </dgm:pt>
    <dgm:pt modelId="{E862BE66-819C-4D29-B2F5-89177C8CC39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600" b="1" dirty="0">
              <a:solidFill>
                <a:schemeClr val="tx1"/>
              </a:solidFill>
            </a:rPr>
            <a:t>блок очищення пам'яті</a:t>
          </a:r>
          <a:r>
            <a:rPr lang="uk-UA" sz="2600" dirty="0">
              <a:solidFill>
                <a:schemeClr val="tx1"/>
              </a:solidFill>
            </a:rPr>
            <a:t>.</a:t>
          </a:r>
          <a:endParaRPr lang="ru-RU" sz="2600" dirty="0">
            <a:solidFill>
              <a:schemeClr val="tx1"/>
            </a:solidFill>
          </a:endParaRPr>
        </a:p>
      </dgm:t>
    </dgm:pt>
    <dgm:pt modelId="{308CF5F7-6D22-49AA-8232-A34CCC12C9D0}" type="parTrans" cxnId="{0290B49A-CF46-4075-BF08-C54F799EE464}">
      <dgm:prSet/>
      <dgm:spPr/>
      <dgm:t>
        <a:bodyPr/>
        <a:lstStyle/>
        <a:p>
          <a:endParaRPr lang="ru-RU" sz="2600">
            <a:solidFill>
              <a:schemeClr val="tx1"/>
            </a:solidFill>
          </a:endParaRPr>
        </a:p>
      </dgm:t>
    </dgm:pt>
    <dgm:pt modelId="{B3339C3D-8452-4EA4-B5DC-09FE7DC479A6}" type="sibTrans" cxnId="{0290B49A-CF46-4075-BF08-C54F799EE464}">
      <dgm:prSet/>
      <dgm:spPr/>
      <dgm:t>
        <a:bodyPr/>
        <a:lstStyle/>
        <a:p>
          <a:endParaRPr lang="ru-RU" sz="2600">
            <a:solidFill>
              <a:schemeClr val="tx1"/>
            </a:solidFill>
          </a:endParaRPr>
        </a:p>
      </dgm:t>
    </dgm:pt>
    <dgm:pt modelId="{CC3A0997-DBC3-4F48-8204-C5DCBB303EB5}" type="pres">
      <dgm:prSet presAssocID="{5B96507D-3936-492C-B774-6B071EBE1FEA}" presName="linear" presStyleCnt="0">
        <dgm:presLayoutVars>
          <dgm:animLvl val="lvl"/>
          <dgm:resizeHandles val="exact"/>
        </dgm:presLayoutVars>
      </dgm:prSet>
      <dgm:spPr/>
    </dgm:pt>
    <dgm:pt modelId="{A31CD086-AF2E-4E35-95FD-BED7658DA684}" type="pres">
      <dgm:prSet presAssocID="{186A0818-A995-42FE-9456-E1117B5D0CA8}" presName="parentText" presStyleLbl="node1" presStyleIdx="0" presStyleCnt="4" custScaleY="76599">
        <dgm:presLayoutVars>
          <dgm:chMax val="0"/>
          <dgm:bulletEnabled val="1"/>
        </dgm:presLayoutVars>
      </dgm:prSet>
      <dgm:spPr/>
    </dgm:pt>
    <dgm:pt modelId="{4BC25BD2-FBC8-49CA-9F6B-464970640E30}" type="pres">
      <dgm:prSet presAssocID="{9CD7ADD9-13A3-4FD4-944B-DAED1C73E986}" presName="spacer" presStyleCnt="0"/>
      <dgm:spPr/>
    </dgm:pt>
    <dgm:pt modelId="{3F152F43-3559-4681-83DE-29389889D5AD}" type="pres">
      <dgm:prSet presAssocID="{5FFA2041-50B6-4DEF-920E-0C8B726F3560}" presName="parentText" presStyleLbl="node1" presStyleIdx="1" presStyleCnt="4" custScaleY="142934">
        <dgm:presLayoutVars>
          <dgm:chMax val="0"/>
          <dgm:bulletEnabled val="1"/>
        </dgm:presLayoutVars>
      </dgm:prSet>
      <dgm:spPr/>
    </dgm:pt>
    <dgm:pt modelId="{D5B5004D-56B6-4141-97EA-485C1B37CBD4}" type="pres">
      <dgm:prSet presAssocID="{F771B653-7DE5-4435-A71B-80D7ABFA974C}" presName="spacer" presStyleCnt="0"/>
      <dgm:spPr/>
    </dgm:pt>
    <dgm:pt modelId="{90B4D419-DA16-4CBE-8708-896A874FA86C}" type="pres">
      <dgm:prSet presAssocID="{D7F5934C-9378-44FA-983D-84DD636B9EDB}" presName="parentText" presStyleLbl="node1" presStyleIdx="2" presStyleCnt="4" custScaleY="72374">
        <dgm:presLayoutVars>
          <dgm:chMax val="0"/>
          <dgm:bulletEnabled val="1"/>
        </dgm:presLayoutVars>
      </dgm:prSet>
      <dgm:spPr/>
    </dgm:pt>
    <dgm:pt modelId="{C421F9F6-9804-4A87-BACD-8A5D79A22412}" type="pres">
      <dgm:prSet presAssocID="{721624CF-EE76-497C-9C55-E8A25A156312}" presName="spacer" presStyleCnt="0"/>
      <dgm:spPr/>
    </dgm:pt>
    <dgm:pt modelId="{9C59E12C-4B27-46DE-ACF3-6D8B7365A1AC}" type="pres">
      <dgm:prSet presAssocID="{E862BE66-819C-4D29-B2F5-89177C8CC391}" presName="parentText" presStyleLbl="node1" presStyleIdx="3" presStyleCnt="4" custScaleY="64958">
        <dgm:presLayoutVars>
          <dgm:chMax val="0"/>
          <dgm:bulletEnabled val="1"/>
        </dgm:presLayoutVars>
      </dgm:prSet>
      <dgm:spPr/>
    </dgm:pt>
  </dgm:ptLst>
  <dgm:cxnLst>
    <dgm:cxn modelId="{4FC75A15-3E5E-4603-A50B-2C314B21603D}" srcId="{5B96507D-3936-492C-B774-6B071EBE1FEA}" destId="{5FFA2041-50B6-4DEF-920E-0C8B726F3560}" srcOrd="1" destOrd="0" parTransId="{0A8EAD75-FEF3-4FA3-895A-EA6DBF15EB40}" sibTransId="{F771B653-7DE5-4435-A71B-80D7ABFA974C}"/>
    <dgm:cxn modelId="{DEA9E632-22CE-4214-9D7A-E0E97BB8EA9D}" srcId="{5B96507D-3936-492C-B774-6B071EBE1FEA}" destId="{D7F5934C-9378-44FA-983D-84DD636B9EDB}" srcOrd="2" destOrd="0" parTransId="{103B5D8C-0EF3-4ABC-BD2A-5CE1226865CA}" sibTransId="{721624CF-EE76-497C-9C55-E8A25A156312}"/>
    <dgm:cxn modelId="{3E4BD25C-97D0-476A-81CF-A7A67C6F5AB2}" type="presOf" srcId="{5FFA2041-50B6-4DEF-920E-0C8B726F3560}" destId="{3F152F43-3559-4681-83DE-29389889D5AD}" srcOrd="0" destOrd="0" presId="urn:microsoft.com/office/officeart/2005/8/layout/vList2"/>
    <dgm:cxn modelId="{0290B49A-CF46-4075-BF08-C54F799EE464}" srcId="{5B96507D-3936-492C-B774-6B071EBE1FEA}" destId="{E862BE66-819C-4D29-B2F5-89177C8CC391}" srcOrd="3" destOrd="0" parTransId="{308CF5F7-6D22-49AA-8232-A34CCC12C9D0}" sibTransId="{B3339C3D-8452-4EA4-B5DC-09FE7DC479A6}"/>
    <dgm:cxn modelId="{922B46BD-ED7B-4BAA-9331-478C358C78EB}" type="presOf" srcId="{D7F5934C-9378-44FA-983D-84DD636B9EDB}" destId="{90B4D419-DA16-4CBE-8708-896A874FA86C}" srcOrd="0" destOrd="0" presId="urn:microsoft.com/office/officeart/2005/8/layout/vList2"/>
    <dgm:cxn modelId="{535CD7C3-D597-4B99-98F5-17C058E7AA6F}" type="presOf" srcId="{E862BE66-819C-4D29-B2F5-89177C8CC391}" destId="{9C59E12C-4B27-46DE-ACF3-6D8B7365A1AC}" srcOrd="0" destOrd="0" presId="urn:microsoft.com/office/officeart/2005/8/layout/vList2"/>
    <dgm:cxn modelId="{34F0D5E5-B144-4CA0-81F5-863F9DF05EEB}" type="presOf" srcId="{186A0818-A995-42FE-9456-E1117B5D0CA8}" destId="{A31CD086-AF2E-4E35-95FD-BED7658DA684}" srcOrd="0" destOrd="0" presId="urn:microsoft.com/office/officeart/2005/8/layout/vList2"/>
    <dgm:cxn modelId="{E0AA7DEC-5851-4B27-BE74-9FF57E5F8B9D}" srcId="{5B96507D-3936-492C-B774-6B071EBE1FEA}" destId="{186A0818-A995-42FE-9456-E1117B5D0CA8}" srcOrd="0" destOrd="0" parTransId="{9F69A054-3462-4EFB-9F77-7A86C3842259}" sibTransId="{9CD7ADD9-13A3-4FD4-944B-DAED1C73E986}"/>
    <dgm:cxn modelId="{474258F0-2513-47F3-A73C-7107F87E9F18}" type="presOf" srcId="{5B96507D-3936-492C-B774-6B071EBE1FEA}" destId="{CC3A0997-DBC3-4F48-8204-C5DCBB303EB5}" srcOrd="0" destOrd="0" presId="urn:microsoft.com/office/officeart/2005/8/layout/vList2"/>
    <dgm:cxn modelId="{324E503B-70E1-4228-9354-E330D47925C9}" type="presParOf" srcId="{CC3A0997-DBC3-4F48-8204-C5DCBB303EB5}" destId="{A31CD086-AF2E-4E35-95FD-BED7658DA684}" srcOrd="0" destOrd="0" presId="urn:microsoft.com/office/officeart/2005/8/layout/vList2"/>
    <dgm:cxn modelId="{EEAAC12C-CB3B-427D-8E3E-D35DF2219384}" type="presParOf" srcId="{CC3A0997-DBC3-4F48-8204-C5DCBB303EB5}" destId="{4BC25BD2-FBC8-49CA-9F6B-464970640E30}" srcOrd="1" destOrd="0" presId="urn:microsoft.com/office/officeart/2005/8/layout/vList2"/>
    <dgm:cxn modelId="{D36C3D8A-2BF2-419F-B0E7-4252B44E8F89}" type="presParOf" srcId="{CC3A0997-DBC3-4F48-8204-C5DCBB303EB5}" destId="{3F152F43-3559-4681-83DE-29389889D5AD}" srcOrd="2" destOrd="0" presId="urn:microsoft.com/office/officeart/2005/8/layout/vList2"/>
    <dgm:cxn modelId="{829D3229-8C36-42EB-8396-51E6CA5C9979}" type="presParOf" srcId="{CC3A0997-DBC3-4F48-8204-C5DCBB303EB5}" destId="{D5B5004D-56B6-4141-97EA-485C1B37CBD4}" srcOrd="3" destOrd="0" presId="urn:microsoft.com/office/officeart/2005/8/layout/vList2"/>
    <dgm:cxn modelId="{629B4E95-370D-4B8A-8613-144A56AE36F6}" type="presParOf" srcId="{CC3A0997-DBC3-4F48-8204-C5DCBB303EB5}" destId="{90B4D419-DA16-4CBE-8708-896A874FA86C}" srcOrd="4" destOrd="0" presId="urn:microsoft.com/office/officeart/2005/8/layout/vList2"/>
    <dgm:cxn modelId="{DDCB77AA-C53B-407A-AB7E-2548D68181E7}" type="presParOf" srcId="{CC3A0997-DBC3-4F48-8204-C5DCBB303EB5}" destId="{C421F9F6-9804-4A87-BACD-8A5D79A22412}" srcOrd="5" destOrd="0" presId="urn:microsoft.com/office/officeart/2005/8/layout/vList2"/>
    <dgm:cxn modelId="{27B2C947-C3F2-4436-BCEC-E9A321896565}" type="presParOf" srcId="{CC3A0997-DBC3-4F48-8204-C5DCBB303EB5}" destId="{9C59E12C-4B27-46DE-ACF3-6D8B7365A1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4CF7D6-627A-4725-8579-D82227B2C857}"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ru-RU"/>
        </a:p>
      </dgm:t>
    </dgm:pt>
    <dgm:pt modelId="{17896D55-C43B-477A-A7A5-D3E978728C5C}">
      <dgm:prSet phldrT="[Текст]"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600" b="0" i="0" u="none" strike="noStrike" kern="1200" cap="none" spc="0" normalizeH="0" baseline="0" noProof="0" dirty="0" err="1">
              <a:ln/>
              <a:solidFill>
                <a:schemeClr val="tx1"/>
              </a:solidFill>
              <a:effectLst/>
              <a:uLnTx/>
              <a:uFillTx/>
              <a:latin typeface="+mn-lt"/>
              <a:ea typeface="+mn-ea"/>
              <a:cs typeface="+mn-cs"/>
            </a:rPr>
            <a:t>Криптографія</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займається</a:t>
          </a:r>
          <a:r>
            <a:rPr kumimoji="0" lang="ru-RU" sz="2600" b="0" i="0" u="none" strike="noStrike" kern="1200" cap="none" spc="0" normalizeH="0" baseline="0" noProof="0" dirty="0">
              <a:ln/>
              <a:solidFill>
                <a:schemeClr val="tx1"/>
              </a:solidFill>
              <a:effectLst/>
              <a:uLnTx/>
              <a:uFillTx/>
              <a:latin typeface="+mn-lt"/>
              <a:ea typeface="+mn-ea"/>
              <a:cs typeface="+mn-cs"/>
            </a:rPr>
            <a:t> методами </a:t>
          </a:r>
          <a:r>
            <a:rPr kumimoji="0" lang="ru-RU" sz="2600" b="0" i="0" u="none" strike="noStrike" kern="1200" cap="none" spc="0" normalizeH="0" baseline="0" noProof="0" dirty="0" err="1">
              <a:ln/>
              <a:solidFill>
                <a:schemeClr val="tx1"/>
              </a:solidFill>
              <a:effectLst/>
              <a:uLnTx/>
              <a:uFillTx/>
              <a:latin typeface="+mn-lt"/>
              <a:ea typeface="+mn-ea"/>
              <a:cs typeface="+mn-cs"/>
            </a:rPr>
            <a:t>перетворення</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інформації</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які</a:t>
          </a:r>
          <a:r>
            <a:rPr kumimoji="0" lang="ru-RU" sz="2600" b="0" i="0" u="none" strike="noStrike" kern="1200" cap="none" spc="0" normalizeH="0" baseline="0" noProof="0" dirty="0">
              <a:ln/>
              <a:solidFill>
                <a:schemeClr val="tx1"/>
              </a:solidFill>
              <a:effectLst/>
              <a:uLnTx/>
              <a:uFillTx/>
              <a:latin typeface="+mn-lt"/>
              <a:ea typeface="+mn-ea"/>
              <a:cs typeface="+mn-cs"/>
            </a:rPr>
            <a:t> б не дозволили </a:t>
          </a:r>
          <a:r>
            <a:rPr kumimoji="0" lang="ru-RU" sz="2600" b="0" i="0" u="none" strike="noStrike" kern="1200" cap="none" spc="0" normalizeH="0" baseline="0" noProof="0" dirty="0" err="1">
              <a:ln/>
              <a:solidFill>
                <a:schemeClr val="tx1"/>
              </a:solidFill>
              <a:effectLst/>
              <a:uLnTx/>
              <a:uFillTx/>
              <a:latin typeface="+mn-lt"/>
              <a:ea typeface="+mn-ea"/>
              <a:cs typeface="+mn-cs"/>
            </a:rPr>
            <a:t>зловмиснику</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витягти</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її</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з</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повідомлень</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що</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перехоплюються</a:t>
          </a:r>
          <a:endParaRPr kumimoji="0" lang="ru-RU" sz="2600" b="0" i="0" u="none" strike="noStrike" kern="1200" cap="none" spc="0" normalizeH="0" baseline="0" noProof="0" dirty="0">
            <a:ln/>
            <a:solidFill>
              <a:schemeClr val="tx1"/>
            </a:solidFill>
            <a:effectLst/>
            <a:uLnTx/>
            <a:uFillTx/>
            <a:latin typeface="+mn-lt"/>
            <a:ea typeface="+mn-ea"/>
            <a:cs typeface="+mn-cs"/>
          </a:endParaRPr>
        </a:p>
      </dgm:t>
    </dgm:pt>
    <dgm:pt modelId="{26F0AF63-7B4B-48DE-AE82-35AC57970D73}" type="parTrans" cxnId="{41EE7B2F-6B20-4605-9C45-0107BE2B4D6F}">
      <dgm:prSet/>
      <dgm:spPr/>
      <dgm:t>
        <a:bodyPr/>
        <a:lstStyle/>
        <a:p>
          <a:endParaRPr lang="ru-RU" sz="2600">
            <a:solidFill>
              <a:schemeClr val="tx1"/>
            </a:solidFill>
          </a:endParaRPr>
        </a:p>
      </dgm:t>
    </dgm:pt>
    <dgm:pt modelId="{A48FEF43-1E70-41DB-B147-75319A22C826}" type="sibTrans" cxnId="{41EE7B2F-6B20-4605-9C45-0107BE2B4D6F}">
      <dgm:prSet/>
      <dgm:spPr/>
      <dgm:t>
        <a:bodyPr/>
        <a:lstStyle/>
        <a:p>
          <a:endParaRPr lang="ru-RU" sz="2600">
            <a:solidFill>
              <a:schemeClr val="tx1"/>
            </a:solidFill>
          </a:endParaRPr>
        </a:p>
      </dgm:t>
    </dgm:pt>
    <dgm:pt modelId="{39F21413-8E1B-4B83-80CC-7858EA9D807C}">
      <dgm:prSet phldrT="[Текст]"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0" i="0" u="none" strike="noStrike" kern="1200" cap="none" spc="0" normalizeH="0" baseline="0" noProof="0" dirty="0" err="1">
              <a:ln/>
              <a:solidFill>
                <a:schemeClr val="tx1"/>
              </a:solidFill>
              <a:effectLst/>
              <a:uLnTx/>
              <a:uFillTx/>
              <a:latin typeface="+mn-lt"/>
              <a:ea typeface="+mn-ea"/>
              <a:cs typeface="+mn-cs"/>
            </a:rPr>
            <a:t>Криптографія</a:t>
          </a:r>
          <a:r>
            <a:rPr kumimoji="0" lang="ru-RU" sz="2600" b="0" i="0" u="none" strike="noStrike" kern="1200" cap="none" spc="0" normalizeH="0" baseline="0" noProof="0" dirty="0">
              <a:ln/>
              <a:solidFill>
                <a:schemeClr val="tx1"/>
              </a:solidFill>
              <a:effectLst/>
              <a:uLnTx/>
              <a:uFillTx/>
              <a:latin typeface="+mn-lt"/>
              <a:ea typeface="+mn-ea"/>
              <a:cs typeface="+mn-cs"/>
            </a:rPr>
            <a:t>  – </a:t>
          </a:r>
          <a:r>
            <a:rPr kumimoji="0" lang="ru-RU" sz="2600" b="0" i="0" u="none" strike="noStrike" kern="1200" cap="none" spc="0" normalizeH="0" baseline="0" noProof="0" dirty="0" err="1">
              <a:ln/>
              <a:solidFill>
                <a:schemeClr val="tx1"/>
              </a:solidFill>
              <a:effectLst/>
              <a:uLnTx/>
              <a:uFillTx/>
              <a:latin typeface="+mn-lt"/>
              <a:ea typeface="+mn-ea"/>
              <a:cs typeface="+mn-cs"/>
            </a:rPr>
            <a:t>використовує</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найсучасніші</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досягнення</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фундаментальних</a:t>
          </a:r>
          <a:r>
            <a:rPr kumimoji="0" lang="ru-RU" sz="2600" b="0" i="0" u="none" strike="noStrike" kern="1200" cap="none" spc="0" normalizeH="0" baseline="0" noProof="0" dirty="0">
              <a:ln/>
              <a:solidFill>
                <a:schemeClr val="tx1"/>
              </a:solidFill>
              <a:effectLst/>
              <a:uLnTx/>
              <a:uFillTx/>
              <a:latin typeface="+mn-lt"/>
              <a:ea typeface="+mn-ea"/>
              <a:cs typeface="+mn-cs"/>
            </a:rPr>
            <a:t> наук </a:t>
          </a:r>
          <a:r>
            <a:rPr kumimoji="0" lang="ru-RU" sz="2600" b="0" i="0" u="none" strike="noStrike" kern="1200" cap="none" spc="0" normalizeH="0" baseline="0" noProof="0" dirty="0" err="1">
              <a:ln/>
              <a:solidFill>
                <a:schemeClr val="tx1"/>
              </a:solidFill>
              <a:effectLst/>
              <a:uLnTx/>
              <a:uFillTx/>
              <a:latin typeface="+mn-lt"/>
              <a:ea typeface="+mn-ea"/>
              <a:cs typeface="+mn-cs"/>
            </a:rPr>
            <a:t>і</a:t>
          </a:r>
          <a:r>
            <a:rPr kumimoji="0" lang="ru-RU" sz="2600" b="0" i="0" u="none" strike="noStrike" kern="1200" cap="none" spc="0" normalizeH="0" baseline="0" noProof="0" dirty="0">
              <a:ln/>
              <a:solidFill>
                <a:schemeClr val="tx1"/>
              </a:solidFill>
              <a:effectLst/>
              <a:uLnTx/>
              <a:uFillTx/>
              <a:latin typeface="+mn-lt"/>
              <a:ea typeface="+mn-ea"/>
              <a:cs typeface="+mn-cs"/>
            </a:rPr>
            <a:t>, в першу </a:t>
          </a:r>
          <a:r>
            <a:rPr kumimoji="0" lang="ru-RU" sz="2600" b="0" i="0" u="none" strike="noStrike" kern="1200" cap="none" spc="0" normalizeH="0" baseline="0" noProof="0" dirty="0" err="1">
              <a:ln/>
              <a:solidFill>
                <a:schemeClr val="tx1"/>
              </a:solidFill>
              <a:effectLst/>
              <a:uLnTx/>
              <a:uFillTx/>
              <a:latin typeface="+mn-lt"/>
              <a:ea typeface="+mn-ea"/>
              <a:cs typeface="+mn-cs"/>
            </a:rPr>
            <a:t>чергу</a:t>
          </a:r>
          <a:r>
            <a:rPr kumimoji="0" lang="ru-RU" sz="2600" b="0" i="0" u="none" strike="noStrike" kern="1200" cap="none" spc="0" normalizeH="0" baseline="0" noProof="0" dirty="0">
              <a:ln/>
              <a:solidFill>
                <a:schemeClr val="tx1"/>
              </a:solidFill>
              <a:effectLst/>
              <a:uLnTx/>
              <a:uFillTx/>
              <a:latin typeface="+mn-lt"/>
              <a:ea typeface="+mn-ea"/>
              <a:cs typeface="+mn-cs"/>
            </a:rPr>
            <a:t>, математики. </a:t>
          </a:r>
        </a:p>
        <a:p>
          <a:endParaRPr lang="ru-RU" sz="2600" dirty="0">
            <a:solidFill>
              <a:schemeClr val="tx1"/>
            </a:solidFill>
          </a:endParaRPr>
        </a:p>
      </dgm:t>
    </dgm:pt>
    <dgm:pt modelId="{5CDDB85E-C00A-4612-9E95-3BC62715CAD7}" type="parTrans" cxnId="{6D8D8484-33D5-4396-A153-7F883A68BDE3}">
      <dgm:prSet/>
      <dgm:spPr/>
      <dgm:t>
        <a:bodyPr/>
        <a:lstStyle/>
        <a:p>
          <a:endParaRPr lang="ru-RU" sz="2600">
            <a:solidFill>
              <a:schemeClr val="tx1"/>
            </a:solidFill>
          </a:endParaRPr>
        </a:p>
      </dgm:t>
    </dgm:pt>
    <dgm:pt modelId="{4DA1D8A9-0D73-47BC-A90E-BE6B24CFF268}" type="sibTrans" cxnId="{6D8D8484-33D5-4396-A153-7F883A68BDE3}">
      <dgm:prSet/>
      <dgm:spPr/>
      <dgm:t>
        <a:bodyPr/>
        <a:lstStyle/>
        <a:p>
          <a:endParaRPr lang="ru-RU" sz="2600">
            <a:solidFill>
              <a:schemeClr val="tx1"/>
            </a:solidFill>
          </a:endParaRPr>
        </a:p>
      </dgm:t>
    </dgm:pt>
    <dgm:pt modelId="{9EB89B2C-835F-40EF-9008-2072B6F2C674}">
      <dgm:prSet phldrT="[Текст]"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600" b="0" i="0" u="none" strike="noStrike" kern="1200" cap="none" spc="0" normalizeH="0" baseline="0" noProof="0">
              <a:ln/>
              <a:solidFill>
                <a:schemeClr val="tx1"/>
              </a:solidFill>
              <a:effectLst/>
              <a:uLnTx/>
              <a:uFillTx/>
              <a:latin typeface="+mn-lt"/>
              <a:ea typeface="+mn-ea"/>
              <a:cs typeface="+mn-cs"/>
            </a:rPr>
            <a:t>Всі конкретні завдання криптографії істотно залежать від рівня розвитку техніки і технології, від застосовуваних засобів зв’язку і способів передавання інформації. </a:t>
          </a:r>
        </a:p>
        <a:p>
          <a:endParaRPr lang="ru-RU" sz="2600" dirty="0">
            <a:solidFill>
              <a:schemeClr val="tx1"/>
            </a:solidFill>
          </a:endParaRPr>
        </a:p>
      </dgm:t>
    </dgm:pt>
    <dgm:pt modelId="{5D9131FE-ECEA-461D-9718-9C1E77D244A9}" type="parTrans" cxnId="{F1E60B01-ED0F-4330-9E8A-2B14CEA3CEB4}">
      <dgm:prSet/>
      <dgm:spPr/>
      <dgm:t>
        <a:bodyPr/>
        <a:lstStyle/>
        <a:p>
          <a:endParaRPr lang="ru-RU" sz="2600">
            <a:solidFill>
              <a:schemeClr val="tx1"/>
            </a:solidFill>
          </a:endParaRPr>
        </a:p>
      </dgm:t>
    </dgm:pt>
    <dgm:pt modelId="{0B28FCA7-62D6-4DF6-9FD6-82FD3F74943B}" type="sibTrans" cxnId="{F1E60B01-ED0F-4330-9E8A-2B14CEA3CEB4}">
      <dgm:prSet/>
      <dgm:spPr/>
      <dgm:t>
        <a:bodyPr/>
        <a:lstStyle/>
        <a:p>
          <a:endParaRPr lang="ru-RU" sz="2600">
            <a:solidFill>
              <a:schemeClr val="tx1"/>
            </a:solidFill>
          </a:endParaRPr>
        </a:p>
      </dgm:t>
    </dgm:pt>
    <dgm:pt modelId="{71A0D544-1CDA-46D1-A826-C27D350CA3F9}" type="pres">
      <dgm:prSet presAssocID="{104CF7D6-627A-4725-8579-D82227B2C857}" presName="Name0" presStyleCnt="0">
        <dgm:presLayoutVars>
          <dgm:chPref val="1"/>
          <dgm:dir/>
          <dgm:animOne val="branch"/>
          <dgm:animLvl val="lvl"/>
          <dgm:resizeHandles/>
        </dgm:presLayoutVars>
      </dgm:prSet>
      <dgm:spPr/>
    </dgm:pt>
    <dgm:pt modelId="{EA64C840-8F3C-4C1B-8D6F-1CF0116D6EA8}" type="pres">
      <dgm:prSet presAssocID="{17896D55-C43B-477A-A7A5-D3E978728C5C}" presName="vertOne" presStyleCnt="0"/>
      <dgm:spPr/>
    </dgm:pt>
    <dgm:pt modelId="{F75A1885-5564-41F1-8402-04B6A70CB4A6}" type="pres">
      <dgm:prSet presAssocID="{17896D55-C43B-477A-A7A5-D3E978728C5C}" presName="txOne" presStyleLbl="node0" presStyleIdx="0" presStyleCnt="1" custScaleY="49539">
        <dgm:presLayoutVars>
          <dgm:chPref val="3"/>
        </dgm:presLayoutVars>
      </dgm:prSet>
      <dgm:spPr/>
    </dgm:pt>
    <dgm:pt modelId="{204167B1-4360-4C1F-BC08-7E77AAD9001C}" type="pres">
      <dgm:prSet presAssocID="{17896D55-C43B-477A-A7A5-D3E978728C5C}" presName="parTransOne" presStyleCnt="0"/>
      <dgm:spPr/>
    </dgm:pt>
    <dgm:pt modelId="{235E3B51-ED1D-4D97-9FDF-E537E98D54E4}" type="pres">
      <dgm:prSet presAssocID="{17896D55-C43B-477A-A7A5-D3E978728C5C}" presName="horzOne" presStyleCnt="0"/>
      <dgm:spPr/>
    </dgm:pt>
    <dgm:pt modelId="{B364ECCF-D671-4785-B46A-D68BDC9B0627}" type="pres">
      <dgm:prSet presAssocID="{39F21413-8E1B-4B83-80CC-7858EA9D807C}" presName="vertTwo" presStyleCnt="0"/>
      <dgm:spPr/>
    </dgm:pt>
    <dgm:pt modelId="{6D38FDE6-D1E1-448E-B415-E95A09B9ADB9}" type="pres">
      <dgm:prSet presAssocID="{39F21413-8E1B-4B83-80CC-7858EA9D807C}" presName="txTwo" presStyleLbl="node2" presStyleIdx="0" presStyleCnt="2">
        <dgm:presLayoutVars>
          <dgm:chPref val="3"/>
        </dgm:presLayoutVars>
      </dgm:prSet>
      <dgm:spPr/>
    </dgm:pt>
    <dgm:pt modelId="{345D0FFB-9FAF-4CFE-9CBB-16630B35797C}" type="pres">
      <dgm:prSet presAssocID="{39F21413-8E1B-4B83-80CC-7858EA9D807C}" presName="horzTwo" presStyleCnt="0"/>
      <dgm:spPr/>
    </dgm:pt>
    <dgm:pt modelId="{A46FCC4C-4CF9-4AF7-91C2-2A4EC60E176D}" type="pres">
      <dgm:prSet presAssocID="{4DA1D8A9-0D73-47BC-A90E-BE6B24CFF268}" presName="sibSpaceTwo" presStyleCnt="0"/>
      <dgm:spPr/>
    </dgm:pt>
    <dgm:pt modelId="{27579660-56ED-4EB8-8052-B5FB5348D3B4}" type="pres">
      <dgm:prSet presAssocID="{9EB89B2C-835F-40EF-9008-2072B6F2C674}" presName="vertTwo" presStyleCnt="0"/>
      <dgm:spPr/>
    </dgm:pt>
    <dgm:pt modelId="{9477EB45-4939-4F84-BB80-1244EE3A6CF2}" type="pres">
      <dgm:prSet presAssocID="{9EB89B2C-835F-40EF-9008-2072B6F2C674}" presName="txTwo" presStyleLbl="node2" presStyleIdx="1" presStyleCnt="2">
        <dgm:presLayoutVars>
          <dgm:chPref val="3"/>
        </dgm:presLayoutVars>
      </dgm:prSet>
      <dgm:spPr/>
    </dgm:pt>
    <dgm:pt modelId="{6F8C82CB-8A71-468E-BB78-7E5198B8EDB1}" type="pres">
      <dgm:prSet presAssocID="{9EB89B2C-835F-40EF-9008-2072B6F2C674}" presName="horzTwo" presStyleCnt="0"/>
      <dgm:spPr/>
    </dgm:pt>
  </dgm:ptLst>
  <dgm:cxnLst>
    <dgm:cxn modelId="{F1E60B01-ED0F-4330-9E8A-2B14CEA3CEB4}" srcId="{17896D55-C43B-477A-A7A5-D3E978728C5C}" destId="{9EB89B2C-835F-40EF-9008-2072B6F2C674}" srcOrd="1" destOrd="0" parTransId="{5D9131FE-ECEA-461D-9718-9C1E77D244A9}" sibTransId="{0B28FCA7-62D6-4DF6-9FD6-82FD3F74943B}"/>
    <dgm:cxn modelId="{41EE7B2F-6B20-4605-9C45-0107BE2B4D6F}" srcId="{104CF7D6-627A-4725-8579-D82227B2C857}" destId="{17896D55-C43B-477A-A7A5-D3E978728C5C}" srcOrd="0" destOrd="0" parTransId="{26F0AF63-7B4B-48DE-AE82-35AC57970D73}" sibTransId="{A48FEF43-1E70-41DB-B147-75319A22C826}"/>
    <dgm:cxn modelId="{2289AD51-EB8A-46A3-8809-44ECF3DB3723}" type="presOf" srcId="{9EB89B2C-835F-40EF-9008-2072B6F2C674}" destId="{9477EB45-4939-4F84-BB80-1244EE3A6CF2}" srcOrd="0" destOrd="0" presId="urn:microsoft.com/office/officeart/2005/8/layout/hierarchy4"/>
    <dgm:cxn modelId="{6D8D8484-33D5-4396-A153-7F883A68BDE3}" srcId="{17896D55-C43B-477A-A7A5-D3E978728C5C}" destId="{39F21413-8E1B-4B83-80CC-7858EA9D807C}" srcOrd="0" destOrd="0" parTransId="{5CDDB85E-C00A-4612-9E95-3BC62715CAD7}" sibTransId="{4DA1D8A9-0D73-47BC-A90E-BE6B24CFF268}"/>
    <dgm:cxn modelId="{F3635898-355F-4535-9D22-DB07F7E72C14}" type="presOf" srcId="{104CF7D6-627A-4725-8579-D82227B2C857}" destId="{71A0D544-1CDA-46D1-A826-C27D350CA3F9}" srcOrd="0" destOrd="0" presId="urn:microsoft.com/office/officeart/2005/8/layout/hierarchy4"/>
    <dgm:cxn modelId="{60CA99E9-E653-490E-B22E-A4F2AFDB1E4F}" type="presOf" srcId="{17896D55-C43B-477A-A7A5-D3E978728C5C}" destId="{F75A1885-5564-41F1-8402-04B6A70CB4A6}" srcOrd="0" destOrd="0" presId="urn:microsoft.com/office/officeart/2005/8/layout/hierarchy4"/>
    <dgm:cxn modelId="{FF93C4F0-E72A-4CC5-8049-0A6152826C73}" type="presOf" srcId="{39F21413-8E1B-4B83-80CC-7858EA9D807C}" destId="{6D38FDE6-D1E1-448E-B415-E95A09B9ADB9}" srcOrd="0" destOrd="0" presId="urn:microsoft.com/office/officeart/2005/8/layout/hierarchy4"/>
    <dgm:cxn modelId="{FBC83463-C4AF-422F-99C1-11B9A2A19387}" type="presParOf" srcId="{71A0D544-1CDA-46D1-A826-C27D350CA3F9}" destId="{EA64C840-8F3C-4C1B-8D6F-1CF0116D6EA8}" srcOrd="0" destOrd="0" presId="urn:microsoft.com/office/officeart/2005/8/layout/hierarchy4"/>
    <dgm:cxn modelId="{BB1F063E-540C-44F3-8A94-FBE2279ADAB7}" type="presParOf" srcId="{EA64C840-8F3C-4C1B-8D6F-1CF0116D6EA8}" destId="{F75A1885-5564-41F1-8402-04B6A70CB4A6}" srcOrd="0" destOrd="0" presId="urn:microsoft.com/office/officeart/2005/8/layout/hierarchy4"/>
    <dgm:cxn modelId="{A544BB0E-E75B-4BC6-AFAE-0328A0B01A43}" type="presParOf" srcId="{EA64C840-8F3C-4C1B-8D6F-1CF0116D6EA8}" destId="{204167B1-4360-4C1F-BC08-7E77AAD9001C}" srcOrd="1" destOrd="0" presId="urn:microsoft.com/office/officeart/2005/8/layout/hierarchy4"/>
    <dgm:cxn modelId="{51388F24-A2AC-4BD0-AC89-82F7109D3117}" type="presParOf" srcId="{EA64C840-8F3C-4C1B-8D6F-1CF0116D6EA8}" destId="{235E3B51-ED1D-4D97-9FDF-E537E98D54E4}" srcOrd="2" destOrd="0" presId="urn:microsoft.com/office/officeart/2005/8/layout/hierarchy4"/>
    <dgm:cxn modelId="{0B73DA09-C24B-46EB-AFE7-5C8DAA74C650}" type="presParOf" srcId="{235E3B51-ED1D-4D97-9FDF-E537E98D54E4}" destId="{B364ECCF-D671-4785-B46A-D68BDC9B0627}" srcOrd="0" destOrd="0" presId="urn:microsoft.com/office/officeart/2005/8/layout/hierarchy4"/>
    <dgm:cxn modelId="{AB557D4F-C803-431B-A5DC-A86B9EFD2094}" type="presParOf" srcId="{B364ECCF-D671-4785-B46A-D68BDC9B0627}" destId="{6D38FDE6-D1E1-448E-B415-E95A09B9ADB9}" srcOrd="0" destOrd="0" presId="urn:microsoft.com/office/officeart/2005/8/layout/hierarchy4"/>
    <dgm:cxn modelId="{50EE52F7-9231-4E83-9EFA-2BDB0225970F}" type="presParOf" srcId="{B364ECCF-D671-4785-B46A-D68BDC9B0627}" destId="{345D0FFB-9FAF-4CFE-9CBB-16630B35797C}" srcOrd="1" destOrd="0" presId="urn:microsoft.com/office/officeart/2005/8/layout/hierarchy4"/>
    <dgm:cxn modelId="{8D694579-07FC-424A-9F34-1E1743F9E127}" type="presParOf" srcId="{235E3B51-ED1D-4D97-9FDF-E537E98D54E4}" destId="{A46FCC4C-4CF9-4AF7-91C2-2A4EC60E176D}" srcOrd="1" destOrd="0" presId="urn:microsoft.com/office/officeart/2005/8/layout/hierarchy4"/>
    <dgm:cxn modelId="{65E60980-B70D-4D84-A31D-39F81BC06BB4}" type="presParOf" srcId="{235E3B51-ED1D-4D97-9FDF-E537E98D54E4}" destId="{27579660-56ED-4EB8-8052-B5FB5348D3B4}" srcOrd="2" destOrd="0" presId="urn:microsoft.com/office/officeart/2005/8/layout/hierarchy4"/>
    <dgm:cxn modelId="{ECD54F3C-844D-4808-B901-1A59A4E10E19}" type="presParOf" srcId="{27579660-56ED-4EB8-8052-B5FB5348D3B4}" destId="{9477EB45-4939-4F84-BB80-1244EE3A6CF2}" srcOrd="0" destOrd="0" presId="urn:microsoft.com/office/officeart/2005/8/layout/hierarchy4"/>
    <dgm:cxn modelId="{EB08969C-5246-404A-8656-F8134113F7E1}" type="presParOf" srcId="{27579660-56ED-4EB8-8052-B5FB5348D3B4}" destId="{6F8C82CB-8A71-468E-BB78-7E5198B8EDB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9A4287-5373-4096-8EAD-2B3364547FF4}" type="doc">
      <dgm:prSet loTypeId="urn:microsoft.com/office/officeart/2005/8/layout/lProcess2" loCatId="list" qsTypeId="urn:microsoft.com/office/officeart/2005/8/quickstyle/simple1" qsCatId="simple" csTypeId="urn:microsoft.com/office/officeart/2005/8/colors/colorful1#2" csCatId="colorful" phldr="1"/>
      <dgm:spPr/>
      <dgm:t>
        <a:bodyPr/>
        <a:lstStyle/>
        <a:p>
          <a:endParaRPr lang="ru-RU"/>
        </a:p>
      </dgm:t>
    </dgm:pt>
    <dgm:pt modelId="{57DCA75A-30D7-445B-9F83-373AA64B8BBC}">
      <dgm:prSet phldrT="[Текст]" custT="1"/>
      <dgm:spPr/>
      <dgm:t>
        <a:bodyPr/>
        <a:lstStyle/>
        <a:p>
          <a:r>
            <a:rPr lang="uk-UA" sz="2800" b="1" dirty="0"/>
            <a:t>Криптографія</a:t>
          </a:r>
          <a:r>
            <a:rPr lang="uk-UA" sz="1900" dirty="0"/>
            <a:t> – </a:t>
          </a:r>
          <a:endParaRPr lang="ru-RU" sz="1900" dirty="0"/>
        </a:p>
      </dgm:t>
    </dgm:pt>
    <dgm:pt modelId="{6A12CB5B-E804-4995-A696-30BDD4AEFFF9}" type="parTrans" cxnId="{D345A80D-5B1D-474B-BBCD-FD9777566FCA}">
      <dgm:prSet/>
      <dgm:spPr/>
      <dgm:t>
        <a:bodyPr/>
        <a:lstStyle/>
        <a:p>
          <a:endParaRPr lang="ru-RU"/>
        </a:p>
      </dgm:t>
    </dgm:pt>
    <dgm:pt modelId="{D0B54381-C84E-44FC-848F-2E7B2CFA4081}" type="sibTrans" cxnId="{D345A80D-5B1D-474B-BBCD-FD9777566FCA}">
      <dgm:prSet/>
      <dgm:spPr/>
      <dgm:t>
        <a:bodyPr/>
        <a:lstStyle/>
        <a:p>
          <a:endParaRPr lang="ru-RU"/>
        </a:p>
      </dgm:t>
    </dgm:pt>
    <dgm:pt modelId="{906FA2CD-FCE2-436C-9982-53958A830EBF}">
      <dgm:prSet phldrT="[Текст]"/>
      <dgm:spPr/>
      <dgm:t>
        <a:bodyPr/>
        <a:lstStyle/>
        <a:p>
          <a:r>
            <a:rPr lang="uk-UA" dirty="0"/>
            <a:t>наука про способи перетворення (шифрування) інформації з метою її захисту від незаконних користувачів. </a:t>
          </a:r>
          <a:endParaRPr lang="ru-RU" dirty="0"/>
        </a:p>
      </dgm:t>
    </dgm:pt>
    <dgm:pt modelId="{E3AD92C0-A26A-4516-A4DC-0B3E70422451}" type="parTrans" cxnId="{8FE7B724-331C-460F-A08B-6053131210EF}">
      <dgm:prSet/>
      <dgm:spPr/>
      <dgm:t>
        <a:bodyPr/>
        <a:lstStyle/>
        <a:p>
          <a:endParaRPr lang="ru-RU"/>
        </a:p>
      </dgm:t>
    </dgm:pt>
    <dgm:pt modelId="{5CEC6614-6846-4F33-A3A3-D99C7B07CEF3}" type="sibTrans" cxnId="{8FE7B724-331C-460F-A08B-6053131210EF}">
      <dgm:prSet/>
      <dgm:spPr/>
      <dgm:t>
        <a:bodyPr/>
        <a:lstStyle/>
        <a:p>
          <a:endParaRPr lang="ru-RU"/>
        </a:p>
      </dgm:t>
    </dgm:pt>
    <dgm:pt modelId="{F0CB9ED1-2F6E-43F8-B898-E04D001FB00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b="1" dirty="0" err="1"/>
            <a:t>Криптоаналіз</a:t>
          </a:r>
          <a:r>
            <a:rPr lang="uk-UA" sz="1900" b="1" dirty="0"/>
            <a:t> – </a:t>
          </a:r>
          <a:endParaRPr lang="ru-RU" sz="1900" dirty="0"/>
        </a:p>
        <a:p>
          <a:pPr defTabSz="1066800">
            <a:lnSpc>
              <a:spcPct val="90000"/>
            </a:lnSpc>
            <a:spcBef>
              <a:spcPct val="0"/>
            </a:spcBef>
            <a:spcAft>
              <a:spcPct val="35000"/>
            </a:spcAft>
          </a:pPr>
          <a:endParaRPr lang="ru-RU" sz="1900" dirty="0"/>
        </a:p>
      </dgm:t>
    </dgm:pt>
    <dgm:pt modelId="{E12F6969-5895-4407-9A81-C2B9A0D10DAC}" type="parTrans" cxnId="{99F4D1AA-301F-482E-B76B-FC2B494D2397}">
      <dgm:prSet/>
      <dgm:spPr/>
      <dgm:t>
        <a:bodyPr/>
        <a:lstStyle/>
        <a:p>
          <a:endParaRPr lang="ru-RU"/>
        </a:p>
      </dgm:t>
    </dgm:pt>
    <dgm:pt modelId="{CDE34F2A-74A6-4D3D-913D-7CA384A50F30}" type="sibTrans" cxnId="{99F4D1AA-301F-482E-B76B-FC2B494D2397}">
      <dgm:prSet/>
      <dgm:spPr/>
      <dgm:t>
        <a:bodyPr/>
        <a:lstStyle/>
        <a:p>
          <a:endParaRPr lang="ru-RU"/>
        </a:p>
      </dgm:t>
    </dgm:pt>
    <dgm:pt modelId="{4B127BFB-918F-4AC7-A57A-9B650EB0D6B8}">
      <dgm:prSet phldrT="[Текст]"/>
      <dgm:spPr/>
      <dgm:t>
        <a:bodyPr/>
        <a:lstStyle/>
        <a:p>
          <a:r>
            <a:rPr lang="uk-UA" dirty="0"/>
            <a:t>наука (і практика її застосування) про методи і способи розкриття шифрів. </a:t>
          </a:r>
          <a:endParaRPr lang="ru-RU" dirty="0"/>
        </a:p>
      </dgm:t>
    </dgm:pt>
    <dgm:pt modelId="{910BAC46-A7E7-4DC0-84E1-937E7BDDA71E}" type="parTrans" cxnId="{65CB199E-00B8-44AE-9C28-849009433C27}">
      <dgm:prSet/>
      <dgm:spPr/>
      <dgm:t>
        <a:bodyPr/>
        <a:lstStyle/>
        <a:p>
          <a:endParaRPr lang="ru-RU"/>
        </a:p>
      </dgm:t>
    </dgm:pt>
    <dgm:pt modelId="{6E254C15-392F-45F1-87D6-C67FBAB57F57}" type="sibTrans" cxnId="{65CB199E-00B8-44AE-9C28-849009433C27}">
      <dgm:prSet/>
      <dgm:spPr/>
      <dgm:t>
        <a:bodyPr/>
        <a:lstStyle/>
        <a:p>
          <a:endParaRPr lang="ru-RU"/>
        </a:p>
      </dgm:t>
    </dgm:pt>
    <dgm:pt modelId="{09F4423D-ACCD-4A30-8E56-93E0964C7C9D}" type="pres">
      <dgm:prSet presAssocID="{FC9A4287-5373-4096-8EAD-2B3364547FF4}" presName="theList" presStyleCnt="0">
        <dgm:presLayoutVars>
          <dgm:dir/>
          <dgm:animLvl val="lvl"/>
          <dgm:resizeHandles val="exact"/>
        </dgm:presLayoutVars>
      </dgm:prSet>
      <dgm:spPr/>
    </dgm:pt>
    <dgm:pt modelId="{259799DD-4869-4634-B0A3-2BE69F7941D9}" type="pres">
      <dgm:prSet presAssocID="{57DCA75A-30D7-445B-9F83-373AA64B8BBC}" presName="compNode" presStyleCnt="0"/>
      <dgm:spPr/>
    </dgm:pt>
    <dgm:pt modelId="{7E0B9F13-DD03-4A1C-B9C2-32FF0F329915}" type="pres">
      <dgm:prSet presAssocID="{57DCA75A-30D7-445B-9F83-373AA64B8BBC}" presName="aNode" presStyleLbl="bgShp" presStyleIdx="0" presStyleCnt="2"/>
      <dgm:spPr/>
    </dgm:pt>
    <dgm:pt modelId="{D315258A-8EB2-48A9-B524-355092D63579}" type="pres">
      <dgm:prSet presAssocID="{57DCA75A-30D7-445B-9F83-373AA64B8BBC}" presName="textNode" presStyleLbl="bgShp" presStyleIdx="0" presStyleCnt="2"/>
      <dgm:spPr/>
    </dgm:pt>
    <dgm:pt modelId="{0A775B94-F0CA-40E0-93F6-E4DE58502010}" type="pres">
      <dgm:prSet presAssocID="{57DCA75A-30D7-445B-9F83-373AA64B8BBC}" presName="compChildNode" presStyleCnt="0"/>
      <dgm:spPr/>
    </dgm:pt>
    <dgm:pt modelId="{5E5F7011-5549-428F-A9F2-945A38FB2283}" type="pres">
      <dgm:prSet presAssocID="{57DCA75A-30D7-445B-9F83-373AA64B8BBC}" presName="theInnerList" presStyleCnt="0"/>
      <dgm:spPr/>
    </dgm:pt>
    <dgm:pt modelId="{553C779F-2596-4AFE-8F0A-34CAEB26C373}" type="pres">
      <dgm:prSet presAssocID="{906FA2CD-FCE2-436C-9982-53958A830EBF}" presName="childNode" presStyleLbl="node1" presStyleIdx="0" presStyleCnt="2">
        <dgm:presLayoutVars>
          <dgm:bulletEnabled val="1"/>
        </dgm:presLayoutVars>
      </dgm:prSet>
      <dgm:spPr/>
    </dgm:pt>
    <dgm:pt modelId="{795F0BBE-25A3-44F2-BB49-1AAC3E8CC156}" type="pres">
      <dgm:prSet presAssocID="{57DCA75A-30D7-445B-9F83-373AA64B8BBC}" presName="aSpace" presStyleCnt="0"/>
      <dgm:spPr/>
    </dgm:pt>
    <dgm:pt modelId="{DFCB8A3A-01DE-41F4-B696-4FD814CD9B6D}" type="pres">
      <dgm:prSet presAssocID="{F0CB9ED1-2F6E-43F8-B898-E04D001FB007}" presName="compNode" presStyleCnt="0"/>
      <dgm:spPr/>
    </dgm:pt>
    <dgm:pt modelId="{9C62DF1E-DEAE-43E1-B660-CD6E56D4AF0E}" type="pres">
      <dgm:prSet presAssocID="{F0CB9ED1-2F6E-43F8-B898-E04D001FB007}" presName="aNode" presStyleLbl="bgShp" presStyleIdx="1" presStyleCnt="2"/>
      <dgm:spPr/>
    </dgm:pt>
    <dgm:pt modelId="{55A35B8B-49FA-4E22-A69C-86F76BA32587}" type="pres">
      <dgm:prSet presAssocID="{F0CB9ED1-2F6E-43F8-B898-E04D001FB007}" presName="textNode" presStyleLbl="bgShp" presStyleIdx="1" presStyleCnt="2"/>
      <dgm:spPr/>
    </dgm:pt>
    <dgm:pt modelId="{8A11BF94-04C4-4FB7-9090-8E69E8DF5D69}" type="pres">
      <dgm:prSet presAssocID="{F0CB9ED1-2F6E-43F8-B898-E04D001FB007}" presName="compChildNode" presStyleCnt="0"/>
      <dgm:spPr/>
    </dgm:pt>
    <dgm:pt modelId="{8D853E59-4A9C-4368-A5F4-26451B8FB8D0}" type="pres">
      <dgm:prSet presAssocID="{F0CB9ED1-2F6E-43F8-B898-E04D001FB007}" presName="theInnerList" presStyleCnt="0"/>
      <dgm:spPr/>
    </dgm:pt>
    <dgm:pt modelId="{40A3515F-6330-42DE-B670-C828EF0201C5}" type="pres">
      <dgm:prSet presAssocID="{4B127BFB-918F-4AC7-A57A-9B650EB0D6B8}" presName="childNode" presStyleLbl="node1" presStyleIdx="1" presStyleCnt="2">
        <dgm:presLayoutVars>
          <dgm:bulletEnabled val="1"/>
        </dgm:presLayoutVars>
      </dgm:prSet>
      <dgm:spPr/>
    </dgm:pt>
  </dgm:ptLst>
  <dgm:cxnLst>
    <dgm:cxn modelId="{D345A80D-5B1D-474B-BBCD-FD9777566FCA}" srcId="{FC9A4287-5373-4096-8EAD-2B3364547FF4}" destId="{57DCA75A-30D7-445B-9F83-373AA64B8BBC}" srcOrd="0" destOrd="0" parTransId="{6A12CB5B-E804-4995-A696-30BDD4AEFFF9}" sibTransId="{D0B54381-C84E-44FC-848F-2E7B2CFA4081}"/>
    <dgm:cxn modelId="{A85C6111-09DA-4110-808A-794654192D51}" type="presOf" srcId="{F0CB9ED1-2F6E-43F8-B898-E04D001FB007}" destId="{9C62DF1E-DEAE-43E1-B660-CD6E56D4AF0E}" srcOrd="0" destOrd="0" presId="urn:microsoft.com/office/officeart/2005/8/layout/lProcess2"/>
    <dgm:cxn modelId="{8FE7B724-331C-460F-A08B-6053131210EF}" srcId="{57DCA75A-30D7-445B-9F83-373AA64B8BBC}" destId="{906FA2CD-FCE2-436C-9982-53958A830EBF}" srcOrd="0" destOrd="0" parTransId="{E3AD92C0-A26A-4516-A4DC-0B3E70422451}" sibTransId="{5CEC6614-6846-4F33-A3A3-D99C7B07CEF3}"/>
    <dgm:cxn modelId="{6E337D46-0411-4071-9B78-EEBBF71B945A}" type="presOf" srcId="{906FA2CD-FCE2-436C-9982-53958A830EBF}" destId="{553C779F-2596-4AFE-8F0A-34CAEB26C373}" srcOrd="0" destOrd="0" presId="urn:microsoft.com/office/officeart/2005/8/layout/lProcess2"/>
    <dgm:cxn modelId="{06ED979A-C606-4250-A9F9-238272A6B668}" type="presOf" srcId="{F0CB9ED1-2F6E-43F8-B898-E04D001FB007}" destId="{55A35B8B-49FA-4E22-A69C-86F76BA32587}" srcOrd="1" destOrd="0" presId="urn:microsoft.com/office/officeart/2005/8/layout/lProcess2"/>
    <dgm:cxn modelId="{65CB199E-00B8-44AE-9C28-849009433C27}" srcId="{F0CB9ED1-2F6E-43F8-B898-E04D001FB007}" destId="{4B127BFB-918F-4AC7-A57A-9B650EB0D6B8}" srcOrd="0" destOrd="0" parTransId="{910BAC46-A7E7-4DC0-84E1-937E7BDDA71E}" sibTransId="{6E254C15-392F-45F1-87D6-C67FBAB57F57}"/>
    <dgm:cxn modelId="{99F4D1AA-301F-482E-B76B-FC2B494D2397}" srcId="{FC9A4287-5373-4096-8EAD-2B3364547FF4}" destId="{F0CB9ED1-2F6E-43F8-B898-E04D001FB007}" srcOrd="1" destOrd="0" parTransId="{E12F6969-5895-4407-9A81-C2B9A0D10DAC}" sibTransId="{CDE34F2A-74A6-4D3D-913D-7CA384A50F30}"/>
    <dgm:cxn modelId="{B2F454BE-B3DF-4957-B124-DF30AABCD144}" type="presOf" srcId="{57DCA75A-30D7-445B-9F83-373AA64B8BBC}" destId="{D315258A-8EB2-48A9-B524-355092D63579}" srcOrd="1" destOrd="0" presId="urn:microsoft.com/office/officeart/2005/8/layout/lProcess2"/>
    <dgm:cxn modelId="{044682C9-357C-424A-BB0C-6BD38AB0C424}" type="presOf" srcId="{4B127BFB-918F-4AC7-A57A-9B650EB0D6B8}" destId="{40A3515F-6330-42DE-B670-C828EF0201C5}" srcOrd="0" destOrd="0" presId="urn:microsoft.com/office/officeart/2005/8/layout/lProcess2"/>
    <dgm:cxn modelId="{305298CD-69D6-4E32-9237-91E0BAA74DB3}" type="presOf" srcId="{FC9A4287-5373-4096-8EAD-2B3364547FF4}" destId="{09F4423D-ACCD-4A30-8E56-93E0964C7C9D}" srcOrd="0" destOrd="0" presId="urn:microsoft.com/office/officeart/2005/8/layout/lProcess2"/>
    <dgm:cxn modelId="{C9FD5CFF-E73D-41E8-B7D9-B6A1C14C26B5}" type="presOf" srcId="{57DCA75A-30D7-445B-9F83-373AA64B8BBC}" destId="{7E0B9F13-DD03-4A1C-B9C2-32FF0F329915}" srcOrd="0" destOrd="0" presId="urn:microsoft.com/office/officeart/2005/8/layout/lProcess2"/>
    <dgm:cxn modelId="{7293BC7F-CF85-480E-996D-636076669AE2}" type="presParOf" srcId="{09F4423D-ACCD-4A30-8E56-93E0964C7C9D}" destId="{259799DD-4869-4634-B0A3-2BE69F7941D9}" srcOrd="0" destOrd="0" presId="urn:microsoft.com/office/officeart/2005/8/layout/lProcess2"/>
    <dgm:cxn modelId="{8F1B800C-4573-43A6-88C5-DBA405A5EBEA}" type="presParOf" srcId="{259799DD-4869-4634-B0A3-2BE69F7941D9}" destId="{7E0B9F13-DD03-4A1C-B9C2-32FF0F329915}" srcOrd="0" destOrd="0" presId="urn:microsoft.com/office/officeart/2005/8/layout/lProcess2"/>
    <dgm:cxn modelId="{243EFE81-2070-44EB-87D5-CFF7E2FFB0C9}" type="presParOf" srcId="{259799DD-4869-4634-B0A3-2BE69F7941D9}" destId="{D315258A-8EB2-48A9-B524-355092D63579}" srcOrd="1" destOrd="0" presId="urn:microsoft.com/office/officeart/2005/8/layout/lProcess2"/>
    <dgm:cxn modelId="{37390C43-6619-49A8-B771-876F1920EDE2}" type="presParOf" srcId="{259799DD-4869-4634-B0A3-2BE69F7941D9}" destId="{0A775B94-F0CA-40E0-93F6-E4DE58502010}" srcOrd="2" destOrd="0" presId="urn:microsoft.com/office/officeart/2005/8/layout/lProcess2"/>
    <dgm:cxn modelId="{23AE786D-AAF8-4556-A5F1-A4D04196CBAF}" type="presParOf" srcId="{0A775B94-F0CA-40E0-93F6-E4DE58502010}" destId="{5E5F7011-5549-428F-A9F2-945A38FB2283}" srcOrd="0" destOrd="0" presId="urn:microsoft.com/office/officeart/2005/8/layout/lProcess2"/>
    <dgm:cxn modelId="{6461E8F2-7B7B-488B-A2A4-CEA2DEC6CE57}" type="presParOf" srcId="{5E5F7011-5549-428F-A9F2-945A38FB2283}" destId="{553C779F-2596-4AFE-8F0A-34CAEB26C373}" srcOrd="0" destOrd="0" presId="urn:microsoft.com/office/officeart/2005/8/layout/lProcess2"/>
    <dgm:cxn modelId="{6FF08F5F-2985-4F9D-A117-88251DB491ED}" type="presParOf" srcId="{09F4423D-ACCD-4A30-8E56-93E0964C7C9D}" destId="{795F0BBE-25A3-44F2-BB49-1AAC3E8CC156}" srcOrd="1" destOrd="0" presId="urn:microsoft.com/office/officeart/2005/8/layout/lProcess2"/>
    <dgm:cxn modelId="{A8EC1344-A802-4AB2-838E-1E24638CEF0E}" type="presParOf" srcId="{09F4423D-ACCD-4A30-8E56-93E0964C7C9D}" destId="{DFCB8A3A-01DE-41F4-B696-4FD814CD9B6D}" srcOrd="2" destOrd="0" presId="urn:microsoft.com/office/officeart/2005/8/layout/lProcess2"/>
    <dgm:cxn modelId="{C8D038BF-83BF-4E5F-A19E-3929BF486B85}" type="presParOf" srcId="{DFCB8A3A-01DE-41F4-B696-4FD814CD9B6D}" destId="{9C62DF1E-DEAE-43E1-B660-CD6E56D4AF0E}" srcOrd="0" destOrd="0" presId="urn:microsoft.com/office/officeart/2005/8/layout/lProcess2"/>
    <dgm:cxn modelId="{F05EE450-E14F-44BD-AF40-2E6B66C903F2}" type="presParOf" srcId="{DFCB8A3A-01DE-41F4-B696-4FD814CD9B6D}" destId="{55A35B8B-49FA-4E22-A69C-86F76BA32587}" srcOrd="1" destOrd="0" presId="urn:microsoft.com/office/officeart/2005/8/layout/lProcess2"/>
    <dgm:cxn modelId="{D298C7AE-968B-41D1-A8C8-455D2A4465BC}" type="presParOf" srcId="{DFCB8A3A-01DE-41F4-B696-4FD814CD9B6D}" destId="{8A11BF94-04C4-4FB7-9090-8E69E8DF5D69}" srcOrd="2" destOrd="0" presId="urn:microsoft.com/office/officeart/2005/8/layout/lProcess2"/>
    <dgm:cxn modelId="{F27E0D6E-BFC7-4B38-91AD-A2E44D991E19}" type="presParOf" srcId="{8A11BF94-04C4-4FB7-9090-8E69E8DF5D69}" destId="{8D853E59-4A9C-4368-A5F4-26451B8FB8D0}" srcOrd="0" destOrd="0" presId="urn:microsoft.com/office/officeart/2005/8/layout/lProcess2"/>
    <dgm:cxn modelId="{0BC53228-B4D1-4945-9799-33A935442C2B}" type="presParOf" srcId="{8D853E59-4A9C-4368-A5F4-26451B8FB8D0}" destId="{40A3515F-6330-42DE-B670-C828EF0201C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DA01D-E0F4-4025-B9E3-09F937249F30}">
      <dsp:nvSpPr>
        <dsp:cNvPr id="0" name=""/>
        <dsp:cNvSpPr/>
      </dsp:nvSpPr>
      <dsp:spPr>
        <a:xfrm>
          <a:off x="0" y="0"/>
          <a:ext cx="5140805" cy="5140805"/>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22FA8-E609-4C55-90E3-D3D031E3832E}">
      <dsp:nvSpPr>
        <dsp:cNvPr id="0" name=""/>
        <dsp:cNvSpPr/>
      </dsp:nvSpPr>
      <dsp:spPr>
        <a:xfrm>
          <a:off x="2570402" y="0"/>
          <a:ext cx="9192106" cy="5140805"/>
        </a:xfrm>
        <a:prstGeom prst="rect">
          <a:avLst/>
        </a:prstGeom>
        <a:solidFill>
          <a:schemeClr val="accent5">
            <a:lumMod val="75000"/>
            <a:alpha val="9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2400" b="1" i="1" kern="1200" dirty="0"/>
            <a:t>за рівнями таємності</a:t>
          </a:r>
          <a:r>
            <a:rPr lang="uk-UA" sz="2400" kern="1200" dirty="0"/>
            <a:t> </a:t>
          </a:r>
          <a:r>
            <a:rPr lang="uk-UA" sz="2200" kern="1200" dirty="0"/>
            <a:t>(секретно, цілком таємно і т.п.). Користувачеві дозволяється доступ тільки до даних свого або більш низьких рівнів. Захищаються дані розподіляються по масивах таким чином, щоб в кожному масиві містилися дані одного рівня таємності;</a:t>
          </a:r>
          <a:endParaRPr lang="ru-RU" sz="2200" kern="1200" dirty="0"/>
        </a:p>
      </dsp:txBody>
      <dsp:txXfrm>
        <a:off x="2570402" y="0"/>
        <a:ext cx="9192106" cy="1542245"/>
      </dsp:txXfrm>
    </dsp:sp>
    <dsp:sp modelId="{5AA63D94-16CB-48BF-8D16-817DB5A2C92C}">
      <dsp:nvSpPr>
        <dsp:cNvPr id="0" name=""/>
        <dsp:cNvSpPr/>
      </dsp:nvSpPr>
      <dsp:spPr>
        <a:xfrm>
          <a:off x="885775" y="1611514"/>
          <a:ext cx="3341520" cy="3282943"/>
        </a:xfrm>
        <a:prstGeom prst="pie">
          <a:avLst>
            <a:gd name="adj1" fmla="val 5400000"/>
            <a:gd name="adj2" fmla="val 1620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09C0A-2D88-4B51-A9F4-352485F21771}">
      <dsp:nvSpPr>
        <dsp:cNvPr id="0" name=""/>
        <dsp:cNvSpPr/>
      </dsp:nvSpPr>
      <dsp:spPr>
        <a:xfrm>
          <a:off x="2570402" y="1617813"/>
          <a:ext cx="9192106" cy="3190383"/>
        </a:xfrm>
        <a:prstGeom prst="rect">
          <a:avLst/>
        </a:prstGeom>
        <a:solidFill>
          <a:srgbClr val="00CC66"/>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2200" b="1" i="1"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uk-UA" sz="2400" b="1" i="1"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uk-UA" sz="2400" b="1" i="1" kern="1200" dirty="0"/>
            <a:t>спеціальними списками</a:t>
          </a:r>
          <a:r>
            <a:rPr lang="uk-UA" sz="2200" kern="1200" dirty="0"/>
            <a:t>. При цьому розмежування доступу для кожного елемента даних, що захищаються (файлу, програми, бази) складається список всіх тих користувачів, яким надано право доступу до відповідного елементу. Можливий зворотний варіант, коли для кожного зареєстрованого користувача складається список тих елементів даних, що захищаються, до яких йому надано право доступу;</a:t>
          </a:r>
          <a:endParaRPr lang="ru-RU" sz="2200" kern="1200" dirty="0"/>
        </a:p>
      </dsp:txBody>
      <dsp:txXfrm>
        <a:off x="2570402" y="1617813"/>
        <a:ext cx="9192106" cy="1472484"/>
      </dsp:txXfrm>
    </dsp:sp>
    <dsp:sp modelId="{FF8DF69A-1F88-40C9-BC2E-7D1AB325FE27}">
      <dsp:nvSpPr>
        <dsp:cNvPr id="0" name=""/>
        <dsp:cNvSpPr/>
      </dsp:nvSpPr>
      <dsp:spPr>
        <a:xfrm>
          <a:off x="2214932" y="4012667"/>
          <a:ext cx="686497" cy="568716"/>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49AAD-BA90-4BB1-9792-355DF16A255B}">
      <dsp:nvSpPr>
        <dsp:cNvPr id="0" name=""/>
        <dsp:cNvSpPr/>
      </dsp:nvSpPr>
      <dsp:spPr>
        <a:xfrm>
          <a:off x="2570402" y="4008518"/>
          <a:ext cx="9192106" cy="580807"/>
        </a:xfrm>
        <a:prstGeom prst="rect">
          <a:avLst/>
        </a:prstGeom>
        <a:solidFill>
          <a:srgbClr val="92D050">
            <a:alpha val="90000"/>
          </a:srgb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2400" b="1" i="1"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uk-UA" sz="2400" b="1" i="1" kern="1200" dirty="0"/>
            <a:t>матрицями повноважень</a:t>
          </a:r>
          <a:r>
            <a:rPr lang="uk-UA" sz="2400" kern="1200" dirty="0"/>
            <a:t>.</a:t>
          </a:r>
          <a:endParaRPr lang="ru-RU" sz="2400" kern="1200" dirty="0"/>
        </a:p>
        <a:p>
          <a:pPr algn="ctr" defTabSz="577850">
            <a:lnSpc>
              <a:spcPct val="90000"/>
            </a:lnSpc>
            <a:spcBef>
              <a:spcPct val="0"/>
            </a:spcBef>
            <a:spcAft>
              <a:spcPct val="35000"/>
            </a:spcAft>
            <a:buNone/>
          </a:pPr>
          <a:endParaRPr lang="ru-RU" sz="2400" kern="1200" dirty="0"/>
        </a:p>
      </dsp:txBody>
      <dsp:txXfrm>
        <a:off x="2570402" y="4008518"/>
        <a:ext cx="9192106" cy="580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CD086-AF2E-4E35-95FD-BED7658DA684}">
      <dsp:nvSpPr>
        <dsp:cNvPr id="0" name=""/>
        <dsp:cNvSpPr/>
      </dsp:nvSpPr>
      <dsp:spPr>
        <a:xfrm>
          <a:off x="0" y="2329"/>
          <a:ext cx="10493375" cy="9201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b="1" kern="1200" dirty="0">
              <a:solidFill>
                <a:schemeClr val="tx1"/>
              </a:solidFill>
            </a:rPr>
            <a:t>блок ідентифікації і </a:t>
          </a:r>
          <a:r>
            <a:rPr lang="uk-UA" sz="2600" b="1" kern="1200" dirty="0" err="1">
              <a:solidFill>
                <a:schemeClr val="tx1"/>
              </a:solidFill>
            </a:rPr>
            <a:t>аутентифікації</a:t>
          </a:r>
          <a:r>
            <a:rPr lang="uk-UA" sz="2600" b="1" kern="1200" dirty="0">
              <a:solidFill>
                <a:schemeClr val="tx1"/>
              </a:solidFill>
            </a:rPr>
            <a:t> </a:t>
          </a:r>
          <a:r>
            <a:rPr lang="uk-UA" sz="2600" kern="1200" dirty="0">
              <a:solidFill>
                <a:schemeClr val="tx1"/>
              </a:solidFill>
            </a:rPr>
            <a:t>суб'єктів доступу;</a:t>
          </a:r>
          <a:endParaRPr lang="ru-RU" sz="2600" kern="1200" dirty="0">
            <a:solidFill>
              <a:schemeClr val="tx1"/>
            </a:solidFill>
          </a:endParaRPr>
        </a:p>
      </dsp:txBody>
      <dsp:txXfrm>
        <a:off x="44917" y="47246"/>
        <a:ext cx="10403541" cy="830300"/>
      </dsp:txXfrm>
    </dsp:sp>
    <dsp:sp modelId="{3F152F43-3559-4681-83DE-29389889D5AD}">
      <dsp:nvSpPr>
        <dsp:cNvPr id="0" name=""/>
        <dsp:cNvSpPr/>
      </dsp:nvSpPr>
      <dsp:spPr>
        <a:xfrm>
          <a:off x="0" y="928235"/>
          <a:ext cx="10493375" cy="17169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2600" b="1" kern="1200" dirty="0">
              <a:solidFill>
                <a:schemeClr val="tx1"/>
              </a:solidFill>
            </a:rPr>
            <a:t>диспетчер доступу</a:t>
          </a:r>
          <a:r>
            <a:rPr lang="uk-UA" sz="2600" kern="1200" dirty="0">
              <a:solidFill>
                <a:schemeClr val="tx1"/>
              </a:solidFill>
            </a:rPr>
            <a:t>, реалізується у вигляді апаратно-програмних механізмів і забезпечує необхідну дисципліну розмежування доступу суб'єктів до об'єктів доступу (у тому числі і до апаратних блоків, вузлів, пристроїв); </a:t>
          </a:r>
          <a:endParaRPr lang="ru-RU" sz="2600" kern="1200" dirty="0">
            <a:solidFill>
              <a:schemeClr val="tx1"/>
            </a:solidFill>
          </a:endParaRPr>
        </a:p>
      </dsp:txBody>
      <dsp:txXfrm>
        <a:off x="83816" y="1012051"/>
        <a:ext cx="10325743" cy="1549342"/>
      </dsp:txXfrm>
    </dsp:sp>
    <dsp:sp modelId="{90B4D419-DA16-4CBE-8708-896A874FA86C}">
      <dsp:nvSpPr>
        <dsp:cNvPr id="0" name=""/>
        <dsp:cNvSpPr/>
      </dsp:nvSpPr>
      <dsp:spPr>
        <a:xfrm>
          <a:off x="0" y="2650981"/>
          <a:ext cx="10493375" cy="8693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2600" b="1" kern="1200" dirty="0">
              <a:solidFill>
                <a:schemeClr val="tx1"/>
              </a:solidFill>
            </a:rPr>
            <a:t>блок криптографічного перетворення інформації </a:t>
          </a:r>
          <a:r>
            <a:rPr lang="uk-UA" sz="2600" kern="1200" dirty="0">
              <a:solidFill>
                <a:schemeClr val="tx1"/>
              </a:solidFill>
            </a:rPr>
            <a:t>при її зберіганні і передачі;</a:t>
          </a:r>
          <a:endParaRPr lang="ru-RU" sz="2600" kern="1200" dirty="0">
            <a:solidFill>
              <a:schemeClr val="tx1"/>
            </a:solidFill>
          </a:endParaRPr>
        </a:p>
      </dsp:txBody>
      <dsp:txXfrm>
        <a:off x="42440" y="2693421"/>
        <a:ext cx="10408495" cy="784502"/>
      </dsp:txXfrm>
    </dsp:sp>
    <dsp:sp modelId="{9C59E12C-4B27-46DE-ACF3-6D8B7365A1AC}">
      <dsp:nvSpPr>
        <dsp:cNvPr id="0" name=""/>
        <dsp:cNvSpPr/>
      </dsp:nvSpPr>
      <dsp:spPr>
        <a:xfrm>
          <a:off x="0" y="3526135"/>
          <a:ext cx="10493375" cy="7802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2600" b="1" kern="1200" dirty="0">
              <a:solidFill>
                <a:schemeClr val="tx1"/>
              </a:solidFill>
            </a:rPr>
            <a:t>блок очищення пам'яті</a:t>
          </a:r>
          <a:r>
            <a:rPr lang="uk-UA" sz="2600" kern="1200" dirty="0">
              <a:solidFill>
                <a:schemeClr val="tx1"/>
              </a:solidFill>
            </a:rPr>
            <a:t>.</a:t>
          </a:r>
          <a:endParaRPr lang="ru-RU" sz="2600" kern="1200" dirty="0">
            <a:solidFill>
              <a:schemeClr val="tx1"/>
            </a:solidFill>
          </a:endParaRPr>
        </a:p>
      </dsp:txBody>
      <dsp:txXfrm>
        <a:off x="38091" y="3564226"/>
        <a:ext cx="10417193" cy="704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A1885-5564-41F1-8402-04B6A70CB4A6}">
      <dsp:nvSpPr>
        <dsp:cNvPr id="0" name=""/>
        <dsp:cNvSpPr/>
      </dsp:nvSpPr>
      <dsp:spPr>
        <a:xfrm>
          <a:off x="4101" y="1818"/>
          <a:ext cx="11103142" cy="13281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2600" b="0" i="0" u="none" strike="noStrike" kern="1200" cap="none" spc="0" normalizeH="0" baseline="0" noProof="0" dirty="0" err="1">
              <a:ln/>
              <a:solidFill>
                <a:schemeClr val="tx1"/>
              </a:solidFill>
              <a:effectLst/>
              <a:uLnTx/>
              <a:uFillTx/>
              <a:latin typeface="+mn-lt"/>
              <a:ea typeface="+mn-ea"/>
              <a:cs typeface="+mn-cs"/>
            </a:rPr>
            <a:t>Криптографія</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займається</a:t>
          </a:r>
          <a:r>
            <a:rPr kumimoji="0" lang="ru-RU" sz="2600" b="0" i="0" u="none" strike="noStrike" kern="1200" cap="none" spc="0" normalizeH="0" baseline="0" noProof="0" dirty="0">
              <a:ln/>
              <a:solidFill>
                <a:schemeClr val="tx1"/>
              </a:solidFill>
              <a:effectLst/>
              <a:uLnTx/>
              <a:uFillTx/>
              <a:latin typeface="+mn-lt"/>
              <a:ea typeface="+mn-ea"/>
              <a:cs typeface="+mn-cs"/>
            </a:rPr>
            <a:t> методами </a:t>
          </a:r>
          <a:r>
            <a:rPr kumimoji="0" lang="ru-RU" sz="2600" b="0" i="0" u="none" strike="noStrike" kern="1200" cap="none" spc="0" normalizeH="0" baseline="0" noProof="0" dirty="0" err="1">
              <a:ln/>
              <a:solidFill>
                <a:schemeClr val="tx1"/>
              </a:solidFill>
              <a:effectLst/>
              <a:uLnTx/>
              <a:uFillTx/>
              <a:latin typeface="+mn-lt"/>
              <a:ea typeface="+mn-ea"/>
              <a:cs typeface="+mn-cs"/>
            </a:rPr>
            <a:t>перетворення</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інформації</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які</a:t>
          </a:r>
          <a:r>
            <a:rPr kumimoji="0" lang="ru-RU" sz="2600" b="0" i="0" u="none" strike="noStrike" kern="1200" cap="none" spc="0" normalizeH="0" baseline="0" noProof="0" dirty="0">
              <a:ln/>
              <a:solidFill>
                <a:schemeClr val="tx1"/>
              </a:solidFill>
              <a:effectLst/>
              <a:uLnTx/>
              <a:uFillTx/>
              <a:latin typeface="+mn-lt"/>
              <a:ea typeface="+mn-ea"/>
              <a:cs typeface="+mn-cs"/>
            </a:rPr>
            <a:t> б не дозволили </a:t>
          </a:r>
          <a:r>
            <a:rPr kumimoji="0" lang="ru-RU" sz="2600" b="0" i="0" u="none" strike="noStrike" kern="1200" cap="none" spc="0" normalizeH="0" baseline="0" noProof="0" dirty="0" err="1">
              <a:ln/>
              <a:solidFill>
                <a:schemeClr val="tx1"/>
              </a:solidFill>
              <a:effectLst/>
              <a:uLnTx/>
              <a:uFillTx/>
              <a:latin typeface="+mn-lt"/>
              <a:ea typeface="+mn-ea"/>
              <a:cs typeface="+mn-cs"/>
            </a:rPr>
            <a:t>зловмиснику</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витягти</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її</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з</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повідомлень</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що</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перехоплюються</a:t>
          </a:r>
          <a:endParaRPr kumimoji="0" lang="ru-RU" sz="2600" b="0" i="0" u="none" strike="noStrike" kern="1200" cap="none" spc="0" normalizeH="0" baseline="0" noProof="0" dirty="0">
            <a:ln/>
            <a:solidFill>
              <a:schemeClr val="tx1"/>
            </a:solidFill>
            <a:effectLst/>
            <a:uLnTx/>
            <a:uFillTx/>
            <a:latin typeface="+mn-lt"/>
            <a:ea typeface="+mn-ea"/>
            <a:cs typeface="+mn-cs"/>
          </a:endParaRPr>
        </a:p>
      </dsp:txBody>
      <dsp:txXfrm>
        <a:off x="43002" y="40719"/>
        <a:ext cx="11025340" cy="1250371"/>
      </dsp:txXfrm>
    </dsp:sp>
    <dsp:sp modelId="{6D38FDE6-D1E1-448E-B415-E95A09B9ADB9}">
      <dsp:nvSpPr>
        <dsp:cNvPr id="0" name=""/>
        <dsp:cNvSpPr/>
      </dsp:nvSpPr>
      <dsp:spPr>
        <a:xfrm>
          <a:off x="4101" y="1709774"/>
          <a:ext cx="5327803" cy="268106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600" b="0" i="0" u="none" strike="noStrike" kern="1200" cap="none" spc="0" normalizeH="0" baseline="0" noProof="0" dirty="0" err="1">
              <a:ln/>
              <a:solidFill>
                <a:schemeClr val="tx1"/>
              </a:solidFill>
              <a:effectLst/>
              <a:uLnTx/>
              <a:uFillTx/>
              <a:latin typeface="+mn-lt"/>
              <a:ea typeface="+mn-ea"/>
              <a:cs typeface="+mn-cs"/>
            </a:rPr>
            <a:t>Криптографія</a:t>
          </a:r>
          <a:r>
            <a:rPr kumimoji="0" lang="ru-RU" sz="2600" b="0" i="0" u="none" strike="noStrike" kern="1200" cap="none" spc="0" normalizeH="0" baseline="0" noProof="0" dirty="0">
              <a:ln/>
              <a:solidFill>
                <a:schemeClr val="tx1"/>
              </a:solidFill>
              <a:effectLst/>
              <a:uLnTx/>
              <a:uFillTx/>
              <a:latin typeface="+mn-lt"/>
              <a:ea typeface="+mn-ea"/>
              <a:cs typeface="+mn-cs"/>
            </a:rPr>
            <a:t>  – </a:t>
          </a:r>
          <a:r>
            <a:rPr kumimoji="0" lang="ru-RU" sz="2600" b="0" i="0" u="none" strike="noStrike" kern="1200" cap="none" spc="0" normalizeH="0" baseline="0" noProof="0" dirty="0" err="1">
              <a:ln/>
              <a:solidFill>
                <a:schemeClr val="tx1"/>
              </a:solidFill>
              <a:effectLst/>
              <a:uLnTx/>
              <a:uFillTx/>
              <a:latin typeface="+mn-lt"/>
              <a:ea typeface="+mn-ea"/>
              <a:cs typeface="+mn-cs"/>
            </a:rPr>
            <a:t>використовує</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найсучасніші</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досягнення</a:t>
          </a:r>
          <a:r>
            <a:rPr kumimoji="0" lang="ru-RU" sz="2600" b="0" i="0" u="none" strike="noStrike" kern="1200" cap="none" spc="0" normalizeH="0" baseline="0" noProof="0" dirty="0">
              <a:ln/>
              <a:solidFill>
                <a:schemeClr val="tx1"/>
              </a:solidFill>
              <a:effectLst/>
              <a:uLnTx/>
              <a:uFillTx/>
              <a:latin typeface="+mn-lt"/>
              <a:ea typeface="+mn-ea"/>
              <a:cs typeface="+mn-cs"/>
            </a:rPr>
            <a:t> </a:t>
          </a:r>
          <a:r>
            <a:rPr kumimoji="0" lang="ru-RU" sz="2600" b="0" i="0" u="none" strike="noStrike" kern="1200" cap="none" spc="0" normalizeH="0" baseline="0" noProof="0" dirty="0" err="1">
              <a:ln/>
              <a:solidFill>
                <a:schemeClr val="tx1"/>
              </a:solidFill>
              <a:effectLst/>
              <a:uLnTx/>
              <a:uFillTx/>
              <a:latin typeface="+mn-lt"/>
              <a:ea typeface="+mn-ea"/>
              <a:cs typeface="+mn-cs"/>
            </a:rPr>
            <a:t>фундаментальних</a:t>
          </a:r>
          <a:r>
            <a:rPr kumimoji="0" lang="ru-RU" sz="2600" b="0" i="0" u="none" strike="noStrike" kern="1200" cap="none" spc="0" normalizeH="0" baseline="0" noProof="0" dirty="0">
              <a:ln/>
              <a:solidFill>
                <a:schemeClr val="tx1"/>
              </a:solidFill>
              <a:effectLst/>
              <a:uLnTx/>
              <a:uFillTx/>
              <a:latin typeface="+mn-lt"/>
              <a:ea typeface="+mn-ea"/>
              <a:cs typeface="+mn-cs"/>
            </a:rPr>
            <a:t> наук </a:t>
          </a:r>
          <a:r>
            <a:rPr kumimoji="0" lang="ru-RU" sz="2600" b="0" i="0" u="none" strike="noStrike" kern="1200" cap="none" spc="0" normalizeH="0" baseline="0" noProof="0" dirty="0" err="1">
              <a:ln/>
              <a:solidFill>
                <a:schemeClr val="tx1"/>
              </a:solidFill>
              <a:effectLst/>
              <a:uLnTx/>
              <a:uFillTx/>
              <a:latin typeface="+mn-lt"/>
              <a:ea typeface="+mn-ea"/>
              <a:cs typeface="+mn-cs"/>
            </a:rPr>
            <a:t>і</a:t>
          </a:r>
          <a:r>
            <a:rPr kumimoji="0" lang="ru-RU" sz="2600" b="0" i="0" u="none" strike="noStrike" kern="1200" cap="none" spc="0" normalizeH="0" baseline="0" noProof="0" dirty="0">
              <a:ln/>
              <a:solidFill>
                <a:schemeClr val="tx1"/>
              </a:solidFill>
              <a:effectLst/>
              <a:uLnTx/>
              <a:uFillTx/>
              <a:latin typeface="+mn-lt"/>
              <a:ea typeface="+mn-ea"/>
              <a:cs typeface="+mn-cs"/>
            </a:rPr>
            <a:t>, в першу </a:t>
          </a:r>
          <a:r>
            <a:rPr kumimoji="0" lang="ru-RU" sz="2600" b="0" i="0" u="none" strike="noStrike" kern="1200" cap="none" spc="0" normalizeH="0" baseline="0" noProof="0" dirty="0" err="1">
              <a:ln/>
              <a:solidFill>
                <a:schemeClr val="tx1"/>
              </a:solidFill>
              <a:effectLst/>
              <a:uLnTx/>
              <a:uFillTx/>
              <a:latin typeface="+mn-lt"/>
              <a:ea typeface="+mn-ea"/>
              <a:cs typeface="+mn-cs"/>
            </a:rPr>
            <a:t>чергу</a:t>
          </a:r>
          <a:r>
            <a:rPr kumimoji="0" lang="ru-RU" sz="2600" b="0" i="0" u="none" strike="noStrike" kern="1200" cap="none" spc="0" normalizeH="0" baseline="0" noProof="0" dirty="0">
              <a:ln/>
              <a:solidFill>
                <a:schemeClr val="tx1"/>
              </a:solidFill>
              <a:effectLst/>
              <a:uLnTx/>
              <a:uFillTx/>
              <a:latin typeface="+mn-lt"/>
              <a:ea typeface="+mn-ea"/>
              <a:cs typeface="+mn-cs"/>
            </a:rPr>
            <a:t>, математики. </a:t>
          </a:r>
        </a:p>
        <a:p>
          <a:pPr>
            <a:spcBef>
              <a:spcPct val="0"/>
            </a:spcBef>
            <a:buNone/>
          </a:pPr>
          <a:endParaRPr lang="ru-RU" sz="2600" dirty="0">
            <a:solidFill>
              <a:schemeClr val="tx1"/>
            </a:solidFill>
          </a:endParaRPr>
        </a:p>
      </dsp:txBody>
      <dsp:txXfrm>
        <a:off x="82627" y="1788300"/>
        <a:ext cx="5170751" cy="2524014"/>
      </dsp:txXfrm>
    </dsp:sp>
    <dsp:sp modelId="{9477EB45-4939-4F84-BB80-1244EE3A6CF2}">
      <dsp:nvSpPr>
        <dsp:cNvPr id="0" name=""/>
        <dsp:cNvSpPr/>
      </dsp:nvSpPr>
      <dsp:spPr>
        <a:xfrm>
          <a:off x="5779440" y="1709774"/>
          <a:ext cx="5327803" cy="268106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ru-RU" sz="2600" b="0" i="0" u="none" strike="noStrike" kern="1200" cap="none" spc="0" normalizeH="0" baseline="0" noProof="0">
              <a:ln/>
              <a:solidFill>
                <a:schemeClr val="tx1"/>
              </a:solidFill>
              <a:effectLst/>
              <a:uLnTx/>
              <a:uFillTx/>
              <a:latin typeface="+mn-lt"/>
              <a:ea typeface="+mn-ea"/>
              <a:cs typeface="+mn-cs"/>
            </a:rPr>
            <a:t>Всі конкретні завдання криптографії істотно залежать від рівня розвитку техніки і технології, від застосовуваних засобів зв’язку і способів передавання інформації. </a:t>
          </a:r>
        </a:p>
        <a:p>
          <a:pPr>
            <a:spcBef>
              <a:spcPct val="0"/>
            </a:spcBef>
            <a:buNone/>
          </a:pPr>
          <a:endParaRPr lang="ru-RU" sz="2600" dirty="0">
            <a:solidFill>
              <a:schemeClr val="tx1"/>
            </a:solidFill>
          </a:endParaRPr>
        </a:p>
      </dsp:txBody>
      <dsp:txXfrm>
        <a:off x="5857966" y="1788300"/>
        <a:ext cx="5170751" cy="2524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B9F13-DD03-4A1C-B9C2-32FF0F329915}">
      <dsp:nvSpPr>
        <dsp:cNvPr id="0" name=""/>
        <dsp:cNvSpPr/>
      </dsp:nvSpPr>
      <dsp:spPr>
        <a:xfrm>
          <a:off x="5706" y="0"/>
          <a:ext cx="5489579" cy="24245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t>Криптографія</a:t>
          </a:r>
          <a:r>
            <a:rPr lang="uk-UA" sz="1900" kern="1200" dirty="0"/>
            <a:t> – </a:t>
          </a:r>
          <a:endParaRPr lang="ru-RU" sz="1900" kern="1200" dirty="0"/>
        </a:p>
      </dsp:txBody>
      <dsp:txXfrm>
        <a:off x="5706" y="0"/>
        <a:ext cx="5489579" cy="727363"/>
      </dsp:txXfrm>
    </dsp:sp>
    <dsp:sp modelId="{553C779F-2596-4AFE-8F0A-34CAEB26C373}">
      <dsp:nvSpPr>
        <dsp:cNvPr id="0" name=""/>
        <dsp:cNvSpPr/>
      </dsp:nvSpPr>
      <dsp:spPr>
        <a:xfrm>
          <a:off x="554664" y="727363"/>
          <a:ext cx="4391663" cy="15759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uk-UA" sz="2400" kern="1200" dirty="0"/>
            <a:t>наука про способи перетворення (шифрування) інформації з метою її захисту від незаконних користувачів. </a:t>
          </a:r>
          <a:endParaRPr lang="ru-RU" sz="2400" kern="1200" dirty="0"/>
        </a:p>
      </dsp:txBody>
      <dsp:txXfrm>
        <a:off x="600822" y="773521"/>
        <a:ext cx="4299347" cy="1483638"/>
      </dsp:txXfrm>
    </dsp:sp>
    <dsp:sp modelId="{9C62DF1E-DEAE-43E1-B660-CD6E56D4AF0E}">
      <dsp:nvSpPr>
        <dsp:cNvPr id="0" name=""/>
        <dsp:cNvSpPr/>
      </dsp:nvSpPr>
      <dsp:spPr>
        <a:xfrm>
          <a:off x="5907004" y="0"/>
          <a:ext cx="5489579" cy="24245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b="1" kern="1200" dirty="0" err="1"/>
            <a:t>Криптоаналіз</a:t>
          </a:r>
          <a:r>
            <a:rPr lang="uk-UA" sz="1900" b="1" kern="1200" dirty="0"/>
            <a:t> – </a:t>
          </a:r>
          <a:endParaRPr lang="ru-RU" sz="1900" kern="1200" dirty="0"/>
        </a:p>
        <a:p>
          <a:pPr lvl="0" algn="ctr" defTabSz="1066800">
            <a:lnSpc>
              <a:spcPct val="90000"/>
            </a:lnSpc>
            <a:spcBef>
              <a:spcPct val="0"/>
            </a:spcBef>
            <a:spcAft>
              <a:spcPct val="35000"/>
            </a:spcAft>
            <a:buNone/>
          </a:pPr>
          <a:endParaRPr lang="ru-RU" sz="1900" kern="1200" dirty="0"/>
        </a:p>
      </dsp:txBody>
      <dsp:txXfrm>
        <a:off x="5907004" y="0"/>
        <a:ext cx="5489579" cy="727363"/>
      </dsp:txXfrm>
    </dsp:sp>
    <dsp:sp modelId="{40A3515F-6330-42DE-B670-C828EF0201C5}">
      <dsp:nvSpPr>
        <dsp:cNvPr id="0" name=""/>
        <dsp:cNvSpPr/>
      </dsp:nvSpPr>
      <dsp:spPr>
        <a:xfrm>
          <a:off x="6455962" y="727363"/>
          <a:ext cx="4391663" cy="15759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uk-UA" sz="2400" kern="1200" dirty="0"/>
            <a:t>наука (і практика її застосування) про методи і способи розкриття шифрів. </a:t>
          </a:r>
          <a:endParaRPr lang="ru-RU" sz="2400" kern="1200" dirty="0"/>
        </a:p>
      </dsp:txBody>
      <dsp:txXfrm>
        <a:off x="6502120" y="773521"/>
        <a:ext cx="4299347" cy="148363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7F478-FFD4-4E37-B9BB-2C77636CD9F9}" type="datetimeFigureOut">
              <a:rPr lang="ru-RU" smtClean="0"/>
              <a:pPr/>
              <a:t>21.04.2023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45C78-21F0-49FE-9CCC-80C8BF665404}" type="slidenum">
              <a:rPr lang="ru-RU" smtClean="0"/>
              <a:pPr/>
              <a:t>‹№›</a:t>
            </a:fld>
            <a:endParaRPr lang="ru-RU"/>
          </a:p>
        </p:txBody>
      </p:sp>
    </p:spTree>
    <p:extLst>
      <p:ext uri="{BB962C8B-B14F-4D97-AF65-F5344CB8AC3E}">
        <p14:creationId xmlns:p14="http://schemas.microsoft.com/office/powerpoint/2010/main" val="115435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dirty="0" err="1"/>
              <a:t>Уявіть</a:t>
            </a:r>
            <a:r>
              <a:rPr lang="ru-RU" dirty="0"/>
              <a:t> </a:t>
            </a:r>
            <a:r>
              <a:rPr lang="ru-RU" dirty="0" err="1"/>
              <a:t>що</a:t>
            </a:r>
            <a:r>
              <a:rPr lang="ru-RU" dirty="0"/>
              <a:t> в особи </a:t>
            </a:r>
            <a:r>
              <a:rPr lang="en-US" dirty="0"/>
              <a:t> </a:t>
            </a:r>
            <a:r>
              <a:rPr lang="ru-RU" dirty="0"/>
              <a:t>Антон) </a:t>
            </a:r>
            <a:r>
              <a:rPr lang="ru-RU" dirty="0" err="1"/>
              <a:t>є</a:t>
            </a:r>
            <a:r>
              <a:rPr lang="ru-RU" dirty="0"/>
              <a:t> один ключ </a:t>
            </a:r>
            <a:r>
              <a:rPr lang="ru-RU" dirty="0" err="1"/>
              <a:t>і</a:t>
            </a:r>
            <a:r>
              <a:rPr lang="ru-RU" dirty="0"/>
              <a:t> </a:t>
            </a:r>
            <a:r>
              <a:rPr lang="ru-RU" dirty="0" err="1"/>
              <a:t>багато</a:t>
            </a:r>
            <a:r>
              <a:rPr lang="ru-RU" dirty="0"/>
              <a:t> </a:t>
            </a:r>
            <a:r>
              <a:rPr lang="ru-RU" dirty="0" err="1"/>
              <a:t>однакових</a:t>
            </a:r>
            <a:r>
              <a:rPr lang="ru-RU" dirty="0"/>
              <a:t> </a:t>
            </a:r>
            <a:r>
              <a:rPr lang="ru-RU" dirty="0" err="1"/>
              <a:t>замків</a:t>
            </a:r>
            <a:r>
              <a:rPr lang="ru-RU" dirty="0"/>
              <a:t> </a:t>
            </a:r>
            <a:r>
              <a:rPr lang="ru-RU" dirty="0" err="1"/>
              <a:t>з</a:t>
            </a:r>
            <a:r>
              <a:rPr lang="ru-RU" dirty="0"/>
              <a:t> такими </a:t>
            </a:r>
            <a:r>
              <a:rPr lang="ru-RU" dirty="0" err="1"/>
              <a:t>функціями</a:t>
            </a:r>
            <a:r>
              <a:rPr lang="ru-RU" dirty="0"/>
              <a:t>: Замок автоматично </a:t>
            </a:r>
            <a:r>
              <a:rPr lang="ru-RU" dirty="0" err="1"/>
              <a:t>закривається</a:t>
            </a:r>
            <a:r>
              <a:rPr lang="ru-RU" dirty="0"/>
              <a:t> без ключа.</a:t>
            </a:r>
          </a:p>
          <a:p>
            <a:pPr fontAlgn="base"/>
            <a:r>
              <a:rPr lang="ru-RU" dirty="0" err="1"/>
              <a:t>Всі</a:t>
            </a:r>
            <a:r>
              <a:rPr lang="ru-RU" dirty="0"/>
              <a:t> замки </a:t>
            </a:r>
            <a:r>
              <a:rPr lang="ru-RU" dirty="0" err="1"/>
              <a:t>може</a:t>
            </a:r>
            <a:r>
              <a:rPr lang="ru-RU" dirty="0"/>
              <a:t> </a:t>
            </a:r>
            <a:r>
              <a:rPr lang="ru-RU" dirty="0" err="1"/>
              <a:t>відкрити</a:t>
            </a:r>
            <a:r>
              <a:rPr lang="ru-RU" dirty="0"/>
              <a:t> один ключ. Цей ключ </a:t>
            </a:r>
            <a:r>
              <a:rPr lang="ru-RU" dirty="0" err="1"/>
              <a:t>є</a:t>
            </a:r>
            <a:r>
              <a:rPr lang="ru-RU" dirty="0"/>
              <a:t> </a:t>
            </a:r>
            <a:r>
              <a:rPr lang="ru-RU" dirty="0" err="1"/>
              <a:t>тільки</a:t>
            </a:r>
            <a:r>
              <a:rPr lang="ru-RU" dirty="0"/>
              <a:t> у </a:t>
            </a:r>
            <a:r>
              <a:rPr lang="ru-RU" dirty="0" err="1"/>
              <a:t>власника</a:t>
            </a:r>
            <a:r>
              <a:rPr lang="ru-RU" dirty="0"/>
              <a:t>.</a:t>
            </a:r>
          </a:p>
          <a:p>
            <a:pPr fontAlgn="base"/>
            <a:r>
              <a:rPr lang="ru-RU" dirty="0"/>
              <a:t>’Замок’ </a:t>
            </a:r>
            <a:r>
              <a:rPr lang="ru-RU" dirty="0" err="1"/>
              <a:t>це</a:t>
            </a:r>
            <a:r>
              <a:rPr lang="ru-RU" dirty="0"/>
              <a:t> </a:t>
            </a:r>
            <a:r>
              <a:rPr lang="en-US" b="1" dirty="0"/>
              <a:t>public key</a:t>
            </a:r>
            <a:endParaRPr lang="en-US" dirty="0"/>
          </a:p>
          <a:p>
            <a:pPr fontAlgn="base"/>
            <a:r>
              <a:rPr lang="en-US" dirty="0"/>
              <a:t>’</a:t>
            </a:r>
            <a:r>
              <a:rPr lang="ru-RU" dirty="0"/>
              <a:t>Ключ’ </a:t>
            </a:r>
            <a:r>
              <a:rPr lang="ru-RU" dirty="0" err="1"/>
              <a:t>це</a:t>
            </a:r>
            <a:r>
              <a:rPr lang="ru-RU" dirty="0"/>
              <a:t> </a:t>
            </a:r>
            <a:r>
              <a:rPr lang="en-US" b="1" dirty="0"/>
              <a:t>private key</a:t>
            </a:r>
            <a:endParaRPr lang="en-US" dirty="0"/>
          </a:p>
          <a:p>
            <a:endParaRPr lang="ru-RU" dirty="0"/>
          </a:p>
        </p:txBody>
      </p:sp>
      <p:sp>
        <p:nvSpPr>
          <p:cNvPr id="4" name="Номер слайда 3"/>
          <p:cNvSpPr>
            <a:spLocks noGrp="1"/>
          </p:cNvSpPr>
          <p:nvPr>
            <p:ph type="sldNum" sz="quarter" idx="10"/>
          </p:nvPr>
        </p:nvSpPr>
        <p:spPr/>
        <p:txBody>
          <a:bodyPr/>
          <a:lstStyle/>
          <a:p>
            <a:fld id="{54045C78-21F0-49FE-9CCC-80C8BF665404}"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5FB91549-43BF-425A-AF25-75262019208C}" type="slidenum">
              <a:rPr lang="ru-RU" smtClean="0"/>
              <a:pPr rtl="0"/>
              <a:t>24</a:t>
            </a:fld>
            <a:endParaRPr lang="ru-RU" dirty="0"/>
          </a:p>
        </p:txBody>
      </p:sp>
    </p:spTree>
    <p:extLst>
      <p:ext uri="{BB962C8B-B14F-4D97-AF65-F5344CB8AC3E}">
        <p14:creationId xmlns:p14="http://schemas.microsoft.com/office/powerpoint/2010/main" val="279785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89C7925-6583-49AF-86FA-BBB11057DD40}"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44195E9-91FD-4AD5-A418-0BCBC3D861AC}"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9793BB-A333-46C2-8643-4CB43DD91F43}"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AEA3D20-A5D2-4616-998F-8773B05431CD}"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696794-C9A4-46FB-9EED-7BC053FDCB24}" type="datetime1">
              <a:rPr lang="uk-UA" smtClean="0"/>
              <a:pPr/>
              <a:t>21.04.2023</a:t>
            </a:fld>
            <a:endParaRPr lang="uk-UA"/>
          </a:p>
        </p:txBody>
      </p:sp>
      <p:sp>
        <p:nvSpPr>
          <p:cNvPr id="5" name="Footer Placeholder 4"/>
          <p:cNvSpPr>
            <a:spLocks noGrp="1"/>
          </p:cNvSpPr>
          <p:nvPr>
            <p:ph type="ftr" sz="quarter" idx="11"/>
          </p:nvPr>
        </p:nvSpPr>
        <p:spPr/>
        <p:txBody>
          <a:bodyPr/>
          <a:lstStyle/>
          <a:p>
            <a:r>
              <a:rPr lang="ru-RU"/>
              <a:t>ОСНОВИ ІНФОРМАЦІЙНОЇ БЕЗПЕКИ             Єгорова О.Л.</a:t>
            </a:r>
            <a:endParaRPr lang="uk-UA"/>
          </a:p>
        </p:txBody>
      </p:sp>
      <p:sp>
        <p:nvSpPr>
          <p:cNvPr id="6" name="Slide Number Placeholder 5"/>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D481A59-C0BB-4188-B6B0-7FA024AB8ADB}" type="datetime1">
              <a:rPr lang="uk-UA" smtClean="0"/>
              <a:pPr/>
              <a:t>21.04.2023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2"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6130744-E94D-4F70-9BD1-0D990BF66903}" type="datetime1">
              <a:rPr lang="uk-UA" smtClean="0"/>
              <a:pPr/>
              <a:t>21.04.2023</a:t>
            </a:fld>
            <a:endParaRPr lang="uk-UA"/>
          </a:p>
        </p:txBody>
      </p:sp>
      <p:sp>
        <p:nvSpPr>
          <p:cNvPr id="8" name="Footer Placeholder 7"/>
          <p:cNvSpPr>
            <a:spLocks noGrp="1"/>
          </p:cNvSpPr>
          <p:nvPr>
            <p:ph type="ftr" sz="quarter" idx="11"/>
          </p:nvPr>
        </p:nvSpPr>
        <p:spPr/>
        <p:txBody>
          <a:bodyPr/>
          <a:lstStyle/>
          <a:p>
            <a:r>
              <a:rPr lang="ru-RU"/>
              <a:t>ОСНОВИ ІНФОРМАЦІЙНОЇ БЕЗПЕКИ             Єгорова О.Л.</a:t>
            </a:r>
            <a:endParaRPr lang="uk-UA"/>
          </a:p>
        </p:txBody>
      </p:sp>
      <p:sp>
        <p:nvSpPr>
          <p:cNvPr id="9" name="Slide Number Placeholder 8"/>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5083481-D55F-40EB-8B9A-A998CA635D9C}" type="datetime1">
              <a:rPr lang="uk-UA" smtClean="0"/>
              <a:pPr/>
              <a:t>21.04.2023</a:t>
            </a:fld>
            <a:endParaRPr lang="uk-UA"/>
          </a:p>
        </p:txBody>
      </p:sp>
      <p:sp>
        <p:nvSpPr>
          <p:cNvPr id="4" name="Footer Placeholder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Slide Number Placeholder 4"/>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0B427-B53A-491F-9AF0-E3E32D32A904}" type="datetime1">
              <a:rPr lang="uk-UA" smtClean="0"/>
              <a:pPr/>
              <a:t>21.04.2023</a:t>
            </a:fld>
            <a:endParaRPr lang="uk-UA"/>
          </a:p>
        </p:txBody>
      </p:sp>
      <p:sp>
        <p:nvSpPr>
          <p:cNvPr id="3" name="Footer Placeholder 2"/>
          <p:cNvSpPr>
            <a:spLocks noGrp="1"/>
          </p:cNvSpPr>
          <p:nvPr>
            <p:ph type="ftr" sz="quarter" idx="11"/>
          </p:nvPr>
        </p:nvSpPr>
        <p:spPr/>
        <p:txBody>
          <a:bodyPr/>
          <a:lstStyle/>
          <a:p>
            <a:r>
              <a:rPr lang="ru-RU"/>
              <a:t>ОСНОВИ ІНФОРМАЦІЙНОЇ БЕЗПЕКИ             Єгорова О.Л.</a:t>
            </a:r>
            <a:endParaRPr lang="uk-UA"/>
          </a:p>
        </p:txBody>
      </p:sp>
      <p:sp>
        <p:nvSpPr>
          <p:cNvPr id="4" name="Slide Number Placeholder 3"/>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30C936-BC73-4587-967D-F14951325F01}" type="datetime1">
              <a:rPr lang="uk-UA" smtClean="0"/>
              <a:pPr/>
              <a:t>21.04.2023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E25EDBC-F194-4ED3-B702-09B2BCE23E20}" type="datetime1">
              <a:rPr lang="uk-UA" smtClean="0"/>
              <a:pPr/>
              <a:t>21.04.2023</a:t>
            </a:fld>
            <a:endParaRPr lang="uk-UA"/>
          </a:p>
        </p:txBody>
      </p:sp>
      <p:sp>
        <p:nvSpPr>
          <p:cNvPr id="6" name="Footer Placeholder 5"/>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Slide Number Placeholder 6"/>
          <p:cNvSpPr>
            <a:spLocks noGrp="1"/>
          </p:cNvSpPr>
          <p:nvPr>
            <p:ph type="sldNum" sz="quarter" idx="12"/>
          </p:nvPr>
        </p:nvSpPr>
        <p:spPr/>
        <p:txBody>
          <a:bodyPr/>
          <a:lstStyle/>
          <a:p>
            <a:fld id="{574DAB9A-D90D-4DD1-B76E-E9EA0BFB9222}" type="slidenum">
              <a:rPr lang="uk-UA" smtClean="0"/>
              <a:pPr/>
              <a:t>‹№›</a:t>
            </a:fld>
            <a:endParaRPr lang="uk-UA"/>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13" cstate="print">
            <a:extLst>
              <a:ext uri="{28A0092B-C50C-407E-A947-70E740481C1C}">
                <a14:useLocalDpi xmlns:a14="http://schemas.microsoft.com/office/drawing/2010/main" val="0"/>
              </a:ext>
            </a:extLst>
          </a:blip>
          <a:srcRect t="80780" r="29070"/>
          <a:stretch/>
        </p:blipFill>
        <p:spPr>
          <a:xfrm flipV="1">
            <a:off x="0" y="2155219"/>
            <a:ext cx="12192000" cy="4702781"/>
          </a:xfrm>
          <a:prstGeom prst="rect">
            <a:avLst/>
          </a:prstGeom>
        </p:spPr>
      </p:pic>
      <p:pic>
        <p:nvPicPr>
          <p:cNvPr id="54" name="Picture 53"/>
          <p:cNvPicPr>
            <a:picLocks noChangeAspect="1"/>
          </p:cNvPicPr>
          <p:nvPr/>
        </p:nvPicPr>
        <p:blipFill rotWithShape="1">
          <a:blip r:embed="rId14" cstate="print">
            <a:extLst>
              <a:ext uri="{28A0092B-C50C-407E-A947-70E740481C1C}">
                <a14:useLocalDpi xmlns:a14="http://schemas.microsoft.com/office/drawing/2010/main" val="0"/>
              </a:ext>
            </a:extLst>
          </a:blip>
          <a:srcRect t="60387"/>
          <a:stretch/>
        </p:blipFill>
        <p:spPr>
          <a:xfrm>
            <a:off x="0" y="-1"/>
            <a:ext cx="12192000" cy="2155220"/>
          </a:xfrm>
          <a:prstGeom prst="rect">
            <a:avLst/>
          </a:prstGeom>
        </p:spPr>
      </p:pic>
      <p:sp>
        <p:nvSpPr>
          <p:cNvPr id="3" name="Text Placeholder 2"/>
          <p:cNvSpPr>
            <a:spLocks noGrp="1"/>
          </p:cNvSpPr>
          <p:nvPr>
            <p:ph type="body" idx="1"/>
          </p:nvPr>
        </p:nvSpPr>
        <p:spPr>
          <a:xfrm>
            <a:off x="860612" y="1287255"/>
            <a:ext cx="10493187" cy="488970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3F2A4-2859-45E6-8313-E8EA8B0D9183}" type="datetime1">
              <a:rPr lang="uk-UA" smtClean="0"/>
              <a:pPr/>
              <a:t>21.04.2023</a:t>
            </a:fld>
            <a:endParaRPr lang="uk-UA"/>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ОСНОВИ ІНФОРМАЦІЙНОЇ БЕЗПЕКИ             Єгорова О.Л.</a:t>
            </a:r>
            <a:endParaRPr lang="uk-UA"/>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DAB9A-D90D-4DD1-B76E-E9EA0BFB9222}" type="slidenum">
              <a:rPr lang="uk-UA" smtClean="0"/>
              <a:pPr/>
              <a:t>‹№›</a:t>
            </a:fld>
            <a:endParaRPr lang="uk-UA"/>
          </a:p>
        </p:txBody>
      </p:sp>
      <p:sp>
        <p:nvSpPr>
          <p:cNvPr id="2" name="Title Placeholder 1"/>
          <p:cNvSpPr>
            <a:spLocks noGrp="1"/>
          </p:cNvSpPr>
          <p:nvPr>
            <p:ph type="title"/>
          </p:nvPr>
        </p:nvSpPr>
        <p:spPr>
          <a:xfrm>
            <a:off x="838202" y="163208"/>
            <a:ext cx="10515597" cy="998742"/>
          </a:xfrm>
          <a:prstGeom prst="rect">
            <a:avLst/>
          </a:prstGeom>
          <a:noFill/>
        </p:spPr>
        <p:txBody>
          <a:bodyPr vert="horz" lIns="91440" tIns="45720" rIns="91440" bIns="45720" rtlCol="0" anchor="ctr">
            <a:normAutofit/>
          </a:bodyPr>
          <a:lstStyle/>
          <a:p>
            <a:r>
              <a:rPr lang="ru-RU"/>
              <a:t>Образец заголовка</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k.wikipedia.org/wiki/RSA" TargetMode="External"/><Relationship Id="rId2" Type="http://schemas.openxmlformats.org/officeDocument/2006/relationships/hyperlink" Target="http://uk.wikipedia.org/w/index.php?title=Elgamal&amp;action=edit&amp;redlink=1" TargetMode="External"/><Relationship Id="rId1" Type="http://schemas.openxmlformats.org/officeDocument/2006/relationships/slideLayout" Target="../slideLayouts/slideLayout2.xml"/><Relationship Id="rId5" Type="http://schemas.openxmlformats.org/officeDocument/2006/relationships/hyperlink" Target="http://uk.wikipedia.org/w/index.php?title=DSA&amp;action=edit&amp;redlink=1" TargetMode="External"/><Relationship Id="rId4" Type="http://schemas.openxmlformats.org/officeDocument/2006/relationships/hyperlink" Target="http://uk.wikipedia.org/w/index.php?title=Diffie-Hellman&amp;action=edit&amp;redlink=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uk.wikipedia.org/" TargetMode="External"/><Relationship Id="rId7" Type="http://schemas.openxmlformats.org/officeDocument/2006/relationships/hyperlink" Target="https://technoblogua.wordpress.com/tag/%D0%B0%D1%81%D0%B8%D0%BC%D0%B5%D1%82%D1%80%D0%B8%D1%87%D0%BD%D0%B5-%D1%88%D0%B8%D1%84%D1%80%D1%83%D0%B2%D0%B0%D0%BD%D0%BD%D1%8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it-science.com.ua/" TargetMode="External"/><Relationship Id="rId5" Type="http://schemas.openxmlformats.org/officeDocument/2006/relationships/hyperlink" Target="http://disted.edu.vn.ua/media/bp/" TargetMode="External"/><Relationship Id="rId4" Type="http://schemas.openxmlformats.org/officeDocument/2006/relationships/hyperlink" Target="http://www.youtub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tunes.apple.com/us/app/google-authenticator/id38849760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43000" r="-4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8765" y="1039236"/>
            <a:ext cx="11111344" cy="3311091"/>
          </a:xfrm>
        </p:spPr>
        <p:style>
          <a:lnRef idx="2">
            <a:schemeClr val="accent2"/>
          </a:lnRef>
          <a:fillRef idx="1">
            <a:schemeClr val="lt1"/>
          </a:fillRef>
          <a:effectRef idx="0">
            <a:schemeClr val="accent2"/>
          </a:effectRef>
          <a:fontRef idx="minor">
            <a:schemeClr val="dk1"/>
          </a:fontRef>
        </p:style>
        <p:txBody>
          <a:bodyPr>
            <a:noAutofit/>
          </a:bodyPr>
          <a:lstStyle/>
          <a:p>
            <a:r>
              <a:rPr lang="uk-UA" sz="4800" b="1" dirty="0">
                <a:solidFill>
                  <a:srgbClr val="002060"/>
                </a:solidFill>
                <a:effectLst>
                  <a:outerShdw blurRad="38100" dist="38100" dir="2700000" algn="tl">
                    <a:srgbClr val="000000">
                      <a:alpha val="43137"/>
                    </a:srgbClr>
                  </a:outerShdw>
                </a:effectLst>
              </a:rPr>
              <a:t>Розмежування доступу зареєстрованих користувачів до ресурсів автоматизованих систем. Криптографічні методи захисту інформації</a:t>
            </a:r>
          </a:p>
        </p:txBody>
      </p:sp>
      <p:sp>
        <p:nvSpPr>
          <p:cNvPr id="6" name="Нижний колонтитул 5"/>
          <p:cNvSpPr>
            <a:spLocks noGrp="1"/>
          </p:cNvSpPr>
          <p:nvPr>
            <p:ph type="ftr" sz="quarter" idx="11"/>
          </p:nvPr>
        </p:nvSpPr>
        <p:spPr>
          <a:xfrm>
            <a:off x="4094018" y="6314790"/>
            <a:ext cx="4114800" cy="365125"/>
          </a:xfrm>
        </p:spPr>
        <p:txBody>
          <a:bodyPr/>
          <a:lstStyle/>
          <a:p>
            <a:r>
              <a:rPr lang="ru-RU" dirty="0"/>
              <a:t>ОСНОВИ ІНФОРМАЦІЙНОЇ БЕЗПЕКИ             </a:t>
            </a:r>
            <a:r>
              <a:rPr lang="ru-RU" dirty="0" err="1"/>
              <a:t>Єгорова</a:t>
            </a:r>
            <a:r>
              <a:rPr lang="ru-RU" dirty="0"/>
              <a:t> О.Л.</a:t>
            </a:r>
            <a:endParaRPr lang="uk-UA" dirty="0"/>
          </a:p>
        </p:txBody>
      </p:sp>
      <p:sp>
        <p:nvSpPr>
          <p:cNvPr id="7" name="AutoShape 2"/>
          <p:cNvSpPr>
            <a:spLocks noChangeArrowheads="1"/>
          </p:cNvSpPr>
          <p:nvPr/>
        </p:nvSpPr>
        <p:spPr bwMode="auto">
          <a:xfrm>
            <a:off x="2682817" y="223088"/>
            <a:ext cx="6610812" cy="425305"/>
          </a:xfrm>
          <a:prstGeom prst="roundRect">
            <a:avLst>
              <a:gd name="adj" fmla="val 16667"/>
            </a:avLst>
          </a:prstGeom>
          <a:solidFill>
            <a:srgbClr val="7030A0"/>
          </a:solidFill>
          <a:ln w="127000" cmpd="dbl" algn="ctr">
            <a:solidFill>
              <a:srgbClr val="7030A0"/>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a:ln>
                  <a:noFill/>
                </a:ln>
                <a:solidFill>
                  <a:srgbClr val="FFFFFF"/>
                </a:solidFill>
                <a:effectLst/>
                <a:latin typeface="Georgia" pitchFamily="18" charset="0"/>
              </a:rPr>
              <a:t>Інформаційна безпека</a:t>
            </a:r>
            <a:endParaRPr lang="uk-UA" sz="2400" b="1" i="1" dirty="0">
              <a:solidFill>
                <a:srgbClr val="FFFFFF"/>
              </a:solidFill>
              <a:latin typeface="Georgi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ndParaRPr>
          </a:p>
        </p:txBody>
      </p:sp>
      <p:pic>
        <p:nvPicPr>
          <p:cNvPr id="10" name="Picture 2" descr="ÐÐ°ÑÑÐ¸Ð½ÐºÐ¸ Ð¿Ð¾ Ð·Ð°Ð¿ÑÐ¾ÑÑ ÐºÑÐ¸Ð¿ÑÐ¾Ð³ÑÐ°ÑÐ¸Ñ"/>
          <p:cNvPicPr>
            <a:picLocks noChangeAspect="1" noChangeArrowheads="1"/>
          </p:cNvPicPr>
          <p:nvPr/>
        </p:nvPicPr>
        <p:blipFill>
          <a:blip r:embed="rId3"/>
          <a:srcRect/>
          <a:stretch>
            <a:fillRect/>
          </a:stretch>
        </p:blipFill>
        <p:spPr bwMode="auto">
          <a:xfrm>
            <a:off x="318656" y="3809999"/>
            <a:ext cx="3906984" cy="2604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ÐÐ°ÑÑÐ¸Ð½ÐºÐ¸ Ð¿Ð¾ Ð·Ð°Ð¿ÑÐ¾ÑÑ ÐºÑÐ¸Ð¿ÑÐ¾Ð³ÑÐ°ÑÐ¸Ñ"/>
          <p:cNvPicPr>
            <a:picLocks noChangeAspect="1" noChangeArrowheads="1"/>
          </p:cNvPicPr>
          <p:nvPr/>
        </p:nvPicPr>
        <p:blipFill>
          <a:blip r:embed="rId4"/>
          <a:srcRect/>
          <a:stretch>
            <a:fillRect/>
          </a:stretch>
        </p:blipFill>
        <p:spPr bwMode="auto">
          <a:xfrm>
            <a:off x="8177356" y="3742748"/>
            <a:ext cx="3810000"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4" name="Picture 6" descr="https://crypto-fox.ru/wp-content/uploads/2017/12/symmetricalgo.gif"/>
          <p:cNvPicPr>
            <a:picLocks noChangeAspect="1" noChangeArrowheads="1" noCrop="1"/>
          </p:cNvPicPr>
          <p:nvPr/>
        </p:nvPicPr>
        <p:blipFill>
          <a:blip r:embed="rId5"/>
          <a:srcRect/>
          <a:stretch>
            <a:fillRect/>
          </a:stretch>
        </p:blipFill>
        <p:spPr bwMode="auto">
          <a:xfrm>
            <a:off x="4630595" y="4449724"/>
            <a:ext cx="3100243" cy="1963487"/>
          </a:xfrm>
          <a:prstGeom prst="rect">
            <a:avLst/>
          </a:prstGeom>
          <a:noFill/>
        </p:spPr>
      </p:pic>
    </p:spTree>
    <p:extLst>
      <p:ext uri="{BB962C8B-B14F-4D97-AF65-F5344CB8AC3E}">
        <p14:creationId xmlns:p14="http://schemas.microsoft.com/office/powerpoint/2010/main" val="13209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Заголовок 1"/>
          <p:cNvSpPr>
            <a:spLocks noGrp="1"/>
          </p:cNvSpPr>
          <p:nvPr>
            <p:ph type="title"/>
          </p:nvPr>
        </p:nvSpPr>
        <p:spPr>
          <a:xfrm>
            <a:off x="2867891" y="163208"/>
            <a:ext cx="8485908" cy="998742"/>
          </a:xfrm>
        </p:spPr>
        <p:txBody>
          <a:bodyPr>
            <a:normAutofit/>
          </a:bodyPr>
          <a:lstStyle/>
          <a:p>
            <a:r>
              <a:rPr lang="uk-UA" sz="3800" b="1" dirty="0">
                <a:solidFill>
                  <a:srgbClr val="9D3342"/>
                </a:solidFill>
                <a:effectLst>
                  <a:outerShdw blurRad="38100" dist="38100" dir="2700000" algn="tl">
                    <a:srgbClr val="000000">
                      <a:alpha val="43137"/>
                    </a:srgbClr>
                  </a:outerShdw>
                </a:effectLst>
                <a:latin typeface="Century Gothic" panose="020B0502020202020204" pitchFamily="34" charset="0"/>
              </a:rPr>
              <a:t>Основи криптографії </a:t>
            </a:r>
            <a:endParaRPr lang="ru-RU" sz="3800" b="1" dirty="0">
              <a:solidFill>
                <a:srgbClr val="9D3342"/>
              </a:solidFill>
              <a:effectLst>
                <a:outerShdw blurRad="38100" dist="38100" dir="2700000" algn="tl">
                  <a:srgbClr val="000000">
                    <a:alpha val="43137"/>
                  </a:srgbClr>
                </a:outerShdw>
              </a:effectLst>
              <a:latin typeface="Century Gothic" panose="020B0502020202020204" pitchFamily="34" charset="0"/>
            </a:endParaRPr>
          </a:p>
        </p:txBody>
      </p:sp>
      <p:sp>
        <p:nvSpPr>
          <p:cNvPr id="7" name="Содержимое 2"/>
          <p:cNvSpPr txBox="1">
            <a:spLocks/>
          </p:cNvSpPr>
          <p:nvPr/>
        </p:nvSpPr>
        <p:spPr>
          <a:xfrm>
            <a:off x="791340" y="3129910"/>
            <a:ext cx="10493187" cy="488970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Схема 7"/>
          <p:cNvGraphicFramePr/>
          <p:nvPr/>
        </p:nvGraphicFramePr>
        <p:xfrm>
          <a:off x="415635" y="1094509"/>
          <a:ext cx="11111346" cy="439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7939" y="180109"/>
            <a:ext cx="7162773" cy="796908"/>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4800" b="1" dirty="0">
                <a:solidFill>
                  <a:srgbClr val="C00000"/>
                </a:solidFill>
              </a:rPr>
              <a:t>В криптографії застосовуються такі поняття:</a:t>
            </a:r>
            <a:endParaRPr lang="ru-RU" sz="4800" b="1" dirty="0">
              <a:ln/>
              <a:solidFill>
                <a:srgbClr val="C00000"/>
              </a:solidFill>
            </a:endParaRPr>
          </a:p>
        </p:txBody>
      </p:sp>
      <p:sp>
        <p:nvSpPr>
          <p:cNvPr id="3" name="Содержимое 2"/>
          <p:cNvSpPr>
            <a:spLocks noGrp="1"/>
          </p:cNvSpPr>
          <p:nvPr>
            <p:ph idx="1"/>
          </p:nvPr>
        </p:nvSpPr>
        <p:spPr>
          <a:xfrm>
            <a:off x="401782" y="1233055"/>
            <a:ext cx="7245927" cy="515389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spcBef>
                <a:spcPts val="0"/>
              </a:spcBef>
              <a:buNone/>
            </a:pPr>
            <a:r>
              <a:rPr lang="uk-UA" sz="3000" i="1" dirty="0">
                <a:solidFill>
                  <a:schemeClr val="tx1"/>
                </a:solidFill>
              </a:rPr>
              <a:t>   </a:t>
            </a:r>
            <a:r>
              <a:rPr lang="uk-UA" sz="3000" b="1" i="1" dirty="0" err="1">
                <a:solidFill>
                  <a:schemeClr val="tx1"/>
                </a:solidFill>
              </a:rPr>
              <a:t>Зашифрування</a:t>
            </a:r>
            <a:r>
              <a:rPr lang="uk-UA" sz="3000" i="1" dirty="0">
                <a:solidFill>
                  <a:schemeClr val="tx1"/>
                </a:solidFill>
              </a:rPr>
              <a:t> </a:t>
            </a:r>
            <a:r>
              <a:rPr lang="uk-UA" sz="3000" dirty="0">
                <a:solidFill>
                  <a:schemeClr val="tx1"/>
                </a:solidFill>
              </a:rPr>
              <a:t>— процес перетворення звичайної інформації (</a:t>
            </a:r>
            <a:r>
              <a:rPr lang="uk-UA" sz="3000" i="1" dirty="0">
                <a:solidFill>
                  <a:schemeClr val="tx1"/>
                </a:solidFill>
              </a:rPr>
              <a:t>відкритого тексту</a:t>
            </a:r>
            <a:r>
              <a:rPr lang="uk-UA" sz="3000" dirty="0">
                <a:solidFill>
                  <a:schemeClr val="tx1"/>
                </a:solidFill>
              </a:rPr>
              <a:t>) в незрозумілий текст -«сміття» (тобто, </a:t>
            </a:r>
            <a:r>
              <a:rPr lang="uk-UA" sz="3000" i="1" dirty="0" err="1">
                <a:solidFill>
                  <a:schemeClr val="tx1"/>
                </a:solidFill>
              </a:rPr>
              <a:t>шифротекст</a:t>
            </a:r>
            <a:r>
              <a:rPr lang="uk-UA" sz="3000" i="1" dirty="0">
                <a:solidFill>
                  <a:schemeClr val="tx1"/>
                </a:solidFill>
              </a:rPr>
              <a:t> або криптограму</a:t>
            </a:r>
            <a:r>
              <a:rPr lang="uk-UA" sz="3000" dirty="0">
                <a:solidFill>
                  <a:schemeClr val="tx1"/>
                </a:solidFill>
              </a:rPr>
              <a:t>).</a:t>
            </a:r>
          </a:p>
          <a:p>
            <a:pPr>
              <a:spcBef>
                <a:spcPts val="0"/>
              </a:spcBef>
              <a:buNone/>
            </a:pPr>
            <a:r>
              <a:rPr lang="ru-RU" sz="3000" i="1" dirty="0">
                <a:solidFill>
                  <a:schemeClr val="tx1"/>
                </a:solidFill>
              </a:rPr>
              <a:t>    </a:t>
            </a:r>
            <a:r>
              <a:rPr lang="ru-RU" sz="3000" b="1" i="1" dirty="0" err="1">
                <a:solidFill>
                  <a:schemeClr val="tx1"/>
                </a:solidFill>
              </a:rPr>
              <a:t>Розшифрування</a:t>
            </a:r>
            <a:r>
              <a:rPr lang="ru-RU" sz="3000" dirty="0">
                <a:solidFill>
                  <a:schemeClr val="tx1"/>
                </a:solidFill>
              </a:rPr>
              <a:t> — </a:t>
            </a:r>
            <a:r>
              <a:rPr lang="ru-RU" sz="3000" dirty="0" err="1">
                <a:solidFill>
                  <a:schemeClr val="tx1"/>
                </a:solidFill>
              </a:rPr>
              <a:t>це</a:t>
            </a:r>
            <a:r>
              <a:rPr lang="ru-RU" sz="3000" dirty="0">
                <a:solidFill>
                  <a:schemeClr val="tx1"/>
                </a:solidFill>
              </a:rPr>
              <a:t> </a:t>
            </a:r>
            <a:r>
              <a:rPr lang="ru-RU" sz="3000" dirty="0" err="1">
                <a:solidFill>
                  <a:schemeClr val="tx1"/>
                </a:solidFill>
              </a:rPr>
              <a:t>зворотній</a:t>
            </a:r>
            <a:r>
              <a:rPr lang="ru-RU" sz="3000" dirty="0">
                <a:solidFill>
                  <a:schemeClr val="tx1"/>
                </a:solidFill>
              </a:rPr>
              <a:t> </a:t>
            </a:r>
            <a:r>
              <a:rPr lang="ru-RU" sz="3000" dirty="0" err="1">
                <a:solidFill>
                  <a:schemeClr val="tx1"/>
                </a:solidFill>
              </a:rPr>
              <a:t>процес</a:t>
            </a:r>
            <a:r>
              <a:rPr lang="ru-RU" sz="3000" dirty="0">
                <a:solidFill>
                  <a:schemeClr val="tx1"/>
                </a:solidFill>
              </a:rPr>
              <a:t> </a:t>
            </a:r>
            <a:r>
              <a:rPr lang="ru-RU" sz="3000" dirty="0" err="1">
                <a:solidFill>
                  <a:schemeClr val="tx1"/>
                </a:solidFill>
              </a:rPr>
              <a:t>відтворення</a:t>
            </a:r>
            <a:r>
              <a:rPr lang="ru-RU" sz="3000" dirty="0">
                <a:solidFill>
                  <a:schemeClr val="tx1"/>
                </a:solidFill>
              </a:rPr>
              <a:t> </a:t>
            </a:r>
            <a:r>
              <a:rPr lang="ru-RU" sz="3000" dirty="0" err="1">
                <a:solidFill>
                  <a:schemeClr val="tx1"/>
                </a:solidFill>
              </a:rPr>
              <a:t>інформації</a:t>
            </a:r>
            <a:r>
              <a:rPr lang="ru-RU" sz="3000" dirty="0">
                <a:solidFill>
                  <a:schemeClr val="tx1"/>
                </a:solidFill>
              </a:rPr>
              <a:t> </a:t>
            </a:r>
            <a:r>
              <a:rPr lang="ru-RU" sz="3000" dirty="0" err="1">
                <a:solidFill>
                  <a:schemeClr val="tx1"/>
                </a:solidFill>
              </a:rPr>
              <a:t>із</a:t>
            </a:r>
            <a:r>
              <a:rPr lang="ru-RU" sz="3000" dirty="0">
                <a:solidFill>
                  <a:schemeClr val="tx1"/>
                </a:solidFill>
              </a:rPr>
              <a:t> </a:t>
            </a:r>
            <a:r>
              <a:rPr lang="ru-RU" sz="3000" dirty="0" err="1">
                <a:solidFill>
                  <a:schemeClr val="tx1"/>
                </a:solidFill>
              </a:rPr>
              <a:t>шифротексту</a:t>
            </a:r>
            <a:r>
              <a:rPr lang="ru-RU" sz="3000" dirty="0">
                <a:solidFill>
                  <a:schemeClr val="tx1"/>
                </a:solidFill>
              </a:rPr>
              <a:t>.</a:t>
            </a:r>
          </a:p>
          <a:p>
            <a:pPr>
              <a:spcBef>
                <a:spcPts val="0"/>
              </a:spcBef>
              <a:buNone/>
            </a:pPr>
            <a:r>
              <a:rPr lang="ru-RU" sz="3000" b="1" dirty="0">
                <a:solidFill>
                  <a:schemeClr val="tx1"/>
                </a:solidFill>
              </a:rPr>
              <a:t>    </a:t>
            </a:r>
            <a:r>
              <a:rPr lang="ru-RU" sz="3000" b="1" i="1" dirty="0" err="1">
                <a:solidFill>
                  <a:schemeClr val="tx1"/>
                </a:solidFill>
              </a:rPr>
              <a:t>Шифрування</a:t>
            </a:r>
            <a:r>
              <a:rPr lang="ru-RU" sz="3000" b="1" i="1" dirty="0">
                <a:solidFill>
                  <a:schemeClr val="tx1"/>
                </a:solidFill>
              </a:rPr>
              <a:t> </a:t>
            </a:r>
            <a:r>
              <a:rPr lang="ru-RU" sz="3000" dirty="0">
                <a:solidFill>
                  <a:schemeClr val="tx1"/>
                </a:solidFill>
              </a:rPr>
              <a:t>– </a:t>
            </a:r>
            <a:r>
              <a:rPr lang="ru-RU" sz="3000" dirty="0" err="1">
                <a:solidFill>
                  <a:schemeClr val="tx1"/>
                </a:solidFill>
              </a:rPr>
              <a:t>називається</a:t>
            </a:r>
            <a:r>
              <a:rPr lang="ru-RU" sz="3000" dirty="0">
                <a:solidFill>
                  <a:schemeClr val="tx1"/>
                </a:solidFill>
              </a:rPr>
              <a:t> пара </a:t>
            </a:r>
            <a:r>
              <a:rPr lang="ru-RU" sz="3000" dirty="0" err="1">
                <a:solidFill>
                  <a:schemeClr val="tx1"/>
                </a:solidFill>
              </a:rPr>
              <a:t>алгоритмів</a:t>
            </a:r>
            <a:r>
              <a:rPr lang="ru-RU" sz="3000" dirty="0">
                <a:solidFill>
                  <a:schemeClr val="tx1"/>
                </a:solidFill>
              </a:rPr>
              <a:t> </a:t>
            </a:r>
            <a:r>
              <a:rPr lang="ru-RU" sz="3000" dirty="0" err="1">
                <a:solidFill>
                  <a:schemeClr val="tx1"/>
                </a:solidFill>
              </a:rPr>
              <a:t>шифрування</a:t>
            </a:r>
            <a:r>
              <a:rPr lang="ru-RU" sz="3000" dirty="0">
                <a:solidFill>
                  <a:schemeClr val="tx1"/>
                </a:solidFill>
              </a:rPr>
              <a:t>/ </a:t>
            </a:r>
            <a:r>
              <a:rPr lang="ru-RU" sz="3000" dirty="0" err="1">
                <a:solidFill>
                  <a:schemeClr val="tx1"/>
                </a:solidFill>
              </a:rPr>
              <a:t>дешифрування</a:t>
            </a:r>
            <a:r>
              <a:rPr lang="ru-RU" sz="3000" dirty="0">
                <a:solidFill>
                  <a:schemeClr val="tx1"/>
                </a:solidFill>
              </a:rPr>
              <a:t>.</a:t>
            </a:r>
          </a:p>
          <a:p>
            <a:pPr marL="6350" indent="257175">
              <a:spcBef>
                <a:spcPts val="0"/>
              </a:spcBef>
              <a:buNone/>
            </a:pPr>
            <a:r>
              <a:rPr lang="uk-UA" sz="3000" b="1" i="1" dirty="0">
                <a:solidFill>
                  <a:schemeClr val="tx1"/>
                </a:solidFill>
              </a:rPr>
              <a:t>Криптографічний алгоритм, або шифр, </a:t>
            </a:r>
            <a:r>
              <a:rPr lang="uk-UA" sz="3000" dirty="0">
                <a:solidFill>
                  <a:schemeClr val="tx1"/>
                </a:solidFill>
              </a:rPr>
              <a:t>— це математична формула, що описує процеси шифрування і розшифрування</a:t>
            </a:r>
            <a:r>
              <a:rPr lang="uk-UA" sz="3000" b="1" i="1" dirty="0">
                <a:solidFill>
                  <a:schemeClr val="tx1"/>
                </a:solidFill>
              </a:rPr>
              <a:t>.</a:t>
            </a:r>
            <a:endParaRPr lang="ru-RU" sz="3000" b="1" i="1" dirty="0">
              <a:solidFill>
                <a:schemeClr val="tx1"/>
              </a:solidFill>
            </a:endParaRPr>
          </a:p>
          <a:p>
            <a:pPr>
              <a:spcBef>
                <a:spcPts val="0"/>
              </a:spcBef>
              <a:buNone/>
            </a:pPr>
            <a:r>
              <a:rPr lang="uk-UA" dirty="0">
                <a:solidFill>
                  <a:schemeClr val="tx1"/>
                </a:solidFill>
              </a:rPr>
              <a:t>	</a:t>
            </a:r>
            <a:endParaRPr lang="ru-RU" dirty="0">
              <a:solidFill>
                <a:schemeClr val="tx1"/>
              </a:solidFill>
            </a:endParaRPr>
          </a:p>
          <a:p>
            <a:pPr>
              <a:spcBef>
                <a:spcPts val="0"/>
              </a:spcBef>
              <a:buNone/>
            </a:pPr>
            <a:endParaRPr lang="ru-RU" dirty="0">
              <a:solidFill>
                <a:schemeClr val="tx1"/>
              </a:solidFill>
            </a:endParaRPr>
          </a:p>
          <a:p>
            <a:pPr>
              <a:spcBef>
                <a:spcPts val="0"/>
              </a:spcBef>
              <a:buNone/>
            </a:pPr>
            <a:endParaRPr lang="ru-RU" dirty="0">
              <a:solidFill>
                <a:schemeClr val="tx1"/>
              </a:solidFill>
            </a:endParaRPr>
          </a:p>
          <a:p>
            <a:pPr>
              <a:spcBef>
                <a:spcPts val="0"/>
              </a:spcBef>
              <a:buNone/>
            </a:pPr>
            <a:endParaRPr lang="uk-UA" dirty="0">
              <a:solidFill>
                <a:schemeClr val="tx1"/>
              </a:solidFill>
            </a:endParaRPr>
          </a:p>
          <a:p>
            <a:pPr>
              <a:spcBef>
                <a:spcPts val="0"/>
              </a:spcBef>
              <a:buNone/>
            </a:pPr>
            <a:endParaRPr lang="uk-UA" dirty="0">
              <a:solidFill>
                <a:schemeClr val="tx1"/>
              </a:solidFill>
            </a:endParaRP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20482" name="Picture 2" descr="Ð¡Ð¸Ð¼ÐµÑÑÐ¸ÑÐ½Ðµ Ñ Ð°ÑÐ¸Ð¼ÐµÑÑÐ¸ÑÐ½Ðµ ÑÐ¸ÑÑÑÐ²Ð°Ð½Ð½Ñ: Ð²Ð¸Ð·Ð½Ð°ÑÐµÐ½Ð½Ñ Ð¿Ð¾Ð½ÑÑÑÑ, Ð·Ð°ÑÑÐ¾ÑÑÐ²Ð°Ð½Ð½Ñ, Ð¿ÑÐ¸ÐºÐ»Ð°Ð´Ð¸"/>
          <p:cNvPicPr>
            <a:picLocks noChangeAspect="1" noChangeArrowheads="1"/>
          </p:cNvPicPr>
          <p:nvPr/>
        </p:nvPicPr>
        <p:blipFill>
          <a:blip r:embed="rId2"/>
          <a:srcRect/>
          <a:stretch>
            <a:fillRect/>
          </a:stretch>
        </p:blipFill>
        <p:spPr bwMode="auto">
          <a:xfrm>
            <a:off x="7734010" y="1269711"/>
            <a:ext cx="4286250" cy="2676525"/>
          </a:xfrm>
          <a:prstGeom prst="rect">
            <a:avLst/>
          </a:prstGeom>
          <a:noFill/>
        </p:spPr>
      </p:pic>
      <p:pic>
        <p:nvPicPr>
          <p:cNvPr id="20484" name="Picture 4" descr="Ð¡Ð¸Ð¼ÐµÑÑÐ¸ÑÐ½Ðµ Ñ Ð°ÑÐ¸Ð¼ÐµÑÑÐ¸ÑÐ½Ðµ ÑÐ¸ÑÑÑÐ²Ð°Ð½Ð½Ñ: Ð²Ð¸Ð·Ð½Ð°ÑÐµÐ½Ð½Ñ Ð¿Ð¾Ð½ÑÑÑÑ, Ð·Ð°ÑÑÐ¾ÑÑÐ²Ð°Ð½Ð½Ñ, Ð¿ÑÐ¸ÐºÐ»Ð°Ð´Ð¸"/>
          <p:cNvPicPr>
            <a:picLocks noChangeAspect="1" noChangeArrowheads="1"/>
          </p:cNvPicPr>
          <p:nvPr/>
        </p:nvPicPr>
        <p:blipFill>
          <a:blip r:embed="rId3"/>
          <a:srcRect/>
          <a:stretch>
            <a:fillRect/>
          </a:stretch>
        </p:blipFill>
        <p:spPr bwMode="auto">
          <a:xfrm>
            <a:off x="8866910" y="4014754"/>
            <a:ext cx="2198254" cy="23496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88323" y="1924565"/>
            <a:ext cx="6648551" cy="3672672"/>
          </a:xfrm>
        </p:spPr>
        <p:style>
          <a:lnRef idx="1">
            <a:schemeClr val="accent6"/>
          </a:lnRef>
          <a:fillRef idx="2">
            <a:schemeClr val="accent6"/>
          </a:fillRef>
          <a:effectRef idx="1">
            <a:schemeClr val="accent6"/>
          </a:effectRef>
          <a:fontRef idx="minor">
            <a:schemeClr val="dk1"/>
          </a:fontRef>
        </p:style>
        <p:txBody>
          <a:bodyPr/>
          <a:lstStyle/>
          <a:p>
            <a:pPr marL="82550" indent="457200">
              <a:spcBef>
                <a:spcPts val="0"/>
              </a:spcBef>
              <a:buNone/>
            </a:pPr>
            <a:r>
              <a:rPr lang="ru-RU" b="1" i="1" dirty="0"/>
              <a:t>Ключ</a:t>
            </a:r>
            <a:r>
              <a:rPr lang="ru-RU" dirty="0"/>
              <a:t> — </a:t>
            </a:r>
            <a:r>
              <a:rPr lang="ru-RU" dirty="0" err="1"/>
              <a:t>це</a:t>
            </a:r>
            <a:r>
              <a:rPr lang="ru-RU" dirty="0"/>
              <a:t> </a:t>
            </a:r>
            <a:r>
              <a:rPr lang="ru-RU" dirty="0" err="1"/>
              <a:t>секретний</a:t>
            </a:r>
            <a:r>
              <a:rPr lang="ru-RU" dirty="0"/>
              <a:t> параметр (в </a:t>
            </a:r>
            <a:r>
              <a:rPr lang="ru-RU" dirty="0" err="1"/>
              <a:t>ідеалі</a:t>
            </a:r>
            <a:r>
              <a:rPr lang="ru-RU" dirty="0"/>
              <a:t>, </a:t>
            </a:r>
            <a:r>
              <a:rPr lang="ru-RU" dirty="0" err="1"/>
              <a:t>відомий</a:t>
            </a:r>
            <a:r>
              <a:rPr lang="ru-RU" dirty="0"/>
              <a:t> </a:t>
            </a:r>
            <a:r>
              <a:rPr lang="ru-RU" dirty="0" err="1"/>
              <a:t>лише</a:t>
            </a:r>
            <a:r>
              <a:rPr lang="ru-RU" dirty="0"/>
              <a:t> </a:t>
            </a:r>
            <a:r>
              <a:rPr lang="ru-RU" dirty="0" err="1"/>
              <a:t>двом</a:t>
            </a:r>
            <a:r>
              <a:rPr lang="ru-RU" dirty="0"/>
              <a:t> сторонам) для </a:t>
            </a:r>
            <a:r>
              <a:rPr lang="ru-RU" dirty="0" err="1"/>
              <a:t>окремого</a:t>
            </a:r>
            <a:r>
              <a:rPr lang="ru-RU" dirty="0"/>
              <a:t> контексту </a:t>
            </a:r>
            <a:r>
              <a:rPr lang="ru-RU" dirty="0" err="1"/>
              <a:t>під</a:t>
            </a:r>
            <a:r>
              <a:rPr lang="ru-RU" dirty="0"/>
              <a:t> час </a:t>
            </a:r>
            <a:r>
              <a:rPr lang="ru-RU" dirty="0" err="1"/>
              <a:t>передачі</a:t>
            </a:r>
            <a:r>
              <a:rPr lang="ru-RU" dirty="0"/>
              <a:t> </a:t>
            </a:r>
            <a:r>
              <a:rPr lang="ru-RU" dirty="0" err="1"/>
              <a:t>повідомлення</a:t>
            </a:r>
            <a:r>
              <a:rPr lang="ru-RU" dirty="0"/>
              <a:t>.</a:t>
            </a:r>
          </a:p>
          <a:p>
            <a:pPr marL="82550" indent="277813">
              <a:spcBef>
                <a:spcPts val="0"/>
              </a:spcBef>
              <a:buNone/>
            </a:pPr>
            <a:r>
              <a:rPr lang="uk-UA" sz="2600" dirty="0"/>
              <a:t>Ключ забезпечує конфіденційність </a:t>
            </a:r>
            <a:r>
              <a:rPr lang="uk-UA" sz="2600" dirty="0" err="1"/>
              <a:t>шифротексту</a:t>
            </a:r>
            <a:r>
              <a:rPr lang="uk-UA" sz="2600" dirty="0"/>
              <a:t>. Ключі, як правило, — це дуже великі числа. Знання ключа шифрування дозволяє виконати правильне розшифрування </a:t>
            </a:r>
            <a:r>
              <a:rPr lang="uk-UA" sz="2600" dirty="0" err="1"/>
              <a:t>шифротексту</a:t>
            </a:r>
            <a:r>
              <a:rPr lang="uk-UA" sz="2600" dirty="0"/>
              <a:t>.</a:t>
            </a:r>
            <a:endParaRPr lang="ru-RU" sz="2600" dirty="0"/>
          </a:p>
          <a:p>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5" name="Picture 2" descr="ÐÐ¾ÑÐ¾Ð¶ÐµÐµ Ð¸Ð·Ð¾Ð±ÑÐ°Ð¶ÐµÐ½Ð¸Ðµ"/>
          <p:cNvPicPr>
            <a:picLocks noChangeAspect="1" noChangeArrowheads="1"/>
          </p:cNvPicPr>
          <p:nvPr/>
        </p:nvPicPr>
        <p:blipFill>
          <a:blip r:embed="rId2"/>
          <a:srcRect/>
          <a:stretch>
            <a:fillRect/>
          </a:stretch>
        </p:blipFill>
        <p:spPr bwMode="auto">
          <a:xfrm>
            <a:off x="7739170" y="2563091"/>
            <a:ext cx="3565866" cy="3103419"/>
          </a:xfrm>
          <a:prstGeom prst="rect">
            <a:avLst/>
          </a:prstGeom>
          <a:noFill/>
        </p:spPr>
      </p:pic>
      <p:sp>
        <p:nvSpPr>
          <p:cNvPr id="6" name="Заголовок 1"/>
          <p:cNvSpPr>
            <a:spLocks noGrp="1"/>
          </p:cNvSpPr>
          <p:nvPr>
            <p:ph type="title"/>
          </p:nvPr>
        </p:nvSpPr>
        <p:spPr>
          <a:xfrm>
            <a:off x="2452255" y="163208"/>
            <a:ext cx="8901544" cy="998742"/>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4800" b="1" dirty="0">
                <a:solidFill>
                  <a:srgbClr val="C00000"/>
                </a:solidFill>
              </a:rPr>
              <a:t>В криптографії застосовуються такі поняття:</a:t>
            </a:r>
            <a:endParaRPr lang="ru-RU" sz="4800" b="1" dirty="0">
              <a:ln/>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7939" y="180109"/>
            <a:ext cx="7162773" cy="796908"/>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4800" b="1" dirty="0">
                <a:solidFill>
                  <a:srgbClr val="C00000"/>
                </a:solidFill>
              </a:rPr>
              <a:t>В криптографії застосовуються такі поняття:</a:t>
            </a:r>
            <a:endParaRPr lang="ru-RU" sz="4800" b="1" dirty="0">
              <a:ln/>
              <a:solidFill>
                <a:srgbClr val="C00000"/>
              </a:solidFill>
            </a:endParaRPr>
          </a:p>
        </p:txBody>
      </p:sp>
      <p:sp>
        <p:nvSpPr>
          <p:cNvPr id="3" name="Содержимое 2"/>
          <p:cNvSpPr>
            <a:spLocks noGrp="1"/>
          </p:cNvSpPr>
          <p:nvPr>
            <p:ph idx="1"/>
          </p:nvPr>
        </p:nvSpPr>
        <p:spPr>
          <a:xfrm>
            <a:off x="401783" y="1177637"/>
            <a:ext cx="11416144" cy="39624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82550" indent="277813">
              <a:spcBef>
                <a:spcPts val="0"/>
              </a:spcBef>
              <a:buNone/>
            </a:pPr>
            <a:r>
              <a:rPr lang="uk-UA" i="1" dirty="0">
                <a:solidFill>
                  <a:schemeClr val="tx1"/>
                </a:solidFill>
              </a:rPr>
              <a:t> </a:t>
            </a:r>
            <a:r>
              <a:rPr lang="uk-UA" b="1" i="1" dirty="0">
                <a:solidFill>
                  <a:schemeClr val="tx1"/>
                </a:solidFill>
              </a:rPr>
              <a:t>Дешифрування (розкриття шифру) </a:t>
            </a:r>
            <a:r>
              <a:rPr lang="uk-UA" dirty="0">
                <a:solidFill>
                  <a:schemeClr val="tx1"/>
                </a:solidFill>
              </a:rPr>
              <a:t>– процес   одержання інформації із </a:t>
            </a:r>
            <a:r>
              <a:rPr lang="uk-UA" dirty="0" err="1">
                <a:solidFill>
                  <a:schemeClr val="tx1"/>
                </a:solidFill>
              </a:rPr>
              <a:t>шифротексту</a:t>
            </a:r>
            <a:r>
              <a:rPr lang="uk-UA" dirty="0">
                <a:solidFill>
                  <a:schemeClr val="tx1"/>
                </a:solidFill>
              </a:rPr>
              <a:t> без   знання  застосованого  ключа. </a:t>
            </a:r>
          </a:p>
          <a:p>
            <a:pPr marL="82550" indent="277813" algn="just">
              <a:spcBef>
                <a:spcPts val="0"/>
              </a:spcBef>
              <a:buNone/>
            </a:pPr>
            <a:r>
              <a:rPr lang="uk-UA" b="1" i="1" dirty="0">
                <a:solidFill>
                  <a:schemeClr val="tx1"/>
                </a:solidFill>
              </a:rPr>
              <a:t>Стійкість</a:t>
            </a:r>
            <a:r>
              <a:rPr lang="uk-UA" b="1" dirty="0">
                <a:solidFill>
                  <a:schemeClr val="tx1"/>
                </a:solidFill>
              </a:rPr>
              <a:t> </a:t>
            </a:r>
            <a:r>
              <a:rPr lang="uk-UA" b="1" i="1" dirty="0">
                <a:solidFill>
                  <a:schemeClr val="tx1"/>
                </a:solidFill>
              </a:rPr>
              <a:t>(</a:t>
            </a:r>
            <a:r>
              <a:rPr lang="uk-UA" b="1" i="1" dirty="0" err="1">
                <a:solidFill>
                  <a:schemeClr val="tx1"/>
                </a:solidFill>
              </a:rPr>
              <a:t>криптостійкість</a:t>
            </a:r>
            <a:r>
              <a:rPr lang="uk-UA" b="1" i="1" dirty="0">
                <a:solidFill>
                  <a:schemeClr val="tx1"/>
                </a:solidFill>
              </a:rPr>
              <a:t>)</a:t>
            </a:r>
            <a:r>
              <a:rPr lang="uk-UA" b="1" dirty="0">
                <a:solidFill>
                  <a:schemeClr val="tx1"/>
                </a:solidFill>
              </a:rPr>
              <a:t> </a:t>
            </a:r>
            <a:r>
              <a:rPr lang="uk-UA" dirty="0">
                <a:solidFill>
                  <a:schemeClr val="tx1"/>
                </a:solidFill>
              </a:rPr>
              <a:t>- здатність шифру протистояти будь-яким атакам на нього  (спробам розшифрувати перехоплене повідомлення, розкрити ключ шифру або порушити цілісність, достовірність інформації.</a:t>
            </a:r>
            <a:r>
              <a:rPr lang="uk-UA" dirty="0"/>
              <a:t> </a:t>
            </a:r>
          </a:p>
          <a:p>
            <a:pPr marL="82550" indent="277813" algn="just">
              <a:spcBef>
                <a:spcPts val="0"/>
              </a:spcBef>
              <a:buNone/>
            </a:pPr>
            <a:r>
              <a:rPr lang="uk-UA" dirty="0">
                <a:solidFill>
                  <a:schemeClr val="tx1"/>
                </a:solidFill>
              </a:rPr>
              <a:t>Криптографічна стійкість виміряється тим, скільки знадобиться часу і ресурсів, щоб із </a:t>
            </a:r>
            <a:r>
              <a:rPr lang="uk-UA" dirty="0" err="1">
                <a:solidFill>
                  <a:schemeClr val="tx1"/>
                </a:solidFill>
              </a:rPr>
              <a:t>шифртекста</a:t>
            </a:r>
            <a:r>
              <a:rPr lang="uk-UA" dirty="0">
                <a:solidFill>
                  <a:schemeClr val="tx1"/>
                </a:solidFill>
              </a:rPr>
              <a:t> відновити вихідний відкритий текст. </a:t>
            </a:r>
          </a:p>
          <a:p>
            <a:pPr marL="82550" indent="277813" algn="just">
              <a:spcBef>
                <a:spcPts val="0"/>
              </a:spcBef>
              <a:buNone/>
            </a:pPr>
            <a:r>
              <a:rPr lang="uk-UA" dirty="0" err="1">
                <a:solidFill>
                  <a:schemeClr val="tx1"/>
                </a:solidFill>
              </a:rPr>
              <a:t>Криптоалгоритм</a:t>
            </a:r>
            <a:r>
              <a:rPr lang="uk-UA" dirty="0">
                <a:solidFill>
                  <a:schemeClr val="tx1"/>
                </a:solidFill>
              </a:rPr>
              <a:t> плюс усілякі ключі і протоколи, що приводять їх у дію, складають </a:t>
            </a:r>
            <a:r>
              <a:rPr lang="uk-UA" b="1" i="1" dirty="0">
                <a:solidFill>
                  <a:schemeClr val="tx1"/>
                </a:solidFill>
              </a:rPr>
              <a:t>криптосистему</a:t>
            </a:r>
            <a:r>
              <a:rPr lang="uk-UA" dirty="0">
                <a:solidFill>
                  <a:schemeClr val="tx1"/>
                </a:solidFill>
              </a:rPr>
              <a:t>.</a:t>
            </a:r>
            <a:endParaRPr lang="ru-RU" dirty="0">
              <a:solidFill>
                <a:schemeClr val="tx1"/>
              </a:solidFill>
            </a:endParaRPr>
          </a:p>
          <a:p>
            <a:pPr marL="82550" indent="277813">
              <a:spcBef>
                <a:spcPts val="0"/>
              </a:spcBef>
              <a:buNone/>
            </a:pPr>
            <a:endParaRPr lang="ru-RU" dirty="0">
              <a:solidFill>
                <a:schemeClr val="tx1"/>
              </a:solidFill>
            </a:endParaRPr>
          </a:p>
          <a:p>
            <a:pPr>
              <a:spcBef>
                <a:spcPts val="0"/>
              </a:spcBef>
              <a:buNone/>
            </a:pPr>
            <a:endParaRPr lang="ru-RU" dirty="0">
              <a:solidFill>
                <a:schemeClr val="tx1"/>
              </a:solidFill>
            </a:endParaRPr>
          </a:p>
          <a:p>
            <a:pPr>
              <a:spcBef>
                <a:spcPts val="0"/>
              </a:spcBef>
              <a:buNone/>
            </a:pPr>
            <a:endParaRPr lang="ru-RU" dirty="0">
              <a:solidFill>
                <a:schemeClr val="tx1"/>
              </a:solidFill>
            </a:endParaRPr>
          </a:p>
          <a:p>
            <a:pPr>
              <a:spcBef>
                <a:spcPts val="0"/>
              </a:spcBef>
              <a:buNone/>
            </a:pPr>
            <a:endParaRPr lang="uk-UA" dirty="0">
              <a:solidFill>
                <a:schemeClr val="tx1"/>
              </a:solidFill>
            </a:endParaRPr>
          </a:p>
          <a:p>
            <a:pPr>
              <a:spcBef>
                <a:spcPts val="0"/>
              </a:spcBef>
              <a:buNone/>
            </a:pPr>
            <a:endParaRPr lang="uk-UA" dirty="0">
              <a:solidFill>
                <a:schemeClr val="tx1"/>
              </a:solidFill>
            </a:endParaRP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5855" y="163208"/>
            <a:ext cx="6767944" cy="998742"/>
          </a:xfrm>
        </p:spPr>
        <p:txBody>
          <a:bodyPr>
            <a:normAutofit/>
          </a:bodyPr>
          <a:lstStyle/>
          <a:p>
            <a:r>
              <a:rPr lang="uk-UA" sz="5400" b="1" dirty="0" err="1">
                <a:solidFill>
                  <a:srgbClr val="C00000"/>
                </a:solidFill>
                <a:effectLst>
                  <a:outerShdw blurRad="38100" dist="38100" dir="2700000" algn="tl">
                    <a:srgbClr val="000000">
                      <a:alpha val="43137"/>
                    </a:srgbClr>
                  </a:outerShdw>
                </a:effectLst>
              </a:rPr>
              <a:t>Криптологія</a:t>
            </a:r>
            <a:endParaRPr lang="ru-RU" sz="54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805194" y="1148710"/>
            <a:ext cx="7479824" cy="971035"/>
          </a:xfrm>
        </p:spPr>
        <p:txBody>
          <a:bodyPr/>
          <a:lstStyle/>
          <a:p>
            <a:r>
              <a:rPr lang="uk-UA" b="1" dirty="0" err="1"/>
              <a:t>Криптологія</a:t>
            </a:r>
            <a:r>
              <a:rPr lang="uk-UA" dirty="0"/>
              <a:t> – наука, що складається із двох галузей: криптографії і </a:t>
            </a:r>
            <a:r>
              <a:rPr lang="uk-UA" dirty="0" err="1"/>
              <a:t>криптоаналізу</a:t>
            </a:r>
            <a:r>
              <a:rPr lang="uk-UA" dirty="0"/>
              <a:t>. </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graphicFrame>
        <p:nvGraphicFramePr>
          <p:cNvPr id="5" name="Схема 4"/>
          <p:cNvGraphicFramePr/>
          <p:nvPr/>
        </p:nvGraphicFramePr>
        <p:xfrm>
          <a:off x="415637" y="1981200"/>
          <a:ext cx="11402290" cy="2424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40326" y="4768473"/>
            <a:ext cx="11236037" cy="129266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indent="442913"/>
            <a:r>
              <a:rPr lang="ru-RU" sz="2600" dirty="0" err="1"/>
              <a:t>Криптографія</a:t>
            </a:r>
            <a:r>
              <a:rPr lang="ru-RU" sz="2600" dirty="0"/>
              <a:t> – </a:t>
            </a:r>
            <a:r>
              <a:rPr lang="ru-RU" sz="2600" dirty="0" err="1"/>
              <a:t>це</a:t>
            </a:r>
            <a:r>
              <a:rPr lang="ru-RU" sz="2600" dirty="0"/>
              <a:t> </a:t>
            </a:r>
            <a:r>
              <a:rPr lang="ru-RU" sz="2600" dirty="0" err="1"/>
              <a:t>захист</a:t>
            </a:r>
            <a:r>
              <a:rPr lang="ru-RU" sz="2600" dirty="0"/>
              <a:t>, </a:t>
            </a:r>
            <a:r>
              <a:rPr lang="ru-RU" sz="2600" dirty="0" err="1"/>
              <a:t>тобто</a:t>
            </a:r>
            <a:r>
              <a:rPr lang="ru-RU" sz="2600" dirty="0"/>
              <a:t> </a:t>
            </a:r>
            <a:r>
              <a:rPr lang="ru-RU" sz="2600" dirty="0" err="1"/>
              <a:t>розробка</a:t>
            </a:r>
            <a:r>
              <a:rPr lang="ru-RU" sz="2600" dirty="0"/>
              <a:t> </a:t>
            </a:r>
            <a:r>
              <a:rPr lang="ru-RU" sz="2600" dirty="0" err="1"/>
              <a:t>шифрів</a:t>
            </a:r>
            <a:r>
              <a:rPr lang="ru-RU" sz="2600" dirty="0"/>
              <a:t>, а </a:t>
            </a:r>
            <a:r>
              <a:rPr lang="ru-RU" sz="2600" dirty="0" err="1"/>
              <a:t>криптоаналіз</a:t>
            </a:r>
            <a:r>
              <a:rPr lang="ru-RU" sz="2600" dirty="0"/>
              <a:t> – </a:t>
            </a:r>
            <a:r>
              <a:rPr lang="ru-RU" sz="2600" dirty="0" err="1"/>
              <a:t>це</a:t>
            </a:r>
            <a:r>
              <a:rPr lang="ru-RU" sz="2600" dirty="0"/>
              <a:t> </a:t>
            </a:r>
            <a:r>
              <a:rPr lang="ru-RU" sz="2600" dirty="0" err="1"/>
              <a:t>напад</a:t>
            </a:r>
            <a:r>
              <a:rPr lang="ru-RU" sz="2600" dirty="0"/>
              <a:t>, </a:t>
            </a:r>
            <a:r>
              <a:rPr lang="ru-RU" sz="2600" dirty="0" err="1"/>
              <a:t>тобто</a:t>
            </a:r>
            <a:r>
              <a:rPr lang="ru-RU" sz="2600" dirty="0"/>
              <a:t> атака на </a:t>
            </a:r>
            <a:r>
              <a:rPr lang="ru-RU" sz="2600" dirty="0" err="1"/>
              <a:t>шифри</a:t>
            </a:r>
            <a:r>
              <a:rPr lang="ru-RU" sz="2600" dirty="0"/>
              <a:t>. </a:t>
            </a:r>
            <a:r>
              <a:rPr lang="uk-UA" sz="2600" dirty="0"/>
              <a:t>Однак ці дві дисципліни пов'язані між собою – не буває гарних   </a:t>
            </a:r>
            <a:r>
              <a:rPr lang="uk-UA" sz="2600" dirty="0" err="1"/>
              <a:t>криптографів</a:t>
            </a:r>
            <a:r>
              <a:rPr lang="uk-UA" sz="2600" dirty="0"/>
              <a:t>, що не володіють методами </a:t>
            </a:r>
            <a:r>
              <a:rPr lang="uk-UA" sz="2600" dirty="0" err="1"/>
              <a:t>криптоаналізу</a:t>
            </a:r>
            <a:r>
              <a:rPr lang="uk-UA" sz="2600" dirty="0"/>
              <a:t>. </a:t>
            </a:r>
            <a:endParaRPr lang="ru-RU"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43010" name="Picture 2" descr="ÐÐ¾ÑÐ¾Ð¶ÐµÐµ Ð¸Ð·Ð¾Ð±ÑÐ°Ð¶ÐµÐ½Ð¸Ðµ"/>
          <p:cNvPicPr>
            <a:picLocks noChangeAspect="1" noChangeArrowheads="1"/>
          </p:cNvPicPr>
          <p:nvPr/>
        </p:nvPicPr>
        <p:blipFill>
          <a:blip r:embed="rId2"/>
          <a:srcRect/>
          <a:stretch>
            <a:fillRect/>
          </a:stretch>
        </p:blipFill>
        <p:spPr bwMode="auto">
          <a:xfrm>
            <a:off x="571211" y="0"/>
            <a:ext cx="10734098" cy="68161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8836" y="163208"/>
            <a:ext cx="8194963" cy="998742"/>
          </a:xfrm>
        </p:spPr>
        <p:txBody>
          <a:bodyPr>
            <a:normAutofit/>
          </a:bodyPr>
          <a:lstStyle/>
          <a:p>
            <a:r>
              <a:rPr lang="uk-UA" sz="4800" b="1" dirty="0" err="1">
                <a:solidFill>
                  <a:srgbClr val="C00000"/>
                </a:solidFill>
                <a:effectLst>
                  <a:outerShdw blurRad="38100" dist="38100" dir="2700000" algn="tl">
                    <a:srgbClr val="000000">
                      <a:alpha val="43137"/>
                    </a:srgbClr>
                  </a:outerShdw>
                </a:effectLst>
              </a:rPr>
              <a:t>Хеш-функція</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860612" y="2743200"/>
            <a:ext cx="10493187" cy="3433764"/>
          </a:xfrm>
        </p:spPr>
        <p:txBody>
          <a:bodyPr/>
          <a:lstStyle/>
          <a:p>
            <a:endParaRPr lang="ru-RU" dirty="0"/>
          </a:p>
        </p:txBody>
      </p:sp>
      <p:sp>
        <p:nvSpPr>
          <p:cNvPr id="4" name="Нижний колонтитул 3"/>
          <p:cNvSpPr>
            <a:spLocks noGrp="1"/>
          </p:cNvSpPr>
          <p:nvPr>
            <p:ph type="ftr" sz="quarter" idx="11"/>
          </p:nvPr>
        </p:nvSpPr>
        <p:spPr/>
        <p:txBody>
          <a:bodyPr/>
          <a:lstStyle/>
          <a:p>
            <a:r>
              <a:rPr lang="ru-RU" dirty="0"/>
              <a:t>ОСНОВИ ІНФОРМАЦІЙНОЇ БЕЗПЕКИ             </a:t>
            </a:r>
            <a:r>
              <a:rPr lang="ru-RU" dirty="0" err="1"/>
              <a:t>Єгорова</a:t>
            </a:r>
            <a:r>
              <a:rPr lang="ru-RU" dirty="0"/>
              <a:t> О.Л.</a:t>
            </a:r>
            <a:endParaRPr lang="uk-UA" dirty="0"/>
          </a:p>
        </p:txBody>
      </p:sp>
      <p:pic>
        <p:nvPicPr>
          <p:cNvPr id="45058" name="Picture 2" descr="hesh_MD5"/>
          <p:cNvPicPr>
            <a:picLocks noChangeAspect="1" noChangeArrowheads="1"/>
          </p:cNvPicPr>
          <p:nvPr/>
        </p:nvPicPr>
        <p:blipFill>
          <a:blip r:embed="rId2"/>
          <a:srcRect/>
          <a:stretch>
            <a:fillRect/>
          </a:stretch>
        </p:blipFill>
        <p:spPr bwMode="auto">
          <a:xfrm>
            <a:off x="917574" y="2739736"/>
            <a:ext cx="2143125" cy="2143125"/>
          </a:xfrm>
          <a:prstGeom prst="rect">
            <a:avLst/>
          </a:prstGeom>
          <a:noFill/>
        </p:spPr>
      </p:pic>
      <p:sp>
        <p:nvSpPr>
          <p:cNvPr id="45059" name="Rectangle 3"/>
          <p:cNvSpPr>
            <a:spLocks noChangeArrowheads="1"/>
          </p:cNvSpPr>
          <p:nvPr/>
        </p:nvSpPr>
        <p:spPr bwMode="auto">
          <a:xfrm>
            <a:off x="3315134" y="2668732"/>
            <a:ext cx="77546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err="1">
                <a:ln>
                  <a:noFill/>
                </a:ln>
                <a:solidFill>
                  <a:schemeClr val="tx1"/>
                </a:solidFill>
                <a:effectLst/>
                <a:latin typeface="Times New Roman" pitchFamily="18" charset="0"/>
                <a:ea typeface="Times New Roman" pitchFamily="18" charset="0"/>
                <a:cs typeface="Arial" pitchFamily="34" charset="0"/>
              </a:rPr>
              <a:t>Хеш-функція</a:t>
            </a:r>
            <a:r>
              <a:rPr kumimoji="0" lang="uk-UA" sz="2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rPr>
              <a:t> - це </a:t>
            </a:r>
            <a:r>
              <a:rPr kumimoji="0" lang="uk-UA" sz="2400" b="0" i="0" u="none" strike="noStrike" cap="none" normalizeH="0" baseline="0" dirty="0" err="1">
                <a:ln>
                  <a:noFill/>
                </a:ln>
                <a:solidFill>
                  <a:schemeClr val="tx1"/>
                </a:solidFill>
                <a:effectLst/>
                <a:latin typeface="Times New Roman" pitchFamily="18" charset="0"/>
                <a:ea typeface="Times New Roman" pitchFamily="18" charset="0"/>
                <a:cs typeface="Arial" pitchFamily="34" charset="0"/>
              </a:rPr>
              <a:t>складнозворстнє</a:t>
            </a:r>
            <a:r>
              <a:rPr kumimoji="0" lang="uk-UA" sz="2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rPr>
              <a:t> перетворення даних (однобічна функція), реалізована, як правило, засобами симетричного шифрування зі зв'язуванням блоків. Результат шифрування останнього блоку (що залежить від усіх попередніх) і слугує результатом </a:t>
            </a:r>
            <a:r>
              <a:rPr kumimoji="0" lang="uk-UA" sz="2400" b="0" i="0" u="none" strike="noStrike" cap="none" normalizeH="0" baseline="0" dirty="0" err="1">
                <a:ln>
                  <a:noFill/>
                </a:ln>
                <a:solidFill>
                  <a:schemeClr val="tx1"/>
                </a:solidFill>
                <a:effectLst/>
                <a:latin typeface="Times New Roman" pitchFamily="18" charset="0"/>
                <a:ea typeface="Times New Roman" pitchFamily="18" charset="0"/>
                <a:cs typeface="Arial" pitchFamily="34" charset="0"/>
              </a:rPr>
              <a:t>хеш-функції</a:t>
            </a:r>
            <a:r>
              <a:rPr kumimoji="0" lang="uk-UA" sz="2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rPr>
              <a:t>.</a:t>
            </a:r>
            <a:endParaRPr kumimoji="0" lang="uk-UA" sz="2400" b="0" i="0" u="none" strike="noStrike" cap="none" normalizeH="0" baseline="0" dirty="0">
              <a:ln>
                <a:noFill/>
              </a:ln>
              <a:solidFill>
                <a:schemeClr val="tx1"/>
              </a:solidFill>
              <a:effectLst/>
              <a:latin typeface="Arial" pitchFamily="34" charset="0"/>
              <a:cs typeface="Arial" pitchFamily="34" charset="0"/>
            </a:endParaRPr>
          </a:p>
        </p:txBody>
      </p:sp>
      <p:sp>
        <p:nvSpPr>
          <p:cNvPr id="7" name="Прямоугольник 6"/>
          <p:cNvSpPr/>
          <p:nvPr/>
        </p:nvSpPr>
        <p:spPr>
          <a:xfrm>
            <a:off x="831273" y="1221709"/>
            <a:ext cx="10584872" cy="138499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u-RU" sz="2800" b="1" dirty="0" err="1"/>
              <a:t>Хешування</a:t>
            </a:r>
            <a:r>
              <a:rPr lang="ru-RU" sz="2800" b="1" dirty="0"/>
              <a:t> (англ. </a:t>
            </a:r>
            <a:r>
              <a:rPr lang="en-US" sz="2800" b="1" dirty="0"/>
              <a:t>hashing) - </a:t>
            </a:r>
            <a:r>
              <a:rPr lang="ru-RU" sz="2800" dirty="0" err="1"/>
              <a:t>перетворення</a:t>
            </a:r>
            <a:r>
              <a:rPr lang="ru-RU" sz="2800" dirty="0"/>
              <a:t> </a:t>
            </a:r>
            <a:r>
              <a:rPr lang="ru-RU" sz="2800" dirty="0" err="1"/>
              <a:t>вхідного</a:t>
            </a:r>
            <a:r>
              <a:rPr lang="ru-RU" sz="2800" dirty="0"/>
              <a:t> </a:t>
            </a:r>
            <a:r>
              <a:rPr lang="ru-RU" sz="2800" dirty="0" err="1"/>
              <a:t>масиву</a:t>
            </a:r>
            <a:r>
              <a:rPr lang="ru-RU" sz="2800" dirty="0"/>
              <a:t> </a:t>
            </a:r>
            <a:r>
              <a:rPr lang="ru-RU" sz="2800" dirty="0" err="1"/>
              <a:t>даних</a:t>
            </a:r>
            <a:r>
              <a:rPr lang="ru-RU" sz="2800" dirty="0"/>
              <a:t> </a:t>
            </a:r>
            <a:r>
              <a:rPr lang="ru-RU" sz="2800" dirty="0" err="1"/>
              <a:t>довільної</a:t>
            </a:r>
            <a:r>
              <a:rPr lang="ru-RU" sz="2800" dirty="0"/>
              <a:t> </a:t>
            </a:r>
            <a:r>
              <a:rPr lang="ru-RU" sz="2800" dirty="0" err="1"/>
              <a:t>довжини</a:t>
            </a:r>
            <a:r>
              <a:rPr lang="ru-RU" sz="2800" dirty="0"/>
              <a:t> в </a:t>
            </a:r>
            <a:r>
              <a:rPr lang="ru-RU" sz="2800" dirty="0" err="1"/>
              <a:t>вихідну</a:t>
            </a:r>
            <a:r>
              <a:rPr lang="ru-RU" sz="2800" dirty="0"/>
              <a:t> </a:t>
            </a:r>
            <a:r>
              <a:rPr lang="ru-RU" sz="2800" dirty="0" err="1"/>
              <a:t>бітову</a:t>
            </a:r>
            <a:r>
              <a:rPr lang="ru-RU" sz="2800" dirty="0"/>
              <a:t> </a:t>
            </a:r>
            <a:r>
              <a:rPr lang="ru-RU" sz="2800" dirty="0" err="1"/>
              <a:t>послідовність</a:t>
            </a:r>
            <a:r>
              <a:rPr lang="ru-RU" sz="2800" dirty="0"/>
              <a:t> </a:t>
            </a:r>
            <a:r>
              <a:rPr lang="ru-RU" sz="2800" dirty="0" err="1"/>
              <a:t>фіксованої</a:t>
            </a:r>
            <a:r>
              <a:rPr lang="ru-RU" sz="2800" dirty="0"/>
              <a:t> </a:t>
            </a:r>
            <a:r>
              <a:rPr lang="ru-RU" sz="2800" dirty="0" err="1"/>
              <a:t>довжини</a:t>
            </a:r>
            <a:r>
              <a:rPr lang="ru-RU" sz="2800" dirty="0"/>
              <a:t>, яку </a:t>
            </a:r>
            <a:r>
              <a:rPr lang="ru-RU" sz="2800" dirty="0" err="1"/>
              <a:t>можна</a:t>
            </a:r>
            <a:r>
              <a:rPr lang="ru-RU" sz="2800" dirty="0"/>
              <a:t> </a:t>
            </a:r>
            <a:r>
              <a:rPr lang="ru-RU" sz="2800" dirty="0" err="1"/>
              <a:t>використати</a:t>
            </a:r>
            <a:r>
              <a:rPr lang="ru-RU" sz="2800" dirty="0"/>
              <a:t> для </a:t>
            </a:r>
            <a:r>
              <a:rPr lang="ru-RU" sz="2800" dirty="0" err="1"/>
              <a:t>порівняння</a:t>
            </a:r>
            <a:r>
              <a:rPr lang="ru-RU" sz="2800" dirty="0"/>
              <a:t> </a:t>
            </a:r>
            <a:r>
              <a:rPr lang="ru-RU" sz="2800" dirty="0" err="1"/>
              <a:t>даних</a:t>
            </a:r>
            <a:r>
              <a:rPr lang="ru-RU"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20291" y="163208"/>
            <a:ext cx="7426036" cy="998742"/>
          </a:xfrm>
        </p:spPr>
        <p:txBody>
          <a:bodyPr>
            <a:normAutofit/>
          </a:bodyPr>
          <a:lstStyle/>
          <a:p>
            <a:pPr algn="ctr"/>
            <a:r>
              <a:rPr lang="uk-UA" sz="4800" b="1" dirty="0">
                <a:solidFill>
                  <a:srgbClr val="C00000"/>
                </a:solidFill>
                <a:effectLst>
                  <a:outerShdw blurRad="38100" dist="38100" dir="2700000" algn="tl">
                    <a:srgbClr val="000000">
                      <a:alpha val="43137"/>
                    </a:srgbClr>
                  </a:outerShdw>
                </a:effectLst>
              </a:rPr>
              <a:t>Види шифрування</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a:xfrm>
            <a:off x="748145" y="1191492"/>
            <a:ext cx="5271655" cy="2341417"/>
          </a:xfrm>
          <a:solidFill>
            <a:srgbClr val="339933"/>
          </a:solidFill>
        </p:spPr>
        <p:txBody>
          <a:bodyPr>
            <a:normAutofit lnSpcReduction="10000"/>
          </a:bodyPr>
          <a:lstStyle/>
          <a:p>
            <a:pPr marL="6350" indent="311150">
              <a:buNone/>
            </a:pPr>
            <a:r>
              <a:rPr lang="ru-RU" b="1" i="1" dirty="0" err="1">
                <a:solidFill>
                  <a:schemeClr val="bg1"/>
                </a:solidFill>
              </a:rPr>
              <a:t>Симетричне</a:t>
            </a:r>
            <a:r>
              <a:rPr lang="ru-RU" b="1" i="1" dirty="0">
                <a:solidFill>
                  <a:schemeClr val="bg1"/>
                </a:solidFill>
              </a:rPr>
              <a:t> </a:t>
            </a:r>
            <a:r>
              <a:rPr lang="ru-RU" b="1" i="1" dirty="0" err="1">
                <a:solidFill>
                  <a:schemeClr val="bg1"/>
                </a:solidFill>
              </a:rPr>
              <a:t>шифрування</a:t>
            </a:r>
            <a:r>
              <a:rPr lang="ru-RU" b="1" i="1" dirty="0">
                <a:solidFill>
                  <a:schemeClr val="bg1"/>
                </a:solidFill>
              </a:rPr>
              <a:t>.</a:t>
            </a:r>
          </a:p>
          <a:p>
            <a:pPr marL="6350" indent="311150">
              <a:buNone/>
            </a:pPr>
            <a:r>
              <a:rPr lang="ru-RU" dirty="0" err="1">
                <a:solidFill>
                  <a:schemeClr val="bg1"/>
                </a:solidFill>
              </a:rPr>
              <a:t>Шифрування</a:t>
            </a:r>
            <a:r>
              <a:rPr lang="ru-RU" dirty="0">
                <a:solidFill>
                  <a:schemeClr val="bg1"/>
                </a:solidFill>
              </a:rPr>
              <a:t> </a:t>
            </a:r>
            <a:r>
              <a:rPr lang="ru-RU" dirty="0" err="1">
                <a:solidFill>
                  <a:schemeClr val="bg1"/>
                </a:solidFill>
              </a:rPr>
              <a:t>відбувається</a:t>
            </a:r>
            <a:r>
              <a:rPr lang="ru-RU" dirty="0">
                <a:solidFill>
                  <a:schemeClr val="bg1"/>
                </a:solidFill>
              </a:rPr>
              <a:t> одним </a:t>
            </a:r>
            <a:r>
              <a:rPr lang="ru-RU" dirty="0" err="1">
                <a:solidFill>
                  <a:schemeClr val="bg1"/>
                </a:solidFill>
              </a:rPr>
              <a:t>і</a:t>
            </a:r>
            <a:r>
              <a:rPr lang="ru-RU" dirty="0">
                <a:solidFill>
                  <a:schemeClr val="bg1"/>
                </a:solidFill>
              </a:rPr>
              <a:t> </a:t>
            </a:r>
            <a:r>
              <a:rPr lang="ru-RU" dirty="0" err="1">
                <a:solidFill>
                  <a:schemeClr val="bg1"/>
                </a:solidFill>
              </a:rPr>
              <a:t>тим</a:t>
            </a:r>
            <a:r>
              <a:rPr lang="ru-RU" dirty="0">
                <a:solidFill>
                  <a:schemeClr val="bg1"/>
                </a:solidFill>
              </a:rPr>
              <a:t> же </a:t>
            </a:r>
            <a:r>
              <a:rPr lang="ru-RU" dirty="0" err="1">
                <a:solidFill>
                  <a:schemeClr val="bg1"/>
                </a:solidFill>
              </a:rPr>
              <a:t>ключем</a:t>
            </a:r>
            <a:r>
              <a:rPr lang="ru-RU" dirty="0">
                <a:solidFill>
                  <a:schemeClr val="bg1"/>
                </a:solidFill>
              </a:rPr>
              <a:t>. </a:t>
            </a:r>
            <a:r>
              <a:rPr lang="ru-RU" dirty="0" err="1">
                <a:solidFill>
                  <a:schemeClr val="bg1"/>
                </a:solidFill>
              </a:rPr>
              <a:t>Тобто</a:t>
            </a:r>
            <a:r>
              <a:rPr lang="ru-RU" dirty="0">
                <a:solidFill>
                  <a:schemeClr val="bg1"/>
                </a:solidFill>
              </a:rPr>
              <a:t>: </a:t>
            </a:r>
            <a:r>
              <a:rPr lang="ru-RU" dirty="0" err="1">
                <a:solidFill>
                  <a:schemeClr val="bg1"/>
                </a:solidFill>
              </a:rPr>
              <a:t>зашифрували</a:t>
            </a:r>
            <a:r>
              <a:rPr lang="ru-RU" dirty="0">
                <a:solidFill>
                  <a:schemeClr val="bg1"/>
                </a:solidFill>
              </a:rPr>
              <a:t> файл </a:t>
            </a:r>
            <a:r>
              <a:rPr lang="ru-RU" dirty="0" err="1">
                <a:solidFill>
                  <a:schemeClr val="bg1"/>
                </a:solidFill>
              </a:rPr>
              <a:t>ключем</a:t>
            </a:r>
            <a:r>
              <a:rPr lang="ru-RU" dirty="0">
                <a:solidFill>
                  <a:schemeClr val="bg1"/>
                </a:solidFill>
              </a:rPr>
              <a:t> ‘А’ а </a:t>
            </a:r>
            <a:r>
              <a:rPr lang="ru-RU" dirty="0" err="1">
                <a:solidFill>
                  <a:schemeClr val="bg1"/>
                </a:solidFill>
              </a:rPr>
              <a:t>потім</a:t>
            </a:r>
            <a:r>
              <a:rPr lang="ru-RU" dirty="0">
                <a:solidFill>
                  <a:schemeClr val="bg1"/>
                </a:solidFill>
              </a:rPr>
              <a:t> для </a:t>
            </a:r>
            <a:r>
              <a:rPr lang="ru-RU" dirty="0" err="1">
                <a:solidFill>
                  <a:schemeClr val="bg1"/>
                </a:solidFill>
              </a:rPr>
              <a:t>розшифрування</a:t>
            </a:r>
            <a:r>
              <a:rPr lang="ru-RU" dirty="0">
                <a:solidFill>
                  <a:schemeClr val="bg1"/>
                </a:solidFill>
              </a:rPr>
              <a:t> </a:t>
            </a:r>
            <a:r>
              <a:rPr lang="ru-RU" dirty="0" err="1">
                <a:solidFill>
                  <a:schemeClr val="bg1"/>
                </a:solidFill>
              </a:rPr>
              <a:t>потрібен</a:t>
            </a:r>
            <a:r>
              <a:rPr lang="ru-RU" dirty="0">
                <a:solidFill>
                  <a:schemeClr val="bg1"/>
                </a:solidFill>
              </a:rPr>
              <a:t> </a:t>
            </a:r>
            <a:r>
              <a:rPr lang="ru-RU" dirty="0" err="1">
                <a:solidFill>
                  <a:schemeClr val="bg1"/>
                </a:solidFill>
              </a:rPr>
              <a:t>цей</a:t>
            </a:r>
            <a:r>
              <a:rPr lang="ru-RU" dirty="0">
                <a:solidFill>
                  <a:schemeClr val="bg1"/>
                </a:solidFill>
              </a:rPr>
              <a:t> </a:t>
            </a:r>
            <a:r>
              <a:rPr lang="ru-RU" dirty="0" err="1">
                <a:solidFill>
                  <a:schemeClr val="bg1"/>
                </a:solidFill>
              </a:rPr>
              <a:t>самий</a:t>
            </a:r>
            <a:r>
              <a:rPr lang="ru-RU" dirty="0">
                <a:solidFill>
                  <a:schemeClr val="bg1"/>
                </a:solidFill>
              </a:rPr>
              <a:t> ключ ‘А’.</a:t>
            </a:r>
          </a:p>
        </p:txBody>
      </p:sp>
      <p:sp>
        <p:nvSpPr>
          <p:cNvPr id="6" name="Содержимое 5"/>
          <p:cNvSpPr>
            <a:spLocks noGrp="1"/>
          </p:cNvSpPr>
          <p:nvPr>
            <p:ph sz="half" idx="2"/>
          </p:nvPr>
        </p:nvSpPr>
        <p:spPr>
          <a:xfrm>
            <a:off x="6172200" y="1177636"/>
            <a:ext cx="5181600" cy="2355273"/>
          </a:xfrm>
          <a:solidFill>
            <a:srgbClr val="FFC000"/>
          </a:solidFill>
        </p:spPr>
        <p:txBody>
          <a:bodyPr>
            <a:normAutofit lnSpcReduction="10000"/>
          </a:bodyPr>
          <a:lstStyle/>
          <a:p>
            <a:pPr algn="ctr">
              <a:buNone/>
            </a:pPr>
            <a:r>
              <a:rPr lang="ru-RU" b="1" i="1" dirty="0" err="1"/>
              <a:t>Асиметричне</a:t>
            </a:r>
            <a:r>
              <a:rPr lang="ru-RU" b="1" i="1" dirty="0"/>
              <a:t> </a:t>
            </a:r>
            <a:r>
              <a:rPr lang="ru-RU" b="1" i="1" dirty="0" err="1"/>
              <a:t>шифрування</a:t>
            </a:r>
            <a:endParaRPr lang="ru-RU" b="1" i="1" dirty="0"/>
          </a:p>
          <a:p>
            <a:pPr algn="ctr">
              <a:buNone/>
            </a:pPr>
            <a:r>
              <a:rPr lang="ru-RU" dirty="0" err="1"/>
              <a:t>відбувається</a:t>
            </a:r>
            <a:r>
              <a:rPr lang="ru-RU" dirty="0"/>
              <a:t> </a:t>
            </a:r>
            <a:r>
              <a:rPr lang="ru-RU" dirty="0" err="1"/>
              <a:t>генерація</a:t>
            </a:r>
            <a:r>
              <a:rPr lang="ru-RU" dirty="0"/>
              <a:t> пари – </a:t>
            </a:r>
            <a:r>
              <a:rPr lang="ru-RU" dirty="0" err="1"/>
              <a:t>двох</a:t>
            </a:r>
            <a:r>
              <a:rPr lang="ru-RU" dirty="0"/>
              <a:t> </a:t>
            </a:r>
            <a:r>
              <a:rPr lang="ru-RU" dirty="0" err="1"/>
              <a:t>ключів</a:t>
            </a:r>
            <a:r>
              <a:rPr lang="ru-RU" dirty="0"/>
              <a:t>: </a:t>
            </a:r>
            <a:r>
              <a:rPr lang="en-US" i="1" dirty="0"/>
              <a:t>private key</a:t>
            </a:r>
            <a:r>
              <a:rPr lang="en-US" dirty="0"/>
              <a:t> (</a:t>
            </a:r>
            <a:r>
              <a:rPr lang="ru-RU" dirty="0" err="1"/>
              <a:t>секретний</a:t>
            </a:r>
            <a:r>
              <a:rPr lang="ru-RU" dirty="0"/>
              <a:t> ключ, </a:t>
            </a:r>
            <a:r>
              <a:rPr lang="ru-RU" dirty="0" err="1"/>
              <a:t>тільки</a:t>
            </a:r>
            <a:r>
              <a:rPr lang="ru-RU" dirty="0"/>
              <a:t> для вас) </a:t>
            </a:r>
            <a:r>
              <a:rPr lang="ru-RU" dirty="0" err="1"/>
              <a:t>і</a:t>
            </a:r>
            <a:r>
              <a:rPr lang="ru-RU" dirty="0"/>
              <a:t> </a:t>
            </a:r>
            <a:r>
              <a:rPr lang="en-US" i="1" dirty="0"/>
              <a:t>public key</a:t>
            </a:r>
            <a:r>
              <a:rPr lang="en-US" dirty="0"/>
              <a:t>(</a:t>
            </a:r>
            <a:r>
              <a:rPr lang="ru-RU" dirty="0" err="1"/>
              <a:t>публічний</a:t>
            </a:r>
            <a:r>
              <a:rPr lang="ru-RU" dirty="0"/>
              <a:t>, </a:t>
            </a:r>
            <a:r>
              <a:rPr lang="ru-RU" dirty="0" err="1"/>
              <a:t>загальнодоступний</a:t>
            </a:r>
            <a:r>
              <a:rPr lang="ru-RU" dirty="0"/>
              <a:t> для </a:t>
            </a:r>
            <a:r>
              <a:rPr lang="ru-RU" dirty="0" err="1"/>
              <a:t>всіх</a:t>
            </a:r>
            <a:r>
              <a:rPr lang="ru-RU" dirty="0"/>
              <a:t>).</a:t>
            </a:r>
            <a:endParaRPr lang="ru-RU" b="1" i="1"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44034" name="Picture 2" descr="ÐÑÐ¸Ð¿ÑÐ¾Ð³ÑÐ°ÑÑÑÐ½Ñ Ð¼ÐµÑÐ¾Ð´Ð¸ Ð·Ð°ÑÐ¸ÑÑÑ ÑÐ½ÑÐ¾ÑÐ¼Ð°ÑÑÑ"/>
          <p:cNvPicPr>
            <a:picLocks noChangeAspect="1" noChangeArrowheads="1"/>
          </p:cNvPicPr>
          <p:nvPr/>
        </p:nvPicPr>
        <p:blipFill>
          <a:blip r:embed="rId2"/>
          <a:srcRect/>
          <a:stretch>
            <a:fillRect/>
          </a:stretch>
        </p:blipFill>
        <p:spPr bwMode="auto">
          <a:xfrm>
            <a:off x="231774" y="3685742"/>
            <a:ext cx="5671698" cy="1814945"/>
          </a:xfrm>
          <a:prstGeom prst="rect">
            <a:avLst/>
          </a:prstGeom>
          <a:noFill/>
        </p:spPr>
      </p:pic>
      <p:pic>
        <p:nvPicPr>
          <p:cNvPr id="16386" name="Picture 2" descr="ÐÑÐ¸Ð¿ÑÐ¾Ð³ÑÐ°ÑÑÑÐ½Ñ Ð¼ÐµÑÐ¾Ð´Ð¸ Ð·Ð°ÑÐ¸ÑÑÑ ÑÐ½ÑÐ¾ÑÐ¼Ð°ÑÑÑ"/>
          <p:cNvPicPr>
            <a:picLocks noChangeAspect="1" noChangeArrowheads="1"/>
          </p:cNvPicPr>
          <p:nvPr/>
        </p:nvPicPr>
        <p:blipFill>
          <a:blip r:embed="rId3"/>
          <a:srcRect/>
          <a:stretch>
            <a:fillRect/>
          </a:stretch>
        </p:blipFill>
        <p:spPr bwMode="auto">
          <a:xfrm>
            <a:off x="6172200" y="3500437"/>
            <a:ext cx="5372121" cy="24183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5926" y="214290"/>
            <a:ext cx="6901833" cy="6540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800" b="1" dirty="0">
                <a:solidFill>
                  <a:srgbClr val="C00000"/>
                </a:solidFill>
                <a:effectLst>
                  <a:outerShdw blurRad="38100" dist="38100" dir="2700000" algn="tl">
                    <a:srgbClr val="000000">
                      <a:alpha val="43137"/>
                    </a:srgbClr>
                  </a:outerShdw>
                </a:effectLst>
              </a:rPr>
              <a:t>Симетричні алгоритми </a:t>
            </a:r>
            <a:endParaRPr lang="ru-RU" sz="4800" b="1" dirty="0">
              <a:solidFill>
                <a:srgbClr val="C0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95745" y="1204898"/>
            <a:ext cx="10820437" cy="1219647"/>
          </a:xfrm>
          <a:solidFill>
            <a:srgbClr val="339933"/>
          </a:solidFill>
        </p:spPr>
        <p:txBody>
          <a:bodyPr>
            <a:normAutofit lnSpcReduction="10000"/>
          </a:bodyPr>
          <a:lstStyle/>
          <a:p>
            <a:pPr algn="just"/>
            <a:r>
              <a:rPr lang="uk-UA" b="1" i="1" u="sng" dirty="0"/>
              <a:t>Шифрування з симетричними ключами </a:t>
            </a:r>
            <a:r>
              <a:rPr lang="uk-UA" dirty="0"/>
              <a:t>- схема шифрування, у якій ключ шифрування, та ключ дешифрування збігаються, або один легко обчислюється з іншого та навпаки.</a:t>
            </a:r>
          </a:p>
        </p:txBody>
      </p:sp>
      <p:sp>
        <p:nvSpPr>
          <p:cNvPr id="10" name="Прямоугольник 9"/>
          <p:cNvSpPr/>
          <p:nvPr/>
        </p:nvSpPr>
        <p:spPr>
          <a:xfrm>
            <a:off x="581891" y="2427146"/>
            <a:ext cx="10861963" cy="1569660"/>
          </a:xfrm>
          <a:prstGeom prst="rect">
            <a:avLst/>
          </a:prstGeom>
          <a:solidFill>
            <a:srgbClr val="993366"/>
          </a:solidFill>
        </p:spPr>
        <p:txBody>
          <a:bodyPr wrap="square">
            <a:spAutoFit/>
          </a:bodyPr>
          <a:lstStyle/>
          <a:p>
            <a:r>
              <a:rPr lang="ru-RU" sz="2400" b="1" u="sng" dirty="0" err="1">
                <a:solidFill>
                  <a:schemeClr val="bg1"/>
                </a:solidFill>
                <a:effectLst>
                  <a:outerShdw blurRad="38100" dist="38100" dir="2700000" algn="tl">
                    <a:srgbClr val="000000">
                      <a:alpha val="43137"/>
                    </a:srgbClr>
                  </a:outerShdw>
                </a:effectLst>
              </a:rPr>
              <a:t>Недоліком</a:t>
            </a:r>
            <a:r>
              <a:rPr lang="ru-RU" sz="2400" dirty="0">
                <a:solidFill>
                  <a:schemeClr val="bg1"/>
                </a:solidFill>
              </a:rPr>
              <a:t> </a:t>
            </a:r>
            <a:r>
              <a:rPr lang="ru-RU" sz="2400" dirty="0" err="1">
                <a:solidFill>
                  <a:schemeClr val="bg1"/>
                </a:solidFill>
              </a:rPr>
              <a:t>симетричних</a:t>
            </a:r>
            <a:r>
              <a:rPr lang="ru-RU" sz="2400" dirty="0">
                <a:solidFill>
                  <a:schemeClr val="bg1"/>
                </a:solidFill>
              </a:rPr>
              <a:t> </a:t>
            </a:r>
            <a:r>
              <a:rPr lang="ru-RU" sz="2400" dirty="0" err="1">
                <a:solidFill>
                  <a:schemeClr val="bg1"/>
                </a:solidFill>
              </a:rPr>
              <a:t>алгоритмів</a:t>
            </a:r>
            <a:r>
              <a:rPr lang="ru-RU" sz="2400" dirty="0">
                <a:solidFill>
                  <a:schemeClr val="bg1"/>
                </a:solidFill>
              </a:rPr>
              <a:t> </a:t>
            </a:r>
            <a:r>
              <a:rPr lang="ru-RU" sz="2400" dirty="0" err="1">
                <a:solidFill>
                  <a:schemeClr val="bg1"/>
                </a:solidFill>
              </a:rPr>
              <a:t>є</a:t>
            </a:r>
            <a:r>
              <a:rPr lang="ru-RU" sz="2400" dirty="0">
                <a:solidFill>
                  <a:schemeClr val="bg1"/>
                </a:solidFill>
              </a:rPr>
              <a:t> </a:t>
            </a:r>
            <a:r>
              <a:rPr lang="ru-RU" sz="2400" dirty="0" err="1">
                <a:solidFill>
                  <a:schemeClr val="bg1"/>
                </a:solidFill>
              </a:rPr>
              <a:t>необхідність</a:t>
            </a:r>
            <a:r>
              <a:rPr lang="ru-RU" sz="2400" dirty="0">
                <a:solidFill>
                  <a:schemeClr val="bg1"/>
                </a:solidFill>
              </a:rPr>
              <a:t> </a:t>
            </a:r>
            <a:r>
              <a:rPr lang="ru-RU" sz="2400" dirty="0" err="1">
                <a:solidFill>
                  <a:schemeClr val="bg1"/>
                </a:solidFill>
              </a:rPr>
              <a:t>мати</a:t>
            </a:r>
            <a:r>
              <a:rPr lang="ru-RU" sz="2400" dirty="0">
                <a:solidFill>
                  <a:schemeClr val="bg1"/>
                </a:solidFill>
              </a:rPr>
              <a:t> </a:t>
            </a:r>
            <a:r>
              <a:rPr lang="ru-RU" sz="2400" dirty="0" err="1">
                <a:solidFill>
                  <a:schemeClr val="bg1"/>
                </a:solidFill>
              </a:rPr>
              <a:t>секретний</a:t>
            </a:r>
            <a:r>
              <a:rPr lang="ru-RU" sz="2400" dirty="0">
                <a:solidFill>
                  <a:schemeClr val="bg1"/>
                </a:solidFill>
              </a:rPr>
              <a:t> ключ </a:t>
            </a:r>
            <a:r>
              <a:rPr lang="ru-RU" sz="2400" dirty="0" err="1">
                <a:solidFill>
                  <a:schemeClr val="bg1"/>
                </a:solidFill>
              </a:rPr>
              <a:t>з</a:t>
            </a:r>
            <a:r>
              <a:rPr lang="ru-RU" sz="2400" dirty="0">
                <a:solidFill>
                  <a:schemeClr val="bg1"/>
                </a:solidFill>
              </a:rPr>
              <a:t> </a:t>
            </a:r>
            <a:r>
              <a:rPr lang="ru-RU" sz="2400" dirty="0" err="1">
                <a:solidFill>
                  <a:schemeClr val="bg1"/>
                </a:solidFill>
              </a:rPr>
              <a:t>обох</a:t>
            </a:r>
            <a:r>
              <a:rPr lang="ru-RU" sz="2400" dirty="0">
                <a:solidFill>
                  <a:schemeClr val="bg1"/>
                </a:solidFill>
              </a:rPr>
              <a:t> </a:t>
            </a:r>
            <a:r>
              <a:rPr lang="ru-RU" sz="2400" dirty="0" err="1">
                <a:solidFill>
                  <a:schemeClr val="bg1"/>
                </a:solidFill>
              </a:rPr>
              <a:t>боків</a:t>
            </a:r>
            <a:r>
              <a:rPr lang="ru-RU" sz="2400" dirty="0">
                <a:solidFill>
                  <a:schemeClr val="bg1"/>
                </a:solidFill>
              </a:rPr>
              <a:t> </a:t>
            </a:r>
            <a:r>
              <a:rPr lang="ru-RU" sz="2400" dirty="0" err="1">
                <a:solidFill>
                  <a:schemeClr val="bg1"/>
                </a:solidFill>
              </a:rPr>
              <a:t>передачі</a:t>
            </a:r>
            <a:r>
              <a:rPr lang="ru-RU" sz="2400" dirty="0">
                <a:solidFill>
                  <a:schemeClr val="bg1"/>
                </a:solidFill>
              </a:rPr>
              <a:t> </a:t>
            </a:r>
            <a:r>
              <a:rPr lang="ru-RU" sz="2400" dirty="0" err="1">
                <a:solidFill>
                  <a:schemeClr val="bg1"/>
                </a:solidFill>
              </a:rPr>
              <a:t>інформації</a:t>
            </a:r>
            <a:r>
              <a:rPr lang="ru-RU" sz="2400" dirty="0">
                <a:solidFill>
                  <a:schemeClr val="bg1"/>
                </a:solidFill>
              </a:rPr>
              <a:t>. Так як </a:t>
            </a:r>
            <a:r>
              <a:rPr lang="ru-RU" sz="2400" dirty="0" err="1">
                <a:solidFill>
                  <a:schemeClr val="bg1"/>
                </a:solidFill>
              </a:rPr>
              <a:t>ключі</a:t>
            </a:r>
            <a:r>
              <a:rPr lang="ru-RU" sz="2400" dirty="0">
                <a:solidFill>
                  <a:schemeClr val="bg1"/>
                </a:solidFill>
              </a:rPr>
              <a:t> </a:t>
            </a:r>
            <a:r>
              <a:rPr lang="ru-RU" sz="2400" dirty="0" err="1">
                <a:solidFill>
                  <a:schemeClr val="bg1"/>
                </a:solidFill>
              </a:rPr>
              <a:t>є</a:t>
            </a:r>
            <a:r>
              <a:rPr lang="ru-RU" sz="2400" dirty="0">
                <a:solidFill>
                  <a:schemeClr val="bg1"/>
                </a:solidFill>
              </a:rPr>
              <a:t> предметом </a:t>
            </a:r>
            <a:r>
              <a:rPr lang="ru-RU" sz="2400" dirty="0" err="1">
                <a:solidFill>
                  <a:schemeClr val="bg1"/>
                </a:solidFill>
              </a:rPr>
              <a:t>можливого</a:t>
            </a:r>
            <a:r>
              <a:rPr lang="ru-RU" sz="2400" dirty="0">
                <a:solidFill>
                  <a:schemeClr val="bg1"/>
                </a:solidFill>
              </a:rPr>
              <a:t> </a:t>
            </a:r>
            <a:r>
              <a:rPr lang="ru-RU" sz="2400" dirty="0" err="1">
                <a:solidFill>
                  <a:schemeClr val="bg1"/>
                </a:solidFill>
              </a:rPr>
              <a:t>перехоплення</a:t>
            </a:r>
            <a:r>
              <a:rPr lang="ru-RU" sz="2400" dirty="0">
                <a:solidFill>
                  <a:schemeClr val="bg1"/>
                </a:solidFill>
              </a:rPr>
              <a:t>, </a:t>
            </a:r>
            <a:r>
              <a:rPr lang="ru-RU" sz="2400" dirty="0" err="1">
                <a:solidFill>
                  <a:schemeClr val="bg1"/>
                </a:solidFill>
              </a:rPr>
              <a:t>їх</a:t>
            </a:r>
            <a:r>
              <a:rPr lang="ru-RU" sz="2400" dirty="0">
                <a:solidFill>
                  <a:schemeClr val="bg1"/>
                </a:solidFill>
              </a:rPr>
              <a:t> </a:t>
            </a:r>
            <a:r>
              <a:rPr lang="ru-RU" sz="2400" dirty="0" err="1">
                <a:solidFill>
                  <a:schemeClr val="bg1"/>
                </a:solidFill>
              </a:rPr>
              <a:t>необхідно</a:t>
            </a:r>
            <a:r>
              <a:rPr lang="ru-RU" sz="2400" dirty="0">
                <a:solidFill>
                  <a:schemeClr val="bg1"/>
                </a:solidFill>
              </a:rPr>
              <a:t> часто </a:t>
            </a:r>
            <a:r>
              <a:rPr lang="ru-RU" sz="2400" dirty="0" err="1">
                <a:solidFill>
                  <a:schemeClr val="bg1"/>
                </a:solidFill>
              </a:rPr>
              <a:t>змінювати</a:t>
            </a:r>
            <a:r>
              <a:rPr lang="ru-RU" sz="2400" dirty="0">
                <a:solidFill>
                  <a:schemeClr val="bg1"/>
                </a:solidFill>
              </a:rPr>
              <a:t> та </a:t>
            </a:r>
            <a:r>
              <a:rPr lang="ru-RU" sz="2400" dirty="0" err="1">
                <a:solidFill>
                  <a:schemeClr val="bg1"/>
                </a:solidFill>
              </a:rPr>
              <a:t>передавати</a:t>
            </a:r>
            <a:r>
              <a:rPr lang="ru-RU" sz="2400" dirty="0">
                <a:solidFill>
                  <a:schemeClr val="bg1"/>
                </a:solidFill>
              </a:rPr>
              <a:t> по </a:t>
            </a:r>
            <a:r>
              <a:rPr lang="ru-RU" sz="2400" dirty="0" err="1">
                <a:solidFill>
                  <a:schemeClr val="bg1"/>
                </a:solidFill>
              </a:rPr>
              <a:t>безпечних</a:t>
            </a:r>
            <a:r>
              <a:rPr lang="ru-RU" sz="2400" dirty="0">
                <a:solidFill>
                  <a:schemeClr val="bg1"/>
                </a:solidFill>
              </a:rPr>
              <a:t> каналах </a:t>
            </a:r>
            <a:r>
              <a:rPr lang="ru-RU" sz="2400" dirty="0" err="1">
                <a:solidFill>
                  <a:schemeClr val="bg1"/>
                </a:solidFill>
              </a:rPr>
              <a:t>передачі</a:t>
            </a:r>
            <a:r>
              <a:rPr lang="ru-RU" sz="2400" dirty="0">
                <a:solidFill>
                  <a:schemeClr val="bg1"/>
                </a:solidFill>
              </a:rPr>
              <a:t> </a:t>
            </a:r>
            <a:r>
              <a:rPr lang="ru-RU" sz="2400" dirty="0" err="1">
                <a:solidFill>
                  <a:schemeClr val="bg1"/>
                </a:solidFill>
              </a:rPr>
              <a:t>інформації</a:t>
            </a:r>
            <a:r>
              <a:rPr lang="ru-RU" sz="2400" dirty="0">
                <a:solidFill>
                  <a:schemeClr val="bg1"/>
                </a:solidFill>
              </a:rPr>
              <a:t> </a:t>
            </a:r>
            <a:r>
              <a:rPr lang="ru-RU" sz="2400" dirty="0" err="1">
                <a:solidFill>
                  <a:schemeClr val="bg1"/>
                </a:solidFill>
              </a:rPr>
              <a:t>під</a:t>
            </a:r>
            <a:r>
              <a:rPr lang="ru-RU" sz="2400" dirty="0">
                <a:solidFill>
                  <a:schemeClr val="bg1"/>
                </a:solidFill>
              </a:rPr>
              <a:t> час </a:t>
            </a:r>
            <a:r>
              <a:rPr lang="ru-RU" sz="2400" dirty="0" err="1">
                <a:solidFill>
                  <a:schemeClr val="bg1"/>
                </a:solidFill>
              </a:rPr>
              <a:t>розповсюдження</a:t>
            </a:r>
            <a:r>
              <a:rPr lang="ru-RU" sz="2400" dirty="0">
                <a:solidFill>
                  <a:schemeClr val="bg1"/>
                </a:solidFill>
              </a:rPr>
              <a:t>.</a:t>
            </a:r>
          </a:p>
        </p:txBody>
      </p:sp>
      <p:sp>
        <p:nvSpPr>
          <p:cNvPr id="16" name="Нижний колонтитул 15"/>
          <p:cNvSpPr>
            <a:spLocks noGrp="1"/>
          </p:cNvSpPr>
          <p:nvPr>
            <p:ph type="ftr" sz="quarter" idx="11"/>
          </p:nvPr>
        </p:nvSpPr>
        <p:spPr/>
        <p:txBody>
          <a:bodyPr/>
          <a:lstStyle/>
          <a:p>
            <a:r>
              <a:rPr lang="ru-RU"/>
              <a:t>ОСНОВИ ІНФОРМАЦІЙНОЇ БЕЗПЕКИ             Єгорова О.Л.</a:t>
            </a:r>
            <a:endParaRPr lang="uk-UA"/>
          </a:p>
        </p:txBody>
      </p:sp>
      <p:sp>
        <p:nvSpPr>
          <p:cNvPr id="17" name="Прямоугольник 16"/>
          <p:cNvSpPr/>
          <p:nvPr/>
        </p:nvSpPr>
        <p:spPr>
          <a:xfrm>
            <a:off x="6497782" y="4573536"/>
            <a:ext cx="5000193" cy="1384995"/>
          </a:xfrm>
          <a:prstGeom prst="rect">
            <a:avLst/>
          </a:prstGeom>
          <a:solidFill>
            <a:srgbClr val="FFC000"/>
          </a:solidFill>
          <a:ln>
            <a:solidFill>
              <a:srgbClr val="002060"/>
            </a:solidFill>
          </a:ln>
        </p:spPr>
        <p:txBody>
          <a:bodyPr wrap="square">
            <a:spAutoFit/>
          </a:bodyPr>
          <a:lstStyle/>
          <a:p>
            <a:r>
              <a:rPr lang="ru-RU" sz="2800" b="1" dirty="0" err="1"/>
              <a:t>Блочні</a:t>
            </a:r>
            <a:r>
              <a:rPr lang="ru-RU" sz="2800" b="1" dirty="0"/>
              <a:t>  </a:t>
            </a:r>
            <a:r>
              <a:rPr lang="ru-RU" sz="2800" dirty="0"/>
              <a:t>(</a:t>
            </a:r>
            <a:r>
              <a:rPr lang="ru-RU" sz="2800" dirty="0" err="1"/>
              <a:t>працюють</a:t>
            </a:r>
            <a:r>
              <a:rPr lang="ru-RU" sz="2800" dirty="0"/>
              <a:t> </a:t>
            </a:r>
            <a:r>
              <a:rPr lang="ru-RU" sz="2800" dirty="0" err="1"/>
              <a:t>з</a:t>
            </a:r>
            <a:r>
              <a:rPr lang="ru-RU" sz="2800" dirty="0"/>
              <a:t> блоками </a:t>
            </a:r>
            <a:r>
              <a:rPr lang="ru-RU" sz="2800" dirty="0" err="1"/>
              <a:t>фіксованого</a:t>
            </a:r>
            <a:r>
              <a:rPr lang="ru-RU" sz="2800" dirty="0"/>
              <a:t> </a:t>
            </a:r>
            <a:r>
              <a:rPr lang="ru-RU" sz="2800" dirty="0" err="1"/>
              <a:t>розміру</a:t>
            </a:r>
            <a:r>
              <a:rPr lang="ru-RU" sz="2800" dirty="0"/>
              <a:t>, </a:t>
            </a:r>
            <a:r>
              <a:rPr lang="ru-RU" sz="2800" dirty="0" err="1"/>
              <a:t>довжина</a:t>
            </a:r>
            <a:r>
              <a:rPr lang="ru-RU" sz="2800" dirty="0"/>
              <a:t> блоку =64 б</a:t>
            </a:r>
            <a:r>
              <a:rPr lang="uk-UA" sz="2800" dirty="0"/>
              <a:t>і</a:t>
            </a:r>
            <a:r>
              <a:rPr lang="ru-RU" sz="2800" dirty="0"/>
              <a:t>та)</a:t>
            </a:r>
          </a:p>
        </p:txBody>
      </p:sp>
      <p:sp>
        <p:nvSpPr>
          <p:cNvPr id="18" name="Прямоугольник 17"/>
          <p:cNvSpPr/>
          <p:nvPr/>
        </p:nvSpPr>
        <p:spPr>
          <a:xfrm>
            <a:off x="665019" y="4586527"/>
            <a:ext cx="4350326" cy="1384995"/>
          </a:xfrm>
          <a:prstGeom prst="rect">
            <a:avLst/>
          </a:prstGeom>
          <a:solidFill>
            <a:srgbClr val="FFC000"/>
          </a:solidFill>
          <a:ln>
            <a:solidFill>
              <a:schemeClr val="accent1">
                <a:lumMod val="75000"/>
              </a:schemeClr>
            </a:solidFill>
          </a:ln>
        </p:spPr>
        <p:txBody>
          <a:bodyPr wrap="square">
            <a:spAutoFit/>
          </a:bodyPr>
          <a:lstStyle/>
          <a:p>
            <a:r>
              <a:rPr lang="ru-RU" sz="2800" b="1" dirty="0" err="1"/>
              <a:t>Потокові</a:t>
            </a:r>
            <a:r>
              <a:rPr lang="ru-RU" sz="2800" b="1" dirty="0"/>
              <a:t>   </a:t>
            </a:r>
            <a:r>
              <a:rPr lang="ru-RU" sz="2800" dirty="0"/>
              <a:t>(</a:t>
            </a:r>
            <a:r>
              <a:rPr lang="ru-RU" sz="2800" dirty="0" err="1"/>
              <a:t>послідовно</a:t>
            </a:r>
            <a:r>
              <a:rPr lang="ru-RU" sz="2800" dirty="0"/>
              <a:t> </a:t>
            </a:r>
            <a:r>
              <a:rPr lang="ru-RU" sz="2800" dirty="0" err="1"/>
              <a:t>обробляють</a:t>
            </a:r>
            <a:r>
              <a:rPr lang="ru-RU" sz="2800" dirty="0"/>
              <a:t> текст </a:t>
            </a:r>
            <a:r>
              <a:rPr lang="ru-RU" sz="2800" dirty="0" err="1"/>
              <a:t>повідомлення</a:t>
            </a:r>
            <a:r>
              <a:rPr lang="ru-RU" sz="2800" dirty="0"/>
              <a:t>)</a:t>
            </a:r>
          </a:p>
        </p:txBody>
      </p:sp>
      <p:sp>
        <p:nvSpPr>
          <p:cNvPr id="19" name="Прямоугольник 18"/>
          <p:cNvSpPr/>
          <p:nvPr/>
        </p:nvSpPr>
        <p:spPr>
          <a:xfrm>
            <a:off x="678872" y="6063826"/>
            <a:ext cx="1073727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400" dirty="0" err="1"/>
              <a:t>Ці</a:t>
            </a:r>
            <a:r>
              <a:rPr lang="ru-RU" sz="2400" dirty="0"/>
              <a:t> </a:t>
            </a:r>
            <a:r>
              <a:rPr lang="ru-RU" sz="2400" dirty="0" err="1"/>
              <a:t>алгоритми</a:t>
            </a:r>
            <a:r>
              <a:rPr lang="ru-RU" sz="2400" dirty="0"/>
              <a:t> </a:t>
            </a:r>
            <a:r>
              <a:rPr lang="ru-RU" sz="2400" dirty="0" err="1"/>
              <a:t>шифрування</a:t>
            </a:r>
            <a:r>
              <a:rPr lang="ru-RU" sz="2400" dirty="0"/>
              <a:t> </a:t>
            </a:r>
            <a:r>
              <a:rPr lang="ru-RU" sz="2400" dirty="0" err="1"/>
              <a:t>були</a:t>
            </a:r>
            <a:r>
              <a:rPr lang="ru-RU" sz="2400" dirty="0"/>
              <a:t> </a:t>
            </a:r>
            <a:r>
              <a:rPr lang="ru-RU" sz="2400" dirty="0" err="1"/>
              <a:t>єдиними</a:t>
            </a:r>
            <a:r>
              <a:rPr lang="ru-RU" sz="2400" dirty="0"/>
              <a:t> </a:t>
            </a:r>
            <a:r>
              <a:rPr lang="ru-RU" sz="2400" dirty="0" err="1"/>
              <a:t>загально</a:t>
            </a:r>
            <a:r>
              <a:rPr lang="ru-RU" sz="2400" dirty="0"/>
              <a:t> </a:t>
            </a:r>
            <a:r>
              <a:rPr lang="ru-RU" sz="2400" dirty="0" err="1"/>
              <a:t>відомими</a:t>
            </a:r>
            <a:r>
              <a:rPr lang="ru-RU" sz="2400" dirty="0"/>
              <a:t> до </a:t>
            </a:r>
            <a:r>
              <a:rPr lang="ru-RU" sz="2400" dirty="0" err="1"/>
              <a:t>липня</a:t>
            </a:r>
            <a:r>
              <a:rPr lang="ru-RU" sz="2400" dirty="0"/>
              <a:t> 1976.</a:t>
            </a:r>
          </a:p>
        </p:txBody>
      </p:sp>
      <p:sp>
        <p:nvSpPr>
          <p:cNvPr id="20" name="Прямоугольник 19"/>
          <p:cNvSpPr/>
          <p:nvPr/>
        </p:nvSpPr>
        <p:spPr>
          <a:xfrm>
            <a:off x="762000" y="3994233"/>
            <a:ext cx="10432472"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err="1">
                <a:ln w="11430"/>
                <a:solidFill>
                  <a:srgbClr val="002060"/>
                </a:solidFill>
              </a:rPr>
              <a:t>Типи</a:t>
            </a:r>
            <a:r>
              <a:rPr lang="ru-RU" sz="3600" b="1" dirty="0">
                <a:ln w="11430"/>
                <a:solidFill>
                  <a:srgbClr val="002060"/>
                </a:solidFill>
              </a:rPr>
              <a:t> </a:t>
            </a:r>
            <a:r>
              <a:rPr lang="ru-RU" sz="3600" b="1" dirty="0" err="1">
                <a:ln w="11430"/>
                <a:solidFill>
                  <a:srgbClr val="002060"/>
                </a:solidFill>
              </a:rPr>
              <a:t>симетричних</a:t>
            </a:r>
            <a:r>
              <a:rPr lang="ru-RU" sz="3600" b="1" dirty="0">
                <a:ln w="11430"/>
                <a:solidFill>
                  <a:srgbClr val="002060"/>
                </a:solidFill>
              </a:rPr>
              <a:t> </a:t>
            </a:r>
            <a:r>
              <a:rPr lang="ru-RU" sz="3600" b="1" dirty="0" err="1">
                <a:ln w="11430"/>
                <a:solidFill>
                  <a:srgbClr val="002060"/>
                </a:solidFill>
              </a:rPr>
              <a:t>алгоритмів</a:t>
            </a:r>
            <a:r>
              <a:rPr lang="ru-RU" sz="3600" b="1" dirty="0">
                <a:ln w="11430"/>
                <a:solidFill>
                  <a:srgbClr val="002060"/>
                </a:solidFill>
              </a:rPr>
              <a:t> </a:t>
            </a:r>
            <a:r>
              <a:rPr lang="ru-RU" sz="3600" b="1" dirty="0" err="1">
                <a:ln w="11430"/>
                <a:solidFill>
                  <a:srgbClr val="002060"/>
                </a:solidFill>
              </a:rPr>
              <a:t>шифрування</a:t>
            </a:r>
            <a:endParaRPr lang="ru-RU" sz="3600" b="1" dirty="0">
              <a:ln w="1143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465126" y="1177636"/>
            <a:ext cx="3269673" cy="4985472"/>
          </a:xfrm>
          <a:solidFill>
            <a:srgbClr val="00B050"/>
          </a:solidFill>
        </p:spPr>
        <p:txBody>
          <a:bodyPr>
            <a:normAutofit lnSpcReduction="10000"/>
          </a:bodyPr>
          <a:lstStyle/>
          <a:p>
            <a:pPr algn="ctr"/>
            <a:r>
              <a:rPr lang="ru-RU" dirty="0" err="1"/>
              <a:t>Уявіть</a:t>
            </a:r>
            <a:r>
              <a:rPr lang="ru-RU" dirty="0"/>
              <a:t> </a:t>
            </a:r>
            <a:r>
              <a:rPr lang="ru-RU" dirty="0" err="1"/>
              <a:t>собі</a:t>
            </a:r>
            <a:r>
              <a:rPr lang="ru-RU" dirty="0"/>
              <a:t> </a:t>
            </a:r>
            <a:r>
              <a:rPr lang="ru-RU" dirty="0" err="1"/>
              <a:t>скриньку</a:t>
            </a:r>
            <a:r>
              <a:rPr lang="ru-RU" dirty="0"/>
              <a:t> </a:t>
            </a:r>
            <a:r>
              <a:rPr lang="ru-RU" dirty="0" err="1"/>
              <a:t>із</a:t>
            </a:r>
            <a:r>
              <a:rPr lang="ru-RU" dirty="0"/>
              <a:t> </a:t>
            </a:r>
            <a:r>
              <a:rPr lang="ru-RU" dirty="0" err="1"/>
              <a:t>вбудованим</a:t>
            </a:r>
            <a:r>
              <a:rPr lang="ru-RU" dirty="0"/>
              <a:t> замком. </a:t>
            </a:r>
            <a:r>
              <a:rPr lang="ru-RU" dirty="0" err="1"/>
              <a:t>Туди</a:t>
            </a:r>
            <a:r>
              <a:rPr lang="ru-RU" dirty="0"/>
              <a:t> </a:t>
            </a:r>
            <a:r>
              <a:rPr lang="ru-RU" dirty="0" err="1"/>
              <a:t>ви</a:t>
            </a:r>
            <a:r>
              <a:rPr lang="ru-RU" dirty="0"/>
              <a:t> кладете ваш лист. </a:t>
            </a:r>
            <a:r>
              <a:rPr lang="ru-RU" dirty="0" err="1"/>
              <a:t>Закриваєте</a:t>
            </a:r>
            <a:r>
              <a:rPr lang="ru-RU" dirty="0"/>
              <a:t> </a:t>
            </a:r>
            <a:r>
              <a:rPr lang="ru-RU" dirty="0" err="1"/>
              <a:t>її</a:t>
            </a:r>
            <a:r>
              <a:rPr lang="ru-RU" dirty="0"/>
              <a:t> на ключ </a:t>
            </a:r>
            <a:r>
              <a:rPr lang="ru-RU" dirty="0" err="1"/>
              <a:t>і</a:t>
            </a:r>
            <a:r>
              <a:rPr lang="ru-RU" dirty="0"/>
              <a:t> </a:t>
            </a:r>
            <a:r>
              <a:rPr lang="ru-RU" dirty="0" err="1"/>
              <a:t>пересилаєте</a:t>
            </a:r>
            <a:r>
              <a:rPr lang="ru-RU" dirty="0"/>
              <a:t> </a:t>
            </a:r>
            <a:r>
              <a:rPr lang="ru-RU" dirty="0" err="1"/>
              <a:t>її</a:t>
            </a:r>
            <a:r>
              <a:rPr lang="ru-RU" dirty="0"/>
              <a:t> </a:t>
            </a:r>
            <a:r>
              <a:rPr lang="ru-RU" dirty="0" err="1"/>
              <a:t>вашому</a:t>
            </a:r>
            <a:r>
              <a:rPr lang="ru-RU" dirty="0"/>
              <a:t> адресату. У адресата </a:t>
            </a:r>
            <a:r>
              <a:rPr lang="ru-RU" dirty="0" err="1"/>
              <a:t>є</a:t>
            </a:r>
            <a:r>
              <a:rPr lang="ru-RU" dirty="0"/>
              <a:t> </a:t>
            </a:r>
            <a:r>
              <a:rPr lang="ru-RU" dirty="0" err="1"/>
              <a:t>копія</a:t>
            </a:r>
            <a:r>
              <a:rPr lang="ru-RU" dirty="0"/>
              <a:t> </a:t>
            </a:r>
            <a:r>
              <a:rPr lang="ru-RU" dirty="0" err="1"/>
              <a:t>цього</a:t>
            </a:r>
            <a:r>
              <a:rPr lang="ru-RU" dirty="0"/>
              <a:t> ключа </a:t>
            </a:r>
            <a:r>
              <a:rPr lang="ru-RU" dirty="0" err="1"/>
              <a:t>який</a:t>
            </a:r>
            <a:r>
              <a:rPr lang="ru-RU" dirty="0"/>
              <a:t> </a:t>
            </a:r>
            <a:r>
              <a:rPr lang="ru-RU" dirty="0" err="1"/>
              <a:t>зможе</a:t>
            </a:r>
            <a:r>
              <a:rPr lang="ru-RU" dirty="0"/>
              <a:t> </a:t>
            </a:r>
            <a:r>
              <a:rPr lang="ru-RU" dirty="0" err="1"/>
              <a:t>відкрити</a:t>
            </a:r>
            <a:r>
              <a:rPr lang="ru-RU" dirty="0"/>
              <a:t> </a:t>
            </a:r>
            <a:r>
              <a:rPr lang="ru-RU" dirty="0" err="1"/>
              <a:t>цю</a:t>
            </a:r>
            <a:r>
              <a:rPr lang="ru-RU" dirty="0"/>
              <a:t> </a:t>
            </a:r>
            <a:r>
              <a:rPr lang="ru-RU" dirty="0" err="1"/>
              <a:t>скриньку</a:t>
            </a:r>
            <a:r>
              <a:rPr lang="ru-RU" dirty="0"/>
              <a:t>.</a:t>
            </a:r>
          </a:p>
          <a:p>
            <a:pPr algn="ct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pic>
        <p:nvPicPr>
          <p:cNvPr id="40962" name="Picture 2" descr="ÐÐ¾ÑÐ¾Ð¶ÐµÐµ Ð¸Ð·Ð¾Ð±ÑÐ°Ð¶ÐµÐ½Ð¸Ðµ"/>
          <p:cNvPicPr>
            <a:picLocks noChangeAspect="1" noChangeArrowheads="1"/>
          </p:cNvPicPr>
          <p:nvPr/>
        </p:nvPicPr>
        <p:blipFill>
          <a:blip r:embed="rId2"/>
          <a:srcRect/>
          <a:stretch>
            <a:fillRect/>
          </a:stretch>
        </p:blipFill>
        <p:spPr bwMode="auto">
          <a:xfrm>
            <a:off x="384956" y="1191490"/>
            <a:ext cx="8146474" cy="4752110"/>
          </a:xfrm>
          <a:prstGeom prst="rect">
            <a:avLst/>
          </a:prstGeom>
          <a:noFill/>
        </p:spPr>
      </p:pic>
      <p:sp>
        <p:nvSpPr>
          <p:cNvPr id="6" name="Заголовок 1"/>
          <p:cNvSpPr>
            <a:spLocks noGrp="1"/>
          </p:cNvSpPr>
          <p:nvPr>
            <p:ph type="title"/>
          </p:nvPr>
        </p:nvSpPr>
        <p:spPr>
          <a:xfrm>
            <a:off x="2632364" y="163513"/>
            <a:ext cx="8721436" cy="99853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800" b="1" dirty="0">
                <a:solidFill>
                  <a:srgbClr val="C00000"/>
                </a:solidFill>
                <a:effectLst>
                  <a:outerShdw blurRad="38100" dist="38100" dir="2700000" algn="tl">
                    <a:srgbClr val="000000">
                      <a:alpha val="43137"/>
                    </a:srgbClr>
                  </a:outerShdw>
                </a:effectLst>
              </a:rPr>
              <a:t>Симетричні алгоритми </a:t>
            </a:r>
            <a:endParaRPr lang="ru-RU" sz="4800"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34794" y="1662545"/>
            <a:ext cx="6057206" cy="4688379"/>
          </a:xfrm>
        </p:spPr>
        <p:style>
          <a:lnRef idx="1">
            <a:schemeClr val="accent5"/>
          </a:lnRef>
          <a:fillRef idx="3">
            <a:schemeClr val="accent5"/>
          </a:fillRef>
          <a:effectRef idx="2">
            <a:schemeClr val="accent5"/>
          </a:effectRef>
          <a:fontRef idx="minor">
            <a:schemeClr val="lt1"/>
          </a:fontRef>
        </p:style>
        <p:txBody>
          <a:bodyPr>
            <a:normAutofit/>
          </a:bodyPr>
          <a:lstStyle/>
          <a:p>
            <a:pPr marL="182563" indent="-182563"/>
            <a:r>
              <a:rPr lang="uk-UA" sz="3200" dirty="0"/>
              <a:t>Що таке контроль доступу?</a:t>
            </a:r>
          </a:p>
          <a:p>
            <a:pPr marL="182563" indent="-182563">
              <a:spcBef>
                <a:spcPts val="600"/>
              </a:spcBef>
            </a:pPr>
            <a:r>
              <a:rPr lang="uk-UA" sz="3200" dirty="0"/>
              <a:t>Що розуміють під розмежуванням доступу?</a:t>
            </a:r>
          </a:p>
          <a:p>
            <a:pPr marL="182563" indent="-182563">
              <a:spcBef>
                <a:spcPts val="600"/>
              </a:spcBef>
            </a:pPr>
            <a:r>
              <a:rPr lang="uk-UA" sz="3200" dirty="0"/>
              <a:t> Що вивчає наука криптографія?</a:t>
            </a:r>
          </a:p>
          <a:p>
            <a:pPr marL="182563" indent="-182563">
              <a:spcBef>
                <a:spcPts val="600"/>
              </a:spcBef>
            </a:pPr>
            <a:r>
              <a:rPr lang="uk-UA" sz="3200" dirty="0"/>
              <a:t>Що таке шифрування, дешифрування інформації? </a:t>
            </a:r>
          </a:p>
          <a:p>
            <a:pPr marL="182563" indent="-182563">
              <a:spcBef>
                <a:spcPts val="600"/>
              </a:spcBef>
            </a:pPr>
            <a:r>
              <a:rPr lang="uk-UA" sz="3200" dirty="0"/>
              <a:t>Які види шифрування існують?</a:t>
            </a:r>
          </a:p>
          <a:p>
            <a:pPr marL="182563" indent="-182563">
              <a:spcBef>
                <a:spcPts val="600"/>
              </a:spcBef>
            </a:pPr>
            <a:r>
              <a:rPr lang="uk-UA" sz="3200" dirty="0"/>
              <a:t>Що таке ключ і для чого він використовується? </a:t>
            </a:r>
            <a:endParaRPr lang="en-US" sz="3200"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TextBox 4"/>
          <p:cNvSpPr txBox="1"/>
          <p:nvPr/>
        </p:nvSpPr>
        <p:spPr>
          <a:xfrm>
            <a:off x="1" y="1030508"/>
            <a:ext cx="5802284" cy="523220"/>
          </a:xfrm>
          <a:prstGeom prst="rect">
            <a:avLst/>
          </a:prstGeom>
          <a:solidFill>
            <a:srgbClr val="FFC73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002060"/>
                </a:solidFill>
              </a:rPr>
              <a:t>Пригадайте:</a:t>
            </a:r>
          </a:p>
        </p:txBody>
      </p:sp>
      <p:sp>
        <p:nvSpPr>
          <p:cNvPr id="7" name="TextBox 6"/>
          <p:cNvSpPr txBox="1"/>
          <p:nvPr/>
        </p:nvSpPr>
        <p:spPr>
          <a:xfrm>
            <a:off x="6101543" y="1063759"/>
            <a:ext cx="6090458" cy="523220"/>
          </a:xfrm>
          <a:prstGeom prst="rect">
            <a:avLst/>
          </a:prstGeom>
          <a:solidFill>
            <a:srgbClr val="00206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Ви дізнаєтеся:</a:t>
            </a:r>
          </a:p>
        </p:txBody>
      </p:sp>
      <p:sp>
        <p:nvSpPr>
          <p:cNvPr id="8" name="Содержимое 2"/>
          <p:cNvSpPr txBox="1">
            <a:spLocks/>
          </p:cNvSpPr>
          <p:nvPr/>
        </p:nvSpPr>
        <p:spPr>
          <a:xfrm>
            <a:off x="0" y="1681943"/>
            <a:ext cx="5835535" cy="463573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fontScale="85000" lnSpcReduction="20000"/>
          </a:bodyPr>
          <a:lstStyle/>
          <a:p>
            <a:pPr marL="514350" lvl="0" indent="-514350">
              <a:buFont typeface="+mj-lt"/>
              <a:buAutoNum type="arabicPeriod"/>
            </a:pPr>
            <a:r>
              <a:rPr lang="ru-RU" sz="3200" dirty="0">
                <a:solidFill>
                  <a:schemeClr val="tx1"/>
                </a:solidFill>
              </a:rPr>
              <a:t>Як</a:t>
            </a:r>
            <a:r>
              <a:rPr lang="uk-UA" sz="3200" dirty="0">
                <a:solidFill>
                  <a:schemeClr val="tx1"/>
                </a:solidFill>
              </a:rPr>
              <a:t>і  засоби використовуються для захисту від несанкціонованого доступу?</a:t>
            </a:r>
          </a:p>
          <a:p>
            <a:pPr marL="514350" lvl="0" indent="-514350">
              <a:buFont typeface="+mj-lt"/>
              <a:buAutoNum type="arabicPeriod"/>
            </a:pPr>
            <a:r>
              <a:rPr lang="uk-UA" sz="3200" dirty="0">
                <a:solidFill>
                  <a:schemeClr val="tx1"/>
                </a:solidFill>
              </a:rPr>
              <a:t>Які переваги і недоліки парольної </a:t>
            </a:r>
            <a:r>
              <a:rPr lang="uk-UA" sz="3200" dirty="0" err="1">
                <a:solidFill>
                  <a:schemeClr val="tx1"/>
                </a:solidFill>
              </a:rPr>
              <a:t>аутентифікації</a:t>
            </a:r>
            <a:r>
              <a:rPr lang="uk-UA" sz="3200" dirty="0">
                <a:solidFill>
                  <a:schemeClr val="tx1"/>
                </a:solidFill>
              </a:rPr>
              <a:t>?  Апаратної </a:t>
            </a:r>
            <a:r>
              <a:rPr lang="uk-UA" sz="3200" dirty="0" err="1">
                <a:solidFill>
                  <a:schemeClr val="tx1"/>
                </a:solidFill>
              </a:rPr>
              <a:t>аутентафікації</a:t>
            </a:r>
            <a:r>
              <a:rPr lang="uk-UA" sz="3200" dirty="0">
                <a:solidFill>
                  <a:schemeClr val="tx1"/>
                </a:solidFill>
              </a:rPr>
              <a:t>?</a:t>
            </a:r>
          </a:p>
          <a:p>
            <a:pPr marL="514350" lvl="0" indent="-514350">
              <a:buFont typeface="+mj-lt"/>
              <a:buAutoNum type="arabicPeriod"/>
            </a:pPr>
            <a:r>
              <a:rPr lang="uk-UA" sz="3200" dirty="0">
                <a:solidFill>
                  <a:schemeClr val="tx1"/>
                </a:solidFill>
              </a:rPr>
              <a:t>Чому біометричні системи захисту інформації є найбільш надійними?</a:t>
            </a:r>
          </a:p>
          <a:p>
            <a:pPr marL="514350" indent="-514350">
              <a:buFont typeface="+mj-lt"/>
              <a:buAutoNum type="arabicPeriod"/>
            </a:pPr>
            <a:r>
              <a:rPr lang="uk-UA" sz="3200" dirty="0">
                <a:solidFill>
                  <a:schemeClr val="tx1"/>
                </a:solidFill>
              </a:rPr>
              <a:t>Вкажіть проблеми ідентифікації особистості по обличчю, за характеристиками голосу?  </a:t>
            </a:r>
            <a:endParaRPr lang="ru-RU" sz="3200" b="1" dirty="0">
              <a:solidFill>
                <a:schemeClr val="tx1"/>
              </a:solidFill>
            </a:endParaRPr>
          </a:p>
          <a:p>
            <a:pPr marL="514350" indent="-514350">
              <a:buFont typeface="+mj-lt"/>
              <a:buAutoNum type="arabicPeriod"/>
            </a:pPr>
            <a:r>
              <a:rPr lang="uk-UA" sz="3200" dirty="0">
                <a:solidFill>
                  <a:schemeClr val="tx1"/>
                </a:solidFill>
              </a:rPr>
              <a:t>Чому райдужка краще за інших </a:t>
            </a:r>
            <a:r>
              <a:rPr lang="uk-UA" sz="3200" dirty="0" err="1">
                <a:solidFill>
                  <a:schemeClr val="tx1"/>
                </a:solidFill>
              </a:rPr>
              <a:t>біометрічних</a:t>
            </a:r>
            <a:r>
              <a:rPr lang="uk-UA" sz="3200" dirty="0">
                <a:solidFill>
                  <a:schemeClr val="tx1"/>
                </a:solidFill>
              </a:rPr>
              <a:t> технологій?</a:t>
            </a:r>
            <a:endParaRPr lang="ru-RU" sz="3200" b="1" dirty="0">
              <a:solidFill>
                <a:schemeClr val="tx1"/>
              </a:solidFill>
            </a:endParaRPr>
          </a:p>
          <a:p>
            <a:pPr marL="342900" indent="-342900">
              <a:lnSpc>
                <a:spcPct val="150000"/>
              </a:lnSpc>
              <a:buFontTx/>
              <a:buAutoNum type="arabicPeriod"/>
            </a:pP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2364" y="214290"/>
            <a:ext cx="7368913" cy="100010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Асиметричні</a:t>
            </a:r>
            <a:r>
              <a:rPr lang="ru-RU"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cap="none"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алгоритми</a:t>
            </a:r>
            <a:r>
              <a:rPr lang="ru-RU"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cap="none"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шифрування</a:t>
            </a:r>
            <a:endParaRPr lang="ru-RU"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526474" y="1357298"/>
            <a:ext cx="5888182" cy="4960375"/>
          </a:xfrm>
          <a:solidFill>
            <a:schemeClr val="accent5">
              <a:lumMod val="75000"/>
            </a:schemeClr>
          </a:solidFill>
        </p:spPr>
        <p:txBody>
          <a:bodyPr>
            <a:normAutofit/>
          </a:bodyPr>
          <a:lstStyle/>
          <a:p>
            <a:pPr algn="just"/>
            <a:r>
              <a:rPr lang="uk-UA" b="1" dirty="0">
                <a:solidFill>
                  <a:schemeClr val="bg1"/>
                </a:solidFill>
              </a:rPr>
              <a:t>Асиметричні криптосистеми</a:t>
            </a:r>
            <a:r>
              <a:rPr lang="uk-UA" dirty="0">
                <a:solidFill>
                  <a:schemeClr val="bg1"/>
                </a:solidFill>
              </a:rPr>
              <a:t> — ефективні системи криптографічного захисту даних, які також називають криптосистемами з відкритим ключем. </a:t>
            </a:r>
          </a:p>
          <a:p>
            <a:pPr algn="just"/>
            <a:r>
              <a:rPr lang="uk-UA" sz="2800" b="1" dirty="0">
                <a:solidFill>
                  <a:schemeClr val="bg1"/>
                </a:solidFill>
              </a:rPr>
              <a:t>Асиметричні алгоритми шифрування</a:t>
            </a:r>
            <a:r>
              <a:rPr lang="uk-UA" sz="2800" dirty="0">
                <a:solidFill>
                  <a:schemeClr val="bg1"/>
                </a:solidFill>
              </a:rPr>
              <a:t> — алгоритми шифрування, які використовують для шифрування та розшифрування </a:t>
            </a:r>
            <a:r>
              <a:rPr lang="uk-UA" dirty="0">
                <a:solidFill>
                  <a:schemeClr val="bg1"/>
                </a:solidFill>
              </a:rPr>
              <a:t>даних різні ключі  (звідси і назва — асиметричні) .</a:t>
            </a: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18434" name="AutoShape 2" descr="ÐÐ°ÑÑÐ¸Ð½ÐºÐ¸ Ð¿Ð¾ Ð·Ð°Ð¿ÑÐ¾ÑÑ Ð°ÑÐ¸Ð¼ÐµÑÑÐ¸ÑÐ½Ñ ÑÐ¸ÑÑÐµÐ¼Ð¸ ÑÐ¸ÑÑÑÐ²Ð°Ð½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6" name="AutoShape 4" descr="ÐÐ°ÑÑÐ¸Ð½ÐºÐ¸ Ð¿Ð¾ Ð·Ð°Ð¿ÑÐ¾ÑÑ Ð°ÑÐ¸Ð¼ÐµÑÑÐ¸ÑÐ½Ñ ÑÐ¸ÑÑÐµÐ¼Ð¸ ÑÐ¸ÑÑÑÐ²Ð°Ð½Ð½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8" name="Picture 6" descr="ÐÐ°ÑÑÐ¸Ð½ÐºÐ¸ Ð¿Ð¾ Ð·Ð°Ð¿ÑÐ¾ÑÑ Ð°ÑÐ¸Ð¼ÐµÑÑÐ¸ÑÐ½Ñ ÑÐ¸ÑÑÐµÐ¼Ð¸ ÑÐ¸ÑÑÑÐ²Ð°Ð½Ð½Ñ"/>
          <p:cNvPicPr>
            <a:picLocks noChangeAspect="1" noChangeArrowheads="1"/>
          </p:cNvPicPr>
          <p:nvPr/>
        </p:nvPicPr>
        <p:blipFill>
          <a:blip r:embed="rId2"/>
          <a:srcRect/>
          <a:stretch>
            <a:fillRect/>
          </a:stretch>
        </p:blipFill>
        <p:spPr bwMode="auto">
          <a:xfrm>
            <a:off x="6709304" y="2493818"/>
            <a:ext cx="5078894" cy="322147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0603" y="0"/>
            <a:ext cx="6732869" cy="769441"/>
          </a:xfrm>
          <a:prstGeom prst="rect">
            <a:avLst/>
          </a:prstGeom>
        </p:spPr>
        <p:txBody>
          <a:bodyPr wrap="none">
            <a:spAutoFit/>
          </a:bodyPr>
          <a:lstStyle/>
          <a:p>
            <a:r>
              <a:rPr lang="ru-RU" sz="4400" b="1" dirty="0" err="1">
                <a:ln w="11430"/>
                <a:solidFill>
                  <a:srgbClr val="C00000"/>
                </a:solidFill>
                <a:effectLst>
                  <a:outerShdw blurRad="50800" dist="39000" dir="5460000" algn="tl">
                    <a:srgbClr val="000000">
                      <a:alpha val="38000"/>
                    </a:srgbClr>
                  </a:outerShdw>
                </a:effectLst>
                <a:ea typeface="+mj-ea"/>
                <a:cs typeface="+mj-cs"/>
              </a:rPr>
              <a:t>Асиметричне</a:t>
            </a:r>
            <a:r>
              <a:rPr lang="ru-RU" sz="4400" b="1" dirty="0">
                <a:ln w="11430"/>
                <a:solidFill>
                  <a:srgbClr val="C00000"/>
                </a:solidFill>
                <a:effectLst>
                  <a:outerShdw blurRad="50800" dist="39000" dir="5460000" algn="tl">
                    <a:srgbClr val="000000">
                      <a:alpha val="38000"/>
                    </a:srgbClr>
                  </a:outerShdw>
                </a:effectLst>
                <a:ea typeface="+mj-ea"/>
                <a:cs typeface="+mj-cs"/>
              </a:rPr>
              <a:t> </a:t>
            </a:r>
            <a:r>
              <a:rPr lang="ru-RU" sz="4400" b="1" dirty="0" err="1">
                <a:ln w="11430"/>
                <a:solidFill>
                  <a:srgbClr val="C00000"/>
                </a:solidFill>
                <a:effectLst>
                  <a:outerShdw blurRad="50800" dist="39000" dir="5460000" algn="tl">
                    <a:srgbClr val="000000">
                      <a:alpha val="38000"/>
                    </a:srgbClr>
                  </a:outerShdw>
                </a:effectLst>
                <a:ea typeface="+mj-ea"/>
                <a:cs typeface="+mj-cs"/>
              </a:rPr>
              <a:t>шифрування</a:t>
            </a:r>
            <a:endParaRPr lang="ru-RU" sz="4400" b="1" dirty="0">
              <a:ln w="11430"/>
              <a:solidFill>
                <a:srgbClr val="C00000"/>
              </a:solidFill>
              <a:effectLst>
                <a:outerShdw blurRad="50800" dist="39000" dir="5460000" algn="tl">
                  <a:srgbClr val="000000">
                    <a:alpha val="38000"/>
                  </a:srgbClr>
                </a:outerShdw>
              </a:effectLst>
              <a:ea typeface="+mj-ea"/>
              <a:cs typeface="+mj-cs"/>
            </a:endParaRPr>
          </a:p>
        </p:txBody>
      </p:sp>
      <p:sp>
        <p:nvSpPr>
          <p:cNvPr id="6" name="Нижний колонтитул 5"/>
          <p:cNvSpPr>
            <a:spLocks noGrp="1"/>
          </p:cNvSpPr>
          <p:nvPr>
            <p:ph type="ftr" sz="quarter" idx="11"/>
          </p:nvPr>
        </p:nvSpPr>
        <p:spPr/>
        <p:txBody>
          <a:bodyPr/>
          <a:lstStyle/>
          <a:p>
            <a:r>
              <a:rPr lang="ru-RU"/>
              <a:t>ОСНОВИ ІНФОРМАЦІЙНОЇ БЕЗПЕКИ             Єгорова О.Л.</a:t>
            </a:r>
            <a:endParaRPr lang="uk-UA"/>
          </a:p>
        </p:txBody>
      </p:sp>
      <p:sp>
        <p:nvSpPr>
          <p:cNvPr id="8" name="Прямоугольник 7"/>
          <p:cNvSpPr/>
          <p:nvPr/>
        </p:nvSpPr>
        <p:spPr>
          <a:xfrm>
            <a:off x="6968836" y="1360346"/>
            <a:ext cx="4862944"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2400" dirty="0" err="1">
                <a:latin typeface="Book Antiqua" pitchFamily="18" charset="0"/>
              </a:rPr>
              <a:t>Зазвичай</a:t>
            </a:r>
            <a:r>
              <a:rPr lang="ru-RU" sz="2400" dirty="0">
                <a:latin typeface="Book Antiqua" pitchFamily="18" charset="0"/>
              </a:rPr>
              <a:t>, </a:t>
            </a:r>
            <a:r>
              <a:rPr lang="ru-RU" sz="2400" i="1" dirty="0" err="1">
                <a:latin typeface="Book Antiqua" pitchFamily="18" charset="0"/>
              </a:rPr>
              <a:t>відкритий</a:t>
            </a:r>
            <a:r>
              <a:rPr lang="ru-RU" sz="2400" i="1" dirty="0">
                <a:latin typeface="Book Antiqua" pitchFamily="18" charset="0"/>
              </a:rPr>
              <a:t> ключ </a:t>
            </a:r>
            <a:r>
              <a:rPr lang="ru-RU" sz="2400" dirty="0">
                <a:latin typeface="Book Antiqua" pitchFamily="18" charset="0"/>
              </a:rPr>
              <a:t> </a:t>
            </a:r>
            <a:r>
              <a:rPr lang="ru-RU" sz="2400" dirty="0" err="1">
                <a:latin typeface="Book Antiqua" pitchFamily="18" charset="0"/>
              </a:rPr>
              <a:t>використовується</a:t>
            </a:r>
            <a:r>
              <a:rPr lang="ru-RU" sz="2400" dirty="0">
                <a:latin typeface="Book Antiqua" pitchFamily="18" charset="0"/>
              </a:rPr>
              <a:t> для </a:t>
            </a:r>
            <a:r>
              <a:rPr lang="ru-RU" sz="2400" dirty="0" err="1">
                <a:latin typeface="Book Antiqua" pitchFamily="18" charset="0"/>
              </a:rPr>
              <a:t>шифрування</a:t>
            </a:r>
            <a:r>
              <a:rPr lang="ru-RU" sz="2400" dirty="0">
                <a:latin typeface="Book Antiqua" pitchFamily="18" charset="0"/>
              </a:rPr>
              <a:t>, в той час як </a:t>
            </a:r>
            <a:r>
              <a:rPr lang="ru-RU" sz="2400" i="1" dirty="0" err="1">
                <a:latin typeface="Book Antiqua" pitchFamily="18" charset="0"/>
              </a:rPr>
              <a:t>приватний</a:t>
            </a:r>
            <a:r>
              <a:rPr lang="ru-RU" sz="2400" dirty="0">
                <a:latin typeface="Book Antiqua" pitchFamily="18" charset="0"/>
              </a:rPr>
              <a:t> (</a:t>
            </a:r>
            <a:r>
              <a:rPr lang="ru-RU" sz="2400" i="1" dirty="0" err="1">
                <a:latin typeface="Book Antiqua" pitchFamily="18" charset="0"/>
              </a:rPr>
              <a:t>секретний</a:t>
            </a:r>
            <a:r>
              <a:rPr lang="ru-RU" sz="2400" dirty="0">
                <a:latin typeface="Book Antiqua" pitchFamily="18" charset="0"/>
              </a:rPr>
              <a:t>) - </a:t>
            </a:r>
            <a:r>
              <a:rPr lang="ru-RU" sz="2400" dirty="0" err="1">
                <a:latin typeface="Book Antiqua" pitchFamily="18" charset="0"/>
              </a:rPr>
              <a:t>використовується</a:t>
            </a:r>
            <a:r>
              <a:rPr lang="ru-RU" sz="2400" dirty="0">
                <a:latin typeface="Book Antiqua" pitchFamily="18" charset="0"/>
              </a:rPr>
              <a:t> для </a:t>
            </a:r>
            <a:r>
              <a:rPr lang="ru-RU" sz="2400" dirty="0" err="1">
                <a:latin typeface="Book Antiqua" pitchFamily="18" charset="0"/>
              </a:rPr>
              <a:t>дешифрування</a:t>
            </a:r>
            <a:r>
              <a:rPr lang="ru-RU" sz="2400" dirty="0">
                <a:latin typeface="Book Antiqua" pitchFamily="18" charset="0"/>
              </a:rPr>
              <a:t>. </a:t>
            </a:r>
          </a:p>
          <a:p>
            <a:pPr algn="just"/>
            <a:r>
              <a:rPr lang="ru-RU" sz="2400" dirty="0">
                <a:latin typeface="Book Antiqua" pitchFamily="18" charset="0"/>
              </a:rPr>
              <a:t>В </a:t>
            </a:r>
            <a:r>
              <a:rPr lang="ru-RU" sz="2400" dirty="0" err="1">
                <a:latin typeface="Book Antiqua" pitchFamily="18" charset="0"/>
              </a:rPr>
              <a:t>асиметричних</a:t>
            </a:r>
            <a:r>
              <a:rPr lang="ru-RU" sz="2400" dirty="0">
                <a:latin typeface="Book Antiqua" pitchFamily="18" charset="0"/>
              </a:rPr>
              <a:t> криптосистемах, </a:t>
            </a:r>
            <a:r>
              <a:rPr lang="ru-RU" sz="2400" dirty="0" err="1">
                <a:latin typeface="Book Antiqua" pitchFamily="18" charset="0"/>
              </a:rPr>
              <a:t>відкритий</a:t>
            </a:r>
            <a:r>
              <a:rPr lang="ru-RU" sz="2400" dirty="0">
                <a:latin typeface="Book Antiqua" pitchFamily="18" charset="0"/>
              </a:rPr>
              <a:t> ключ </a:t>
            </a:r>
            <a:r>
              <a:rPr lang="ru-RU" sz="2400" dirty="0" err="1">
                <a:latin typeface="Book Antiqua" pitchFamily="18" charset="0"/>
              </a:rPr>
              <a:t>може</a:t>
            </a:r>
            <a:r>
              <a:rPr lang="ru-RU" sz="2400" dirty="0">
                <a:latin typeface="Book Antiqua" pitchFamily="18" charset="0"/>
              </a:rPr>
              <a:t> </a:t>
            </a:r>
            <a:r>
              <a:rPr lang="ru-RU" sz="2400" dirty="0" err="1">
                <a:latin typeface="Book Antiqua" pitchFamily="18" charset="0"/>
              </a:rPr>
              <a:t>вільно</a:t>
            </a:r>
            <a:r>
              <a:rPr lang="ru-RU" sz="2400" dirty="0">
                <a:latin typeface="Book Antiqua" pitchFamily="18" charset="0"/>
              </a:rPr>
              <a:t> </a:t>
            </a:r>
            <a:r>
              <a:rPr lang="ru-RU" sz="2400" dirty="0" err="1">
                <a:latin typeface="Book Antiqua" pitchFamily="18" charset="0"/>
              </a:rPr>
              <a:t>розповсюджуватись</a:t>
            </a:r>
            <a:r>
              <a:rPr lang="ru-RU" sz="2400" dirty="0">
                <a:latin typeface="Book Antiqua" pitchFamily="18" charset="0"/>
              </a:rPr>
              <a:t>, в той час як </a:t>
            </a:r>
            <a:r>
              <a:rPr lang="ru-RU" sz="2400" dirty="0" err="1">
                <a:latin typeface="Book Antiqua" pitchFamily="18" charset="0"/>
              </a:rPr>
              <a:t>приватний</a:t>
            </a:r>
            <a:r>
              <a:rPr lang="ru-RU" sz="2400" dirty="0">
                <a:latin typeface="Book Antiqua" pitchFamily="18" charset="0"/>
              </a:rPr>
              <a:t> ключ </a:t>
            </a:r>
            <a:r>
              <a:rPr lang="ru-RU" sz="2400" dirty="0" err="1">
                <a:latin typeface="Book Antiqua" pitchFamily="18" charset="0"/>
              </a:rPr>
              <a:t>має</a:t>
            </a:r>
            <a:r>
              <a:rPr lang="ru-RU" sz="2400" dirty="0">
                <a:latin typeface="Book Antiqua" pitchFamily="18" charset="0"/>
              </a:rPr>
              <a:t> </a:t>
            </a:r>
            <a:r>
              <a:rPr lang="ru-RU" sz="2400" dirty="0" err="1">
                <a:latin typeface="Book Antiqua" pitchFamily="18" charset="0"/>
              </a:rPr>
              <a:t>зберігатись</a:t>
            </a:r>
            <a:r>
              <a:rPr lang="ru-RU" sz="2400" dirty="0">
                <a:latin typeface="Book Antiqua" pitchFamily="18" charset="0"/>
              </a:rPr>
              <a:t> в </a:t>
            </a:r>
            <a:r>
              <a:rPr lang="ru-RU" sz="2400" dirty="0" err="1">
                <a:latin typeface="Book Antiqua" pitchFamily="18" charset="0"/>
              </a:rPr>
              <a:t>таємниці</a:t>
            </a:r>
            <a:r>
              <a:rPr lang="ru-RU" sz="2400" dirty="0">
                <a:latin typeface="Book Antiqua" pitchFamily="18" charset="0"/>
              </a:rPr>
              <a:t>.</a:t>
            </a:r>
            <a:endParaRPr lang="ru-RU" sz="2400" dirty="0"/>
          </a:p>
        </p:txBody>
      </p:sp>
      <p:pic>
        <p:nvPicPr>
          <p:cNvPr id="3076" name="Picture 4" descr="ÐÐ¾ÑÐ¾Ð¶ÐµÐµ Ð¸Ð·Ð¾Ð±ÑÐ°Ð¶ÐµÐ½Ð¸Ðµ"/>
          <p:cNvPicPr>
            <a:picLocks noChangeAspect="1" noChangeArrowheads="1"/>
          </p:cNvPicPr>
          <p:nvPr/>
        </p:nvPicPr>
        <p:blipFill>
          <a:blip r:embed="rId2"/>
          <a:srcRect/>
          <a:stretch>
            <a:fillRect/>
          </a:stretch>
        </p:blipFill>
        <p:spPr bwMode="auto">
          <a:xfrm>
            <a:off x="690993" y="926653"/>
            <a:ext cx="5848352" cy="5280183"/>
          </a:xfrm>
          <a:prstGeom prst="rect">
            <a:avLst/>
          </a:prstGeom>
          <a:noFill/>
          <a:ln>
            <a:solidFill>
              <a:srgbClr val="00206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4866" y="1342674"/>
            <a:ext cx="8061716" cy="4296126"/>
          </a:xfrm>
          <a:solidFill>
            <a:srgbClr val="339933"/>
          </a:solidFill>
        </p:spPr>
        <p:txBody>
          <a:bodyPr>
            <a:noAutofit/>
          </a:bodyPr>
          <a:lstStyle/>
          <a:p>
            <a:r>
              <a:rPr lang="uk-UA" sz="2600" dirty="0"/>
              <a:t>Одержувач повідомляє всім бажаючий свій відкритий ключ, що дозволяє шифрувати для нього повідомлення. </a:t>
            </a:r>
          </a:p>
          <a:p>
            <a:r>
              <a:rPr lang="uk-UA" sz="2600" dirty="0"/>
              <a:t>Закритий ключ відомий тільки одержувачеві повідомлення. </a:t>
            </a:r>
          </a:p>
          <a:p>
            <a:r>
              <a:rPr lang="uk-UA" sz="2600" dirty="0"/>
              <a:t>Коли комусь потрібно послати зашифроване повідомлення, він виконує шифрування, використовуючи відкритий ключ одержувача. </a:t>
            </a:r>
          </a:p>
          <a:p>
            <a:r>
              <a:rPr lang="uk-UA" sz="2600" dirty="0"/>
              <a:t>Одержавши повідомлення одержувач розшифровує його за допомогою свого закритого ключа. </a:t>
            </a: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Заголовок 4"/>
          <p:cNvSpPr>
            <a:spLocks noGrp="1"/>
          </p:cNvSpPr>
          <p:nvPr>
            <p:ph type="title"/>
          </p:nvPr>
        </p:nvSpPr>
        <p:spPr>
          <a:xfrm>
            <a:off x="2826327" y="163208"/>
            <a:ext cx="8527472" cy="1311128"/>
          </a:xfrm>
          <a:prstGeom prst="rect">
            <a:avLst/>
          </a:prstGeom>
        </p:spPr>
        <p:txBody>
          <a:bodyPr wrap="square">
            <a:spAutoFit/>
          </a:bodyPr>
          <a:lstStyle/>
          <a:p>
            <a:pPr algn="ctr"/>
            <a:r>
              <a:rPr lang="ru-RU" sz="4400" b="1" dirty="0" err="1">
                <a:ln w="11430"/>
                <a:solidFill>
                  <a:srgbClr val="C00000"/>
                </a:solidFill>
                <a:effectLst>
                  <a:outerShdw blurRad="50800" dist="39000" dir="5460000" algn="tl">
                    <a:srgbClr val="000000">
                      <a:alpha val="38000"/>
                    </a:srgbClr>
                  </a:outerShdw>
                </a:effectLst>
                <a:ea typeface="+mj-ea"/>
                <a:cs typeface="+mj-cs"/>
              </a:rPr>
              <a:t>Асиметричне</a:t>
            </a:r>
            <a:r>
              <a:rPr lang="ru-RU" sz="4400" b="1" dirty="0">
                <a:ln w="11430"/>
                <a:solidFill>
                  <a:srgbClr val="C00000"/>
                </a:solidFill>
                <a:effectLst>
                  <a:outerShdw blurRad="50800" dist="39000" dir="5460000" algn="tl">
                    <a:srgbClr val="000000">
                      <a:alpha val="38000"/>
                    </a:srgbClr>
                  </a:outerShdw>
                </a:effectLst>
                <a:ea typeface="+mj-ea"/>
                <a:cs typeface="+mj-cs"/>
              </a:rPr>
              <a:t> </a:t>
            </a:r>
            <a:r>
              <a:rPr lang="ru-RU" sz="4400" b="1" dirty="0" err="1">
                <a:ln w="11430"/>
                <a:solidFill>
                  <a:srgbClr val="C00000"/>
                </a:solidFill>
                <a:effectLst>
                  <a:outerShdw blurRad="50800" dist="39000" dir="5460000" algn="tl">
                    <a:srgbClr val="000000">
                      <a:alpha val="38000"/>
                    </a:srgbClr>
                  </a:outerShdw>
                </a:effectLst>
                <a:ea typeface="+mj-ea"/>
                <a:cs typeface="+mj-cs"/>
              </a:rPr>
              <a:t>шифрування</a:t>
            </a:r>
            <a:r>
              <a:rPr lang="ru-RU" sz="4400" b="1" dirty="0">
                <a:ln w="11430"/>
                <a:solidFill>
                  <a:srgbClr val="C00000"/>
                </a:solidFill>
                <a:effectLst>
                  <a:outerShdw blurRad="50800" dist="39000" dir="5460000" algn="tl">
                    <a:srgbClr val="000000">
                      <a:alpha val="38000"/>
                    </a:srgbClr>
                  </a:outerShdw>
                </a:effectLst>
                <a:ea typeface="+mj-ea"/>
                <a:cs typeface="+mj-cs"/>
              </a:rPr>
              <a:t>:</a:t>
            </a:r>
            <a:br>
              <a:rPr lang="ru-RU" sz="4400" b="1" dirty="0">
                <a:ln w="11430"/>
                <a:solidFill>
                  <a:srgbClr val="C00000"/>
                </a:solidFill>
                <a:effectLst>
                  <a:outerShdw blurRad="50800" dist="39000" dir="5460000" algn="tl">
                    <a:srgbClr val="000000">
                      <a:alpha val="38000"/>
                    </a:srgbClr>
                  </a:outerShdw>
                </a:effectLst>
              </a:rPr>
            </a:br>
            <a:r>
              <a:rPr lang="ru-RU" sz="4400" b="1" dirty="0">
                <a:ln w="11430"/>
                <a:solidFill>
                  <a:srgbClr val="C00000"/>
                </a:solidFill>
                <a:effectLst>
                  <a:outerShdw blurRad="50800" dist="39000" dir="5460000" algn="tl">
                    <a:srgbClr val="000000">
                      <a:alpha val="38000"/>
                    </a:srgbClr>
                  </a:outerShdw>
                </a:effectLst>
              </a:rPr>
              <a:t>принцип </a:t>
            </a:r>
            <a:r>
              <a:rPr lang="ru-RU" sz="4400" b="1" dirty="0" err="1">
                <a:ln w="11430"/>
                <a:solidFill>
                  <a:srgbClr val="C00000"/>
                </a:solidFill>
                <a:effectLst>
                  <a:outerShdw blurRad="50800" dist="39000" dir="5460000" algn="tl">
                    <a:srgbClr val="000000">
                      <a:alpha val="38000"/>
                    </a:srgbClr>
                  </a:outerShdw>
                </a:effectLst>
              </a:rPr>
              <a:t>дії</a:t>
            </a:r>
            <a:endParaRPr lang="ru-RU" sz="4400" b="1" dirty="0">
              <a:ln w="11430"/>
              <a:solidFill>
                <a:srgbClr val="C00000"/>
              </a:solidFill>
              <a:effectLst>
                <a:outerShdw blurRad="50800" dist="39000" dir="5460000" algn="tl">
                  <a:srgbClr val="000000">
                    <a:alpha val="38000"/>
                  </a:srgbClr>
                </a:outerShdw>
              </a:effectLst>
              <a:ea typeface="+mj-ea"/>
              <a:cs typeface="+mj-cs"/>
            </a:endParaRPr>
          </a:p>
        </p:txBody>
      </p:sp>
      <p:pic>
        <p:nvPicPr>
          <p:cNvPr id="46082" name="Picture 2" descr="gpg"/>
          <p:cNvPicPr>
            <a:picLocks noChangeAspect="1" noChangeArrowheads="1"/>
          </p:cNvPicPr>
          <p:nvPr/>
        </p:nvPicPr>
        <p:blipFill>
          <a:blip r:embed="rId3"/>
          <a:srcRect/>
          <a:stretch>
            <a:fillRect/>
          </a:stretch>
        </p:blipFill>
        <p:spPr bwMode="auto">
          <a:xfrm>
            <a:off x="8188037" y="1906067"/>
            <a:ext cx="3685310" cy="521516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09" y="2604655"/>
            <a:ext cx="7181891" cy="3643744"/>
          </a:xfrm>
          <a:ln>
            <a:solidFill>
              <a:srgbClr val="002060"/>
            </a:solidFill>
          </a:ln>
        </p:spPr>
        <p:txBody>
          <a:bodyPr>
            <a:normAutofit/>
          </a:bodyPr>
          <a:lstStyle/>
          <a:p>
            <a:pPr algn="just"/>
            <a:r>
              <a:rPr lang="uk-UA" b="1" dirty="0"/>
              <a:t>Головне досягнення</a:t>
            </a:r>
            <a:r>
              <a:rPr lang="uk-UA" dirty="0"/>
              <a:t> асиметричного шифрування в тому, що воно </a:t>
            </a:r>
            <a:r>
              <a:rPr lang="uk-UA" b="1" i="1" dirty="0"/>
              <a:t>дозволяє людям, що не мають існуючої домовленості про безпеку, обмінюватися секретними повідомленнями. </a:t>
            </a:r>
          </a:p>
          <a:p>
            <a:pPr algn="just"/>
            <a:r>
              <a:rPr lang="uk-UA" dirty="0"/>
              <a:t>Необхідність відправникові й одержувачеві погоджувати таємний ключ по спеціальному захищеному каналі цілком відпала. </a:t>
            </a: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Содержимое 2"/>
          <p:cNvSpPr txBox="1">
            <a:spLocks/>
          </p:cNvSpPr>
          <p:nvPr/>
        </p:nvSpPr>
        <p:spPr>
          <a:xfrm>
            <a:off x="429490" y="1041254"/>
            <a:ext cx="11430001" cy="1466419"/>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2400" b="0" i="0" u="none" strike="noStrike" kern="1200" cap="none" spc="0" normalizeH="0" baseline="0" noProof="0">
                <a:ln>
                  <a:noFill/>
                </a:ln>
                <a:solidFill>
                  <a:schemeClr val="tx1"/>
                </a:solidFill>
                <a:effectLst/>
                <a:uLnTx/>
                <a:uFillTx/>
                <a:latin typeface="Book Antiqua" pitchFamily="18" charset="0"/>
                <a:ea typeface="+mn-ea"/>
                <a:cs typeface="+mn-cs"/>
              </a:rPr>
              <a:t>       Розшифровування даних за допомогою відкритого ключа неможливе</a:t>
            </a:r>
          </a:p>
          <a:p>
            <a:pPr marL="82550" marR="0" lvl="0" indent="360363"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a:ln>
                  <a:noFill/>
                </a:ln>
                <a:solidFill>
                  <a:schemeClr val="tx1"/>
                </a:solidFill>
                <a:effectLst/>
                <a:uLnTx/>
                <a:uFillTx/>
                <a:latin typeface="Book Antiqua" pitchFamily="18" charset="0"/>
                <a:ea typeface="+mn-ea"/>
                <a:cs typeface="+mn-cs"/>
              </a:rPr>
              <a:t>Не зважаючи на пов'язаність відкритого та секретного ключа в парі, обчислення секретного ключа на основі відкритого вважається технічно неможливим.</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2400" b="0" i="0" u="none" strike="noStrike" kern="1200" cap="none" spc="0" normalizeH="0" baseline="0" noProof="0">
                <a:ln>
                  <a:noFill/>
                </a:ln>
                <a:solidFill>
                  <a:schemeClr val="tx1"/>
                </a:solidFill>
                <a:effectLst/>
                <a:uLnTx/>
                <a:uFillTx/>
                <a:latin typeface="Comic Sans MS" pitchFamily="66" charset="0"/>
                <a:ea typeface="+mn-ea"/>
                <a:cs typeface="+mn-cs"/>
              </a:rPr>
              <a:t>.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Book Antiqua" pitchFamily="18" charset="0"/>
              <a:ea typeface="+mn-ea"/>
              <a:cs typeface="+mn-cs"/>
            </a:endParaRPr>
          </a:p>
        </p:txBody>
      </p:sp>
      <p:sp>
        <p:nvSpPr>
          <p:cNvPr id="6" name="Прямоугольник 5"/>
          <p:cNvSpPr/>
          <p:nvPr/>
        </p:nvSpPr>
        <p:spPr>
          <a:xfrm>
            <a:off x="7681480" y="2662535"/>
            <a:ext cx="4119995" cy="1569660"/>
          </a:xfrm>
          <a:prstGeom prst="rect">
            <a:avLst/>
          </a:prstGeom>
          <a:solidFill>
            <a:srgbClr val="FF6600"/>
          </a:solidFill>
        </p:spPr>
        <p:txBody>
          <a:bodyPr wrap="square">
            <a:spAutoFit/>
          </a:bodyPr>
          <a:lstStyle/>
          <a:p>
            <a:pPr algn="just"/>
            <a:r>
              <a:rPr lang="uk-UA" sz="2400" dirty="0"/>
              <a:t>Оскільки обчислення в цьому випадку складніше, то процедура розшифровки займає більше часу.</a:t>
            </a:r>
            <a:endParaRPr lang="ru-RU" sz="2400" dirty="0"/>
          </a:p>
        </p:txBody>
      </p:sp>
      <p:sp>
        <p:nvSpPr>
          <p:cNvPr id="7" name="Прямоугольник 6"/>
          <p:cNvSpPr/>
          <p:nvPr/>
        </p:nvSpPr>
        <p:spPr>
          <a:xfrm>
            <a:off x="7677150" y="4448860"/>
            <a:ext cx="4024313" cy="1569660"/>
          </a:xfrm>
          <a:prstGeom prst="rect">
            <a:avLst/>
          </a:prstGeom>
          <a:solidFill>
            <a:srgbClr val="FFFF00"/>
          </a:solidFill>
        </p:spPr>
        <p:txBody>
          <a:bodyPr wrap="square">
            <a:spAutoFit/>
          </a:bodyPr>
          <a:lstStyle/>
          <a:p>
            <a:pPr algn="just"/>
            <a:r>
              <a:rPr lang="uk-UA" sz="2400" dirty="0"/>
              <a:t>Прикладами криптосистем з відкритим ключем є:</a:t>
            </a:r>
            <a:r>
              <a:rPr lang="ru-RU" sz="2400" dirty="0"/>
              <a:t> </a:t>
            </a:r>
          </a:p>
          <a:p>
            <a:pPr algn="just"/>
            <a:r>
              <a:rPr lang="en-US" sz="2400" dirty="0" err="1">
                <a:solidFill>
                  <a:srgbClr val="002060"/>
                </a:solidFill>
                <a:hlinkClick r:id="rId2" tooltip="Elgamal (ще не написана)"/>
              </a:rPr>
              <a:t>Elgamal</a:t>
            </a:r>
            <a:r>
              <a:rPr lang="uk-UA" sz="2400" dirty="0">
                <a:solidFill>
                  <a:srgbClr val="002060"/>
                </a:solidFill>
              </a:rPr>
              <a:t>, </a:t>
            </a:r>
            <a:r>
              <a:rPr lang="en-US" sz="2400" dirty="0">
                <a:hlinkClick r:id="rId3"/>
              </a:rPr>
              <a:t>RSA</a:t>
            </a:r>
            <a:r>
              <a:rPr lang="uk-UA" sz="2400" dirty="0"/>
              <a:t>, </a:t>
            </a:r>
            <a:r>
              <a:rPr lang="en-US" sz="2400" dirty="0" err="1">
                <a:hlinkClick r:id="rId4" tooltip="Diffie-Hellman (ще не написана)"/>
              </a:rPr>
              <a:t>Diffie</a:t>
            </a:r>
            <a:r>
              <a:rPr lang="en-US" sz="2400" dirty="0">
                <a:hlinkClick r:id="rId4" tooltip="Diffie-Hellman (ще не написана)"/>
              </a:rPr>
              <a:t>-Hellman</a:t>
            </a:r>
            <a:r>
              <a:rPr lang="en-US" sz="2400" dirty="0"/>
              <a:t> </a:t>
            </a:r>
            <a:r>
              <a:rPr lang="ru-RU" sz="2400" dirty="0" err="1"/>
              <a:t>і</a:t>
            </a:r>
            <a:r>
              <a:rPr lang="ru-RU" sz="2400" dirty="0"/>
              <a:t> </a:t>
            </a:r>
            <a:r>
              <a:rPr lang="en-US" sz="2400" dirty="0">
                <a:hlinkClick r:id="rId5" tooltip="DSA (ще не написана)"/>
              </a:rPr>
              <a:t>DSA</a:t>
            </a:r>
            <a:endParaRPr lang="ru-RU" sz="2400" dirty="0">
              <a:solidFill>
                <a:srgbClr val="002060"/>
              </a:solidFill>
            </a:endParaRPr>
          </a:p>
        </p:txBody>
      </p:sp>
      <p:sp>
        <p:nvSpPr>
          <p:cNvPr id="8" name="Заголовок 4"/>
          <p:cNvSpPr>
            <a:spLocks noGrp="1"/>
          </p:cNvSpPr>
          <p:nvPr>
            <p:ph type="title"/>
          </p:nvPr>
        </p:nvSpPr>
        <p:spPr>
          <a:xfrm>
            <a:off x="2826327" y="163208"/>
            <a:ext cx="8527472" cy="701731"/>
          </a:xfrm>
          <a:prstGeom prst="rect">
            <a:avLst/>
          </a:prstGeom>
        </p:spPr>
        <p:txBody>
          <a:bodyPr wrap="square">
            <a:spAutoFit/>
          </a:bodyPr>
          <a:lstStyle/>
          <a:p>
            <a:pPr algn="ctr"/>
            <a:r>
              <a:rPr lang="ru-RU" sz="4400" b="1" dirty="0" err="1">
                <a:ln w="11430"/>
                <a:solidFill>
                  <a:srgbClr val="C00000"/>
                </a:solidFill>
                <a:effectLst>
                  <a:outerShdw blurRad="50800" dist="39000" dir="5460000" algn="tl">
                    <a:srgbClr val="000000">
                      <a:alpha val="38000"/>
                    </a:srgbClr>
                  </a:outerShdw>
                </a:effectLst>
                <a:ea typeface="+mj-ea"/>
                <a:cs typeface="+mj-cs"/>
              </a:rPr>
              <a:t>Асиметричне</a:t>
            </a:r>
            <a:r>
              <a:rPr lang="ru-RU" sz="4400" b="1" dirty="0">
                <a:ln w="11430"/>
                <a:solidFill>
                  <a:srgbClr val="C00000"/>
                </a:solidFill>
                <a:effectLst>
                  <a:outerShdw blurRad="50800" dist="39000" dir="5460000" algn="tl">
                    <a:srgbClr val="000000">
                      <a:alpha val="38000"/>
                    </a:srgbClr>
                  </a:outerShdw>
                </a:effectLst>
                <a:ea typeface="+mj-ea"/>
                <a:cs typeface="+mj-cs"/>
              </a:rPr>
              <a:t> </a:t>
            </a:r>
            <a:r>
              <a:rPr lang="ru-RU" sz="4400" b="1" dirty="0" err="1">
                <a:ln w="11430"/>
                <a:solidFill>
                  <a:srgbClr val="C00000"/>
                </a:solidFill>
                <a:effectLst>
                  <a:outerShdw blurRad="50800" dist="39000" dir="5460000" algn="tl">
                    <a:srgbClr val="000000">
                      <a:alpha val="38000"/>
                    </a:srgbClr>
                  </a:outerShdw>
                </a:effectLst>
                <a:ea typeface="+mj-ea"/>
                <a:cs typeface="+mj-cs"/>
              </a:rPr>
              <a:t>шифрування</a:t>
            </a:r>
            <a:endParaRPr lang="ru-RU" sz="4400" b="1" dirty="0">
              <a:ln w="11430"/>
              <a:solidFill>
                <a:srgbClr val="C00000"/>
              </a:solidFill>
              <a:effectLst>
                <a:outerShdw blurRad="50800" dist="39000" dir="5460000" algn="tl">
                  <a:srgbClr val="000000">
                    <a:alpha val="38000"/>
                  </a:srgbClr>
                </a:outerShdw>
              </a:effectLs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Заголовок 2"/>
          <p:cNvSpPr txBox="1">
            <a:spLocks/>
          </p:cNvSpPr>
          <p:nvPr/>
        </p:nvSpPr>
        <p:spPr>
          <a:xfrm>
            <a:off x="334794" y="45885"/>
            <a:ext cx="10371853" cy="1049866"/>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lnSpc>
                <a:spcPct val="80000"/>
              </a:lnSpc>
              <a:spcBef>
                <a:spcPct val="0"/>
              </a:spcBef>
              <a:buNone/>
              <a:defRPr sz="3600" kern="1200">
                <a:solidFill>
                  <a:schemeClr val="tx2"/>
                </a:solidFill>
                <a:latin typeface="+mj-lt"/>
                <a:ea typeface="+mj-ea"/>
                <a:cs typeface="+mj-cs"/>
              </a:defRPr>
            </a:lvl1pPr>
          </a:lstStyle>
          <a:p>
            <a:pPr algn="ctr"/>
            <a:r>
              <a:rPr lang="uk-UA" sz="5400" b="1" dirty="0">
                <a:solidFill>
                  <a:srgbClr val="9D3342"/>
                </a:solidFill>
                <a:latin typeface="Century Gothic" panose="020B0502020202020204" pitchFamily="34" charset="0"/>
              </a:rPr>
              <a:t>Джерела</a:t>
            </a:r>
          </a:p>
        </p:txBody>
      </p:sp>
      <p:sp>
        <p:nvSpPr>
          <p:cNvPr id="3" name="Прямоугольник 2"/>
          <p:cNvSpPr/>
          <p:nvPr/>
        </p:nvSpPr>
        <p:spPr>
          <a:xfrm>
            <a:off x="477913" y="2232410"/>
            <a:ext cx="11126654" cy="42780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ru-RU" sz="2200" dirty="0">
                <a:solidFill>
                  <a:schemeClr val="tx1"/>
                </a:solidFill>
                <a:latin typeface="Calibri" pitchFamily="34" charset="0"/>
                <a:cs typeface="Arial" pitchFamily="34" charset="0"/>
              </a:rPr>
              <a:t>1. Н. В. Морзе, О. В. </a:t>
            </a:r>
            <a:r>
              <a:rPr lang="ru-RU" sz="2200" dirty="0" err="1">
                <a:solidFill>
                  <a:schemeClr val="tx1"/>
                </a:solidFill>
                <a:latin typeface="Calibri" pitchFamily="34" charset="0"/>
                <a:cs typeface="Arial" pitchFamily="34" charset="0"/>
              </a:rPr>
              <a:t>Барна</a:t>
            </a:r>
            <a:r>
              <a:rPr lang="ru-RU" sz="2200" dirty="0">
                <a:solidFill>
                  <a:schemeClr val="tx1"/>
                </a:solidFill>
                <a:latin typeface="Calibri" pitchFamily="34" charset="0"/>
                <a:cs typeface="Arial" pitchFamily="34" charset="0"/>
              </a:rPr>
              <a:t>, Інформатика 10 (11) </a:t>
            </a:r>
            <a:r>
              <a:rPr lang="ru-RU" sz="2200" dirty="0" err="1">
                <a:solidFill>
                  <a:schemeClr val="tx1"/>
                </a:solidFill>
                <a:latin typeface="Calibri" pitchFamily="34" charset="0"/>
                <a:cs typeface="Arial" pitchFamily="34" charset="0"/>
              </a:rPr>
              <a:t>клас</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2. </a:t>
            </a:r>
            <a:r>
              <a:rPr lang="ru-RU" sz="2200" dirty="0" err="1">
                <a:solidFill>
                  <a:schemeClr val="tx1"/>
                </a:solidFill>
                <a:latin typeface="Calibri" pitchFamily="34" charset="0"/>
                <a:cs typeface="Arial" pitchFamily="34" charset="0"/>
              </a:rPr>
              <a:t>Ривкінд</a:t>
            </a:r>
            <a:r>
              <a:rPr lang="ru-RU" sz="2200" dirty="0">
                <a:solidFill>
                  <a:schemeClr val="tx1"/>
                </a:solidFill>
                <a:latin typeface="Calibri" pitchFamily="34" charset="0"/>
                <a:cs typeface="Arial" pitchFamily="34" charset="0"/>
              </a:rPr>
              <a:t> Й. Я., Лисенко Т. І., </a:t>
            </a:r>
            <a:r>
              <a:rPr lang="ru-RU" sz="2200" dirty="0" err="1">
                <a:solidFill>
                  <a:schemeClr val="tx1"/>
                </a:solidFill>
                <a:latin typeface="Calibri" pitchFamily="34" charset="0"/>
                <a:cs typeface="Arial" pitchFamily="34" charset="0"/>
              </a:rPr>
              <a:t>Чернікова</a:t>
            </a:r>
            <a:r>
              <a:rPr lang="ru-RU" sz="2200" dirty="0">
                <a:solidFill>
                  <a:schemeClr val="tx1"/>
                </a:solidFill>
                <a:latin typeface="Calibri" pitchFamily="34" charset="0"/>
                <a:cs typeface="Arial" pitchFamily="34" charset="0"/>
              </a:rPr>
              <a:t> Л. А., </a:t>
            </a:r>
            <a:r>
              <a:rPr lang="ru-RU" sz="2200" dirty="0" err="1">
                <a:solidFill>
                  <a:schemeClr val="tx1"/>
                </a:solidFill>
                <a:latin typeface="Calibri" pitchFamily="34" charset="0"/>
                <a:cs typeface="Arial" pitchFamily="34" charset="0"/>
              </a:rPr>
              <a:t>Шакотько</a:t>
            </a:r>
            <a:r>
              <a:rPr lang="ru-RU" sz="2200" dirty="0">
                <a:solidFill>
                  <a:schemeClr val="tx1"/>
                </a:solidFill>
                <a:latin typeface="Calibri" pitchFamily="34" charset="0"/>
                <a:cs typeface="Arial" pitchFamily="34" charset="0"/>
              </a:rPr>
              <a:t> В. В., Інформатика 10 (11) </a:t>
            </a:r>
            <a:r>
              <a:rPr lang="ru-RU" sz="2200" dirty="0" err="1">
                <a:solidFill>
                  <a:schemeClr val="tx1"/>
                </a:solidFill>
                <a:latin typeface="Calibri" pitchFamily="34" charset="0"/>
                <a:cs typeface="Arial" pitchFamily="34" charset="0"/>
              </a:rPr>
              <a:t>клас</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3. О. О. Бондаренко, В. В. </a:t>
            </a:r>
            <a:r>
              <a:rPr lang="ru-RU" sz="2200" dirty="0" err="1">
                <a:solidFill>
                  <a:schemeClr val="tx1"/>
                </a:solidFill>
                <a:latin typeface="Calibri" pitchFamily="34" charset="0"/>
                <a:cs typeface="Arial" pitchFamily="34" charset="0"/>
              </a:rPr>
              <a:t>Ластовецький</a:t>
            </a:r>
            <a:r>
              <a:rPr lang="ru-RU" sz="2200" dirty="0">
                <a:solidFill>
                  <a:schemeClr val="tx1"/>
                </a:solidFill>
                <a:latin typeface="Calibri" pitchFamily="34" charset="0"/>
                <a:cs typeface="Arial" pitchFamily="34" charset="0"/>
              </a:rPr>
              <a:t>, О. П. </a:t>
            </a:r>
            <a:r>
              <a:rPr lang="ru-RU" sz="2200" dirty="0" err="1">
                <a:solidFill>
                  <a:schemeClr val="tx1"/>
                </a:solidFill>
                <a:latin typeface="Calibri" pitchFamily="34" charset="0"/>
                <a:cs typeface="Arial" pitchFamily="34" charset="0"/>
              </a:rPr>
              <a:t>Пилипчук</a:t>
            </a:r>
            <a:r>
              <a:rPr lang="ru-RU" sz="2200" dirty="0">
                <a:solidFill>
                  <a:schemeClr val="tx1"/>
                </a:solidFill>
                <a:latin typeface="Calibri" pitchFamily="34" charset="0"/>
                <a:cs typeface="Arial" pitchFamily="34" charset="0"/>
              </a:rPr>
              <a:t>, Є. А. Шестопалов, </a:t>
            </a:r>
            <a:r>
              <a:rPr lang="ru-RU" sz="2200" dirty="0" err="1">
                <a:solidFill>
                  <a:schemeClr val="tx1"/>
                </a:solidFill>
                <a:latin typeface="Calibri" pitchFamily="34" charset="0"/>
                <a:cs typeface="Arial" pitchFamily="34" charset="0"/>
              </a:rPr>
              <a:t>Інформатика</a:t>
            </a:r>
            <a:r>
              <a:rPr lang="ru-RU" sz="2200" dirty="0">
                <a:solidFill>
                  <a:schemeClr val="tx1"/>
                </a:solidFill>
                <a:latin typeface="Calibri" pitchFamily="34" charset="0"/>
                <a:cs typeface="Arial" pitchFamily="34" charset="0"/>
              </a:rPr>
              <a:t> 10 (11) </a:t>
            </a:r>
            <a:r>
              <a:rPr lang="ru-RU" sz="2200" dirty="0" err="1">
                <a:solidFill>
                  <a:schemeClr val="tx1"/>
                </a:solidFill>
                <a:latin typeface="Calibri" pitchFamily="34" charset="0"/>
                <a:cs typeface="Arial" pitchFamily="34" charset="0"/>
              </a:rPr>
              <a:t>клас</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4. </a:t>
            </a:r>
            <a:r>
              <a:rPr lang="uk-UA" sz="2200" u="sng" dirty="0">
                <a:solidFill>
                  <a:schemeClr val="tx1"/>
                </a:solidFill>
                <a:latin typeface="Calibri" pitchFamily="34" charset="0"/>
                <a:cs typeface="Arial" pitchFamily="34" charset="0"/>
                <a:hlinkClick r:id="rId3"/>
              </a:rPr>
              <a:t>http://uk.wikipedia.org/</a:t>
            </a:r>
            <a:r>
              <a:rPr lang="uk-UA" sz="2200" dirty="0">
                <a:solidFill>
                  <a:schemeClr val="tx1"/>
                </a:solidFill>
                <a:latin typeface="Calibri" pitchFamily="34" charset="0"/>
                <a:cs typeface="Arial" pitchFamily="34" charset="0"/>
              </a:rPr>
              <a:t> </a:t>
            </a:r>
            <a:r>
              <a:rPr lang="en-US" sz="2200" dirty="0">
                <a:solidFill>
                  <a:schemeClr val="tx1"/>
                </a:solidFill>
                <a:latin typeface="Calibri" pitchFamily="34" charset="0"/>
                <a:cs typeface="Arial" pitchFamily="34" charset="0"/>
              </a:rPr>
              <a:t>, </a:t>
            </a:r>
            <a:r>
              <a:rPr lang="uk-UA" sz="2200" u="sng" dirty="0">
                <a:solidFill>
                  <a:schemeClr val="tx1"/>
                </a:solidFill>
                <a:latin typeface="Calibri" pitchFamily="34" charset="0"/>
                <a:cs typeface="Arial" pitchFamily="34" charset="0"/>
                <a:hlinkClick r:id="rId4"/>
              </a:rPr>
              <a:t>http://www.youtube.com/</a:t>
            </a:r>
            <a:r>
              <a:rPr lang="uk-UA" sz="2200" dirty="0">
                <a:solidFill>
                  <a:schemeClr val="tx1"/>
                </a:solidFill>
                <a:latin typeface="Calibri" pitchFamily="34" charset="0"/>
                <a:cs typeface="Arial" pitchFamily="34" charset="0"/>
              </a:rPr>
              <a:t> </a:t>
            </a:r>
            <a:r>
              <a:rPr lang="en-US" sz="2200" dirty="0">
                <a:solidFill>
                  <a:schemeClr val="tx1"/>
                </a:solidFill>
                <a:latin typeface="Calibri" pitchFamily="34" charset="0"/>
                <a:cs typeface="Arial" pitchFamily="34" charset="0"/>
              </a:rPr>
              <a:t>, </a:t>
            </a:r>
          </a:p>
          <a:p>
            <a:r>
              <a:rPr lang="en-US" sz="2200" dirty="0">
                <a:solidFill>
                  <a:schemeClr val="tx1"/>
                </a:solidFill>
                <a:latin typeface="Calibri" pitchFamily="34" charset="0"/>
                <a:cs typeface="Arial" pitchFamily="34" charset="0"/>
              </a:rPr>
              <a:t>5. </a:t>
            </a:r>
            <a:r>
              <a:rPr lang="uk-UA" sz="2200" u="sng" dirty="0">
                <a:solidFill>
                  <a:schemeClr val="tx1"/>
                </a:solidFill>
                <a:latin typeface="Calibri" pitchFamily="34" charset="0"/>
                <a:cs typeface="Arial" pitchFamily="34" charset="0"/>
                <a:hlinkClick r:id="rId5"/>
              </a:rPr>
              <a:t>http://disted.edu.vn.ua/media/bp/</a:t>
            </a:r>
            <a:r>
              <a:rPr lang="uk-UA" sz="2200" dirty="0">
                <a:solidFill>
                  <a:schemeClr val="tx1"/>
                </a:solidFill>
                <a:latin typeface="Calibri" pitchFamily="34" charset="0"/>
                <a:cs typeface="Arial" pitchFamily="34" charset="0"/>
              </a:rPr>
              <a:t> </a:t>
            </a:r>
            <a:endParaRPr lang="ru-RU" sz="2200" dirty="0">
              <a:solidFill>
                <a:schemeClr val="tx1"/>
              </a:solidFill>
              <a:latin typeface="Calibri" pitchFamily="34" charset="0"/>
              <a:cs typeface="Arial" pitchFamily="34" charset="0"/>
            </a:endParaRPr>
          </a:p>
          <a:p>
            <a:r>
              <a:rPr lang="ru-RU" sz="2200" dirty="0">
                <a:solidFill>
                  <a:schemeClr val="tx1"/>
                </a:solidFill>
                <a:latin typeface="Calibri" pitchFamily="34" charset="0"/>
                <a:cs typeface="Arial" pitchFamily="34" charset="0"/>
              </a:rPr>
              <a:t>6</a:t>
            </a:r>
            <a:r>
              <a:rPr lang="ru-RU" sz="2200" dirty="0">
                <a:latin typeface="Calibri" pitchFamily="34" charset="0"/>
                <a:cs typeface="Arial" pitchFamily="34" charset="0"/>
              </a:rPr>
              <a:t>. </a:t>
            </a:r>
            <a:r>
              <a:rPr lang="en-US" sz="2200" dirty="0">
                <a:latin typeface="Calibri" pitchFamily="34" charset="0"/>
                <a:cs typeface="Arial" pitchFamily="34" charset="0"/>
                <a:hlinkClick r:id="rId6"/>
              </a:rPr>
              <a:t>http://it-science.com.ua/</a:t>
            </a:r>
            <a:endParaRPr lang="uk-UA" sz="2200" dirty="0">
              <a:latin typeface="Calibri" pitchFamily="34" charset="0"/>
              <a:cs typeface="Arial" pitchFamily="34" charset="0"/>
            </a:endParaRPr>
          </a:p>
          <a:p>
            <a:r>
              <a:rPr lang="en-US" sz="2400" dirty="0">
                <a:hlinkClick r:id="rId7"/>
              </a:rPr>
              <a:t>https://technoblogua.wordpress.com/tag/%D0%B0%D1%81%D0%B8%D0%BC%D0%B5%D1%82%D1%80%D0%B8%D1%87%D0%BD%D0%B5-%D1%88%D0%B8%D1%84%D1%80%D1%83%D0%B2%D0%B0%D0%BD%D0%BD%D1%8F/</a:t>
            </a:r>
            <a:endParaRPr lang="ru-RU" sz="2200" dirty="0">
              <a:latin typeface="Calibri" pitchFamily="34" charset="0"/>
              <a:cs typeface="Arial" pitchFamily="34" charset="0"/>
            </a:endParaRPr>
          </a:p>
          <a:p>
            <a:endParaRPr lang="uk-UA" sz="2200" dirty="0"/>
          </a:p>
        </p:txBody>
      </p:sp>
      <p:sp>
        <p:nvSpPr>
          <p:cNvPr id="18" name="Нижний колонтитул 17"/>
          <p:cNvSpPr>
            <a:spLocks noGrp="1"/>
          </p:cNvSpPr>
          <p:nvPr>
            <p:ph type="ftr" sz="quarter" idx="11"/>
          </p:nvPr>
        </p:nvSpPr>
        <p:spPr/>
        <p:txBody>
          <a:bodyPr/>
          <a:lstStyle/>
          <a:p>
            <a:r>
              <a:rPr lang="ru-RU" dirty="0"/>
              <a:t>ОСНОВИ ІНФОРМАЦІЙНОЇ </a:t>
            </a:r>
            <a:r>
              <a:rPr lang="ru-RU" sz="1400" dirty="0"/>
              <a:t>БЕЗПЕКИ             </a:t>
            </a:r>
            <a:r>
              <a:rPr lang="ru-RU" sz="1400" dirty="0" err="1"/>
              <a:t>Єгорова</a:t>
            </a:r>
            <a:r>
              <a:rPr lang="ru-RU" sz="1400" dirty="0"/>
              <a:t> О.Л.</a:t>
            </a:r>
            <a:endParaRPr lang="uk-UA" sz="1400" dirty="0"/>
          </a:p>
        </p:txBody>
      </p:sp>
    </p:spTree>
    <p:extLst>
      <p:ext uri="{BB962C8B-B14F-4D97-AF65-F5344CB8AC3E}">
        <p14:creationId xmlns:p14="http://schemas.microsoft.com/office/powerpoint/2010/main" val="50323988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4036" y="365129"/>
            <a:ext cx="7523019" cy="1325563"/>
          </a:xfrm>
        </p:spPr>
        <p:txBody>
          <a:bodyPr>
            <a:noAutofit/>
          </a:bodyPr>
          <a:lstStyle/>
          <a:p>
            <a:pPr algn="ctr"/>
            <a:r>
              <a:rPr lang="ru-RU" dirty="0" err="1">
                <a:solidFill>
                  <a:srgbClr val="9D3342"/>
                </a:solidFill>
                <a:latin typeface="Century Gothic" panose="020B0502020202020204" pitchFamily="34" charset="0"/>
              </a:rPr>
              <a:t>Домашн</a:t>
            </a:r>
            <a:r>
              <a:rPr lang="uk-UA" dirty="0">
                <a:solidFill>
                  <a:srgbClr val="9D3342"/>
                </a:solidFill>
                <a:latin typeface="Century Gothic" panose="020B0502020202020204" pitchFamily="34" charset="0"/>
              </a:rPr>
              <a:t>є завдання</a:t>
            </a:r>
            <a:br>
              <a:rPr lang="uk-UA" b="1" dirty="0">
                <a:solidFill>
                  <a:srgbClr val="9D3342"/>
                </a:solidFill>
                <a:effectLst>
                  <a:outerShdw blurRad="38100" dist="38100" dir="2700000" algn="tl">
                    <a:srgbClr val="000000">
                      <a:alpha val="43137"/>
                    </a:srgbClr>
                  </a:outerShdw>
                </a:effectLst>
                <a:latin typeface="Century Gothic" panose="020B0502020202020204" pitchFamily="34" charset="0"/>
              </a:rPr>
            </a:br>
            <a:r>
              <a:rPr lang="uk-UA" b="1" dirty="0" err="1">
                <a:solidFill>
                  <a:srgbClr val="9D3342"/>
                </a:solidFill>
                <a:effectLst>
                  <a:outerShdw blurRad="38100" dist="38100" dir="2700000" algn="tl">
                    <a:srgbClr val="000000">
                      <a:alpha val="43137"/>
                    </a:srgbClr>
                  </a:outerShdw>
                </a:effectLst>
                <a:latin typeface="Century Gothic" panose="020B0502020202020204" pitchFamily="34" charset="0"/>
              </a:rPr>
              <a:t>Двохфакторна</a:t>
            </a:r>
            <a:r>
              <a:rPr lang="uk-UA" b="1" dirty="0">
                <a:solidFill>
                  <a:srgbClr val="9D3342"/>
                </a:solidFill>
                <a:effectLst>
                  <a:outerShdw blurRad="38100" dist="38100" dir="2700000" algn="tl">
                    <a:srgbClr val="000000">
                      <a:alpha val="43137"/>
                    </a:srgbClr>
                  </a:outerShdw>
                </a:effectLst>
                <a:latin typeface="Century Gothic" panose="020B0502020202020204" pitchFamily="34" charset="0"/>
              </a:rPr>
              <a:t> авторизація</a:t>
            </a:r>
          </a:p>
        </p:txBody>
      </p:sp>
      <p:sp>
        <p:nvSpPr>
          <p:cNvPr id="4" name="Объект 3"/>
          <p:cNvSpPr>
            <a:spLocks noGrp="1"/>
          </p:cNvSpPr>
          <p:nvPr>
            <p:ph sz="half" idx="2"/>
          </p:nvPr>
        </p:nvSpPr>
        <p:spPr>
          <a:xfrm>
            <a:off x="825934" y="1634836"/>
            <a:ext cx="5062247" cy="1787237"/>
          </a:xfrm>
          <a:solidFill>
            <a:srgbClr val="FF6600"/>
          </a:solidFill>
        </p:spPr>
        <p:txBody>
          <a:bodyPr>
            <a:normAutofit/>
          </a:bodyPr>
          <a:lstStyle/>
          <a:p>
            <a:pPr>
              <a:buNone/>
            </a:pPr>
            <a:r>
              <a:rPr lang="uk-UA" sz="3200" b="1" dirty="0"/>
              <a:t>1-й етап – введення </a:t>
            </a:r>
          </a:p>
          <a:p>
            <a:r>
              <a:rPr lang="uk-UA" dirty="0" err="1"/>
              <a:t>Логин</a:t>
            </a:r>
            <a:endParaRPr lang="uk-UA" dirty="0"/>
          </a:p>
          <a:p>
            <a:r>
              <a:rPr lang="uk-UA" dirty="0"/>
              <a:t>Пароль</a:t>
            </a:r>
          </a:p>
        </p:txBody>
      </p:sp>
      <p:sp>
        <p:nvSpPr>
          <p:cNvPr id="5" name="Текст 4"/>
          <p:cNvSpPr>
            <a:spLocks noGrp="1"/>
          </p:cNvSpPr>
          <p:nvPr>
            <p:ph type="body" sz="quarter" idx="3"/>
          </p:nvPr>
        </p:nvSpPr>
        <p:spPr>
          <a:xfrm>
            <a:off x="6172202" y="1648691"/>
            <a:ext cx="5183188" cy="856384"/>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uk-UA" sz="3200" dirty="0"/>
              <a:t>2-й етап – користувач обирає один з 3-х варіантів</a:t>
            </a:r>
          </a:p>
        </p:txBody>
      </p:sp>
      <p:sp>
        <p:nvSpPr>
          <p:cNvPr id="6" name="Объект 5"/>
          <p:cNvSpPr>
            <a:spLocks noGrp="1"/>
          </p:cNvSpPr>
          <p:nvPr>
            <p:ph sz="quarter" idx="4"/>
          </p:nvPr>
        </p:nvSpPr>
        <p:spPr/>
        <p:style>
          <a:lnRef idx="1">
            <a:schemeClr val="accent5"/>
          </a:lnRef>
          <a:fillRef idx="2">
            <a:schemeClr val="accent5"/>
          </a:fillRef>
          <a:effectRef idx="1">
            <a:schemeClr val="accent5"/>
          </a:effectRef>
          <a:fontRef idx="minor">
            <a:schemeClr val="dk1"/>
          </a:fontRef>
        </p:style>
        <p:txBody>
          <a:bodyPr/>
          <a:lstStyle/>
          <a:p>
            <a:r>
              <a:rPr lang="uk-UA" dirty="0"/>
              <a:t>Унікальний код по </a:t>
            </a:r>
            <a:r>
              <a:rPr lang="en-US" dirty="0"/>
              <a:t>SMS</a:t>
            </a:r>
          </a:p>
          <a:p>
            <a:r>
              <a:rPr lang="uk-UA" dirty="0"/>
              <a:t>Список резервних кодів, кожний з яких діє лише один раз</a:t>
            </a:r>
          </a:p>
          <a:p>
            <a:r>
              <a:rPr lang="uk-UA" dirty="0"/>
              <a:t>Використовує спеціальні мобільні додатки  для генерації кодів. Наприклад, </a:t>
            </a:r>
            <a:r>
              <a:rPr lang="en-US" dirty="0">
                <a:hlinkClick r:id="rId2"/>
              </a:rPr>
              <a:t>Google </a:t>
            </a:r>
            <a:r>
              <a:rPr lang="en-US" dirty="0" err="1">
                <a:hlinkClick r:id="rId2"/>
              </a:rPr>
              <a:t>Authentificator</a:t>
            </a:r>
            <a:r>
              <a:rPr lang="en-US" dirty="0"/>
              <a:t>.</a:t>
            </a:r>
            <a:endParaRPr lang="uk-UA" dirty="0"/>
          </a:p>
        </p:txBody>
      </p:sp>
      <p:pic>
        <p:nvPicPr>
          <p:cNvPr id="7" name="Picture 2" descr="http://static5.cmtt.ru/tj_articles/vk-2-factor/vk-2-factor-539ec072554ca.jpg"/>
          <p:cNvPicPr>
            <a:picLocks noChangeAspect="1" noChangeArrowheads="1"/>
          </p:cNvPicPr>
          <p:nvPr/>
        </p:nvPicPr>
        <p:blipFill rotWithShape="1">
          <a:blip r:embed="rId3">
            <a:extLst>
              <a:ext uri="{28A0092B-C50C-407E-A947-70E740481C1C}">
                <a14:useLocalDpi xmlns:a14="http://schemas.microsoft.com/office/drawing/2010/main" val="0"/>
              </a:ext>
            </a:extLst>
          </a:blip>
          <a:srcRect r="65142"/>
          <a:stretch/>
        </p:blipFill>
        <p:spPr bwMode="auto">
          <a:xfrm>
            <a:off x="1018376" y="3503921"/>
            <a:ext cx="4426956" cy="3063627"/>
          </a:xfrm>
          <a:prstGeom prst="rect">
            <a:avLst/>
          </a:prstGeom>
          <a:noFill/>
          <a:extLst>
            <a:ext uri="{909E8E84-426E-40DD-AFC4-6F175D3DCCD1}">
              <a14:hiddenFill xmlns:a14="http://schemas.microsoft.com/office/drawing/2010/main">
                <a:solidFill>
                  <a:srgbClr val="FFFFFF"/>
                </a:solidFill>
              </a14:hiddenFill>
            </a:ext>
          </a:extLst>
        </p:spPr>
      </p:pic>
      <p:sp>
        <p:nvSpPr>
          <p:cNvPr id="8" name="Нижний колонтитул 7"/>
          <p:cNvSpPr>
            <a:spLocks noGrp="1"/>
          </p:cNvSpPr>
          <p:nvPr>
            <p:ph type="ftr" sz="quarter" idx="11"/>
          </p:nvPr>
        </p:nvSpPr>
        <p:spPr/>
        <p:txBody>
          <a:bodyPr/>
          <a:lstStyle/>
          <a:p>
            <a:r>
              <a:rPr lang="ru-RU"/>
              <a:t>ОСНОВИ ІНФОРМАЦІЙНОЇ БЕЗПЕКИ             Єгорова О.Л.</a:t>
            </a:r>
            <a:endParaRPr lang="uk-UA"/>
          </a:p>
        </p:txBody>
      </p:sp>
    </p:spTree>
    <p:extLst>
      <p:ext uri="{BB962C8B-B14F-4D97-AF65-F5344CB8AC3E}">
        <p14:creationId xmlns:p14="http://schemas.microsoft.com/office/powerpoint/2010/main" val="282852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073" y="163208"/>
            <a:ext cx="9455726" cy="998742"/>
          </a:xfrm>
        </p:spPr>
        <p:txBody>
          <a:bodyPr>
            <a:noAutofit/>
          </a:bodyPr>
          <a:lstStyle/>
          <a:p>
            <a:pPr algn="ctr"/>
            <a:r>
              <a:rPr lang="uk-UA" sz="3800" b="1" dirty="0">
                <a:solidFill>
                  <a:srgbClr val="9D3342"/>
                </a:solidFill>
                <a:effectLst>
                  <a:outerShdw blurRad="38100" dist="38100" dir="2700000" algn="tl">
                    <a:srgbClr val="000000">
                      <a:alpha val="43137"/>
                    </a:srgbClr>
                  </a:outerShdw>
                </a:effectLst>
                <a:latin typeface="Century Gothic" panose="020B0502020202020204" pitchFamily="34" charset="0"/>
              </a:rPr>
              <a:t>Який пароль є надійним і де його зберігати?</a:t>
            </a:r>
          </a:p>
        </p:txBody>
      </p:sp>
      <p:sp>
        <p:nvSpPr>
          <p:cNvPr id="8" name="Содержимое 7"/>
          <p:cNvSpPr>
            <a:spLocks noGrp="1"/>
          </p:cNvSpPr>
          <p:nvPr>
            <p:ph idx="1"/>
          </p:nvPr>
        </p:nvSpPr>
        <p:spPr>
          <a:xfrm>
            <a:off x="860612" y="1287257"/>
            <a:ext cx="10493187" cy="2439616"/>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uk-UA" sz="2400" dirty="0"/>
              <a:t>Надійний пароль має бути достатньо легким для вас, щоб його запам’ятати, але складним для інших, щоб ніхто не міг його вгадати чи підібрати. </a:t>
            </a:r>
          </a:p>
          <a:p>
            <a:r>
              <a:rPr lang="uk-UA" sz="2400" dirty="0"/>
              <a:t>Спробуйте використати для пароля:  текст із пісні чи вірша, цитату з фільму чи промови,уривок із книги; набір слів, які асоціюються у вас із чимось; абревіатуру, наприклад, з перших літер кожного слова в реченні</a:t>
            </a:r>
          </a:p>
          <a:p>
            <a:r>
              <a:rPr lang="uk-UA" sz="2400" dirty="0"/>
              <a:t>Уникайте паролів, які можуть угадати: ваші знайомі,  люди з доступом до ваших відкритих даних, як-от профілю в соціальній мережі</a:t>
            </a:r>
          </a:p>
        </p:txBody>
      </p:sp>
      <p:sp>
        <p:nvSpPr>
          <p:cNvPr id="7" name="Нижний колонтитул 6"/>
          <p:cNvSpPr>
            <a:spLocks noGrp="1"/>
          </p:cNvSpPr>
          <p:nvPr>
            <p:ph type="ftr" sz="quarter" idx="11"/>
          </p:nvPr>
        </p:nvSpPr>
        <p:spPr/>
        <p:txBody>
          <a:bodyPr/>
          <a:lstStyle/>
          <a:p>
            <a:r>
              <a:rPr lang="uk-UA"/>
              <a:t>ОСНОВИ ІНФОРМАЦІЙНОЇ БЕЗПЕКИ             Єгорова О.Л.</a:t>
            </a:r>
          </a:p>
        </p:txBody>
      </p:sp>
      <p:sp>
        <p:nvSpPr>
          <p:cNvPr id="9" name="TextBox 8"/>
          <p:cNvSpPr txBox="1"/>
          <p:nvPr/>
        </p:nvSpPr>
        <p:spPr>
          <a:xfrm>
            <a:off x="858981" y="3934692"/>
            <a:ext cx="10543309"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buFont typeface="Arial" pitchFamily="34" charset="0"/>
              <a:buChar char="•"/>
            </a:pPr>
            <a:r>
              <a:rPr lang="uk-UA" sz="2400" dirty="0">
                <a:solidFill>
                  <a:schemeClr val="tx1"/>
                </a:solidFill>
              </a:rPr>
              <a:t>Замініть літери на цифри та символи. Виберіть слово або фразу та вставте цифри й символи замість деяких літер. Наприклад: словосполучення "Чорний колір" може стати паролем "40RнийK0L!р” ім’я "Володя" може стати паролем "В()л00дR«</a:t>
            </a:r>
          </a:p>
          <a:p>
            <a:pPr fontAlgn="base">
              <a:buFont typeface="Arial" pitchFamily="34" charset="0"/>
              <a:buChar char="•"/>
            </a:pPr>
            <a:r>
              <a:rPr lang="uk-UA" sz="2400" dirty="0">
                <a:solidFill>
                  <a:schemeClr val="tx1"/>
                </a:solidFill>
              </a:rPr>
              <a:t>Не залишайте нотатки з паролями на столі та не пишіть їх на своєму комп’ютері. Зберігайте їх у захищеному місці, про яке знаєте лише ви.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643448" y="246335"/>
            <a:ext cx="7387244" cy="998742"/>
          </a:xfrm>
        </p:spPr>
        <p:txBody>
          <a:bodyPr>
            <a:normAutofit/>
          </a:bodyPr>
          <a:lstStyle/>
          <a:p>
            <a:r>
              <a:rPr lang="uk-UA" b="1" dirty="0">
                <a:solidFill>
                  <a:srgbClr val="9D3342"/>
                </a:solidFill>
                <a:effectLst>
                  <a:outerShdw blurRad="38100" dist="38100" dir="2700000" algn="tl">
                    <a:srgbClr val="000000">
                      <a:alpha val="43137"/>
                    </a:srgbClr>
                  </a:outerShdw>
                </a:effectLst>
                <a:latin typeface="Century Gothic" panose="020B0502020202020204" pitchFamily="34" charset="0"/>
              </a:rPr>
              <a:t>Розмежування доступу</a:t>
            </a:r>
            <a:endParaRPr lang="ru-RU" b="1" dirty="0">
              <a:solidFill>
                <a:srgbClr val="9D3342"/>
              </a:solidFill>
              <a:effectLst>
                <a:outerShdw blurRad="38100" dist="38100" dir="2700000" algn="tl">
                  <a:srgbClr val="000000">
                    <a:alpha val="43137"/>
                  </a:srgbClr>
                </a:outerShdw>
              </a:effectLst>
              <a:latin typeface="Century Gothic" panose="020B0502020202020204" pitchFamily="34" charset="0"/>
            </a:endParaRPr>
          </a:p>
        </p:txBody>
      </p:sp>
      <p:sp>
        <p:nvSpPr>
          <p:cNvPr id="9" name="Содержимое 8"/>
          <p:cNvSpPr>
            <a:spLocks noGrp="1"/>
          </p:cNvSpPr>
          <p:nvPr>
            <p:ph idx="1"/>
          </p:nvPr>
        </p:nvSpPr>
        <p:spPr>
          <a:xfrm>
            <a:off x="609600" y="1134856"/>
            <a:ext cx="8021782" cy="1164999"/>
          </a:xfrm>
          <a:solidFill>
            <a:srgbClr val="7030A0"/>
          </a:solidFill>
        </p:spPr>
        <p:txBody>
          <a:bodyPr>
            <a:normAutofit lnSpcReduction="10000"/>
          </a:bodyPr>
          <a:lstStyle/>
          <a:p>
            <a:pPr marL="88900" indent="214313">
              <a:buNone/>
            </a:pPr>
            <a:r>
              <a:rPr lang="uk-UA" b="1" dirty="0">
                <a:solidFill>
                  <a:schemeClr val="bg1"/>
                </a:solidFill>
              </a:rPr>
              <a:t>Контроль доступу</a:t>
            </a:r>
            <a:r>
              <a:rPr lang="uk-UA" dirty="0">
                <a:solidFill>
                  <a:schemeClr val="bg1"/>
                </a:solidFill>
              </a:rPr>
              <a:t> - це процес захисту даних і програм від їх використання об'єктами, які не мають на це права. </a:t>
            </a:r>
            <a:endParaRPr lang="ru-RU" dirty="0">
              <a:solidFill>
                <a:schemeClr val="bg1"/>
              </a:solidFill>
            </a:endParaRPr>
          </a:p>
        </p:txBody>
      </p:sp>
      <p:sp>
        <p:nvSpPr>
          <p:cNvPr id="7" name="Нижний колонтитул 6"/>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TextBox 4"/>
          <p:cNvSpPr txBox="1"/>
          <p:nvPr/>
        </p:nvSpPr>
        <p:spPr>
          <a:xfrm>
            <a:off x="554181" y="2396836"/>
            <a:ext cx="1124989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sz="2400" b="1" i="1" dirty="0"/>
              <a:t>Правила розмежування доступу</a:t>
            </a:r>
            <a:r>
              <a:rPr lang="uk-UA" sz="2400" dirty="0"/>
              <a:t> (</a:t>
            </a:r>
            <a:r>
              <a:rPr lang="uk-UA" sz="2400" dirty="0" err="1"/>
              <a:t>access</a:t>
            </a:r>
            <a:r>
              <a:rPr lang="uk-UA" sz="2400" dirty="0"/>
              <a:t> </a:t>
            </a:r>
            <a:r>
              <a:rPr lang="uk-UA" sz="2400" dirty="0" err="1"/>
              <a:t>mediation</a:t>
            </a:r>
            <a:r>
              <a:rPr lang="uk-UA" sz="2400" dirty="0"/>
              <a:t> </a:t>
            </a:r>
            <a:r>
              <a:rPr lang="uk-UA" sz="2400" dirty="0" err="1"/>
              <a:t>rules</a:t>
            </a:r>
            <a:r>
              <a:rPr lang="uk-UA" sz="2400" dirty="0"/>
              <a:t>) — найважливіша  частина політики безпеки, що регламентує правила доступу користувачів і процесів до ресурсів інформаційної сфери.</a:t>
            </a:r>
            <a:endParaRPr lang="ru-RU" sz="2400" dirty="0"/>
          </a:p>
        </p:txBody>
      </p:sp>
      <p:sp>
        <p:nvSpPr>
          <p:cNvPr id="6" name="Прямоугольник 5"/>
          <p:cNvSpPr/>
          <p:nvPr/>
        </p:nvSpPr>
        <p:spPr>
          <a:xfrm>
            <a:off x="512617" y="3729610"/>
            <a:ext cx="11305309" cy="1200329"/>
          </a:xfrm>
          <a:prstGeom prst="rect">
            <a:avLst/>
          </a:prstGeom>
          <a:solidFill>
            <a:srgbClr val="FF6600"/>
          </a:solidFill>
        </p:spPr>
        <p:txBody>
          <a:bodyPr wrap="square">
            <a:spAutoFit/>
          </a:bodyPr>
          <a:lstStyle/>
          <a:p>
            <a:r>
              <a:rPr lang="uk-UA" sz="2400" dirty="0"/>
              <a:t>Під </a:t>
            </a:r>
            <a:r>
              <a:rPr lang="uk-UA" sz="2400" b="1" dirty="0"/>
              <a:t>розмежуванням доступу</a:t>
            </a:r>
            <a:r>
              <a:rPr lang="uk-UA" sz="2400" dirty="0"/>
              <a:t>  прийнято розуміти встановлення повноважень суб'єктів з метою наступного контролю санкціонованого використання ресурсів доступних в системі.</a:t>
            </a:r>
            <a:endParaRPr lang="ru-RU" sz="2400" dirty="0"/>
          </a:p>
        </p:txBody>
      </p:sp>
      <p:sp>
        <p:nvSpPr>
          <p:cNvPr id="10" name="Прямоугольник 9"/>
          <p:cNvSpPr/>
          <p:nvPr/>
        </p:nvSpPr>
        <p:spPr>
          <a:xfrm>
            <a:off x="498762" y="5073317"/>
            <a:ext cx="11291455" cy="1569660"/>
          </a:xfrm>
          <a:prstGeom prst="rect">
            <a:avLst/>
          </a:prstGeom>
          <a:solidFill>
            <a:srgbClr val="002060"/>
          </a:solidFill>
          <a:ln>
            <a:solidFill>
              <a:srgbClr val="002060"/>
            </a:solidFill>
          </a:ln>
        </p:spPr>
        <p:txBody>
          <a:bodyPr wrap="square">
            <a:spAutoFit/>
          </a:bodyPr>
          <a:lstStyle/>
          <a:p>
            <a:pPr algn="just"/>
            <a:r>
              <a:rPr lang="uk-UA" sz="2400" dirty="0">
                <a:solidFill>
                  <a:schemeClr val="bg1"/>
                </a:solidFill>
              </a:rPr>
              <a:t>Простіше кажучи</a:t>
            </a:r>
            <a:r>
              <a:rPr lang="uk-UA" sz="2400" b="1" dirty="0">
                <a:solidFill>
                  <a:schemeClr val="bg1"/>
                </a:solidFill>
              </a:rPr>
              <a:t>, розмежування доступу</a:t>
            </a:r>
            <a:r>
              <a:rPr lang="uk-UA" sz="2400" dirty="0">
                <a:solidFill>
                  <a:schemeClr val="bg1"/>
                </a:solidFill>
              </a:rPr>
              <a:t> полягає в тому, щоб кожному зареєстрованому користувачу надати можливості безперешкодного доступу до інформації в межах його повноважень і виключити можливості перевищення цих повноважень. </a:t>
            </a:r>
            <a:endParaRPr lang="ru-RU"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1527" y="163208"/>
            <a:ext cx="8832272" cy="998742"/>
          </a:xfrm>
        </p:spPr>
        <p:txBody>
          <a:bodyPr>
            <a:noAutofit/>
          </a:bodyPr>
          <a:lstStyle/>
          <a:p>
            <a:r>
              <a:rPr lang="uk-UA" sz="3600" b="1" dirty="0">
                <a:solidFill>
                  <a:srgbClr val="9D3342"/>
                </a:solidFill>
                <a:effectLst>
                  <a:outerShdw blurRad="38100" dist="38100" dir="2700000" algn="tl">
                    <a:srgbClr val="000000">
                      <a:alpha val="43137"/>
                    </a:srgbClr>
                  </a:outerShdw>
                </a:effectLst>
                <a:latin typeface="Century Gothic" panose="020B0502020202020204" pitchFamily="34" charset="0"/>
              </a:rPr>
              <a:t>Розмежування може здійснюватися:</a:t>
            </a:r>
            <a:endParaRPr lang="ru-RU" sz="3600" b="1" dirty="0">
              <a:solidFill>
                <a:srgbClr val="9D3342"/>
              </a:solidFill>
              <a:effectLst>
                <a:outerShdw blurRad="38100" dist="38100" dir="2700000" algn="tl">
                  <a:srgbClr val="000000">
                    <a:alpha val="43137"/>
                  </a:srgbClr>
                </a:outerShdw>
              </a:effectLst>
              <a:latin typeface="Century Gothic" panose="020B0502020202020204" pitchFamily="34" charset="0"/>
            </a:endParaRP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graphicFrame>
        <p:nvGraphicFramePr>
          <p:cNvPr id="5" name="Схема 4"/>
          <p:cNvGraphicFramePr/>
          <p:nvPr/>
        </p:nvGraphicFramePr>
        <p:xfrm>
          <a:off x="263235" y="997527"/>
          <a:ext cx="11762509" cy="5140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isearch.kiev.ua/images/stories/SecureLaptop3.png"/>
          <p:cNvPicPr>
            <a:picLocks noChangeAspect="1" noChangeArrowheads="1"/>
          </p:cNvPicPr>
          <p:nvPr/>
        </p:nvPicPr>
        <p:blipFill>
          <a:blip r:embed="rId7"/>
          <a:srcRect/>
          <a:stretch>
            <a:fillRect/>
          </a:stretch>
        </p:blipFill>
        <p:spPr bwMode="auto">
          <a:xfrm>
            <a:off x="346366" y="2521526"/>
            <a:ext cx="2340851" cy="2070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869790"/>
            <a:ext cx="10515597" cy="998742"/>
          </a:xfrm>
          <a:solidFill>
            <a:srgbClr val="002060"/>
          </a:solidFill>
        </p:spPr>
        <p:txBody>
          <a:bodyPr>
            <a:normAutofit fontScale="90000"/>
          </a:bodyPr>
          <a:lstStyle/>
          <a:p>
            <a:r>
              <a:rPr lang="uk-UA" i="1" dirty="0">
                <a:solidFill>
                  <a:schemeClr val="bg1"/>
                </a:solidFill>
              </a:rPr>
              <a:t>Система</a:t>
            </a:r>
            <a:r>
              <a:rPr lang="uk-UA" dirty="0">
                <a:solidFill>
                  <a:schemeClr val="bg1"/>
                </a:solidFill>
              </a:rPr>
              <a:t> </a:t>
            </a:r>
            <a:r>
              <a:rPr lang="uk-UA" i="1" dirty="0">
                <a:solidFill>
                  <a:schemeClr val="bg1"/>
                </a:solidFill>
              </a:rPr>
              <a:t>розмежування доступу до програм і даних </a:t>
            </a:r>
            <a:r>
              <a:rPr lang="uk-UA" dirty="0">
                <a:solidFill>
                  <a:schemeClr val="bg1"/>
                </a:solidFill>
              </a:rPr>
              <a:t>повинна містити 4 функціональні блоки:</a:t>
            </a:r>
            <a:endParaRPr lang="ru-RU" dirty="0">
              <a:solidFill>
                <a:schemeClr val="bg1"/>
              </a:solidFill>
            </a:endParaRPr>
          </a:p>
        </p:txBody>
      </p:sp>
      <p:graphicFrame>
        <p:nvGraphicFramePr>
          <p:cNvPr id="5" name="Содержимое 4"/>
          <p:cNvGraphicFramePr>
            <a:graphicFrameLocks noGrp="1"/>
          </p:cNvGraphicFramePr>
          <p:nvPr>
            <p:ph idx="1"/>
          </p:nvPr>
        </p:nvGraphicFramePr>
        <p:xfrm>
          <a:off x="860425" y="1967345"/>
          <a:ext cx="10493375" cy="430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357171"/>
            <a:ext cx="8610599" cy="998742"/>
          </a:xfrm>
        </p:spPr>
        <p:txBody>
          <a:bodyPr>
            <a:noAutofit/>
          </a:bodyPr>
          <a:lstStyle/>
          <a:p>
            <a:pPr algn="ctr"/>
            <a:r>
              <a:rPr lang="uk-UA" sz="3800" b="1" dirty="0">
                <a:solidFill>
                  <a:srgbClr val="9D3342"/>
                </a:solidFill>
                <a:effectLst>
                  <a:outerShdw blurRad="38100" dist="38100" dir="2700000" algn="tl">
                    <a:srgbClr val="000000">
                      <a:alpha val="43137"/>
                    </a:srgbClr>
                  </a:outerShdw>
                </a:effectLst>
                <a:latin typeface="Century Gothic" panose="020B0502020202020204" pitchFamily="34" charset="0"/>
              </a:rPr>
              <a:t>Основні методи розмежування доступу</a:t>
            </a:r>
            <a:endParaRPr lang="ru-RU" sz="3800" b="1" dirty="0">
              <a:solidFill>
                <a:srgbClr val="9D3342"/>
              </a:solidFill>
              <a:effectLst>
                <a:outerShdw blurRad="38100" dist="38100" dir="2700000" algn="tl">
                  <a:srgbClr val="000000">
                    <a:alpha val="43137"/>
                  </a:srgbClr>
                </a:outerShdw>
              </a:effectLst>
              <a:latin typeface="Century Gothic" panose="020B0502020202020204" pitchFamily="34" charset="0"/>
            </a:endParaRPr>
          </a:p>
        </p:txBody>
      </p:sp>
      <p:sp>
        <p:nvSpPr>
          <p:cNvPr id="5" name="Содержимое 4"/>
          <p:cNvSpPr>
            <a:spLocks noGrp="1"/>
          </p:cNvSpPr>
          <p:nvPr>
            <p:ph sz="half" idx="1"/>
          </p:nvPr>
        </p:nvSpPr>
        <p:spPr>
          <a:xfrm>
            <a:off x="838200" y="1617807"/>
            <a:ext cx="5181600" cy="2898775"/>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uk-UA" b="1" i="1" dirty="0"/>
              <a:t>Дискреційним </a:t>
            </a:r>
            <a:r>
              <a:rPr lang="uk-UA" dirty="0"/>
              <a:t>називається розмежування доступу між названими суб'єктами (користувачами) і поіменованими об'єктами (файли, програми тощо) відповідно до матриці доступу чи списків. </a:t>
            </a:r>
            <a:endParaRPr lang="ru-RU" dirty="0"/>
          </a:p>
        </p:txBody>
      </p:sp>
      <p:sp>
        <p:nvSpPr>
          <p:cNvPr id="6" name="Содержимое 5"/>
          <p:cNvSpPr>
            <a:spLocks noGrp="1"/>
          </p:cNvSpPr>
          <p:nvPr>
            <p:ph sz="half" idx="2"/>
          </p:nvPr>
        </p:nvSpPr>
        <p:spPr>
          <a:xfrm>
            <a:off x="6172200" y="1607127"/>
            <a:ext cx="5181600" cy="2909455"/>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uk-UA" b="1" dirty="0"/>
              <a:t>Мандатне</a:t>
            </a:r>
            <a:r>
              <a:rPr lang="uk-UA" dirty="0"/>
              <a:t> розмежування доступу реалізується як розмежування доступу за рівнями секретності: кожному суб'єкту і кожному об'єкту призначаються класифікаційні мітки, що відображають їх рівень. </a:t>
            </a:r>
            <a:endParaRPr lang="ru-RU" dirty="0"/>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7" name="TextBox 6"/>
          <p:cNvSpPr txBox="1"/>
          <p:nvPr/>
        </p:nvSpPr>
        <p:spPr>
          <a:xfrm>
            <a:off x="609599" y="4585855"/>
            <a:ext cx="10889674" cy="1569660"/>
          </a:xfrm>
          <a:prstGeom prst="rect">
            <a:avLst/>
          </a:prstGeom>
          <a:solidFill>
            <a:srgbClr val="FF6600"/>
          </a:solidFill>
        </p:spPr>
        <p:txBody>
          <a:bodyPr wrap="square" rtlCol="0">
            <a:spAutoFit/>
          </a:bodyPr>
          <a:lstStyle/>
          <a:p>
            <a:r>
              <a:rPr lang="uk-UA" sz="2400" dirty="0"/>
              <a:t>Принципова </a:t>
            </a:r>
            <a:r>
              <a:rPr lang="uk-UA" sz="2400" i="1" dirty="0"/>
              <a:t>відмінність</a:t>
            </a:r>
            <a:r>
              <a:rPr lang="uk-UA" sz="2400" dirty="0"/>
              <a:t> між дискреційним і мандатним розмежуванням доступу полягає в наступному: у випадку дискреційного розмежування доступу права на доступ до ресурсу для користувачів </a:t>
            </a:r>
            <a:r>
              <a:rPr lang="uk-UA" sz="2400" i="1" dirty="0"/>
              <a:t>визначає його власник</a:t>
            </a:r>
            <a:r>
              <a:rPr lang="uk-UA" sz="2400" dirty="0"/>
              <a:t>, а мандатне розмежування доступу рівні секретності задаються </a:t>
            </a:r>
            <a:r>
              <a:rPr lang="uk-UA" sz="2400" i="1" dirty="0"/>
              <a:t>ззовні</a:t>
            </a:r>
            <a:r>
              <a:rPr lang="uk-UA" sz="2400" dirty="0"/>
              <a:t> (примусово).</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6327" y="163208"/>
            <a:ext cx="8527472" cy="998742"/>
          </a:xfrm>
        </p:spPr>
        <p:txBody>
          <a:bodyPr>
            <a:normAutofit/>
          </a:bodyPr>
          <a:lstStyle/>
          <a:p>
            <a:r>
              <a:rPr lang="uk-UA" sz="3800" b="1" dirty="0">
                <a:solidFill>
                  <a:srgbClr val="9D3342"/>
                </a:solidFill>
                <a:effectLst>
                  <a:outerShdw blurRad="38100" dist="38100" dir="2700000" algn="tl">
                    <a:srgbClr val="000000">
                      <a:alpha val="43137"/>
                    </a:srgbClr>
                  </a:outerShdw>
                </a:effectLst>
                <a:latin typeface="Century Gothic" panose="020B0502020202020204" pitchFamily="34" charset="0"/>
              </a:rPr>
              <a:t>Основи криптографії </a:t>
            </a:r>
            <a:endParaRPr lang="ru-RU" sz="3800" b="1" dirty="0">
              <a:solidFill>
                <a:srgbClr val="9D3342"/>
              </a:solidFill>
              <a:effectLst>
                <a:outerShdw blurRad="38100" dist="38100" dir="2700000" algn="tl">
                  <a:srgbClr val="000000">
                    <a:alpha val="43137"/>
                  </a:srgbClr>
                </a:outerShdw>
              </a:effectLst>
              <a:latin typeface="Century Gothic" panose="020B0502020202020204" pitchFamily="34" charset="0"/>
            </a:endParaRPr>
          </a:p>
        </p:txBody>
      </p:sp>
      <p:sp>
        <p:nvSpPr>
          <p:cNvPr id="4" name="Нижний колонтитул 3"/>
          <p:cNvSpPr>
            <a:spLocks noGrp="1"/>
          </p:cNvSpPr>
          <p:nvPr>
            <p:ph type="ftr" sz="quarter" idx="11"/>
          </p:nvPr>
        </p:nvSpPr>
        <p:spPr/>
        <p:txBody>
          <a:bodyPr/>
          <a:lstStyle/>
          <a:p>
            <a:r>
              <a:rPr lang="ru-RU"/>
              <a:t>ОСНОВИ ІНФОРМАЦІЙНОЇ БЕЗПЕКИ             Єгорова О.Л.</a:t>
            </a:r>
            <a:endParaRPr lang="uk-UA"/>
          </a:p>
        </p:txBody>
      </p:sp>
      <p:sp>
        <p:nvSpPr>
          <p:cNvPr id="5" name="Заголовок 1"/>
          <p:cNvSpPr>
            <a:spLocks noGrp="1"/>
          </p:cNvSpPr>
          <p:nvPr>
            <p:ph idx="1"/>
          </p:nvPr>
        </p:nvSpPr>
        <p:spPr>
          <a:xfrm>
            <a:off x="777484" y="2977511"/>
            <a:ext cx="10493187" cy="2647434"/>
          </a:xfrm>
          <a:solidFill>
            <a:srgbClr val="FF6600"/>
          </a:solidFill>
        </p:spPr>
        <p:txBody>
          <a:bodyPr>
            <a:noAutofit/>
          </a:bodyPr>
          <a:lstStyle/>
          <a:p>
            <a:pPr algn="just"/>
            <a:r>
              <a:rPr lang="vi-VN" sz="2600" b="1" dirty="0"/>
              <a:t>Криптогра́фія</a:t>
            </a:r>
            <a:r>
              <a:rPr lang="vi-VN" sz="2600" dirty="0"/>
              <a:t> </a:t>
            </a:r>
            <a:r>
              <a:rPr lang="vi-VN" sz="2600" i="1" dirty="0"/>
              <a:t>(від грецького </a:t>
            </a:r>
            <a:r>
              <a:rPr lang="en-US" sz="2600" i="1" dirty="0" err="1">
                <a:latin typeface="Book Antiqua" pitchFamily="18" charset="0"/>
              </a:rPr>
              <a:t>kryptós</a:t>
            </a:r>
            <a:r>
              <a:rPr lang="en-US" sz="2600" i="1" dirty="0">
                <a:latin typeface="Book Antiqua" pitchFamily="18" charset="0"/>
              </a:rPr>
              <a:t> — </a:t>
            </a:r>
            <a:r>
              <a:rPr lang="vi-VN" sz="2600" i="1" dirty="0"/>
              <a:t>прихований і </a:t>
            </a:r>
            <a:r>
              <a:rPr lang="en-US" sz="2600" i="1" dirty="0" err="1">
                <a:latin typeface="Book Antiqua" pitchFamily="18" charset="0"/>
              </a:rPr>
              <a:t>gráphein</a:t>
            </a:r>
            <a:r>
              <a:rPr lang="en-US" sz="2600" i="1" dirty="0">
                <a:latin typeface="Book Antiqua" pitchFamily="18" charset="0"/>
              </a:rPr>
              <a:t> — </a:t>
            </a:r>
            <a:r>
              <a:rPr lang="vi-VN" sz="2600" i="1" dirty="0"/>
              <a:t>писати)</a:t>
            </a:r>
            <a:r>
              <a:rPr lang="vi-VN" sz="2600" dirty="0"/>
              <a:t> — наука про математичні методи забезпечення конфіденційності (неможливості прочитання інформації стороннім) і автентичності (цілісності і справжності авторства) інформації.</a:t>
            </a:r>
            <a:endParaRPr lang="uk-UA" sz="2600" dirty="0"/>
          </a:p>
          <a:p>
            <a:pPr algn="just"/>
            <a:r>
              <a:rPr lang="vi-VN" sz="2400" dirty="0"/>
              <a:t>Розвинулась з практичної потреби передавати важливі відомості найнадійнішим чином.</a:t>
            </a:r>
            <a:endParaRPr lang="ru-RU" sz="2400" dirty="0">
              <a:latin typeface="Book Antiqua" pitchFamily="18" charset="0"/>
            </a:endParaRPr>
          </a:p>
          <a:p>
            <a:pPr algn="just"/>
            <a:endParaRPr lang="uk-UA" sz="2600" dirty="0"/>
          </a:p>
        </p:txBody>
      </p:sp>
      <p:sp>
        <p:nvSpPr>
          <p:cNvPr id="6" name="TextBox 5"/>
          <p:cNvSpPr txBox="1"/>
          <p:nvPr/>
        </p:nvSpPr>
        <p:spPr>
          <a:xfrm>
            <a:off x="858982" y="1136072"/>
            <a:ext cx="7716981" cy="1692771"/>
          </a:xfrm>
          <a:prstGeom prst="rect">
            <a:avLst/>
          </a:prstGeom>
          <a:solidFill>
            <a:schemeClr val="accent5">
              <a:lumMod val="75000"/>
            </a:schemeClr>
          </a:solidFill>
        </p:spPr>
        <p:txBody>
          <a:bodyPr wrap="square" rtlCol="0">
            <a:spAutoFit/>
          </a:bodyPr>
          <a:lstStyle/>
          <a:p>
            <a:pPr indent="179388" algn="just"/>
            <a:r>
              <a:rPr lang="uk-UA" sz="2600" dirty="0">
                <a:solidFill>
                  <a:schemeClr val="bg1"/>
                </a:solidFill>
              </a:rPr>
              <a:t>Одним з найбільш відомих способів захисту інформації є її кодування (шифрування, криптографія). Воно не рятує від фізичних впливів, але в решті випадків служить надійним засобом. </a:t>
            </a:r>
            <a:endParaRPr lang="ru-RU" sz="2600" dirty="0">
              <a:solidFill>
                <a:schemeClr val="bg1"/>
              </a:solidFill>
            </a:endParaRPr>
          </a:p>
        </p:txBody>
      </p:sp>
    </p:spTree>
  </p:cSld>
  <p:clrMapOvr>
    <a:masterClrMapping/>
  </p:clrMapOvr>
</p:sld>
</file>

<file path=ppt/theme/theme1.xml><?xml version="1.0" encoding="utf-8"?>
<a:theme xmlns:a="http://schemas.openxmlformats.org/drawingml/2006/main" name="Урок 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Урок 1</Template>
  <TotalTime>738</TotalTime>
  <Words>2082</Words>
  <Application>Microsoft Office PowerPoint</Application>
  <PresentationFormat>Широкий екран</PresentationFormat>
  <Paragraphs>159</Paragraphs>
  <Slides>24</Slides>
  <Notes>2</Notes>
  <HiddenSlides>1</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24</vt:i4>
      </vt:variant>
    </vt:vector>
  </HeadingPairs>
  <TitlesOfParts>
    <vt:vector size="32" baseType="lpstr">
      <vt:lpstr>Arial</vt:lpstr>
      <vt:lpstr>Book Antiqua</vt:lpstr>
      <vt:lpstr>Calibri</vt:lpstr>
      <vt:lpstr>Century Gothic</vt:lpstr>
      <vt:lpstr>Comic Sans MS</vt:lpstr>
      <vt:lpstr>Georgia</vt:lpstr>
      <vt:lpstr>Times New Roman</vt:lpstr>
      <vt:lpstr>Урок 1</vt:lpstr>
      <vt:lpstr>Розмежування доступу зареєстрованих користувачів до ресурсів автоматизованих систем. Криптографічні методи захисту інформації</vt:lpstr>
      <vt:lpstr>Презентація PowerPoint</vt:lpstr>
      <vt:lpstr>Домашнє завдання Двохфакторна авторизація</vt:lpstr>
      <vt:lpstr>Який пароль є надійним і де його зберігати?</vt:lpstr>
      <vt:lpstr>Розмежування доступу</vt:lpstr>
      <vt:lpstr>Розмежування може здійснюватися:</vt:lpstr>
      <vt:lpstr>Система розмежування доступу до програм і даних повинна містити 4 функціональні блоки:</vt:lpstr>
      <vt:lpstr>Основні методи розмежування доступу</vt:lpstr>
      <vt:lpstr>Основи криптографії </vt:lpstr>
      <vt:lpstr>Основи криптографії </vt:lpstr>
      <vt:lpstr>В криптографії застосовуються такі поняття:</vt:lpstr>
      <vt:lpstr>В криптографії застосовуються такі поняття:</vt:lpstr>
      <vt:lpstr>В криптографії застосовуються такі поняття:</vt:lpstr>
      <vt:lpstr>Криптологія</vt:lpstr>
      <vt:lpstr>Презентація PowerPoint</vt:lpstr>
      <vt:lpstr>Хеш-функція</vt:lpstr>
      <vt:lpstr>Види шифрування</vt:lpstr>
      <vt:lpstr>Симетричні алгоритми </vt:lpstr>
      <vt:lpstr>Симетричні алгоритми </vt:lpstr>
      <vt:lpstr>Асиметричні алгоритми шифрування</vt:lpstr>
      <vt:lpstr>Презентація PowerPoint</vt:lpstr>
      <vt:lpstr>Асиметричне шифрування: принцип дії</vt:lpstr>
      <vt:lpstr>Асиметричне шифрування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поняття в області безпеки інформаційних технологій</dc:title>
  <dc:creator>User</dc:creator>
  <cp:lastModifiedBy>Olena</cp:lastModifiedBy>
  <cp:revision>82</cp:revision>
  <dcterms:created xsi:type="dcterms:W3CDTF">2019-05-01T20:48:44Z</dcterms:created>
  <dcterms:modified xsi:type="dcterms:W3CDTF">2023-04-20T21:39:07Z</dcterms:modified>
</cp:coreProperties>
</file>