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Lobster" charset="-52"/>
      <p:regular r:id="rId20"/>
    </p:embeddedFont>
    <p:embeddedFont>
      <p:font typeface="Impact" pitchFamily="34" charset="0"/>
      <p:regular r:id="rId21"/>
    </p:embeddedFont>
    <p:embeddedFont>
      <p:font typeface="Overpass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31234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be13abf8c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be13abf8c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bc1c821cb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bc1c821cb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bbe13abf8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bbe13abf8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bbe13abf8c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bbe13abf8c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bbe13abf8c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bbe13abf8c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bc1c821cb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bc1c821cb7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bc1c821cb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bc1c821cb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bbe13abf8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bbe13abf8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c1c821cb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c1c821cb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be13abf8c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bbe13abf8c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be13abf8c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bbe13abf8c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be13abf8c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be13abf8c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be13abf8c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bbe13abf8c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c1c821cb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bc1c821cb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bbe13abf8c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bbe13abf8c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be13abf8c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bbe13abf8c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D5A6B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6517800" cy="5091300"/>
          </a:xfrm>
          <a:prstGeom prst="rect">
            <a:avLst/>
          </a:prstGeom>
          <a:solidFill>
            <a:srgbClr val="C27BA0"/>
          </a:solidFill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Lobster"/>
                <a:ea typeface="Lobster"/>
                <a:cs typeface="Lobster"/>
                <a:sym typeface="Lobster"/>
              </a:rPr>
              <a:t>Провідні аспекти </a:t>
            </a:r>
            <a:r>
              <a:rPr lang="ru" dirty="0" smtClean="0">
                <a:latin typeface="Lobster"/>
                <a:ea typeface="Lobster"/>
                <a:cs typeface="Lobster"/>
                <a:sym typeface="Lobster"/>
              </a:rPr>
              <a:t>розвитку журналістики </a:t>
            </a:r>
            <a:r>
              <a:rPr lang="ru" dirty="0">
                <a:latin typeface="Lobster"/>
                <a:ea typeface="Lobster"/>
                <a:cs typeface="Lobster"/>
                <a:sym typeface="Lobster"/>
              </a:rPr>
              <a:t>в Україні</a:t>
            </a:r>
            <a:endParaRPr dirty="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/>
        </p:nvSpPr>
        <p:spPr>
          <a:xfrm>
            <a:off x="0" y="0"/>
            <a:ext cx="53412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latin typeface="Impact"/>
                <a:ea typeface="Impact"/>
                <a:cs typeface="Impact"/>
                <a:sym typeface="Impact"/>
              </a:rPr>
              <a:t>Найважливіші особливості радянської комуністичної теоріїжурналістики: </a:t>
            </a:r>
            <a:endParaRPr sz="1900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Overpass"/>
                <a:ea typeface="Overpass"/>
                <a:cs typeface="Overpass"/>
                <a:sym typeface="Overpass"/>
              </a:rPr>
              <a:t>1) вона виникла в </a:t>
            </a:r>
            <a:r>
              <a:rPr lang="ru" sz="1800" i="1" u="sng">
                <a:latin typeface="Overpass"/>
                <a:ea typeface="Overpass"/>
                <a:cs typeface="Overpass"/>
                <a:sym typeface="Overpass"/>
              </a:rPr>
              <a:t>XX</a:t>
            </a:r>
            <a:r>
              <a:rPr lang="ru" sz="1800">
                <a:latin typeface="Overpass"/>
                <a:ea typeface="Overpass"/>
                <a:cs typeface="Overpass"/>
                <a:sym typeface="Overpass"/>
              </a:rPr>
              <a:t> столітті в </a:t>
            </a:r>
            <a:r>
              <a:rPr lang="ru" sz="1800" i="1" u="sng">
                <a:latin typeface="Overpass"/>
                <a:ea typeface="Overpass"/>
                <a:cs typeface="Overpass"/>
                <a:sym typeface="Overpass"/>
              </a:rPr>
              <a:t>Росії</a:t>
            </a:r>
            <a:r>
              <a:rPr lang="ru" sz="1800">
                <a:latin typeface="Overpass"/>
                <a:ea typeface="Overpass"/>
                <a:cs typeface="Overpass"/>
                <a:sym typeface="Overpass"/>
              </a:rPr>
              <a:t>, була нав’язана всім народам, що склали СРСР; </a:t>
            </a:r>
            <a:endParaRPr sz="1800"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Overpass"/>
                <a:ea typeface="Overpass"/>
                <a:cs typeface="Overpass"/>
                <a:sym typeface="Overpass"/>
              </a:rPr>
              <a:t>2) основні цілі преси — за допомогою тенденційно дібраних фактів агітувати за програмні цілі своєї партії, а в публіцистиці здійснювати пряму та наполегливу пропаганду її завдань; </a:t>
            </a:r>
            <a:endParaRPr sz="1800"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Overpass"/>
                <a:ea typeface="Overpass"/>
                <a:cs typeface="Overpass"/>
                <a:sym typeface="Overpass"/>
              </a:rPr>
              <a:t>3) контролюється вона усіма партійними комітетами зверху донизу. </a:t>
            </a:r>
            <a:endParaRPr sz="1800"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Overpass"/>
                <a:ea typeface="Overpass"/>
                <a:cs typeface="Overpass"/>
                <a:sym typeface="Overpass"/>
              </a:rPr>
              <a:t>Розширення </a:t>
            </a:r>
            <a:r>
              <a:rPr lang="ru" sz="1800" b="1" i="1" u="sng">
                <a:latin typeface="Overpass"/>
                <a:ea typeface="Overpass"/>
                <a:cs typeface="Overpass"/>
                <a:sym typeface="Overpass"/>
              </a:rPr>
              <a:t>«чотирьох теорій преси»</a:t>
            </a:r>
            <a:r>
              <a:rPr lang="ru" sz="1800">
                <a:latin typeface="Overpass"/>
                <a:ea typeface="Overpass"/>
                <a:cs typeface="Overpass"/>
                <a:sym typeface="Overpass"/>
              </a:rPr>
              <a:t> викликане бурхливими змінами в інформаційному середовищі, при цьому треба пам’ятати, що створення теорії — мета будь-якої системи знань, а під теорією слід розуміти сукупність ідей різного статусу.</a:t>
            </a:r>
            <a:endParaRPr sz="1800"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152" name="Google Shape;15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0050" y="2734675"/>
            <a:ext cx="3375201" cy="225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1991375" y="0"/>
            <a:ext cx="5568900" cy="572700"/>
          </a:xfrm>
          <a:prstGeom prst="rect">
            <a:avLst/>
          </a:prstGeom>
          <a:solidFill>
            <a:srgbClr val="C27BA0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>
                <a:latin typeface="Impact"/>
                <a:ea typeface="Impact"/>
                <a:cs typeface="Impact"/>
                <a:sym typeface="Impact"/>
              </a:rPr>
              <a:t>3. Апологія аналітичної журналістики.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0" y="655950"/>
            <a:ext cx="9144000" cy="677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У сучасній інформаційній сфері України піднялося питання про співвідношення у професії журналіста інформації й аналітики як двох найголовніших складових масово-інформаційної діяльності.</a:t>
            </a:r>
            <a:endParaRPr sz="16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3120275" y="1416300"/>
            <a:ext cx="3415200" cy="6156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Overpass"/>
                <a:ea typeface="Overpass"/>
                <a:cs typeface="Overpass"/>
                <a:sym typeface="Overpass"/>
              </a:rPr>
              <a:t>Думка на захист інформаційної моделі журналістики. </a:t>
            </a:r>
            <a:r>
              <a:rPr lang="ru" b="1" i="1" u="sng">
                <a:latin typeface="Overpass"/>
                <a:ea typeface="Overpass"/>
                <a:cs typeface="Overpass"/>
                <a:sym typeface="Overpass"/>
              </a:rPr>
              <a:t>Аргументи на її користь: </a:t>
            </a:r>
            <a:endParaRPr b="1" i="1" u="sng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60" name="Google Shape;160;p23"/>
          <p:cNvSpPr txBox="1"/>
          <p:nvPr/>
        </p:nvSpPr>
        <p:spPr>
          <a:xfrm>
            <a:off x="4572000" y="2031900"/>
            <a:ext cx="45720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Font typeface="Overpass"/>
              <a:buChar char="●"/>
            </a:pPr>
            <a:r>
              <a:rPr lang="ru" sz="1600">
                <a:highlight>
                  <a:srgbClr val="FFFFFF"/>
                </a:highlight>
                <a:latin typeface="Overpass"/>
                <a:ea typeface="Overpass"/>
                <a:cs typeface="Overpass"/>
                <a:sym typeface="Overpass"/>
              </a:rPr>
              <a:t>завдання</a:t>
            </a: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 журналістики полягає лише в інформуванні громадян; </a:t>
            </a:r>
            <a:endParaRPr sz="1600"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Font typeface="Overpass"/>
              <a:buChar char="●"/>
            </a:pPr>
            <a:r>
              <a:rPr lang="ru" sz="1600">
                <a:highlight>
                  <a:srgbClr val="FFFFFF"/>
                </a:highlight>
                <a:latin typeface="Overpass"/>
                <a:ea typeface="Overpass"/>
                <a:cs typeface="Overpass"/>
                <a:sym typeface="Overpass"/>
              </a:rPr>
              <a:t>інформація</a:t>
            </a: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 повинна бути об’єктивною й безсторонньою; </a:t>
            </a:r>
            <a:endParaRPr sz="1600"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Font typeface="Overpass"/>
              <a:buChar char="●"/>
            </a:pPr>
            <a:r>
              <a:rPr lang="ru" sz="1600">
                <a:highlight>
                  <a:srgbClr val="FFFFFF"/>
                </a:highlight>
                <a:latin typeface="Overpass"/>
                <a:ea typeface="Overpass"/>
                <a:cs typeface="Overpass"/>
                <a:sym typeface="Overpass"/>
              </a:rPr>
              <a:t>коментування</a:t>
            </a: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 журналістом новин неприпустиме, оскільки воно містить у собі елемент нав’язування своєї позиції читачам; </a:t>
            </a:r>
            <a:endParaRPr sz="1600"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Font typeface="Overpass"/>
              <a:buChar char="●"/>
            </a:pPr>
            <a:r>
              <a:rPr lang="ru" sz="1600">
                <a:highlight>
                  <a:srgbClr val="FFFFFF"/>
                </a:highlight>
                <a:latin typeface="Overpass"/>
                <a:ea typeface="Overpass"/>
                <a:cs typeface="Overpass"/>
                <a:sym typeface="Overpass"/>
              </a:rPr>
              <a:t>головне завдання журналістики</a:t>
            </a: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 — за допомогою інформації озброїти кожного читача мас-медіа для вироблення власної концепції подій, забезпечити йому свободу у виборі власної позиції.</a:t>
            </a:r>
            <a:endParaRPr sz="1600"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162" name="Google Shape;1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776" y="3165275"/>
            <a:ext cx="2763800" cy="189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/>
        </p:nvSpPr>
        <p:spPr>
          <a:xfrm>
            <a:off x="1457675" y="0"/>
            <a:ext cx="5570400" cy="9234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Принаймні позиції інформаційної моделі мас-медіа в свідомості творців нашого інформаційного простору досить сильні. Це пояснюється </a:t>
            </a:r>
            <a:r>
              <a:rPr lang="ru" sz="1600" b="1" i="1" u="sng">
                <a:latin typeface="Overpass"/>
                <a:ea typeface="Overpass"/>
                <a:cs typeface="Overpass"/>
                <a:sym typeface="Overpass"/>
              </a:rPr>
              <a:t>кількома причинами:</a:t>
            </a:r>
            <a:endParaRPr sz="1600" b="1" i="1" u="sng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69" name="Google Shape;169;p24"/>
          <p:cNvSpPr txBox="1"/>
          <p:nvPr/>
        </p:nvSpPr>
        <p:spPr>
          <a:xfrm>
            <a:off x="104100" y="985850"/>
            <a:ext cx="3269400" cy="61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Overpass"/>
                <a:ea typeface="Overpass"/>
                <a:cs typeface="Overpass"/>
                <a:sym typeface="Overpass"/>
              </a:rPr>
              <a:t>1. Прагненням заперечити й відкинути досвід радянської журналістики. 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2526000" y="1663900"/>
            <a:ext cx="4092000" cy="104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2. Ці обставини стали причиною компрометації аналітичної журналістики в читацькому середовищі та забезпечили інформаційній журналістиці авторитет у масовій свідомості. </a:t>
            </a:r>
            <a:endParaRPr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71" name="Google Shape;171;p24"/>
          <p:cNvSpPr txBox="1"/>
          <p:nvPr/>
        </p:nvSpPr>
        <p:spPr>
          <a:xfrm>
            <a:off x="6028500" y="2751363"/>
            <a:ext cx="30000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3. Ідеологічного характеру. </a:t>
            </a:r>
            <a:endParaRPr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174" name="Google Shape;17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674" y="3098525"/>
            <a:ext cx="3269402" cy="183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4"/>
          <p:cNvSpPr txBox="1"/>
          <p:nvPr/>
        </p:nvSpPr>
        <p:spPr>
          <a:xfrm>
            <a:off x="4374400" y="3367650"/>
            <a:ext cx="4539600" cy="15699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Overpass"/>
                <a:ea typeface="Overpass"/>
                <a:cs typeface="Overpass"/>
                <a:sym typeface="Overpass"/>
              </a:rPr>
              <a:t>Інформаційна модель української журналістики виявляється надзвичайно вигідною концептуально для різного роду не симпатиків Української держави. Воно вигідне певним політичним силам, які й досі виношують мрію про знищення української незалежності.</a:t>
            </a:r>
            <a:endParaRPr sz="1500"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/>
          <p:nvPr/>
        </p:nvSpPr>
        <p:spPr>
          <a:xfrm>
            <a:off x="4396200" y="0"/>
            <a:ext cx="4747800" cy="67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В масову свідомість упроваджується думка про те, що інформація — це добре, </a:t>
            </a:r>
            <a:r>
              <a:rPr lang="ru" sz="1600" i="1" u="sng">
                <a:latin typeface="Overpass"/>
                <a:ea typeface="Overpass"/>
                <a:cs typeface="Overpass"/>
                <a:sym typeface="Overpass"/>
              </a:rPr>
              <a:t>аналітика — це погано.</a:t>
            </a:r>
            <a:endParaRPr sz="1600" i="1" u="sng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81" name="Google Shape;181;p25"/>
          <p:cNvSpPr txBox="1"/>
          <p:nvPr/>
        </p:nvSpPr>
        <p:spPr>
          <a:xfrm>
            <a:off x="4599150" y="750613"/>
            <a:ext cx="4341900" cy="9234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Сама ідея аналітичної журналістики потребує свого захисту, реабілітації в очах громадської думки.</a:t>
            </a:r>
            <a:endParaRPr sz="16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82" name="Google Shape;182;p25"/>
          <p:cNvSpPr txBox="1"/>
          <p:nvPr/>
        </p:nvSpPr>
        <p:spPr>
          <a:xfrm>
            <a:off x="3644150" y="1747513"/>
            <a:ext cx="4341900" cy="9234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Першим аргументом у цій апології вбачається такий: аналітика є способом подолання інформаційного хаосу. </a:t>
            </a:r>
            <a:endParaRPr sz="16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83" name="Google Shape;183;p25"/>
          <p:cNvSpPr txBox="1"/>
          <p:nvPr/>
        </p:nvSpPr>
        <p:spPr>
          <a:xfrm>
            <a:off x="1067175" y="2727963"/>
            <a:ext cx="4982100" cy="1169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Якщо </a:t>
            </a:r>
            <a:r>
              <a:rPr lang="ru" sz="1600" i="1" u="sng">
                <a:latin typeface="Overpass"/>
                <a:ea typeface="Overpass"/>
                <a:cs typeface="Overpass"/>
                <a:sym typeface="Overpass"/>
              </a:rPr>
              <a:t>журналістика</a:t>
            </a: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 — це збирання, обробка та поширення інформації каналами масової комунікації, то й Інтернет мусить розглядатися нами як новий тип журналістики.</a:t>
            </a:r>
            <a:endParaRPr sz="16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84" name="Google Shape;184;p25"/>
          <p:cNvSpPr txBox="1"/>
          <p:nvPr/>
        </p:nvSpPr>
        <p:spPr>
          <a:xfrm>
            <a:off x="333175" y="3933900"/>
            <a:ext cx="4478400" cy="1169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Поширення новітніх комунікативних технологій дає підстави науковцям говорити про формування в межах земної цивілізації інформаційного суспільства.</a:t>
            </a:r>
            <a:endParaRPr sz="1600"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186" name="Google Shape;18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7200" y="2727975"/>
            <a:ext cx="2296800" cy="218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9675" y="64525"/>
            <a:ext cx="2382825" cy="1787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/>
        </p:nvSpPr>
        <p:spPr>
          <a:xfrm>
            <a:off x="2571775" y="368000"/>
            <a:ext cx="5591100" cy="16623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Без аналітичної журналістики Україна не зможе захистити свою національну ідентичність від її ліквідаторів, а відтак і виконати свою історичну місію: створити «на своїй, не завойованій землі» державу українського народу. </a:t>
            </a:r>
            <a:endParaRPr sz="1600"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i="1" u="sng">
                <a:highlight>
                  <a:srgbClr val="FFFF00"/>
                </a:highlight>
                <a:latin typeface="Overpass"/>
                <a:ea typeface="Overpass"/>
                <a:cs typeface="Overpass"/>
                <a:sym typeface="Overpass"/>
              </a:rPr>
              <a:t>Українська аналітична журналістика</a:t>
            </a: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 — таким є головне гасло XXI століття в нашому інформаційному просторі.</a:t>
            </a:r>
            <a:endParaRPr sz="1600"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194" name="Google Shape;19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700" y="2363500"/>
            <a:ext cx="3106575" cy="215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7881900" cy="572700"/>
          </a:xfrm>
          <a:prstGeom prst="rect">
            <a:avLst/>
          </a:prstGeom>
          <a:solidFill>
            <a:srgbClr val="C27BA0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>
                <a:latin typeface="Impact"/>
                <a:ea typeface="Impact"/>
                <a:cs typeface="Impact"/>
                <a:sym typeface="Impact"/>
              </a:rPr>
              <a:t>4. Національна ідентичність українців і журналістика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03" name="Google Shape;203;p27"/>
          <p:cNvSpPr txBox="1">
            <a:spLocks noGrp="1"/>
          </p:cNvSpPr>
          <p:nvPr>
            <p:ph type="body" idx="1"/>
          </p:nvPr>
        </p:nvSpPr>
        <p:spPr>
          <a:xfrm>
            <a:off x="105025" y="673550"/>
            <a:ext cx="903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У світовій комунікативістиці проблему національної ідентичності актуалізували процеси глобалізації. </a:t>
            </a:r>
            <a:endParaRPr sz="1600">
              <a:solidFill>
                <a:srgbClr val="000000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000000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04" name="Google Shape;204;p27"/>
          <p:cNvSpPr txBox="1"/>
          <p:nvPr/>
        </p:nvSpPr>
        <p:spPr>
          <a:xfrm>
            <a:off x="3999625" y="3296400"/>
            <a:ext cx="5143500" cy="1847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6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Ідентичності формуються в дискурсах; у дискурсах вони одночасно будуються і в дискурсах виражаються. Проблема національної ідентичності ніколи не стоїть перед представником державної нації, оскільки національна держава виявляється могутнім інструментом захисту національної тотожності.</a:t>
            </a:r>
            <a:endParaRPr sz="1200"/>
          </a:p>
        </p:txBody>
      </p:sp>
      <p:sp>
        <p:nvSpPr>
          <p:cNvPr id="205" name="Google Shape;205;p27"/>
          <p:cNvSpPr txBox="1"/>
          <p:nvPr/>
        </p:nvSpPr>
        <p:spPr>
          <a:xfrm>
            <a:off x="217175" y="1477450"/>
            <a:ext cx="3628200" cy="128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600" i="1" u="sng">
                <a:solidFill>
                  <a:schemeClr val="dk1"/>
                </a:solidFill>
                <a:highlight>
                  <a:srgbClr val="FFFF00"/>
                </a:highlight>
                <a:latin typeface="Overpass"/>
                <a:ea typeface="Overpass"/>
                <a:cs typeface="Overpass"/>
                <a:sym typeface="Overpass"/>
              </a:rPr>
              <a:t>Ідентичність</a:t>
            </a:r>
            <a:r>
              <a:rPr lang="ru" sz="16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 — це спосіб самоствердження та самоототожнення індивіда з певною, вже існуючою спільнотою. </a:t>
            </a:r>
            <a:endParaRPr sz="1200"/>
          </a:p>
        </p:txBody>
      </p:sp>
      <p:pic>
        <p:nvPicPr>
          <p:cNvPr id="206" name="Google Shape;20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025" y="3231525"/>
            <a:ext cx="3852500" cy="184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 txBox="1"/>
          <p:nvPr/>
        </p:nvSpPr>
        <p:spPr>
          <a:xfrm>
            <a:off x="0" y="0"/>
            <a:ext cx="5508000" cy="20163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latin typeface="Overpass"/>
                <a:ea typeface="Overpass"/>
                <a:cs typeface="Overpass"/>
                <a:sym typeface="Overpass"/>
              </a:rPr>
              <a:t>Чи завжди проблема національної тотожності виникає перед колонізованою нацією? У деяких випадках колонізована нація виявляла стійкий імунітет проти забруднення своєї національної ідентичності. Сила цього імунітету у виправданості опору асиміляторським процесам, у захисті своєї мови та права публічного її використання. </a:t>
            </a:r>
            <a:endParaRPr sz="17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13" name="Google Shape;213;p28"/>
          <p:cNvSpPr txBox="1"/>
          <p:nvPr/>
        </p:nvSpPr>
        <p:spPr>
          <a:xfrm>
            <a:off x="6757350" y="2238575"/>
            <a:ext cx="2234400" cy="2678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Overpass"/>
                <a:ea typeface="Overpass"/>
                <a:cs typeface="Overpass"/>
                <a:sym typeface="Overpass"/>
              </a:rPr>
              <a:t>Таке існування </a:t>
            </a:r>
            <a:r>
              <a:rPr lang="ru" sz="1800" i="1" u="sng">
                <a:latin typeface="Overpass"/>
                <a:ea typeface="Overpass"/>
                <a:cs typeface="Overpass"/>
                <a:sym typeface="Overpass"/>
              </a:rPr>
              <a:t>«своєї правди»,</a:t>
            </a:r>
            <a:r>
              <a:rPr lang="ru" sz="1800"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lang="ru" sz="1800" i="1" u="sng">
                <a:latin typeface="Overpass"/>
                <a:ea typeface="Overpass"/>
                <a:cs typeface="Overpass"/>
                <a:sym typeface="Overpass"/>
              </a:rPr>
              <a:t>«іншої правди»,</a:t>
            </a:r>
            <a:r>
              <a:rPr lang="ru" sz="1800"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lang="ru" sz="1800" i="1" u="sng">
                <a:latin typeface="Overpass"/>
                <a:ea typeface="Overpass"/>
                <a:cs typeface="Overpass"/>
                <a:sym typeface="Overpass"/>
              </a:rPr>
              <a:t>«чужої правди»</a:t>
            </a:r>
            <a:r>
              <a:rPr lang="ru" sz="1800">
                <a:latin typeface="Overpass"/>
                <a:ea typeface="Overpass"/>
                <a:cs typeface="Overpass"/>
                <a:sym typeface="Overpass"/>
              </a:rPr>
              <a:t> раз у раз відчувається в інтерпретаціях дійсності суб’єктами інформаційних відносин</a:t>
            </a:r>
            <a:endParaRPr sz="1800"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215" name="Google Shape;215;p28"/>
          <p:cNvPicPr preferRelativeResize="0"/>
          <p:nvPr/>
        </p:nvPicPr>
        <p:blipFill rotWithShape="1">
          <a:blip r:embed="rId3">
            <a:alphaModFix/>
          </a:blip>
          <a:srcRect l="-1493" r="7544"/>
          <a:stretch/>
        </p:blipFill>
        <p:spPr>
          <a:xfrm>
            <a:off x="3347550" y="2078800"/>
            <a:ext cx="3284850" cy="222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/>
          <p:nvPr/>
        </p:nvSpPr>
        <p:spPr>
          <a:xfrm>
            <a:off x="0" y="0"/>
            <a:ext cx="9144000" cy="8619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rgbClr val="FF0000"/>
                </a:solidFill>
                <a:latin typeface="Overpass"/>
                <a:ea typeface="Overpass"/>
                <a:cs typeface="Overpass"/>
                <a:sym typeface="Overpass"/>
              </a:rPr>
              <a:t>!!!</a:t>
            </a: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lang="ru" sz="1800">
                <a:latin typeface="Overpass"/>
                <a:ea typeface="Overpass"/>
                <a:cs typeface="Overpass"/>
                <a:sym typeface="Overpass"/>
              </a:rPr>
              <a:t>Український журналіст може бути правдивим, лише стоячи на одній позиції зі своїм народом.</a:t>
            </a:r>
            <a:endParaRPr sz="18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22" name="Google Shape;222;p29"/>
          <p:cNvSpPr txBox="1"/>
          <p:nvPr/>
        </p:nvSpPr>
        <p:spPr>
          <a:xfrm>
            <a:off x="3088350" y="1014300"/>
            <a:ext cx="3047400" cy="21549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Критерієм правди в журналістиці є </a:t>
            </a:r>
            <a:r>
              <a:rPr lang="ru" sz="1600" i="1" u="sng">
                <a:highlight>
                  <a:srgbClr val="FFFF00"/>
                </a:highlight>
                <a:latin typeface="Overpass"/>
                <a:ea typeface="Overpass"/>
                <a:cs typeface="Overpass"/>
                <a:sym typeface="Overpass"/>
              </a:rPr>
              <a:t>справедливість</a:t>
            </a: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, сприйнята як дотримання норм загальнолюдської моралі й орієнтація на ідеал повноцінного політичного, економічного, духовного та культурного національного розвитку.</a:t>
            </a:r>
            <a:endParaRPr sz="1600"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224" name="Google Shape;22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8050" y="1014300"/>
            <a:ext cx="2783549" cy="1853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3331" y="3245312"/>
            <a:ext cx="3397431" cy="178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1439100" y="0"/>
            <a:ext cx="7704900" cy="572700"/>
          </a:xfrm>
          <a:prstGeom prst="rect">
            <a:avLst/>
          </a:prstGeom>
          <a:solidFill>
            <a:srgbClr val="C27BA0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>
                <a:latin typeface="Impact"/>
                <a:ea typeface="Impact"/>
                <a:cs typeface="Impact"/>
                <a:sym typeface="Impact"/>
              </a:rPr>
              <a:t>1. Парадокси українського інформаційного простору.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70700" y="655950"/>
            <a:ext cx="2072100" cy="46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Impact"/>
                <a:ea typeface="Impact"/>
                <a:cs typeface="Impact"/>
                <a:sym typeface="Impact"/>
              </a:rPr>
              <a:t>Парадокс перший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334150" y="579000"/>
            <a:ext cx="3853500" cy="6156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Overpass"/>
                <a:ea typeface="Overpass"/>
                <a:cs typeface="Overpass"/>
                <a:sym typeface="Overpass"/>
              </a:rPr>
              <a:t>Міжнародний досвід свідчить: справжня журналістика — це недержавна журналістика. 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8025" y="572700"/>
            <a:ext cx="461700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2075" y="572700"/>
            <a:ext cx="46170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1041175" y="1157250"/>
            <a:ext cx="6528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Існує чимало політичних сил, які намагаються нав'язати Україні вигідну для себе модель інформаційного простору.</a:t>
            </a:r>
            <a:endParaRPr sz="16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5290500" y="2120788"/>
            <a:ext cx="3853500" cy="21549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Лише тоді, коли вона скидає кайдани залежності від держави, вона набуває інформаційної повноцінності. В іншому випадку їй доводиться виконувати службові функції, бути наймичкою політичних лідерів, а відтак вона позбавлена можливості об'єктивно та повно інформувати громадян</a:t>
            </a:r>
            <a:endParaRPr sz="16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0" y="4466400"/>
            <a:ext cx="9144000" cy="6771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Довгі роки заборони публічного українського слова в Росії, витискування української мови з усіх сфер ужитку в СРСР привели до катастрофічного звуження аудиторії україномовної преси.</a:t>
            </a:r>
            <a:endParaRPr sz="1600"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338" y="2065400"/>
            <a:ext cx="2394825" cy="239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039625" y="0"/>
            <a:ext cx="2686800" cy="5727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Impact"/>
                <a:ea typeface="Impact"/>
                <a:cs typeface="Impact"/>
                <a:sym typeface="Impact"/>
              </a:rPr>
              <a:t>Другий парадокс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93700" y="650763"/>
            <a:ext cx="4092000" cy="6156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Overpass"/>
                <a:ea typeface="Overpass"/>
                <a:cs typeface="Overpass"/>
                <a:sym typeface="Overpass"/>
              </a:rPr>
              <a:t>Міжнародний досвід налаштований на підтримку в кожній країні національних меншин.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1795600" y="1219475"/>
            <a:ext cx="4092000" cy="8313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 u="sng">
                <a:latin typeface="Overpass"/>
                <a:ea typeface="Overpass"/>
                <a:cs typeface="Overpass"/>
                <a:sym typeface="Overpass"/>
              </a:rPr>
              <a:t>Парадокс української ситуації</a:t>
            </a:r>
            <a:r>
              <a:rPr lang="ru">
                <a:latin typeface="Overpass"/>
                <a:ea typeface="Overpass"/>
                <a:cs typeface="Overpass"/>
                <a:sym typeface="Overpass"/>
              </a:rPr>
              <a:t> полягає в тому, що тут потребує підтримки не національна меншина, а титульна нація.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3987875" y="1867638"/>
            <a:ext cx="4321200" cy="8313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Overpass"/>
                <a:ea typeface="Overpass"/>
                <a:cs typeface="Overpass"/>
                <a:sym typeface="Overpass"/>
              </a:rPr>
              <a:t>Ми мусимо роз’яснювати міжнародним організаціям специфіку ситуації в нашій країні та потребу нестандартних підходів до неї.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210513" y="2078025"/>
            <a:ext cx="2551800" cy="58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Третій парадокс</a:t>
            </a:r>
            <a:endParaRPr sz="1200"/>
          </a:p>
        </p:txBody>
      </p:sp>
      <p:sp>
        <p:nvSpPr>
          <p:cNvPr id="82" name="Google Shape;82;p15"/>
          <p:cNvSpPr txBox="1"/>
          <p:nvPr/>
        </p:nvSpPr>
        <p:spPr>
          <a:xfrm>
            <a:off x="93700" y="2690275"/>
            <a:ext cx="4373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Overpass"/>
                <a:ea typeface="Overpass"/>
                <a:cs typeface="Overpass"/>
                <a:sym typeface="Overpass"/>
              </a:rPr>
              <a:t>Міжнародний досвід свідчить: головне достоїнство демократичної держави — свобода слова. Парадокс свідчить про </a:t>
            </a:r>
            <a:r>
              <a:rPr lang="ru" i="1" u="sng">
                <a:latin typeface="Overpass"/>
                <a:ea typeface="Overpass"/>
                <a:cs typeface="Overpass"/>
                <a:sym typeface="Overpass"/>
              </a:rPr>
              <a:t>зловживання свободою слова.</a:t>
            </a:r>
            <a:endParaRPr i="1" u="sng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562525" y="3548825"/>
            <a:ext cx="3841800" cy="147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Overpass"/>
                <a:ea typeface="Overpass"/>
                <a:cs typeface="Overpass"/>
                <a:sym typeface="Overpass"/>
              </a:rPr>
              <a:t>«Наша свобода залежить від свободи преси, — твердив один з авторів Акту проголошення незалежності США Томас Джефферсон — а цю останню не можна обмежувати, не загубивши її цілком. Свобода не така небезпечна, як її придушення».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2057" y="2781225"/>
            <a:ext cx="3722168" cy="20931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5785275" y="4806525"/>
            <a:ext cx="179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Томас Джефферсон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2727275" y="0"/>
            <a:ext cx="2822400" cy="544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3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Четвертий парадокс</a:t>
            </a:r>
            <a:endParaRPr sz="230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354000" y="626425"/>
            <a:ext cx="3446400" cy="437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Міжнародний досвід виробив стійку традицію: громадяни й організації розв’язують конфлікти з органами масової інформації, тобто з «четвертою владою», за допомогою «третьої влади», тобто через суди. </a:t>
            </a:r>
            <a:endParaRPr sz="1600"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Але біда: українське законодавство таке недосконале, що судові позови стають підставою для економічного зруйнування видань. </a:t>
            </a:r>
            <a:endParaRPr sz="1600"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Це жахливі парадокси нашого часу, що вимагають вдосконалення законодавства, енергійного виявлення журналістами позиції у справі захисту своїх прав.</a:t>
            </a:r>
            <a:endParaRPr sz="1600"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3">
            <a:alphaModFix/>
          </a:blip>
          <a:srcRect t="10968" b="6503"/>
          <a:stretch/>
        </p:blipFill>
        <p:spPr>
          <a:xfrm>
            <a:off x="6406325" y="2828050"/>
            <a:ext cx="2737675" cy="225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6573900" y="0"/>
            <a:ext cx="2570100" cy="5727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620">
                <a:latin typeface="Impact"/>
                <a:ea typeface="Impact"/>
                <a:cs typeface="Impact"/>
                <a:sym typeface="Impact"/>
              </a:rPr>
              <a:t>П’ятий парадокс</a:t>
            </a:r>
            <a:endParaRPr sz="262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0" y="0"/>
            <a:ext cx="5393400" cy="16623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У міжнародному досвіді пропаганда розглядається як спосіб маніпулятивної обробки громадян, вона протистоїть інформаційній функції журналістики. </a:t>
            </a:r>
            <a:endParaRPr sz="1600"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i="1" u="sng">
                <a:highlight>
                  <a:srgbClr val="FFFF00"/>
                </a:highlight>
                <a:latin typeface="Overpass"/>
                <a:ea typeface="Overpass"/>
                <a:cs typeface="Overpass"/>
                <a:sym typeface="Overpass"/>
              </a:rPr>
              <a:t>Пропаганда</a:t>
            </a: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 пов’язана з партійністю і є атрибутом партійної журналістики.</a:t>
            </a:r>
            <a:endParaRPr sz="16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141675" y="1897413"/>
            <a:ext cx="4196100" cy="16623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У нинішній ситуації безпропагандна журналістика виявляється страшенно пропагандистською ідеєю. Головна мета - домогтися їхньої безборонності перед навалою чужих, а то й відверто ворожих українській державі ідей. </a:t>
            </a:r>
            <a:endParaRPr sz="16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1530550" y="3794850"/>
            <a:ext cx="4289700" cy="1169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Парадокс інформаційного простору України виявився знову в тому, що норми міжнародного досвіду втратили в ньому свою слушність.</a:t>
            </a:r>
            <a:endParaRPr sz="1600"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0250" y="1321150"/>
            <a:ext cx="4289700" cy="21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2780700" cy="5727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Impact"/>
                <a:ea typeface="Impact"/>
                <a:cs typeface="Impact"/>
                <a:sym typeface="Impact"/>
              </a:rPr>
              <a:t>Шостий парадокс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4685400" y="145800"/>
            <a:ext cx="4248000" cy="21549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Парадокс полягає в тому, що рідко яка держава так потребує своєї журналістики задля здійснення державобудівної функції і рідко яка держава робить багато для знищення ж своєї журналістики. Адже ті 40%, які в передплатній ціні складає доставка, створюють безмірні труднощі для функціонування інформаційного простору.</a:t>
            </a:r>
            <a:endParaRPr sz="16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4685400" y="2300700"/>
            <a:ext cx="4248000" cy="116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Ця частка значно перевищує ті реальні витрати, що йдуть на поширення нашої друкованої журналістики; різко підвищує передплатну ціну.</a:t>
            </a:r>
            <a:endParaRPr sz="16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4685450" y="3470400"/>
            <a:ext cx="4248000" cy="9234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Натомість розквітають розважальні видання, що поширюються переважно вроздріб, а не за передплатою.</a:t>
            </a:r>
            <a:endParaRPr sz="1600"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525" y="2837868"/>
            <a:ext cx="3485100" cy="2046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7979100" cy="572700"/>
          </a:xfrm>
          <a:prstGeom prst="rect">
            <a:avLst/>
          </a:prstGeom>
          <a:solidFill>
            <a:srgbClr val="C27BA0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>
                <a:latin typeface="Impact"/>
                <a:ea typeface="Impact"/>
                <a:cs typeface="Impact"/>
                <a:sym typeface="Impact"/>
              </a:rPr>
              <a:t>2. Сучасні теорії журналістики та їх реалізація в Україні.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105300" y="683300"/>
            <a:ext cx="8933400" cy="431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Раніше політику та позицію кожного засобу масової інформації визначала </a:t>
            </a:r>
            <a:r>
              <a:rPr lang="ru" sz="1600" i="1" u="sng">
                <a:latin typeface="Overpass"/>
                <a:ea typeface="Overpass"/>
                <a:cs typeface="Overpass"/>
                <a:sym typeface="Overpass"/>
              </a:rPr>
              <a:t>ідеологія</a:t>
            </a: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, тепер — </a:t>
            </a:r>
            <a:r>
              <a:rPr lang="ru" sz="1600" i="1" u="sng">
                <a:latin typeface="Overpass"/>
                <a:ea typeface="Overpass"/>
                <a:cs typeface="Overpass"/>
                <a:sym typeface="Overpass"/>
              </a:rPr>
              <a:t>ринок</a:t>
            </a: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.</a:t>
            </a:r>
            <a:endParaRPr sz="16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984525" y="1265363"/>
            <a:ext cx="7299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Раніше всі газети були органами партійних комітетів, але сьогодні переважна частина видань опинилася в приватних руках.</a:t>
            </a:r>
            <a:endParaRPr sz="16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62475" y="4143950"/>
            <a:ext cx="9144000" cy="9234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Це призвело до того, що </a:t>
            </a:r>
            <a:r>
              <a:rPr lang="ru" sz="1600" i="1" u="sng">
                <a:latin typeface="Overpass"/>
                <a:ea typeface="Overpass"/>
                <a:cs typeface="Overpass"/>
                <a:sym typeface="Overpass"/>
              </a:rPr>
              <a:t>Україна</a:t>
            </a: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 швидкими темпами проходить школу світового досвіду й намагається засвоїти за короткий час те, на що людська цивілізація витратила кілька століть інформаційного розвитку. </a:t>
            </a:r>
            <a:endParaRPr sz="1600"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 rotWithShape="1">
          <a:blip r:embed="rId3">
            <a:alphaModFix/>
          </a:blip>
          <a:srcRect b="11637"/>
          <a:stretch/>
        </p:blipFill>
        <p:spPr>
          <a:xfrm>
            <a:off x="6375751" y="2009500"/>
            <a:ext cx="2584976" cy="1855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/>
        </p:nvSpPr>
        <p:spPr>
          <a:xfrm>
            <a:off x="0" y="0"/>
            <a:ext cx="3519300" cy="5541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Impact"/>
                <a:ea typeface="Impact"/>
                <a:cs typeface="Impact"/>
                <a:sym typeface="Impact"/>
              </a:rPr>
              <a:t>Чотири концепції преси</a:t>
            </a:r>
            <a:endParaRPr sz="24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0" y="606163"/>
            <a:ext cx="5487000" cy="21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Impact"/>
                <a:ea typeface="Impact"/>
                <a:cs typeface="Impact"/>
                <a:sym typeface="Impact"/>
              </a:rPr>
              <a:t>Першим її типом була </a:t>
            </a:r>
            <a:r>
              <a:rPr lang="ru" sz="1600" i="1" u="sng">
                <a:latin typeface="Impact"/>
                <a:ea typeface="Impact"/>
                <a:cs typeface="Impact"/>
                <a:sym typeface="Impact"/>
              </a:rPr>
              <a:t>авторитарна модель</a:t>
            </a:r>
            <a:r>
              <a:rPr lang="ru" sz="1600">
                <a:latin typeface="Impact"/>
                <a:ea typeface="Impact"/>
                <a:cs typeface="Impact"/>
                <a:sym typeface="Impact"/>
              </a:rPr>
              <a:t> журналістики.. Більш докладно її характеризують такі ознаки: </a:t>
            </a:r>
            <a:endParaRPr sz="1600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1) сформована в </a:t>
            </a:r>
            <a:r>
              <a:rPr lang="ru" sz="1600" i="1" u="sng">
                <a:latin typeface="Overpass"/>
                <a:ea typeface="Overpass"/>
                <a:cs typeface="Overpass"/>
                <a:sym typeface="Overpass"/>
              </a:rPr>
              <a:t>XVI-XVII</a:t>
            </a: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 століттях і, ставши першим типом преси, ця модель зберігається й донині в багатьох країнах світу; </a:t>
            </a:r>
            <a:endParaRPr sz="1600"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2) преса контролюється за допомогою урядових патентів, ліцензій, а також цензури; </a:t>
            </a:r>
            <a:endParaRPr sz="1600"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3) преса знаходиться в руках держави або приватних осіб.</a:t>
            </a:r>
            <a:r>
              <a:rPr lang="ru"/>
              <a:t> </a:t>
            </a:r>
            <a:endParaRPr/>
          </a:p>
        </p:txBody>
      </p:sp>
      <p:sp>
        <p:nvSpPr>
          <p:cNvPr id="133" name="Google Shape;133;p20"/>
          <p:cNvSpPr txBox="1"/>
          <p:nvPr/>
        </p:nvSpPr>
        <p:spPr>
          <a:xfrm>
            <a:off x="5122675" y="3007375"/>
            <a:ext cx="38688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Impact"/>
                <a:ea typeface="Impact"/>
                <a:cs typeface="Impact"/>
                <a:sym typeface="Impact"/>
              </a:rPr>
              <a:t>В основу </a:t>
            </a:r>
            <a:r>
              <a:rPr lang="ru" sz="1600" i="1" u="sng">
                <a:latin typeface="Impact"/>
                <a:ea typeface="Impact"/>
                <a:cs typeface="Impact"/>
                <a:sym typeface="Impact"/>
              </a:rPr>
              <a:t>концепції свободи преси,</a:t>
            </a:r>
            <a:r>
              <a:rPr lang="ru" sz="1600">
                <a:latin typeface="Impact"/>
                <a:ea typeface="Impact"/>
                <a:cs typeface="Impact"/>
                <a:sym typeface="Impact"/>
              </a:rPr>
              <a:t> на думку авторів, було покладено три постулати: </a:t>
            </a:r>
            <a:endParaRPr sz="1600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1) відділення новин від думок; </a:t>
            </a:r>
            <a:endParaRPr sz="1600"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2) відкриття журналістам доступу до урядової інформації; </a:t>
            </a:r>
            <a:endParaRPr sz="1600"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3) відсутність цензури.</a:t>
            </a:r>
            <a:endParaRPr sz="1600"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6150" y="99700"/>
            <a:ext cx="2446799" cy="264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/>
        </p:nvSpPr>
        <p:spPr>
          <a:xfrm>
            <a:off x="0" y="0"/>
            <a:ext cx="50913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Impact"/>
                <a:ea typeface="Impact"/>
                <a:cs typeface="Impact"/>
                <a:sym typeface="Impact"/>
              </a:rPr>
              <a:t>Для </a:t>
            </a:r>
            <a:r>
              <a:rPr lang="ru" sz="1600" i="1" u="sng">
                <a:latin typeface="Impact"/>
                <a:ea typeface="Impact"/>
                <a:cs typeface="Impact"/>
                <a:sym typeface="Impact"/>
              </a:rPr>
              <a:t>ліберальної журналістики</a:t>
            </a:r>
            <a:r>
              <a:rPr lang="ru" sz="1600">
                <a:latin typeface="Impact"/>
                <a:ea typeface="Impact"/>
                <a:cs typeface="Impact"/>
                <a:sym typeface="Impact"/>
              </a:rPr>
              <a:t>  властиві такі ознаки: </a:t>
            </a:r>
            <a:endParaRPr sz="1600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1) вона сформувалася в </a:t>
            </a:r>
            <a:r>
              <a:rPr lang="ru" sz="1600" i="1" u="sng">
                <a:latin typeface="Overpass"/>
                <a:ea typeface="Overpass"/>
                <a:cs typeface="Overpass"/>
                <a:sym typeface="Overpass"/>
              </a:rPr>
              <a:t>Англії</a:t>
            </a: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 після </a:t>
            </a:r>
            <a:r>
              <a:rPr lang="ru" sz="1600" i="1" u="sng">
                <a:latin typeface="Overpass"/>
                <a:ea typeface="Overpass"/>
                <a:cs typeface="Overpass"/>
                <a:sym typeface="Overpass"/>
              </a:rPr>
              <a:t>1688</a:t>
            </a: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 року й експортована в </a:t>
            </a:r>
            <a:r>
              <a:rPr lang="ru" sz="1600" i="1" u="sng">
                <a:latin typeface="Overpass"/>
                <a:ea typeface="Overpass"/>
                <a:cs typeface="Overpass"/>
                <a:sym typeface="Overpass"/>
              </a:rPr>
              <a:t>США</a:t>
            </a: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, ліберальна модель впливова й в інших країнах; </a:t>
            </a:r>
            <a:endParaRPr sz="1600"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2) преса контролюється самовільним процесом встановлення правди на </a:t>
            </a:r>
            <a:r>
              <a:rPr lang="ru" sz="1600" i="1" u="sng">
                <a:latin typeface="Overpass"/>
                <a:ea typeface="Overpass"/>
                <a:cs typeface="Overpass"/>
                <a:sym typeface="Overpass"/>
              </a:rPr>
              <a:t>«вільному ринку ідей»</a:t>
            </a: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, а також судами; </a:t>
            </a:r>
            <a:endParaRPr sz="1600"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Overpass"/>
                <a:ea typeface="Overpass"/>
                <a:cs typeface="Overpass"/>
                <a:sym typeface="Overpass"/>
              </a:rPr>
              <a:t>3) журналістика перебуває у власності переважно приватних осіб.</a:t>
            </a:r>
            <a:endParaRPr sz="1600"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1300" y="134713"/>
            <a:ext cx="3789825" cy="213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/>
          <p:nvPr/>
        </p:nvSpPr>
        <p:spPr>
          <a:xfrm>
            <a:off x="0" y="2308150"/>
            <a:ext cx="4914300" cy="9234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latin typeface="Overpass"/>
                <a:ea typeface="Overpass"/>
                <a:cs typeface="Overpass"/>
                <a:sym typeface="Overpass"/>
              </a:rPr>
              <a:t>Ліберальна модель мусить розглядатися як пройдений етап і поступитися новому типові масово-інформаційної діяльності.</a:t>
            </a:r>
            <a:endParaRPr sz="1600" b="1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5007850" y="2401200"/>
            <a:ext cx="3956700" cy="26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Impact"/>
                <a:ea typeface="Impact"/>
                <a:cs typeface="Impact"/>
                <a:sym typeface="Impact"/>
              </a:rPr>
              <a:t>Найважливіші особливості соціально </a:t>
            </a:r>
            <a:r>
              <a:rPr lang="ru" sz="1600" i="1" u="sng">
                <a:latin typeface="Impact"/>
                <a:ea typeface="Impact"/>
                <a:cs typeface="Impact"/>
                <a:sym typeface="Impact"/>
              </a:rPr>
              <a:t>відповідальної теорії</a:t>
            </a:r>
            <a:r>
              <a:rPr lang="ru" sz="1600">
                <a:latin typeface="Impact"/>
                <a:ea typeface="Impact"/>
                <a:cs typeface="Impact"/>
                <a:sym typeface="Impact"/>
              </a:rPr>
              <a:t>  журналістики:</a:t>
            </a:r>
            <a:endParaRPr sz="1600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Overpass"/>
                <a:ea typeface="Overpass"/>
                <a:cs typeface="Overpass"/>
                <a:sym typeface="Overpass"/>
              </a:rPr>
              <a:t>1) концепція виникла у </a:t>
            </a:r>
            <a:r>
              <a:rPr lang="ru" i="1" u="sng">
                <a:latin typeface="Overpass"/>
                <a:ea typeface="Overpass"/>
                <a:cs typeface="Overpass"/>
                <a:sym typeface="Overpass"/>
              </a:rPr>
              <a:t>XX </a:t>
            </a:r>
            <a:r>
              <a:rPr lang="ru">
                <a:latin typeface="Overpass"/>
                <a:ea typeface="Overpass"/>
                <a:cs typeface="Overpass"/>
                <a:sym typeface="Overpass"/>
              </a:rPr>
              <a:t>столітті в </a:t>
            </a:r>
            <a:r>
              <a:rPr lang="ru" i="1" u="sng">
                <a:latin typeface="Overpass"/>
                <a:ea typeface="Overpass"/>
                <a:cs typeface="Overpass"/>
                <a:sym typeface="Overpass"/>
              </a:rPr>
              <a:t>США;</a:t>
            </a:r>
            <a:r>
              <a:rPr lang="ru">
                <a:latin typeface="Overpass"/>
                <a:ea typeface="Overpass"/>
                <a:cs typeface="Overpass"/>
                <a:sym typeface="Overpass"/>
              </a:rPr>
              <a:t> 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Overpass"/>
                <a:ea typeface="Overpass"/>
                <a:cs typeface="Overpass"/>
                <a:sym typeface="Overpass"/>
              </a:rPr>
              <a:t>2) вона сформувалася на основі праці Комісії з питань свободи преси, її члена У. Е. Хокинга, професора філософії Гарвардського університету, на основі практики журналістики та моральних кодексів журналістики; 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Overpass"/>
                <a:ea typeface="Overpass"/>
                <a:cs typeface="Overpass"/>
                <a:sym typeface="Overpass"/>
              </a:rPr>
              <a:t>3) основні цілі преси — інформувати, розважати, продавати, але головним чином переводити конфлікти в план дискусії. 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2988" y="3279820"/>
            <a:ext cx="2227350" cy="1781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1382</Words>
  <Application>Microsoft Office PowerPoint</Application>
  <PresentationFormat>Экран (16:9)</PresentationFormat>
  <Paragraphs>88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Lobster</vt:lpstr>
      <vt:lpstr>Impact</vt:lpstr>
      <vt:lpstr>Overpass</vt:lpstr>
      <vt:lpstr>Simple Light</vt:lpstr>
      <vt:lpstr>Провідні аспекти розвитку журналістики в Україні</vt:lpstr>
      <vt:lpstr>1. Парадокси українського інформаційного простору.</vt:lpstr>
      <vt:lpstr>Другий парадокс</vt:lpstr>
      <vt:lpstr>Презентация PowerPoint</vt:lpstr>
      <vt:lpstr>П’ятий парадокс</vt:lpstr>
      <vt:lpstr>Шостий парадокс</vt:lpstr>
      <vt:lpstr>2. Сучасні теорії журналістики та їх реалізація в Україні.</vt:lpstr>
      <vt:lpstr>Презентация PowerPoint</vt:lpstr>
      <vt:lpstr>Презентация PowerPoint</vt:lpstr>
      <vt:lpstr>Презентация PowerPoint</vt:lpstr>
      <vt:lpstr>3. Апологія аналітичної журналістики.</vt:lpstr>
      <vt:lpstr>Презентация PowerPoint</vt:lpstr>
      <vt:lpstr>Презентация PowerPoint</vt:lpstr>
      <vt:lpstr>Презентация PowerPoint</vt:lpstr>
      <vt:lpstr>4. Національна ідентичність українців і журналістика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Провідні аспекти розвитку журналістики в Україні</dc:title>
  <cp:lastModifiedBy>Юлия</cp:lastModifiedBy>
  <cp:revision>3</cp:revision>
  <dcterms:modified xsi:type="dcterms:W3CDTF">2022-04-09T17:44:38Z</dcterms:modified>
</cp:coreProperties>
</file>