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12.03.2024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12.03.2024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12.03.2024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36" y="6539"/>
            <a:ext cx="9150479" cy="686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89141" y="2060848"/>
            <a:ext cx="5904656" cy="2246769"/>
          </a:xfrm>
          <a:prstGeom prst="rect">
            <a:avLst/>
          </a:prstGeom>
        </p:spPr>
        <p:txBody>
          <a:bodyPr wrap="square">
            <a:spAutoFit/>
          </a:bodyPr>
          <a:lstStyle/>
          <a:p>
            <a:r>
              <a:rPr lang="uk-UA" sz="2800" b="1" dirty="0" smtClean="0">
                <a:solidFill>
                  <a:srgbClr val="002060"/>
                </a:solidFill>
              </a:rPr>
              <a:t>«ПРОЕКТУВАННЯ </a:t>
            </a:r>
            <a:r>
              <a:rPr lang="uk-UA" sz="2800" b="1" dirty="0">
                <a:solidFill>
                  <a:srgbClr val="002060"/>
                </a:solidFill>
              </a:rPr>
              <a:t>ТА ВИГОТОВЛЕННЯ ВИРОБУ ІНТЕР’ЄРНОГО ПРИЗНАЧЕННЯ З ВПРОВАДЖЕННЯМ ТЕХНОЛОГІЇ ВИКОНАННЯ МОЗАЇКИ ІМІТАЦІЄЮ ТЕХНІКИ «МАРКЕТРІ»</a:t>
            </a:r>
            <a:endParaRPr lang="ru-RU" sz="2800" b="1" dirty="0">
              <a:solidFill>
                <a:srgbClr val="002060"/>
              </a:solidFill>
            </a:endParaRPr>
          </a:p>
        </p:txBody>
      </p:sp>
      <p:sp>
        <p:nvSpPr>
          <p:cNvPr id="5" name="Прямоугольник 4"/>
          <p:cNvSpPr/>
          <p:nvPr/>
        </p:nvSpPr>
        <p:spPr>
          <a:xfrm>
            <a:off x="3157601" y="271770"/>
            <a:ext cx="5112568" cy="1569660"/>
          </a:xfrm>
          <a:prstGeom prst="rect">
            <a:avLst/>
          </a:prstGeom>
        </p:spPr>
        <p:txBody>
          <a:bodyPr wrap="square">
            <a:spAutoFit/>
          </a:bodyPr>
          <a:lstStyle/>
          <a:p>
            <a:r>
              <a:rPr lang="uk-UA" sz="4800" b="1" dirty="0">
                <a:solidFill>
                  <a:srgbClr val="FF0000"/>
                </a:solidFill>
              </a:rPr>
              <a:t>ДИЗАЙНЕРСЬКЕ ПРОЄКТУВАННЯ</a:t>
            </a:r>
            <a:endParaRPr lang="ru-RU" sz="4800" b="1" dirty="0">
              <a:solidFill>
                <a:srgbClr val="FF0000"/>
              </a:solidFill>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6" y="87253"/>
            <a:ext cx="1759886" cy="175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199253"/>
            <a:ext cx="3816424" cy="249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23528" y="5157192"/>
            <a:ext cx="3374747" cy="954107"/>
          </a:xfrm>
          <a:prstGeom prst="rect">
            <a:avLst/>
          </a:prstGeom>
        </p:spPr>
        <p:txBody>
          <a:bodyPr wrap="square">
            <a:spAutoFit/>
          </a:bodyPr>
          <a:lstStyle/>
          <a:p>
            <a:r>
              <a:rPr lang="uk-UA" sz="2800" b="1" dirty="0" smtClean="0">
                <a:solidFill>
                  <a:srgbClr val="0070C0"/>
                </a:solidFill>
              </a:rPr>
              <a:t>Підготувала </a:t>
            </a:r>
          </a:p>
          <a:p>
            <a:r>
              <a:rPr lang="uk-UA" sz="2800" b="1" dirty="0" err="1" smtClean="0">
                <a:solidFill>
                  <a:srgbClr val="0070C0"/>
                </a:solidFill>
              </a:rPr>
              <a:t>к.п.н</a:t>
            </a:r>
            <a:r>
              <a:rPr lang="uk-UA" sz="2800" b="1" dirty="0">
                <a:solidFill>
                  <a:srgbClr val="0070C0"/>
                </a:solidFill>
              </a:rPr>
              <a:t>. Ольга </a:t>
            </a:r>
            <a:r>
              <a:rPr lang="uk-UA" sz="2800" b="1" dirty="0" err="1">
                <a:solidFill>
                  <a:srgbClr val="0070C0"/>
                </a:solidFill>
              </a:rPr>
              <a:t>Гервас</a:t>
            </a:r>
            <a:endParaRPr lang="ru-RU" sz="2800" dirty="0">
              <a:solidFill>
                <a:srgbClr val="0070C0"/>
              </a:solidFill>
            </a:endParaRPr>
          </a:p>
        </p:txBody>
      </p:sp>
    </p:spTree>
    <p:extLst>
      <p:ext uri="{BB962C8B-B14F-4D97-AF65-F5344CB8AC3E}">
        <p14:creationId xmlns:p14="http://schemas.microsoft.com/office/powerpoint/2010/main" val="4270450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50479" cy="686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933056"/>
            <a:ext cx="2017546" cy="2692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796136" y="137730"/>
            <a:ext cx="3207098" cy="48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08478" y="4955843"/>
            <a:ext cx="4495770" cy="1785104"/>
          </a:xfrm>
          <a:prstGeom prst="rect">
            <a:avLst/>
          </a:prstGeom>
        </p:spPr>
        <p:txBody>
          <a:bodyPr wrap="square">
            <a:spAutoFit/>
          </a:bodyPr>
          <a:lstStyle/>
          <a:p>
            <a:r>
              <a:rPr lang="uk-UA" sz="2000" b="1" i="1" dirty="0">
                <a:solidFill>
                  <a:srgbClr val="FF0000"/>
                </a:solidFill>
              </a:rPr>
              <a:t>Геральдичні мотиви </a:t>
            </a:r>
            <a:r>
              <a:rPr lang="uk-UA" dirty="0"/>
              <a:t>(герби, ордени, символічні знаки) вимагають особливої точності й акуратності виконання. Вони можуть прикрасити цільові стенди або бути самостійними панно</a:t>
            </a:r>
            <a:r>
              <a:rPr lang="uk-UA" b="1" dirty="0"/>
              <a:t> </a:t>
            </a:r>
            <a:r>
              <a:rPr lang="uk-UA" dirty="0"/>
              <a:t>для громадського інтер’єру.</a:t>
            </a:r>
            <a:endParaRPr lang="ru-RU" dirty="0"/>
          </a:p>
        </p:txBody>
      </p:sp>
      <p:sp>
        <p:nvSpPr>
          <p:cNvPr id="3" name="Прямоугольник 2"/>
          <p:cNvSpPr/>
          <p:nvPr/>
        </p:nvSpPr>
        <p:spPr>
          <a:xfrm>
            <a:off x="410632" y="404664"/>
            <a:ext cx="5040560" cy="2893100"/>
          </a:xfrm>
          <a:prstGeom prst="rect">
            <a:avLst/>
          </a:prstGeom>
        </p:spPr>
        <p:txBody>
          <a:bodyPr wrap="square">
            <a:spAutoFit/>
          </a:bodyPr>
          <a:lstStyle/>
          <a:p>
            <a:r>
              <a:rPr lang="uk-UA" sz="2000" b="1" i="1" dirty="0">
                <a:solidFill>
                  <a:srgbClr val="FF0000"/>
                </a:solidFill>
              </a:rPr>
              <a:t>Набір натюрморту </a:t>
            </a:r>
            <a:r>
              <a:rPr lang="uk-UA" dirty="0"/>
              <a:t>виконується двома способами: декоративним або живописно-декоративним. У першому випадку естетичною основою зображення може бути виразний силует, стрункість і пропорційність формату. В іншому більше уваги приділяється кольорові. Інколи вирішують натюрморт у живописній манері, імітуючи живопис. Це вимагає від майстра тонкого, добре розвинутого художнього чуття, великого вміння, проникливості.</a:t>
            </a:r>
            <a:endParaRPr lang="ru-RU" dirty="0"/>
          </a:p>
        </p:txBody>
      </p:sp>
    </p:spTree>
    <p:extLst>
      <p:ext uri="{BB962C8B-B14F-4D97-AF65-F5344CB8AC3E}">
        <p14:creationId xmlns:p14="http://schemas.microsoft.com/office/powerpoint/2010/main" val="1961991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50479" cy="686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64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9" y="0"/>
            <a:ext cx="9150479" cy="686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20" y="261989"/>
            <a:ext cx="3168352" cy="378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455368" y="261989"/>
            <a:ext cx="5688632" cy="3477875"/>
          </a:xfrm>
          <a:prstGeom prst="rect">
            <a:avLst/>
          </a:prstGeom>
        </p:spPr>
        <p:txBody>
          <a:bodyPr wrap="square">
            <a:spAutoFit/>
          </a:bodyPr>
          <a:lstStyle/>
          <a:p>
            <a:r>
              <a:rPr lang="uk-UA" sz="2000" b="1" dirty="0">
                <a:solidFill>
                  <a:srgbClr val="0070C0"/>
                </a:solidFill>
              </a:rPr>
              <a:t>Мозаїка</a:t>
            </a:r>
            <a:r>
              <a:rPr lang="uk-UA" sz="2000" dirty="0"/>
              <a:t> — </a:t>
            </a:r>
            <a:r>
              <a:rPr lang="uk-UA" sz="2000" i="1" dirty="0"/>
              <a:t>це художній твір, виконаний із окремих, підігнаних один до одного, різнокольорових шматочків однорідних або різних матеріалів, у тому числі з дерева. </a:t>
            </a:r>
            <a:r>
              <a:rPr lang="uk-UA" sz="2000" dirty="0"/>
              <a:t>Мозаїку використовують не тільки в монументально-декоративному мистецтві (при оздобленні громадських і монументальних споруд), а й у декоративно-ужитковому мистецтві (у декоруванні музичних інструментів, меблів тощо). Мозаїку з дерева (тонких пластин деревини) виконують у двох техніках — інтарсії та маркетрі.</a:t>
            </a:r>
            <a:endParaRPr lang="ru-RU" sz="2000" dirty="0"/>
          </a:p>
        </p:txBody>
      </p:sp>
      <p:sp>
        <p:nvSpPr>
          <p:cNvPr id="3" name="Прямоугольник 2"/>
          <p:cNvSpPr/>
          <p:nvPr/>
        </p:nvSpPr>
        <p:spPr>
          <a:xfrm>
            <a:off x="558460" y="4725144"/>
            <a:ext cx="8020599" cy="1631216"/>
          </a:xfrm>
          <a:prstGeom prst="rect">
            <a:avLst/>
          </a:prstGeom>
        </p:spPr>
        <p:txBody>
          <a:bodyPr wrap="square">
            <a:spAutoFit/>
          </a:bodyPr>
          <a:lstStyle/>
          <a:p>
            <a:r>
              <a:rPr lang="uk-UA" sz="2000" b="1" dirty="0">
                <a:solidFill>
                  <a:srgbClr val="FF0000"/>
                </a:solidFill>
              </a:rPr>
              <a:t>Інтарсія</a:t>
            </a:r>
            <a:r>
              <a:rPr lang="uk-UA" sz="2000" b="1" dirty="0"/>
              <a:t> </a:t>
            </a:r>
            <a:r>
              <a:rPr lang="uk-UA" sz="2000" dirty="0"/>
              <a:t>(італ. </a:t>
            </a:r>
            <a:r>
              <a:rPr lang="uk-UA" sz="2000" dirty="0" err="1"/>
              <a:t>іп</a:t>
            </a:r>
            <a:r>
              <a:rPr lang="en-US" sz="2000" dirty="0"/>
              <a:t>t</a:t>
            </a:r>
            <a:r>
              <a:rPr lang="uk-UA" sz="2000" dirty="0"/>
              <a:t>аг</a:t>
            </a:r>
            <a:r>
              <a:rPr lang="en-US" sz="2000" dirty="0"/>
              <a:t>s</a:t>
            </a:r>
            <a:r>
              <a:rPr lang="uk-UA" sz="2000" dirty="0" err="1"/>
              <a:t>іо</a:t>
            </a:r>
            <a:r>
              <a:rPr lang="uk-UA" sz="2000" dirty="0"/>
              <a:t> — </a:t>
            </a:r>
            <a:r>
              <a:rPr lang="uk-UA" sz="2000" i="1" dirty="0"/>
              <a:t>інкрустація) — це вид інкрустації, в якому на дерев'яну поверхню врізуються (вставляються) різні за кольором і текстурою пластинки деревини. </a:t>
            </a:r>
            <a:r>
              <a:rPr lang="uk-UA" sz="2000" dirty="0"/>
              <a:t>Іншими словами — це інкрустація деревом по дереву. При цьому вирізки (вставки) знаходяться на одному рівні з оздоблюваною поверхнею.</a:t>
            </a:r>
            <a:endParaRPr lang="ru-RU" sz="2000" dirty="0"/>
          </a:p>
        </p:txBody>
      </p:sp>
    </p:spTree>
    <p:extLst>
      <p:ext uri="{BB962C8B-B14F-4D97-AF65-F5344CB8AC3E}">
        <p14:creationId xmlns:p14="http://schemas.microsoft.com/office/powerpoint/2010/main" val="364226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9" y="-4859"/>
            <a:ext cx="9150479" cy="686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3996"/>
            <a:ext cx="2736304" cy="361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131840" y="476672"/>
            <a:ext cx="5760640" cy="3477875"/>
          </a:xfrm>
          <a:prstGeom prst="rect">
            <a:avLst/>
          </a:prstGeom>
        </p:spPr>
        <p:txBody>
          <a:bodyPr wrap="square">
            <a:spAutoFit/>
          </a:bodyPr>
          <a:lstStyle/>
          <a:p>
            <a:r>
              <a:rPr lang="uk-UA" sz="2000" dirty="0" smtClean="0"/>
              <a:t>Найбільшого розквіту</a:t>
            </a:r>
            <a:r>
              <a:rPr lang="uk-UA" sz="2000" b="1" dirty="0" smtClean="0">
                <a:solidFill>
                  <a:srgbClr val="0070C0"/>
                </a:solidFill>
              </a:rPr>
              <a:t> інтарсія</a:t>
            </a:r>
            <a:r>
              <a:rPr lang="uk-UA" sz="2000" dirty="0" smtClean="0"/>
              <a:t> досягла у творах італійських майстрів епохи Відродження. Нею прикрашали меблі й речі церковного вжитку, церковне начиння. За свідченням сучасників, у Флоренції 1478 р. інтарсією займались 84 майстерні. Орнаменти світлих тонів рослинного або геометричного характеру врізували у темне дерево. Використовували тут простругані пластини товщиною 3-4 мм. Із трьох-чотирьох порід дерева, які закріплювались у підготовлених поглибленнях за допомогою мастики.</a:t>
            </a:r>
            <a:endParaRPr lang="uk-UA" sz="2000" dirty="0"/>
          </a:p>
        </p:txBody>
      </p:sp>
      <p:sp>
        <p:nvSpPr>
          <p:cNvPr id="6" name="Прямоугольник 5"/>
          <p:cNvSpPr/>
          <p:nvPr/>
        </p:nvSpPr>
        <p:spPr>
          <a:xfrm>
            <a:off x="845840" y="4365104"/>
            <a:ext cx="7542584" cy="1631216"/>
          </a:xfrm>
          <a:prstGeom prst="rect">
            <a:avLst/>
          </a:prstGeom>
        </p:spPr>
        <p:txBody>
          <a:bodyPr wrap="square">
            <a:spAutoFit/>
          </a:bodyPr>
          <a:lstStyle/>
          <a:p>
            <a:r>
              <a:rPr lang="uk-UA" sz="2000" dirty="0"/>
              <a:t>В</a:t>
            </a:r>
            <a:r>
              <a:rPr lang="uk-UA" sz="2000" b="1" dirty="0">
                <a:solidFill>
                  <a:srgbClr val="FF0000"/>
                </a:solidFill>
              </a:rPr>
              <a:t> Україні </a:t>
            </a:r>
            <a:r>
              <a:rPr lang="uk-UA" sz="2000" dirty="0"/>
              <a:t>майстри-меблярі ХУІ-ХУІІ ст. переймають інтарсію від зарубіжних майстрів, використовуючи її для оздоблення меблів, інтер’єрів. Роботи того часу можна побачити в </a:t>
            </a:r>
            <a:r>
              <a:rPr lang="uk-UA" sz="2000" dirty="0" err="1"/>
              <a:t>Олеському</a:t>
            </a:r>
            <a:r>
              <a:rPr lang="uk-UA" sz="2000" dirty="0"/>
              <a:t> замку на Львівщині, каплиці </a:t>
            </a:r>
            <a:r>
              <a:rPr lang="uk-UA" sz="2000" dirty="0" err="1"/>
              <a:t>Боїмів</a:t>
            </a:r>
            <a:r>
              <a:rPr lang="uk-UA" sz="2000" dirty="0"/>
              <a:t> у Львові. Пізніший приклад – стеля у Чернівецькому державному університеті (ХІХ ст.).</a:t>
            </a:r>
            <a:endParaRPr lang="ru-RU" sz="2000" dirty="0"/>
          </a:p>
        </p:txBody>
      </p:sp>
    </p:spTree>
    <p:extLst>
      <p:ext uri="{BB962C8B-B14F-4D97-AF65-F5344CB8AC3E}">
        <p14:creationId xmlns:p14="http://schemas.microsoft.com/office/powerpoint/2010/main" val="330440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9" y="-4859"/>
            <a:ext cx="9150479" cy="686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531" y="638720"/>
            <a:ext cx="4271800" cy="2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34531" y="4190184"/>
            <a:ext cx="8843800" cy="2031325"/>
          </a:xfrm>
          <a:prstGeom prst="rect">
            <a:avLst/>
          </a:prstGeom>
        </p:spPr>
        <p:txBody>
          <a:bodyPr wrap="square">
            <a:spAutoFit/>
          </a:bodyPr>
          <a:lstStyle/>
          <a:p>
            <a:r>
              <a:rPr lang="uk-UA" dirty="0" smtClean="0"/>
              <a:t>У цій техніці особливо відомий французький мебляр Андре Шарль </a:t>
            </a:r>
            <a:r>
              <a:rPr lang="uk-UA" dirty="0" err="1" smtClean="0"/>
              <a:t>Буль</a:t>
            </a:r>
            <a:r>
              <a:rPr lang="uk-UA" dirty="0" smtClean="0"/>
              <a:t> (1642—1732), який виготовляв із синами художні меблі для королівського двору. Складні сюжетні композиції виконувались у поєднаннях маркетрі, різьблення по дереву, накладок із позолоченої бронзи, міді, срібла, перламутру, цинку, олова, кістки, пластинок із панцира черепахи. Меблі </a:t>
            </a:r>
            <a:r>
              <a:rPr lang="uk-UA" dirty="0" err="1" smtClean="0"/>
              <a:t>Буля</a:t>
            </a:r>
            <a:r>
              <a:rPr lang="uk-UA" dirty="0" smtClean="0"/>
              <a:t> вивозились у різні країни, в тому числі в Україну й Росію. Під впливом робіт цього майстра техніка маркетрі ввійшла у творчість українських майстрів.</a:t>
            </a:r>
            <a:endParaRPr lang="uk-UA" dirty="0"/>
          </a:p>
        </p:txBody>
      </p:sp>
      <p:sp>
        <p:nvSpPr>
          <p:cNvPr id="5" name="Прямоугольник 4"/>
          <p:cNvSpPr/>
          <p:nvPr/>
        </p:nvSpPr>
        <p:spPr>
          <a:xfrm>
            <a:off x="134531" y="185985"/>
            <a:ext cx="4572000" cy="3693319"/>
          </a:xfrm>
          <a:prstGeom prst="rect">
            <a:avLst/>
          </a:prstGeom>
        </p:spPr>
        <p:txBody>
          <a:bodyPr>
            <a:spAutoFit/>
          </a:bodyPr>
          <a:lstStyle/>
          <a:p>
            <a:r>
              <a:rPr lang="ru-RU" b="1" dirty="0" err="1">
                <a:solidFill>
                  <a:srgbClr val="FF0000"/>
                </a:solidFill>
              </a:rPr>
              <a:t>Маркетрі</a:t>
            </a:r>
            <a:r>
              <a:rPr lang="ru-RU" b="1" dirty="0">
                <a:solidFill>
                  <a:srgbClr val="FF0000"/>
                </a:solidFill>
              </a:rPr>
              <a:t> </a:t>
            </a:r>
            <a:r>
              <a:rPr lang="ru-RU" dirty="0"/>
              <a:t>(франц. </a:t>
            </a:r>
            <a:r>
              <a:rPr lang="en-US" dirty="0" err="1"/>
              <a:t>marguete-ru</a:t>
            </a:r>
            <a:r>
              <a:rPr lang="ru-RU" dirty="0" err="1"/>
              <a:t>іе</a:t>
            </a:r>
            <a:r>
              <a:rPr lang="ru-RU" dirty="0"/>
              <a:t>) — вид </a:t>
            </a:r>
            <a:r>
              <a:rPr lang="ru-RU" dirty="0" err="1"/>
              <a:t>мозаїки</a:t>
            </a:r>
            <a:r>
              <a:rPr lang="ru-RU" dirty="0"/>
              <a:t> з </a:t>
            </a:r>
            <a:r>
              <a:rPr lang="ru-RU" dirty="0" err="1"/>
              <a:t>фігурних</a:t>
            </a:r>
            <a:r>
              <a:rPr lang="ru-RU" dirty="0"/>
              <a:t> пластинок шпону (</a:t>
            </a:r>
            <a:r>
              <a:rPr lang="ru-RU" dirty="0" err="1"/>
              <a:t>різних</a:t>
            </a:r>
            <a:r>
              <a:rPr lang="ru-RU" dirty="0"/>
              <a:t> за </a:t>
            </a:r>
            <a:r>
              <a:rPr lang="ru-RU" dirty="0" err="1"/>
              <a:t>кольором</a:t>
            </a:r>
            <a:r>
              <a:rPr lang="ru-RU" dirty="0"/>
              <a:t> і текстурою), </a:t>
            </a:r>
            <a:r>
              <a:rPr lang="ru-RU" dirty="0" err="1"/>
              <a:t>які</a:t>
            </a:r>
            <a:r>
              <a:rPr lang="ru-RU" dirty="0"/>
              <a:t> </a:t>
            </a:r>
            <a:r>
              <a:rPr lang="ru-RU" dirty="0" err="1"/>
              <a:t>наклеюються</a:t>
            </a:r>
            <a:r>
              <a:rPr lang="ru-RU" dirty="0"/>
              <a:t> на основу (</a:t>
            </a:r>
            <a:r>
              <a:rPr lang="ru-RU" dirty="0" err="1"/>
              <a:t>дерев'яні</a:t>
            </a:r>
            <a:r>
              <a:rPr lang="ru-RU" dirty="0"/>
              <a:t> </a:t>
            </a:r>
            <a:r>
              <a:rPr lang="ru-RU" dirty="0" err="1"/>
              <a:t>меблі</a:t>
            </a:r>
            <a:r>
              <a:rPr lang="ru-RU" dirty="0"/>
              <a:t>, панно </a:t>
            </a:r>
            <a:r>
              <a:rPr lang="ru-RU" dirty="0" err="1"/>
              <a:t>тощо</a:t>
            </a:r>
            <a:r>
              <a:rPr lang="ru-RU" dirty="0"/>
              <a:t>). </a:t>
            </a:r>
            <a:r>
              <a:rPr lang="ru-RU" dirty="0" err="1"/>
              <a:t>Техніка</a:t>
            </a:r>
            <a:r>
              <a:rPr lang="ru-RU" dirty="0"/>
              <a:t> </a:t>
            </a:r>
            <a:r>
              <a:rPr lang="ru-RU" dirty="0" err="1"/>
              <a:t>маркетрі</a:t>
            </a:r>
            <a:r>
              <a:rPr lang="ru-RU" dirty="0"/>
              <a:t> — результат </a:t>
            </a:r>
            <a:r>
              <a:rPr lang="uk-UA" dirty="0" smtClean="0"/>
              <a:t>винайдення</a:t>
            </a:r>
            <a:r>
              <a:rPr lang="ru-RU" dirty="0" smtClean="0"/>
              <a:t> </a:t>
            </a:r>
            <a:r>
              <a:rPr lang="ru-RU" dirty="0" err="1"/>
              <a:t>німецьким</a:t>
            </a:r>
            <a:r>
              <a:rPr lang="ru-RU" dirty="0"/>
              <a:t> столяром Георгом </a:t>
            </a:r>
            <a:r>
              <a:rPr lang="ru-RU" dirty="0" err="1"/>
              <a:t>Ренером</a:t>
            </a:r>
            <a:r>
              <a:rPr lang="ru-RU" dirty="0"/>
              <a:t> </a:t>
            </a:r>
            <a:r>
              <a:rPr lang="ru-RU" dirty="0" err="1"/>
              <a:t>із</a:t>
            </a:r>
            <a:r>
              <a:rPr lang="ru-RU" dirty="0"/>
              <a:t> </a:t>
            </a:r>
            <a:r>
              <a:rPr lang="ru-RU" dirty="0" err="1"/>
              <a:t>Аусбурга</a:t>
            </a:r>
            <a:r>
              <a:rPr lang="ru-RU" dirty="0"/>
              <a:t> пристрою для </a:t>
            </a:r>
            <a:r>
              <a:rPr lang="ru-RU" dirty="0" err="1"/>
              <a:t>розпилювання</a:t>
            </a:r>
            <a:r>
              <a:rPr lang="ru-RU" dirty="0"/>
              <a:t> пластинок дерева будь-</a:t>
            </a:r>
            <a:r>
              <a:rPr lang="ru-RU" dirty="0" err="1"/>
              <a:t>якої</a:t>
            </a:r>
            <a:r>
              <a:rPr lang="ru-RU" dirty="0"/>
              <a:t> </a:t>
            </a:r>
            <a:r>
              <a:rPr lang="ru-RU" dirty="0" err="1"/>
              <a:t>товщини</a:t>
            </a:r>
            <a:r>
              <a:rPr lang="ru-RU" dirty="0"/>
              <a:t> — лобзика з пилками. </a:t>
            </a:r>
            <a:r>
              <a:rPr lang="ru-RU" dirty="0" err="1"/>
              <a:t>Це</a:t>
            </a:r>
            <a:r>
              <a:rPr lang="ru-RU" dirty="0"/>
              <a:t> дало </a:t>
            </a:r>
            <a:r>
              <a:rPr lang="ru-RU" dirty="0" err="1"/>
              <a:t>змогу</a:t>
            </a:r>
            <a:r>
              <a:rPr lang="ru-RU" dirty="0"/>
              <a:t> </a:t>
            </a:r>
            <a:r>
              <a:rPr lang="ru-RU" dirty="0" err="1"/>
              <a:t>отримувати</a:t>
            </a:r>
            <a:r>
              <a:rPr lang="ru-RU" dirty="0"/>
              <a:t> шпон, </a:t>
            </a:r>
            <a:r>
              <a:rPr lang="ru-RU" dirty="0" err="1"/>
              <a:t>тонший</a:t>
            </a:r>
            <a:r>
              <a:rPr lang="ru-RU" dirty="0"/>
              <a:t> </a:t>
            </a:r>
            <a:r>
              <a:rPr lang="ru-RU" dirty="0" err="1"/>
              <a:t>ніж</a:t>
            </a:r>
            <a:r>
              <a:rPr lang="ru-RU" dirty="0"/>
              <a:t> 1 мм. </a:t>
            </a:r>
            <a:r>
              <a:rPr lang="ru-RU" dirty="0" err="1"/>
              <a:t>Малюнок</a:t>
            </a:r>
            <a:r>
              <a:rPr lang="ru-RU" dirty="0"/>
              <a:t> наносили на </a:t>
            </a:r>
            <a:r>
              <a:rPr lang="ru-RU" dirty="0" err="1"/>
              <a:t>тонкі</a:t>
            </a:r>
            <a:r>
              <a:rPr lang="ru-RU" dirty="0"/>
              <a:t> </a:t>
            </a:r>
            <a:r>
              <a:rPr lang="ru-RU" dirty="0" err="1"/>
              <a:t>листи</a:t>
            </a:r>
            <a:r>
              <a:rPr lang="ru-RU" dirty="0"/>
              <a:t> шпону, і в </a:t>
            </a:r>
            <a:r>
              <a:rPr lang="ru-RU" dirty="0" err="1"/>
              <a:t>нього</a:t>
            </a:r>
            <a:r>
              <a:rPr lang="ru-RU" dirty="0"/>
              <a:t> </a:t>
            </a:r>
            <a:r>
              <a:rPr lang="ru-RU" dirty="0" err="1"/>
              <a:t>врізували</a:t>
            </a:r>
            <a:r>
              <a:rPr lang="ru-RU" dirty="0"/>
              <a:t> вставки. </a:t>
            </a:r>
            <a:r>
              <a:rPr lang="ru-RU" dirty="0" err="1"/>
              <a:t>Набрану</a:t>
            </a:r>
            <a:r>
              <a:rPr lang="ru-RU" dirty="0"/>
              <a:t> </a:t>
            </a:r>
            <a:r>
              <a:rPr lang="ru-RU" dirty="0" err="1"/>
              <a:t>дерев'яну</a:t>
            </a:r>
            <a:r>
              <a:rPr lang="ru-RU" dirty="0"/>
              <a:t> </a:t>
            </a:r>
            <a:r>
              <a:rPr lang="ru-RU" dirty="0" err="1"/>
              <a:t>мозаїку</a:t>
            </a:r>
            <a:r>
              <a:rPr lang="ru-RU" dirty="0"/>
              <a:t> </a:t>
            </a:r>
            <a:r>
              <a:rPr lang="ru-RU" dirty="0" err="1"/>
              <a:t>повністю</a:t>
            </a:r>
            <a:r>
              <a:rPr lang="ru-RU" dirty="0"/>
              <a:t> </a:t>
            </a:r>
            <a:r>
              <a:rPr lang="ru-RU" dirty="0" err="1"/>
              <a:t>наклеювали</a:t>
            </a:r>
            <a:r>
              <a:rPr lang="ru-RU" dirty="0"/>
              <a:t> на основу.</a:t>
            </a:r>
          </a:p>
        </p:txBody>
      </p:sp>
    </p:spTree>
    <p:extLst>
      <p:ext uri="{BB962C8B-B14F-4D97-AF65-F5344CB8AC3E}">
        <p14:creationId xmlns:p14="http://schemas.microsoft.com/office/powerpoint/2010/main" val="2908089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50479" cy="686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07504" y="116632"/>
            <a:ext cx="4572000" cy="3693319"/>
          </a:xfrm>
          <a:prstGeom prst="rect">
            <a:avLst/>
          </a:prstGeom>
        </p:spPr>
        <p:txBody>
          <a:bodyPr>
            <a:spAutoFit/>
          </a:bodyPr>
          <a:lstStyle/>
          <a:p>
            <a:r>
              <a:rPr lang="uk-UA" sz="2000" b="1" dirty="0">
                <a:solidFill>
                  <a:srgbClr val="FF0000"/>
                </a:solidFill>
              </a:rPr>
              <a:t>Переваги маркетрі. </a:t>
            </a:r>
            <a:r>
              <a:rPr lang="uk-UA" dirty="0"/>
              <a:t>Порівняно з іншими видами художньої обробки дерева маркетрі має певні переваги. По-перше, це порівняно легке освоєння технічних прийомів виконання. По-друге, техніка недорога — для неї використовуються переважно відходи шпону, в яких інколи знаходиться найцікавіший матеріал для маркетрі: завихрення волокон (завилькуватість), так звані синяви, </a:t>
            </a:r>
            <a:r>
              <a:rPr lang="uk-UA" dirty="0" err="1"/>
              <a:t>сучкуватість</a:t>
            </a:r>
            <a:r>
              <a:rPr lang="uk-UA" dirty="0"/>
              <a:t>. Важливо також, що виконання наборів маркетрі не вимагає складного обладнання робочого місця та великої кількості інструментів.</a:t>
            </a:r>
            <a:endParaRPr lang="ru-RU" dirty="0"/>
          </a:p>
        </p:txBody>
      </p:sp>
      <p:sp>
        <p:nvSpPr>
          <p:cNvPr id="4" name="Прямоугольник 3"/>
          <p:cNvSpPr/>
          <p:nvPr/>
        </p:nvSpPr>
        <p:spPr>
          <a:xfrm>
            <a:off x="251520" y="4149080"/>
            <a:ext cx="8712968" cy="2339102"/>
          </a:xfrm>
          <a:prstGeom prst="rect">
            <a:avLst/>
          </a:prstGeom>
        </p:spPr>
        <p:txBody>
          <a:bodyPr wrap="square">
            <a:spAutoFit/>
          </a:bodyPr>
          <a:lstStyle/>
          <a:p>
            <a:r>
              <a:rPr lang="uk-UA" sz="2000" dirty="0">
                <a:solidFill>
                  <a:srgbClr val="FF0000"/>
                </a:solidFill>
              </a:rPr>
              <a:t>Техніка маркетрі </a:t>
            </a:r>
            <a:r>
              <a:rPr lang="uk-UA" dirty="0"/>
              <a:t>дає змогу виконувати композиції будь-якої складності — від простих зображень в орнаменті до складних композицій. Суттєва особливість маркетрі полягає в тому, що така мозаїка дає гладку й рівну поверхню й, очевидно, її можна застосовувати у тих випадках, коли різьблення неможливе або не бажане. Маркетрі довго і добре зберігається, особливо, якщо застосовувати стійкі до атмосферних</a:t>
            </a:r>
            <a:r>
              <a:rPr lang="uk-UA" b="1" dirty="0"/>
              <a:t> </a:t>
            </a:r>
            <a:r>
              <a:rPr lang="uk-UA" dirty="0"/>
              <a:t>впливів лаки: паркетний, поліефірний тощо. Опорядження можна оновити, відшліфувавши оздоблювану поверхню і знявши з неї шар лаку або мастики (поліефірний лак відшаровується дуже розігрітою праскою).</a:t>
            </a:r>
            <a:endParaRPr lang="ru-RU" dirty="0"/>
          </a:p>
        </p:txBody>
      </p:sp>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37331"/>
            <a:ext cx="3051919" cy="305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125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50479" cy="686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1" y="116632"/>
            <a:ext cx="8712968" cy="707886"/>
          </a:xfrm>
          <a:prstGeom prst="rect">
            <a:avLst/>
          </a:prstGeom>
        </p:spPr>
        <p:txBody>
          <a:bodyPr wrap="square">
            <a:spAutoFit/>
          </a:bodyPr>
          <a:lstStyle/>
          <a:p>
            <a:r>
              <a:rPr lang="uk-UA" sz="4000" b="1" dirty="0" smtClean="0">
                <a:solidFill>
                  <a:srgbClr val="FF0000"/>
                </a:solidFill>
              </a:rPr>
              <a:t>Техніки виконання </a:t>
            </a:r>
            <a:r>
              <a:rPr lang="uk-UA" sz="4000" b="1" dirty="0">
                <a:solidFill>
                  <a:srgbClr val="FF0000"/>
                </a:solidFill>
              </a:rPr>
              <a:t>мозаїчних наборів </a:t>
            </a:r>
            <a:endParaRPr lang="ru-RU" sz="4000" b="1" dirty="0">
              <a:solidFill>
                <a:srgbClr val="FF0000"/>
              </a:solidFill>
            </a:endParaRPr>
          </a:p>
        </p:txBody>
      </p:sp>
      <p:sp>
        <p:nvSpPr>
          <p:cNvPr id="5" name="Прямоугольник 4"/>
          <p:cNvSpPr/>
          <p:nvPr/>
        </p:nvSpPr>
        <p:spPr>
          <a:xfrm>
            <a:off x="30816" y="824518"/>
            <a:ext cx="8967078" cy="2339102"/>
          </a:xfrm>
          <a:prstGeom prst="rect">
            <a:avLst/>
          </a:prstGeom>
        </p:spPr>
        <p:txBody>
          <a:bodyPr wrap="square">
            <a:spAutoFit/>
          </a:bodyPr>
          <a:lstStyle/>
          <a:p>
            <a:r>
              <a:rPr lang="ru-RU" sz="2000" b="1" dirty="0" err="1">
                <a:solidFill>
                  <a:srgbClr val="0070C0"/>
                </a:solidFill>
              </a:rPr>
              <a:t>Набір</a:t>
            </a:r>
            <a:r>
              <a:rPr lang="ru-RU" sz="2000" b="1" dirty="0">
                <a:solidFill>
                  <a:srgbClr val="0070C0"/>
                </a:solidFill>
              </a:rPr>
              <a:t> розетки в </a:t>
            </a:r>
            <a:r>
              <a:rPr lang="ru-RU" sz="2000" b="1" dirty="0" err="1">
                <a:solidFill>
                  <a:srgbClr val="0070C0"/>
                </a:solidFill>
              </a:rPr>
              <a:t>квадраті</a:t>
            </a:r>
            <a:r>
              <a:rPr lang="ru-RU" sz="2000" b="1" dirty="0">
                <a:solidFill>
                  <a:srgbClr val="0070C0"/>
                </a:solidFill>
              </a:rPr>
              <a:t> 60</a:t>
            </a:r>
            <a:r>
              <a:rPr lang="en-US" sz="2000" b="1" dirty="0">
                <a:solidFill>
                  <a:srgbClr val="0070C0"/>
                </a:solidFill>
              </a:rPr>
              <a:t>x60 </a:t>
            </a:r>
            <a:r>
              <a:rPr lang="ru-RU" sz="2000" b="1" dirty="0">
                <a:solidFill>
                  <a:srgbClr val="0070C0"/>
                </a:solidFill>
              </a:rPr>
              <a:t>мм. </a:t>
            </a:r>
            <a:r>
              <a:rPr lang="ru-RU" dirty="0"/>
              <a:t>Шпон для фону — </a:t>
            </a:r>
            <a:r>
              <a:rPr lang="ru-RU" dirty="0" err="1"/>
              <a:t>світлий</a:t>
            </a:r>
            <a:r>
              <a:rPr lang="ru-RU" dirty="0"/>
              <a:t> бук. Для </a:t>
            </a:r>
            <a:r>
              <a:rPr lang="ru-RU" dirty="0" err="1"/>
              <a:t>вставних</a:t>
            </a:r>
            <a:r>
              <a:rPr lang="ru-RU" dirty="0"/>
              <a:t> </a:t>
            </a:r>
            <a:r>
              <a:rPr lang="ru-RU" dirty="0" err="1"/>
              <a:t>елементів</a:t>
            </a:r>
            <a:r>
              <a:rPr lang="ru-RU" dirty="0"/>
              <a:t> — </a:t>
            </a:r>
            <a:r>
              <a:rPr lang="ru-RU" dirty="0" err="1"/>
              <a:t>червоне</a:t>
            </a:r>
            <a:r>
              <a:rPr lang="ru-RU" dirty="0"/>
              <a:t> дерево темного й </a:t>
            </a:r>
            <a:r>
              <a:rPr lang="ru-RU" dirty="0" err="1"/>
              <a:t>світлого</a:t>
            </a:r>
            <a:r>
              <a:rPr lang="ru-RU" dirty="0"/>
              <a:t> тону. </a:t>
            </a:r>
            <a:r>
              <a:rPr lang="ru-RU" dirty="0" err="1"/>
              <a:t>Вирізують</a:t>
            </a:r>
            <a:r>
              <a:rPr lang="ru-RU" dirty="0"/>
              <a:t> фон — </a:t>
            </a:r>
            <a:r>
              <a:rPr lang="ru-RU" dirty="0" err="1"/>
              <a:t>точний</a:t>
            </a:r>
            <a:r>
              <a:rPr lang="ru-RU" dirty="0"/>
              <a:t> квадрат, </a:t>
            </a:r>
            <a:r>
              <a:rPr lang="ru-RU" dirty="0" err="1"/>
              <a:t>розкреслюють</a:t>
            </a:r>
            <a:r>
              <a:rPr lang="ru-RU" dirty="0"/>
              <a:t> </a:t>
            </a:r>
            <a:r>
              <a:rPr lang="ru-RU" dirty="0" err="1"/>
              <a:t>діагоналі</a:t>
            </a:r>
            <a:r>
              <a:rPr lang="ru-RU" dirty="0"/>
              <a:t> й </a:t>
            </a:r>
            <a:r>
              <a:rPr lang="ru-RU" dirty="0" err="1"/>
              <a:t>осі</a:t>
            </a:r>
            <a:r>
              <a:rPr lang="ru-RU" dirty="0"/>
              <a:t>, циркулем </a:t>
            </a:r>
            <a:r>
              <a:rPr lang="ru-RU" dirty="0" err="1"/>
              <a:t>проводять</a:t>
            </a:r>
            <a:r>
              <a:rPr lang="ru-RU" dirty="0"/>
              <a:t> коло </a:t>
            </a:r>
            <a:r>
              <a:rPr lang="ru-RU" dirty="0" err="1"/>
              <a:t>радіусом</a:t>
            </a:r>
            <a:r>
              <a:rPr lang="ru-RU" dirty="0"/>
              <a:t> 25 мм. </a:t>
            </a:r>
            <a:r>
              <a:rPr lang="ru-RU" dirty="0" err="1"/>
              <a:t>З'єднують</a:t>
            </a:r>
            <a:r>
              <a:rPr lang="ru-RU" dirty="0"/>
              <a:t> точки </a:t>
            </a:r>
            <a:r>
              <a:rPr lang="ru-RU" dirty="0" err="1"/>
              <a:t>перетину</a:t>
            </a:r>
            <a:r>
              <a:rPr lang="ru-RU" dirty="0"/>
              <a:t> кола з осями. </a:t>
            </a:r>
            <a:r>
              <a:rPr lang="ru-RU" dirty="0" err="1"/>
              <a:t>Далі</a:t>
            </a:r>
            <a:r>
              <a:rPr lang="ru-RU" dirty="0"/>
              <a:t> </a:t>
            </a:r>
            <a:r>
              <a:rPr lang="ru-RU" dirty="0" err="1"/>
              <a:t>вирізують</a:t>
            </a:r>
            <a:r>
              <a:rPr lang="ru-RU" dirty="0"/>
              <a:t> </a:t>
            </a:r>
            <a:r>
              <a:rPr lang="ru-RU" dirty="0" err="1"/>
              <a:t>під</a:t>
            </a:r>
            <a:r>
              <a:rPr lang="ru-RU" dirty="0"/>
              <a:t> </a:t>
            </a:r>
            <a:r>
              <a:rPr lang="ru-RU" dirty="0" err="1"/>
              <a:t>лінійку</a:t>
            </a:r>
            <a:r>
              <a:rPr lang="ru-RU" dirty="0"/>
              <a:t> одну </a:t>
            </a:r>
            <a:r>
              <a:rPr lang="ru-RU" dirty="0" err="1"/>
              <a:t>пелюстку</a:t>
            </a:r>
            <a:r>
              <a:rPr lang="ru-RU" dirty="0"/>
              <a:t>. </a:t>
            </a:r>
            <a:r>
              <a:rPr lang="ru-RU" dirty="0" err="1"/>
              <a:t>Під</a:t>
            </a:r>
            <a:r>
              <a:rPr lang="ru-RU" dirty="0"/>
              <a:t> </a:t>
            </a:r>
            <a:r>
              <a:rPr lang="ru-RU" dirty="0" err="1"/>
              <a:t>фоновий</a:t>
            </a:r>
            <a:r>
              <a:rPr lang="ru-RU" dirty="0"/>
              <a:t> шпон з </a:t>
            </a:r>
            <a:r>
              <a:rPr lang="ru-RU" dirty="0" err="1"/>
              <a:t>гніздом</a:t>
            </a:r>
            <a:r>
              <a:rPr lang="ru-RU" dirty="0"/>
              <a:t> </a:t>
            </a:r>
            <a:r>
              <a:rPr lang="ru-RU" dirty="0" err="1"/>
              <a:t>вирізаної</a:t>
            </a:r>
            <a:r>
              <a:rPr lang="ru-RU" dirty="0"/>
              <a:t> </a:t>
            </a:r>
            <a:r>
              <a:rPr lang="ru-RU" dirty="0" err="1"/>
              <a:t>пелюстки</a:t>
            </a:r>
            <a:r>
              <a:rPr lang="ru-RU" dirty="0"/>
              <a:t> </a:t>
            </a:r>
            <a:r>
              <a:rPr lang="ru-RU" dirty="0" err="1"/>
              <a:t>підкладають</a:t>
            </a:r>
            <a:r>
              <a:rPr lang="ru-RU" dirty="0"/>
              <a:t> </a:t>
            </a:r>
            <a:r>
              <a:rPr lang="ru-RU" dirty="0" err="1"/>
              <a:t>шпони</a:t>
            </a:r>
            <a:r>
              <a:rPr lang="ru-RU" dirty="0"/>
              <a:t> </a:t>
            </a:r>
            <a:r>
              <a:rPr lang="ru-RU" dirty="0" err="1"/>
              <a:t>червоного</a:t>
            </a:r>
            <a:r>
              <a:rPr lang="ru-RU" dirty="0"/>
              <a:t> дерева </a:t>
            </a:r>
            <a:r>
              <a:rPr lang="ru-RU" dirty="0" err="1"/>
              <a:t>із</a:t>
            </a:r>
            <a:r>
              <a:rPr lang="ru-RU" dirty="0"/>
              <a:t> </a:t>
            </a:r>
            <a:r>
              <a:rPr lang="ru-RU" dirty="0" err="1"/>
              <a:t>заздалегідь</a:t>
            </a:r>
            <a:r>
              <a:rPr lang="ru-RU" dirty="0"/>
              <a:t> </a:t>
            </a:r>
            <a:r>
              <a:rPr lang="ru-RU" dirty="0" err="1"/>
              <a:t>вибраним</a:t>
            </a:r>
            <a:r>
              <a:rPr lang="ru-RU" dirty="0"/>
              <a:t> </a:t>
            </a:r>
            <a:r>
              <a:rPr lang="ru-RU" dirty="0" err="1"/>
              <a:t>напрямком</a:t>
            </a:r>
            <a:r>
              <a:rPr lang="ru-RU" dirty="0"/>
              <a:t> </a:t>
            </a:r>
            <a:r>
              <a:rPr lang="ru-RU" dirty="0" err="1"/>
              <a:t>текстури</a:t>
            </a:r>
            <a:r>
              <a:rPr lang="ru-RU" dirty="0"/>
              <a:t>. </a:t>
            </a:r>
            <a:r>
              <a:rPr lang="ru-RU" dirty="0" err="1"/>
              <a:t>Ножем</a:t>
            </a:r>
            <a:r>
              <a:rPr lang="ru-RU" dirty="0"/>
              <a:t> </a:t>
            </a:r>
            <a:r>
              <a:rPr lang="ru-RU" dirty="0" err="1"/>
              <a:t>потрібно</a:t>
            </a:r>
            <a:r>
              <a:rPr lang="ru-RU" dirty="0"/>
              <a:t> </a:t>
            </a:r>
            <a:r>
              <a:rPr lang="ru-RU" dirty="0" err="1"/>
              <a:t>різати</a:t>
            </a:r>
            <a:r>
              <a:rPr lang="ru-RU" dirty="0"/>
              <a:t> так, </a:t>
            </a:r>
            <a:r>
              <a:rPr lang="ru-RU" dirty="0" err="1"/>
              <a:t>щоб</a:t>
            </a:r>
            <a:r>
              <a:rPr lang="ru-RU" dirty="0"/>
              <a:t> </a:t>
            </a:r>
            <a:r>
              <a:rPr lang="ru-RU" dirty="0" err="1"/>
              <a:t>лезо</a:t>
            </a:r>
            <a:r>
              <a:rPr lang="ru-RU" dirty="0"/>
              <a:t> </a:t>
            </a:r>
            <a:r>
              <a:rPr lang="ru-RU" dirty="0" err="1"/>
              <a:t>його</a:t>
            </a:r>
            <a:r>
              <a:rPr lang="ru-RU" dirty="0"/>
              <a:t> </a:t>
            </a:r>
            <a:r>
              <a:rPr lang="ru-RU" dirty="0" err="1"/>
              <a:t>щільно</a:t>
            </a:r>
            <a:r>
              <a:rPr lang="ru-RU" dirty="0"/>
              <a:t> </a:t>
            </a:r>
            <a:r>
              <a:rPr lang="ru-RU" dirty="0" err="1"/>
              <a:t>прилягало</a:t>
            </a:r>
            <a:r>
              <a:rPr lang="ru-RU" dirty="0"/>
              <a:t> до </a:t>
            </a:r>
            <a:r>
              <a:rPr lang="ru-RU" dirty="0" err="1"/>
              <a:t>стінки</a:t>
            </a:r>
            <a:r>
              <a:rPr lang="ru-RU" dirty="0"/>
              <a:t> </a:t>
            </a:r>
            <a:r>
              <a:rPr lang="ru-RU" dirty="0" err="1"/>
              <a:t>гнізда</a:t>
            </a:r>
            <a:r>
              <a:rPr lang="ru-RU" dirty="0"/>
              <a:t>. </a:t>
            </a:r>
            <a:r>
              <a:rPr lang="ru-RU" dirty="0" err="1"/>
              <a:t>Дотримуючись</a:t>
            </a:r>
            <a:r>
              <a:rPr lang="ru-RU" dirty="0"/>
              <a:t> </a:t>
            </a:r>
            <a:r>
              <a:rPr lang="ru-RU" dirty="0" err="1"/>
              <a:t>цього</a:t>
            </a:r>
            <a:r>
              <a:rPr lang="ru-RU" dirty="0"/>
              <a:t> правила, </a:t>
            </a:r>
            <a:r>
              <a:rPr lang="ru-RU" dirty="0" err="1"/>
              <a:t>необхідно</a:t>
            </a:r>
            <a:r>
              <a:rPr lang="ru-RU" dirty="0"/>
              <a:t> </a:t>
            </a:r>
            <a:r>
              <a:rPr lang="ru-RU" dirty="0" err="1"/>
              <a:t>зробити</a:t>
            </a:r>
            <a:r>
              <a:rPr lang="ru-RU" dirty="0"/>
              <a:t> </a:t>
            </a:r>
            <a:r>
              <a:rPr lang="ru-RU" dirty="0" err="1"/>
              <a:t>насічки</a:t>
            </a:r>
            <a:r>
              <a:rPr lang="ru-RU" dirty="0"/>
              <a:t> по кутах. </a:t>
            </a:r>
            <a:r>
              <a:rPr lang="ru-RU" dirty="0" err="1"/>
              <a:t>Олівцем</a:t>
            </a:r>
            <a:r>
              <a:rPr lang="ru-RU" dirty="0"/>
              <a:t> </a:t>
            </a:r>
            <a:r>
              <a:rPr lang="ru-RU" dirty="0" err="1"/>
              <a:t>зафіксовують</a:t>
            </a:r>
            <a:r>
              <a:rPr lang="ru-RU" dirty="0"/>
              <a:t> </a:t>
            </a:r>
            <a:r>
              <a:rPr lang="ru-RU" dirty="0" err="1"/>
              <a:t>місце</a:t>
            </a:r>
            <a:r>
              <a:rPr lang="ru-RU" dirty="0"/>
              <a:t> вставки </a:t>
            </a:r>
            <a:r>
              <a:rPr lang="ru-RU" dirty="0" err="1"/>
              <a:t>відносно</a:t>
            </a:r>
            <a:r>
              <a:rPr lang="ru-RU" dirty="0"/>
              <a:t> фону</a:t>
            </a:r>
            <a:r>
              <a:rPr lang="ru-RU" dirty="0" smtClean="0"/>
              <a:t>.</a:t>
            </a:r>
            <a:endParaRPr lang="ru-RU"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894" y="3645024"/>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51518" y="3445675"/>
            <a:ext cx="5472610" cy="3139321"/>
          </a:xfrm>
          <a:prstGeom prst="rect">
            <a:avLst/>
          </a:prstGeom>
        </p:spPr>
        <p:txBody>
          <a:bodyPr wrap="square">
            <a:spAutoFit/>
          </a:bodyPr>
          <a:lstStyle/>
          <a:p>
            <a:r>
              <a:rPr lang="uk-UA" dirty="0"/>
              <a:t>Відклавши буковий шпон, під лінійку по зовнішній крайній лінії вирізують намічений ножем елемент набору. Потрібно різати так, щоб ніж притискувався до деревини за напрямком волокон. Вирізаний елемент вставляємо у гніздо і скріплюємо клейовою стрічкою, не закриваючи контури малюнка наступних елементів набору. Вирізуємо наступну пелюстку в такій самій послідовності. Вставляють їх почергово (або спочатку одного відтінку, а потім - іншого). Основні елементи набору можна з,єднати у розетковий орнамент.</a:t>
            </a:r>
            <a:endParaRPr lang="ru-RU" dirty="0"/>
          </a:p>
        </p:txBody>
      </p:sp>
    </p:spTree>
    <p:extLst>
      <p:ext uri="{BB962C8B-B14F-4D97-AF65-F5344CB8AC3E}">
        <p14:creationId xmlns:p14="http://schemas.microsoft.com/office/powerpoint/2010/main" val="2394465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50479" cy="686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8755" y="404664"/>
            <a:ext cx="8712968" cy="1785104"/>
          </a:xfrm>
          <a:prstGeom prst="rect">
            <a:avLst/>
          </a:prstGeom>
        </p:spPr>
        <p:txBody>
          <a:bodyPr wrap="square">
            <a:spAutoFit/>
          </a:bodyPr>
          <a:lstStyle/>
          <a:p>
            <a:r>
              <a:rPr lang="uk-UA" sz="2000" b="1" dirty="0" smtClean="0">
                <a:solidFill>
                  <a:srgbClr val="0070C0"/>
                </a:solidFill>
              </a:rPr>
              <a:t>Сітчастий орнамент складається </a:t>
            </a:r>
            <a:r>
              <a:rPr lang="uk-UA" dirty="0" smtClean="0"/>
              <a:t>із повторюваних однакових або</a:t>
            </a:r>
          </a:p>
          <a:p>
            <a:r>
              <a:rPr lang="uk-UA" dirty="0" smtClean="0"/>
              <a:t>різних елементів, а також мотивів геометричних й інших форм. Він може прикрасити кришку скриньки, двері, панелі, підлогу і вигідний саме для оздоблення інтенсивно експлуатованих поверхонь. Через його строкатість не так помітні неминучі в експлуатації забруднення, плями. Естетично виглядають панелі з геометричного сітчастого орнаменту в різноманітних залах (кафе, холах і вестибюлях).</a:t>
            </a:r>
            <a:endParaRPr lang="uk-UA" dirty="0"/>
          </a:p>
        </p:txBody>
      </p:sp>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492896"/>
            <a:ext cx="6120680" cy="380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6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50479" cy="686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935" y="3573016"/>
            <a:ext cx="5472608" cy="298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07504" y="188640"/>
            <a:ext cx="8784976" cy="954107"/>
          </a:xfrm>
          <a:prstGeom prst="rect">
            <a:avLst/>
          </a:prstGeom>
        </p:spPr>
        <p:txBody>
          <a:bodyPr wrap="square">
            <a:spAutoFit/>
          </a:bodyPr>
          <a:lstStyle/>
          <a:p>
            <a:r>
              <a:rPr lang="uk-UA" sz="2000" b="1" dirty="0" smtClean="0">
                <a:solidFill>
                  <a:srgbClr val="0070C0"/>
                </a:solidFill>
              </a:rPr>
              <a:t>Рослинний орнамент</a:t>
            </a:r>
            <a:r>
              <a:rPr lang="uk-UA" dirty="0" smtClean="0"/>
              <a:t>: для опрацювання навичок можна взяти з мотивів нескладної форми — листок дуба, клена або зображення середньої складності — гілки калини, горобини.</a:t>
            </a:r>
            <a:endParaRPr lang="uk-UA" dirty="0"/>
          </a:p>
        </p:txBody>
      </p:sp>
      <p:sp>
        <p:nvSpPr>
          <p:cNvPr id="4" name="Прямоугольник 3"/>
          <p:cNvSpPr/>
          <p:nvPr/>
        </p:nvSpPr>
        <p:spPr>
          <a:xfrm>
            <a:off x="179512" y="1305342"/>
            <a:ext cx="8712968" cy="2308324"/>
          </a:xfrm>
          <a:prstGeom prst="rect">
            <a:avLst/>
          </a:prstGeom>
        </p:spPr>
        <p:txBody>
          <a:bodyPr wrap="square">
            <a:spAutoFit/>
          </a:bodyPr>
          <a:lstStyle/>
          <a:p>
            <a:r>
              <a:rPr lang="uk-UA" dirty="0" smtClean="0"/>
              <a:t>Можна перенести рослинний орнамент з кальки або паперу за допомогою кулькової ручки. Спочатку орнамент бажано вирізати на папері, з'єднавши деталі вузькими перемичками. Наклавши такий шаблон на фон шпону, гостро заточеним олівцем обводять контур, намагаючись, щоб він щільно прилягав до зовнішньої стінки шаблону. Такий шаблон можна використати для багаторазового перенесення малюнка на фон. У наборах рослинних форм необхідно використати різні кольорові відтінки половинок листка, підкреслити будову його прожилок напрямком волокон шпону (елемента шпону).</a:t>
            </a:r>
            <a:endParaRPr lang="uk-UA" dirty="0"/>
          </a:p>
        </p:txBody>
      </p:sp>
    </p:spTree>
    <p:extLst>
      <p:ext uri="{BB962C8B-B14F-4D97-AF65-F5344CB8AC3E}">
        <p14:creationId xmlns:p14="http://schemas.microsoft.com/office/powerpoint/2010/main" val="2962960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50479" cy="686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67024" y="2852936"/>
            <a:ext cx="601643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188640"/>
            <a:ext cx="8856984" cy="2616101"/>
          </a:xfrm>
          <a:prstGeom prst="rect">
            <a:avLst/>
          </a:prstGeom>
        </p:spPr>
        <p:txBody>
          <a:bodyPr wrap="square">
            <a:spAutoFit/>
          </a:bodyPr>
          <a:lstStyle/>
          <a:p>
            <a:r>
              <a:rPr lang="uk-UA" sz="2000" b="1" i="1" dirty="0">
                <a:solidFill>
                  <a:srgbClr val="FF0000"/>
                </a:solidFill>
              </a:rPr>
              <a:t>Анімалістичні орнаменти </a:t>
            </a:r>
            <a:r>
              <a:rPr lang="uk-UA" dirty="0"/>
              <a:t>виконують аналогічно попереднім. Зауважимо, що підрізувати елементи набору потрібно дуже чітко, адже навіть невеликі огріхи можуть деформувати зображення.</a:t>
            </a:r>
            <a:endParaRPr lang="ru-RU" dirty="0"/>
          </a:p>
          <a:p>
            <a:r>
              <a:rPr lang="uk-UA" dirty="0"/>
              <a:t>Для даного виду орнаменту це недопустимо. Зображення птахів і комах можуть мати характер реалістичний або декоративний. Для реалістичних зображень необхідно шукати такий природний малюнок шпону, який не дозволив би подрібнювати деталі, а однією цільною великою вставкою проявив </a:t>
            </a:r>
            <a:r>
              <a:rPr lang="uk-UA" dirty="0" err="1"/>
              <a:t>біоформу</a:t>
            </a:r>
            <a:r>
              <a:rPr lang="uk-UA" dirty="0"/>
              <a:t>. Зображення тварин може поєднуватися з мотивами рослинного орнаменту або мати самостійне значення. їх застосовують для оздоблення дверей, меблів, зокрема дитячих.</a:t>
            </a:r>
            <a:endParaRPr lang="ru-RU" dirty="0"/>
          </a:p>
        </p:txBody>
      </p:sp>
    </p:spTree>
    <p:extLst>
      <p:ext uri="{BB962C8B-B14F-4D97-AF65-F5344CB8AC3E}">
        <p14:creationId xmlns:p14="http://schemas.microsoft.com/office/powerpoint/2010/main" val="32571345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1161</Words>
  <Application>Microsoft Office PowerPoint</Application>
  <PresentationFormat>Экран (4:3)</PresentationFormat>
  <Paragraphs>23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AdmiNN</dc:creator>
  <cp:lastModifiedBy>AdmiNN</cp:lastModifiedBy>
  <cp:revision>17</cp:revision>
  <dcterms:created xsi:type="dcterms:W3CDTF">2024-03-12T17:34:25Z</dcterms:created>
  <dcterms:modified xsi:type="dcterms:W3CDTF">2024-03-12T19:55:48Z</dcterms:modified>
</cp:coreProperties>
</file>