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570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2C07-A498-4372-9B4C-DC3D4A95024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21E3-E548-44B3-9CB0-11150A219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4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21E3-E548-44B3-9CB0-11150A219E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21E3-E548-44B3-9CB0-11150A219E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DC20-CB00-49C4-BE3A-1538F7CEAFBC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6C8C-70F6-4602-BD3E-CE91ED5CC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imgres?q=%D0%A1%D1%82%D1%80%D1%83%D0%BA%D1%82%D1%83%D1%80%D0%B0+%D1%82%D0%B0+%D0%B2%D0%B8%D0%B4%D0%B8+%D1%80%D0%B8%D0%BD%D0%BA%D1%83&amp;um=1&amp;hl=ru&amp;client=firefox&amp;sa=N&amp;rls=org.mozilla:ru:official&amp;biw=1272&amp;bih=780&amp;tbm=isch&amp;tbnid=3CFV3oPs5obtlM:&amp;imgrefurl=http://ru.osvita.ua/vnz/reports/econom_pidpr/18898&amp;docid=UsOJcN4S-4H_IM&amp;w=574&amp;h=265&amp;ei=0ECQTp6fLoTKswbJuuUR&amp;zoom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143800" cy="1714511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>
                <a:latin typeface="Times New Roman"/>
                <a:ea typeface="Times New Roman"/>
              </a:rPr>
              <a:t>Тема 9. Ринок як форма функціонування товарного господарства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Поняття та види ринків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Роздрібна торгівля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 descr="http://t1.gstatic.com/images?q=tbn:ANd9GcSWF7dZcBOL87gvYZs02wBOTuFrwrTtk7HuP0Oo-95FuEq82f1hlKBoHq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-1952625"/>
            <a:ext cx="2000250" cy="923925"/>
          </a:xfrm>
          <a:prstGeom prst="rect">
            <a:avLst/>
          </a:prstGeom>
          <a:noFill/>
        </p:spPr>
      </p:pic>
      <p:pic>
        <p:nvPicPr>
          <p:cNvPr id="10" name="Рисунок 9" descr="1281616015_158943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032" y="2852936"/>
            <a:ext cx="5191148" cy="369869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грошей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      Ринок грошей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сукупність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переміщаються</a:t>
            </a:r>
            <a:r>
              <a:rPr lang="ru-RU" sz="2000" dirty="0" smtClean="0"/>
              <a:t> (</a:t>
            </a:r>
            <a:r>
              <a:rPr lang="ru-RU" sz="2000" dirty="0" err="1" smtClean="0"/>
              <a:t>розподіляються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перерозподіляються</a:t>
            </a:r>
            <a:r>
              <a:rPr lang="ru-RU" sz="2000" dirty="0" smtClean="0"/>
              <a:t>)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попиту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боку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економіки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потоків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кошти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переміщаються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заощаджень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позичальників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інвесторів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20100211134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429000"/>
            <a:ext cx="4857784" cy="278608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капіталу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інвестицій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інвестицій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фінансового</a:t>
            </a:r>
            <a:r>
              <a:rPr lang="ru-RU" sz="2000" dirty="0" smtClean="0"/>
              <a:t> ринку, де </a:t>
            </a:r>
            <a:r>
              <a:rPr lang="ru-RU" sz="2000" dirty="0" err="1" smtClean="0"/>
              <a:t>формуються</a:t>
            </a:r>
            <a:r>
              <a:rPr lang="ru-RU" sz="2000" dirty="0" smtClean="0"/>
              <a:t> попит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пропозиція</a:t>
            </a:r>
            <a:r>
              <a:rPr lang="ru-RU" sz="2000" dirty="0" smtClean="0"/>
              <a:t> в основному на </a:t>
            </a:r>
            <a:r>
              <a:rPr lang="ru-RU" sz="2000" dirty="0" err="1" smtClean="0"/>
              <a:t>середньо</a:t>
            </a:r>
            <a:r>
              <a:rPr lang="ru-RU" sz="2000" dirty="0" smtClean="0"/>
              <a:t>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довгостроковий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, </a:t>
            </a:r>
            <a:r>
              <a:rPr lang="ru-RU" sz="2000" dirty="0" err="1" smtClean="0"/>
              <a:t>специфічна</a:t>
            </a:r>
            <a:r>
              <a:rPr lang="ru-RU" sz="2000" dirty="0" smtClean="0"/>
              <a:t> сфера </a:t>
            </a:r>
            <a:r>
              <a:rPr lang="ru-RU" sz="2000" dirty="0" err="1" smtClean="0"/>
              <a:t>ринкових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об'єктом</a:t>
            </a:r>
            <a:r>
              <a:rPr lang="ru-RU" sz="2000" dirty="0" smtClean="0"/>
              <a:t> угоди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позику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де </a:t>
            </a:r>
            <a:r>
              <a:rPr lang="ru-RU" sz="2000" dirty="0" err="1" smtClean="0"/>
              <a:t>формуються</a:t>
            </a:r>
            <a:r>
              <a:rPr lang="ru-RU" sz="2000" dirty="0" smtClean="0"/>
              <a:t> попит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інвестиції</a:t>
            </a:r>
            <a:r>
              <a:rPr lang="ru-RU" sz="2000" dirty="0" smtClean="0"/>
              <a:t> значить </a:t>
            </a:r>
            <a:r>
              <a:rPr lang="ru-RU" sz="2000" dirty="0" err="1" smtClean="0"/>
              <a:t>вкладення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капіталу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економіки</a:t>
            </a:r>
            <a:r>
              <a:rPr lang="ru-RU" sz="2000" dirty="0" smtClean="0"/>
              <a:t>, як в </a:t>
            </a:r>
            <a:r>
              <a:rPr lang="ru-RU" sz="2000" dirty="0" err="1" smtClean="0"/>
              <a:t>самій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межами.</a:t>
            </a:r>
            <a:endParaRPr lang="ru-RU" sz="2000" dirty="0"/>
          </a:p>
        </p:txBody>
      </p:sp>
      <p:pic>
        <p:nvPicPr>
          <p:cNvPr id="5" name="Рисунок 4" descr="1265613847_bulgaria_property_m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786190"/>
            <a:ext cx="5000660" cy="280093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робочої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(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) </a:t>
            </a:r>
            <a:r>
              <a:rPr lang="ru-RU" sz="2000" dirty="0" err="1" smtClean="0"/>
              <a:t>охоплює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розпочинаються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найманні</a:t>
            </a:r>
            <a:r>
              <a:rPr lang="ru-RU" sz="2000" dirty="0" smtClean="0"/>
              <a:t> на роботу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завершуються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неї</a:t>
            </a:r>
            <a:r>
              <a:rPr lang="ru-RU" sz="2000" dirty="0" smtClean="0"/>
              <a:t>. Людина </a:t>
            </a:r>
            <a:r>
              <a:rPr lang="ru-RU" sz="2000" dirty="0" err="1" smtClean="0"/>
              <a:t>працездатного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, яка не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шукає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перебуває</a:t>
            </a:r>
            <a:r>
              <a:rPr lang="ru-RU" sz="2000" dirty="0" smtClean="0"/>
              <a:t> на ринку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. </a:t>
            </a:r>
            <a:r>
              <a:rPr lang="ru-RU" sz="2000" dirty="0" err="1" smtClean="0"/>
              <a:t>Об’єктом</a:t>
            </a:r>
            <a:r>
              <a:rPr lang="ru-RU" sz="2000" dirty="0" smtClean="0"/>
              <a:t> ринку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втілюються</a:t>
            </a:r>
            <a:r>
              <a:rPr lang="ru-RU" sz="2000" dirty="0" smtClean="0"/>
              <a:t> вони у </a:t>
            </a:r>
            <a:r>
              <a:rPr lang="ru-RU" sz="2000" dirty="0" err="1" smtClean="0"/>
              <a:t>конкретних</a:t>
            </a:r>
            <a:r>
              <a:rPr lang="ru-RU" sz="2000" dirty="0" smtClean="0"/>
              <a:t> продуктах, </a:t>
            </a:r>
            <a:r>
              <a:rPr lang="ru-RU" sz="2000" dirty="0" err="1" smtClean="0"/>
              <a:t>виробах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 </a:t>
            </a:r>
            <a:r>
              <a:rPr lang="ru-RU" sz="2000" dirty="0" err="1" smtClean="0"/>
              <a:t>юристів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учителів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лікарів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14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876"/>
            <a:ext cx="5000660" cy="302370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інновацій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інновацій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дякуючи</a:t>
            </a:r>
            <a:r>
              <a:rPr lang="ru-RU" sz="2000" dirty="0" smtClean="0"/>
              <a:t>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«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»,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, не </a:t>
            </a:r>
            <a:r>
              <a:rPr lang="ru-RU" sz="2000" dirty="0" err="1" smtClean="0"/>
              <a:t>сподіваючись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державну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підтримку</a:t>
            </a:r>
            <a:r>
              <a:rPr lang="ru-RU" sz="2000" dirty="0" smtClean="0"/>
              <a:t>, а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допомагаючи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державним</a:t>
            </a:r>
            <a:r>
              <a:rPr lang="ru-RU" sz="2000" dirty="0" smtClean="0"/>
              <a:t> органам </a:t>
            </a:r>
            <a:r>
              <a:rPr lang="ru-RU" sz="2000" dirty="0" err="1" smtClean="0"/>
              <a:t>забезпечувати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ними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зрозумілих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точки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стратегічного</a:t>
            </a:r>
            <a:r>
              <a:rPr lang="ru-RU" sz="2000" dirty="0" smtClean="0"/>
              <a:t> менеджменту, </a:t>
            </a:r>
            <a:r>
              <a:rPr lang="ru-RU" sz="2000" dirty="0" err="1" smtClean="0"/>
              <a:t>місій</a:t>
            </a:r>
            <a:r>
              <a:rPr lang="ru-RU" sz="2000" dirty="0" smtClean="0"/>
              <a:t>, </a:t>
            </a:r>
            <a:r>
              <a:rPr lang="ru-RU" sz="2000" dirty="0" err="1" smtClean="0"/>
              <a:t>виписаних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законодавчих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виконавчих</a:t>
            </a:r>
            <a:r>
              <a:rPr lang="ru-RU" sz="2000" dirty="0" smtClean="0"/>
              <a:t> документах при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инновац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876"/>
            <a:ext cx="5222876" cy="307183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Ринок фінансів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      </a:t>
            </a:r>
            <a:r>
              <a:rPr lang="uk-UA" sz="2400" dirty="0" smtClean="0"/>
              <a:t>Ринок фінансів</a:t>
            </a:r>
            <a:r>
              <a:rPr lang="vi-VN" sz="2000" dirty="0" smtClean="0"/>
              <a:t> — це сукупність обмінно-перероз­подільних відносин, пов'язаних з процесами купівлі-продажу фінансових ресурсів, необхідних для здійснення виробничої та фінансової діяльності. Відносини обміну пов'язані з переданням одним суб'єктом іншому за відповідну плату (проценти, дивіденди, дисконтні скидки тощо) права на тимчасове чи постійне використання фінансових ресурсів.</a:t>
            </a:r>
            <a:endParaRPr lang="ru-RU" sz="2000" dirty="0"/>
          </a:p>
        </p:txBody>
      </p:sp>
      <p:pic>
        <p:nvPicPr>
          <p:cNvPr id="5" name="Рисунок 4" descr="1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4000504"/>
            <a:ext cx="2643206" cy="2055827"/>
          </a:xfrm>
          <a:prstGeom prst="rect">
            <a:avLst/>
          </a:prstGeom>
        </p:spPr>
      </p:pic>
      <p:pic>
        <p:nvPicPr>
          <p:cNvPr id="6" name="Рисунок 5" descr="про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000504"/>
            <a:ext cx="2428892" cy="2048670"/>
          </a:xfrm>
          <a:prstGeom prst="rect">
            <a:avLst/>
          </a:prstGeom>
        </p:spPr>
      </p:pic>
      <p:pic>
        <p:nvPicPr>
          <p:cNvPr id="7" name="Рисунок 6" descr="проц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000504"/>
            <a:ext cx="2619380" cy="204787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-429570"/>
            <a:ext cx="8391723" cy="76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93177"/>
      </p:ext>
    </p:extLst>
  </p:cSld>
  <p:clrMapOvr>
    <a:masterClrMapping/>
  </p:clrMapOvr>
  <p:transition spd="slow" advClick="0" advTm="5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53775"/>
      </p:ext>
    </p:extLst>
  </p:cSld>
  <p:clrMapOvr>
    <a:masterClrMapping/>
  </p:clrMapOvr>
  <p:transition spd="slow" advClick="0" advTm="5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37"/>
            <a:ext cx="8814442" cy="66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69065"/>
      </p:ext>
    </p:extLst>
  </p:cSld>
  <p:clrMapOvr>
    <a:masterClrMapping/>
  </p:clrMapOvr>
  <p:transition spd="slow" advClick="0" advTm="5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11370"/>
      </p:ext>
    </p:extLst>
  </p:cSld>
  <p:clrMapOvr>
    <a:masterClrMapping/>
  </p:clrMapOvr>
  <p:transition spd="slow" advClick="0" advTm="5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145016" cy="68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889333"/>
      </p:ext>
    </p:extLst>
  </p:cSld>
  <p:clrMapOvr>
    <a:masterClrMapping/>
  </p:clrMapOvr>
  <p:transition spd="slow" advClick="0" advTm="5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Сутність ринку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ru-RU" sz="1600" dirty="0" err="1" smtClean="0">
                <a:latin typeface="Comic Sans MS" pitchFamily="66" charset="0"/>
              </a:rPr>
              <a:t>Ринок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по-перше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розуміється</a:t>
            </a:r>
            <a:r>
              <a:rPr lang="ru-RU" sz="1600" dirty="0" smtClean="0">
                <a:latin typeface="Comic Sans MS" pitchFamily="66" charset="0"/>
              </a:rPr>
              <a:t> як </a:t>
            </a:r>
            <a:r>
              <a:rPr lang="ru-RU" sz="1600" dirty="0" err="1" smtClean="0">
                <a:latin typeface="Comic Sans MS" pitchFamily="66" charset="0"/>
              </a:rPr>
              <a:t>місце</a:t>
            </a:r>
            <a:r>
              <a:rPr lang="ru-RU" sz="1600" dirty="0" smtClean="0">
                <a:latin typeface="Comic Sans MS" pitchFamily="66" charset="0"/>
              </a:rPr>
              <a:t>, де </a:t>
            </a:r>
            <a:r>
              <a:rPr lang="ru-RU" sz="1600" dirty="0" err="1" smtClean="0">
                <a:latin typeface="Comic Sans MS" pitchFamily="66" charset="0"/>
              </a:rPr>
              <a:t>відбувається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процес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купівлі-продажу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результатів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людської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діяльності</a:t>
            </a:r>
            <a:r>
              <a:rPr lang="ru-RU" sz="1600" dirty="0" smtClean="0">
                <a:latin typeface="Comic Sans MS" pitchFamily="66" charset="0"/>
              </a:rPr>
              <a:t>, а </a:t>
            </a:r>
            <a:r>
              <a:rPr lang="ru-RU" sz="1600" dirty="0" err="1" smtClean="0">
                <a:latin typeface="Comic Sans MS" pitchFamily="66" charset="0"/>
              </a:rPr>
              <a:t>отже</a:t>
            </a:r>
            <a:r>
              <a:rPr lang="ru-RU" sz="1600" dirty="0" smtClean="0">
                <a:latin typeface="Comic Sans MS" pitchFamily="66" charset="0"/>
              </a:rPr>
              <a:t>, як сфера </a:t>
            </a:r>
            <a:r>
              <a:rPr lang="ru-RU" sz="1600" dirty="0" err="1" smtClean="0">
                <a:latin typeface="Comic Sans MS" pitchFamily="66" charset="0"/>
              </a:rPr>
              <a:t>підприємницької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діяльності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Тобто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мова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йде</a:t>
            </a:r>
            <a:r>
              <a:rPr lang="ru-RU" sz="1600" dirty="0" smtClean="0">
                <a:latin typeface="Comic Sans MS" pitchFamily="66" charset="0"/>
              </a:rPr>
              <a:t> не </a:t>
            </a:r>
            <a:r>
              <a:rPr lang="ru-RU" sz="1600" dirty="0" err="1" smtClean="0">
                <a:latin typeface="Comic Sans MS" pitchFamily="66" charset="0"/>
              </a:rPr>
              <a:t>лише</a:t>
            </a:r>
            <a:r>
              <a:rPr lang="ru-RU" sz="1600" dirty="0" smtClean="0">
                <a:latin typeface="Comic Sans MS" pitchFamily="66" charset="0"/>
              </a:rPr>
              <a:t> про </a:t>
            </a:r>
            <a:r>
              <a:rPr lang="ru-RU" sz="1600" dirty="0" err="1" smtClean="0">
                <a:latin typeface="Comic Sans MS" pitchFamily="66" charset="0"/>
              </a:rPr>
              <a:t>купівлю-продаж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товарів</a:t>
            </a:r>
            <a:r>
              <a:rPr lang="ru-RU" sz="1600" dirty="0" smtClean="0">
                <a:latin typeface="Comic Sans MS" pitchFamily="66" charset="0"/>
              </a:rPr>
              <a:t>, а </a:t>
            </a:r>
            <a:r>
              <a:rPr lang="ru-RU" sz="1600" dirty="0" err="1" smtClean="0">
                <a:latin typeface="Comic Sans MS" pitchFamily="66" charset="0"/>
              </a:rPr>
              <a:t>й</a:t>
            </a:r>
            <a:r>
              <a:rPr lang="ru-RU" sz="1600" dirty="0" smtClean="0">
                <a:latin typeface="Comic Sans MS" pitchFamily="66" charset="0"/>
              </a:rPr>
              <a:t> про </a:t>
            </a:r>
            <a:r>
              <a:rPr lang="ru-RU" sz="1600" dirty="0" err="1" smtClean="0">
                <a:latin typeface="Comic Sans MS" pitchFamily="66" charset="0"/>
              </a:rPr>
              <a:t>інші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результати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діяльності</a:t>
            </a:r>
            <a:r>
              <a:rPr lang="ru-RU" sz="1600" dirty="0" smtClean="0">
                <a:latin typeface="Comic Sans MS" pitchFamily="66" charset="0"/>
              </a:rPr>
              <a:t> людей, </a:t>
            </a:r>
            <a:r>
              <a:rPr lang="ru-RU" sz="1600" dirty="0" err="1" smtClean="0">
                <a:latin typeface="Comic Sans MS" pitchFamily="66" charset="0"/>
              </a:rPr>
              <a:t>наприклад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діяльності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інтелектуальної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фінансово-кредитної</a:t>
            </a:r>
            <a:r>
              <a:rPr lang="ru-RU" sz="1600" dirty="0" smtClean="0">
                <a:latin typeface="Comic Sans MS" pitchFamily="66" charset="0"/>
              </a:rPr>
              <a:t> (</a:t>
            </a:r>
            <a:r>
              <a:rPr lang="ru-RU" sz="1600" dirty="0" err="1" smtClean="0">
                <a:latin typeface="Comic Sans MS" pitchFamily="66" charset="0"/>
              </a:rPr>
              <a:t>позичкові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капітали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цінні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папери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</a:t>
            </a:r>
            <a:r>
              <a:rPr lang="ru-RU" sz="1600" dirty="0" smtClean="0">
                <a:latin typeface="Comic Sans MS" pitchFamily="66" charset="0"/>
              </a:rPr>
              <a:t> т.д.). Предметом </a:t>
            </a:r>
            <a:r>
              <a:rPr lang="ru-RU" sz="1600" dirty="0" err="1" smtClean="0">
                <a:latin typeface="Comic Sans MS" pitchFamily="66" charset="0"/>
              </a:rPr>
              <a:t>купівлі-продажу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виступає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також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інформація</a:t>
            </a:r>
            <a:r>
              <a:rPr lang="ru-RU" sz="1600" dirty="0" smtClean="0">
                <a:latin typeface="Comic Sans MS" pitchFamily="66" charset="0"/>
              </a:rPr>
              <a:t>. Тому </a:t>
            </a:r>
            <a:r>
              <a:rPr lang="ru-RU" sz="1600" dirty="0" err="1" smtClean="0">
                <a:latin typeface="Comic Sans MS" pitchFamily="66" charset="0"/>
              </a:rPr>
              <a:t>поняття</a:t>
            </a:r>
            <a:r>
              <a:rPr lang="ru-RU" sz="1600" dirty="0" smtClean="0">
                <a:latin typeface="Comic Sans MS" pitchFamily="66" charset="0"/>
              </a:rPr>
              <a:t> "</a:t>
            </a:r>
            <a:r>
              <a:rPr lang="ru-RU" sz="1600" dirty="0" err="1" smtClean="0">
                <a:latin typeface="Comic Sans MS" pitchFamily="66" charset="0"/>
              </a:rPr>
              <a:t>товарний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ринок</a:t>
            </a:r>
            <a:r>
              <a:rPr lang="ru-RU" sz="1600" dirty="0" smtClean="0">
                <a:latin typeface="Comic Sans MS" pitchFamily="66" charset="0"/>
              </a:rPr>
              <a:t>" - </a:t>
            </a:r>
            <a:r>
              <a:rPr lang="ru-RU" sz="1600" dirty="0" err="1" smtClean="0">
                <a:latin typeface="Comic Sans MS" pitchFamily="66" charset="0"/>
              </a:rPr>
              <a:t>це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лише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елемент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загального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поняття</a:t>
            </a:r>
            <a:r>
              <a:rPr lang="ru-RU" sz="1600" dirty="0" smtClean="0">
                <a:latin typeface="Comic Sans MS" pitchFamily="66" charset="0"/>
              </a:rPr>
              <a:t> "</a:t>
            </a:r>
            <a:r>
              <a:rPr lang="ru-RU" sz="1600" dirty="0" err="1" smtClean="0">
                <a:latin typeface="Comic Sans MS" pitchFamily="66" charset="0"/>
              </a:rPr>
              <a:t>ринок</a:t>
            </a:r>
            <a:r>
              <a:rPr lang="ru-RU" sz="1600" dirty="0" smtClean="0">
                <a:latin typeface="Comic Sans MS" pitchFamily="66" charset="0"/>
              </a:rPr>
              <a:t>". </a:t>
            </a:r>
            <a:r>
              <a:rPr lang="ru-RU" sz="1600" dirty="0" err="1" smtClean="0">
                <a:latin typeface="Comic Sans MS" pitchFamily="66" charset="0"/>
              </a:rPr>
              <a:t>По-друге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ринок</a:t>
            </a:r>
            <a:r>
              <a:rPr lang="ru-RU" sz="1600" dirty="0" smtClean="0">
                <a:latin typeface="Comic Sans MS" pitchFamily="66" charset="0"/>
              </a:rPr>
              <a:t> - </a:t>
            </a:r>
            <a:r>
              <a:rPr lang="ru-RU" sz="1600" dirty="0" err="1" smtClean="0">
                <a:latin typeface="Comic Sans MS" pitchFamily="66" charset="0"/>
              </a:rPr>
              <a:t>це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сукупність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економічних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відносин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між</a:t>
            </a:r>
            <a:r>
              <a:rPr lang="ru-RU" sz="1600" dirty="0" smtClean="0">
                <a:latin typeface="Comic Sans MS" pitchFamily="66" charset="0"/>
              </a:rPr>
              <a:t> людьми у </a:t>
            </a:r>
            <a:r>
              <a:rPr lang="ru-RU" sz="1600" dirty="0" err="1" smtClean="0">
                <a:latin typeface="Comic Sans MS" pitchFamily="66" charset="0"/>
              </a:rPr>
              <a:t>сфері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обміну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посередництвом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яких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здійснюється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реалізація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результатів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людської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діяльності</a:t>
            </a:r>
            <a:r>
              <a:rPr lang="ru-RU" sz="1600" dirty="0" smtClean="0">
                <a:latin typeface="Comic Sans MS" pitchFamily="66" charset="0"/>
              </a:rPr>
              <a:t>. В такому </a:t>
            </a:r>
            <a:r>
              <a:rPr lang="ru-RU" sz="1600" dirty="0" err="1" smtClean="0">
                <a:latin typeface="Comic Sans MS" pitchFamily="66" charset="0"/>
              </a:rPr>
              <a:t>аспекті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ринок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виступає</a:t>
            </a:r>
            <a:r>
              <a:rPr lang="ru-RU" sz="1600" dirty="0" smtClean="0">
                <a:latin typeface="Comic Sans MS" pitchFamily="66" charset="0"/>
              </a:rPr>
              <a:t> як </a:t>
            </a:r>
            <a:r>
              <a:rPr lang="ru-RU" sz="1600" dirty="0" err="1" smtClean="0">
                <a:latin typeface="Comic Sans MS" pitchFamily="66" charset="0"/>
              </a:rPr>
              <a:t>економічна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категорія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По-третє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ринок</a:t>
            </a:r>
            <a:r>
              <a:rPr lang="ru-RU" sz="1600" dirty="0" smtClean="0">
                <a:latin typeface="Comic Sans MS" pitchFamily="66" charset="0"/>
              </a:rPr>
              <a:t> - </a:t>
            </a:r>
            <a:r>
              <a:rPr lang="ru-RU" sz="1600" dirty="0" err="1" smtClean="0">
                <a:latin typeface="Comic Sans MS" pitchFamily="66" charset="0"/>
              </a:rPr>
              <a:t>це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місце</a:t>
            </a:r>
            <a:r>
              <a:rPr lang="ru-RU" sz="1600" dirty="0" smtClean="0">
                <a:latin typeface="Comic Sans MS" pitchFamily="66" charset="0"/>
              </a:rPr>
              <a:t>, де </a:t>
            </a:r>
            <a:r>
              <a:rPr lang="ru-RU" sz="1600" dirty="0" err="1" smtClean="0">
                <a:latin typeface="Comic Sans MS" pitchFamily="66" charset="0"/>
              </a:rPr>
              <a:t>відбувається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остаточне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визнання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суспільством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втіленої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результати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діяльності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праці</a:t>
            </a:r>
            <a:r>
              <a:rPr lang="ru-RU" sz="1600" dirty="0" smtClean="0">
                <a:latin typeface="Comic Sans MS" pitchFamily="66" charset="0"/>
              </a:rPr>
              <a:t>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4" name="Содержимое 3" descr="Мировые-товарные-и-финансовые-рынк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3286124"/>
            <a:ext cx="5357850" cy="3329726"/>
          </a:xfrm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671703"/>
      </p:ext>
    </p:extLst>
  </p:cSld>
  <p:clrMapOvr>
    <a:masterClrMapping/>
  </p:clrMapOvr>
  <p:transition spd="slow" advClick="0" advTm="5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0628"/>
            <a:ext cx="8880987" cy="6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677272"/>
      </p:ext>
    </p:extLst>
  </p:cSld>
  <p:clrMapOvr>
    <a:masterClrMapping/>
  </p:clrMapOvr>
  <p:transition spd="slow" advClick="0" advTm="5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50239"/>
      </p:ext>
    </p:extLst>
  </p:cSld>
  <p:clrMapOvr>
    <a:masterClrMapping/>
  </p:clrMapOvr>
  <p:transition spd="slow" advClick="0" advTm="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 ринків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продовольчих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товарів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використовується</a:t>
            </a:r>
            <a:r>
              <a:rPr lang="ru-RU" sz="1600" b="1" dirty="0" smtClean="0">
                <a:solidFill>
                  <a:srgbClr val="002060"/>
                </a:solidFill>
              </a:rPr>
              <a:t> для </a:t>
            </a:r>
            <a:r>
              <a:rPr lang="ru-RU" sz="1600" b="1" dirty="0" err="1" smtClean="0">
                <a:solidFill>
                  <a:srgbClr val="002060"/>
                </a:solidFill>
              </a:rPr>
              <a:t>торгівлі</a:t>
            </a:r>
            <a:r>
              <a:rPr lang="ru-RU" sz="1600" b="1" dirty="0" smtClean="0">
                <a:solidFill>
                  <a:srgbClr val="002060"/>
                </a:solidFill>
              </a:rPr>
              <a:t> продуктами </a:t>
            </a:r>
            <a:r>
              <a:rPr lang="ru-RU" sz="16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1600" b="1" dirty="0" smtClean="0">
                <a:solidFill>
                  <a:srgbClr val="002060"/>
                </a:solidFill>
              </a:rPr>
              <a:t> та </a:t>
            </a:r>
            <a:r>
              <a:rPr lang="ru-RU" sz="1600" b="1" dirty="0" err="1" smtClean="0">
                <a:solidFill>
                  <a:srgbClr val="002060"/>
                </a:solidFill>
              </a:rPr>
              <a:t>продовольством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промислових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товарів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використовується</a:t>
            </a:r>
            <a:r>
              <a:rPr lang="ru-RU" sz="1600" b="1" dirty="0" smtClean="0">
                <a:solidFill>
                  <a:srgbClr val="002060"/>
                </a:solidFill>
              </a:rPr>
              <a:t> для </a:t>
            </a:r>
            <a:r>
              <a:rPr lang="ru-RU" sz="1600" b="1" dirty="0" err="1" smtClean="0">
                <a:solidFill>
                  <a:srgbClr val="002060"/>
                </a:solidFill>
              </a:rPr>
              <a:t>придбання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товарів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суспільного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вжитку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послуг</a:t>
            </a:r>
            <a:r>
              <a:rPr lang="ru-RU" sz="1600" b="1" dirty="0" smtClean="0">
                <a:solidFill>
                  <a:srgbClr val="002060"/>
                </a:solidFill>
              </a:rPr>
              <a:t> – тут </a:t>
            </a:r>
            <a:r>
              <a:rPr lang="ru-RU" sz="16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придбати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побутові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житлово-комунальні</a:t>
            </a:r>
            <a:r>
              <a:rPr lang="ru-RU" sz="1600" b="1" dirty="0" smtClean="0">
                <a:solidFill>
                  <a:srgbClr val="002060"/>
                </a:solidFill>
              </a:rPr>
              <a:t> та </a:t>
            </a:r>
            <a:r>
              <a:rPr lang="ru-RU" sz="1600" b="1" dirty="0" err="1" smtClean="0">
                <a:solidFill>
                  <a:srgbClr val="002060"/>
                </a:solidFill>
              </a:rPr>
              <a:t>послуги</a:t>
            </a:r>
            <a:r>
              <a:rPr lang="ru-RU" sz="1600" b="1" dirty="0" smtClean="0">
                <a:solidFill>
                  <a:srgbClr val="002060"/>
                </a:solidFill>
              </a:rPr>
              <a:t> по </a:t>
            </a:r>
            <a:r>
              <a:rPr lang="ru-RU" sz="1600" b="1" dirty="0" err="1" smtClean="0">
                <a:solidFill>
                  <a:srgbClr val="002060"/>
                </a:solidFill>
              </a:rPr>
              <a:t>перевезенню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uk-UA" sz="1600" b="1" dirty="0" smtClean="0">
                <a:solidFill>
                  <a:srgbClr val="002060"/>
                </a:solidFill>
              </a:rPr>
              <a:t>Ринок духовного, інтелектуального продукту – тут можна продати власні ідеї чи права на них.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нерухомості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використовується</a:t>
            </a:r>
            <a:r>
              <a:rPr lang="ru-RU" sz="1600" b="1" dirty="0" smtClean="0">
                <a:solidFill>
                  <a:srgbClr val="002060"/>
                </a:solidFill>
              </a:rPr>
              <a:t> для </a:t>
            </a:r>
            <a:r>
              <a:rPr lang="ru-RU" sz="1600" b="1" dirty="0" err="1" smtClean="0">
                <a:solidFill>
                  <a:srgbClr val="002060"/>
                </a:solidFill>
              </a:rPr>
              <a:t>проведення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</a:rPr>
              <a:t>операцій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купівлі-продажу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нерухомості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засобів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sz="1600" b="1" dirty="0" smtClean="0">
                <a:solidFill>
                  <a:srgbClr val="002060"/>
                </a:solidFill>
              </a:rPr>
              <a:t> – продаж </a:t>
            </a:r>
            <a:r>
              <a:rPr lang="ru-RU" sz="1600" b="1" dirty="0" err="1" smtClean="0">
                <a:solidFill>
                  <a:srgbClr val="002060"/>
                </a:solidFill>
              </a:rPr>
              <a:t>засобів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грошей – продаж </a:t>
            </a:r>
            <a:r>
              <a:rPr lang="ru-RU" sz="1600" b="1" dirty="0" err="1" smtClean="0">
                <a:solidFill>
                  <a:srgbClr val="002060"/>
                </a:solidFill>
              </a:rPr>
              <a:t>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купівля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валюти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цінних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паперів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чи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фондовий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капіталу</a:t>
            </a:r>
            <a:r>
              <a:rPr lang="ru-RU" sz="1600" b="1" dirty="0" smtClean="0">
                <a:solidFill>
                  <a:srgbClr val="002060"/>
                </a:solidFill>
              </a:rPr>
              <a:t> та </a:t>
            </a:r>
            <a:r>
              <a:rPr lang="ru-RU" sz="1600" b="1" dirty="0" err="1" smtClean="0">
                <a:solidFill>
                  <a:srgbClr val="002060"/>
                </a:solidFill>
              </a:rPr>
              <a:t>інвестицій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засоби</a:t>
            </a:r>
            <a:r>
              <a:rPr lang="ru-RU" sz="1600" b="1" dirty="0" smtClean="0">
                <a:solidFill>
                  <a:srgbClr val="002060"/>
                </a:solidFill>
              </a:rPr>
              <a:t> для </a:t>
            </a:r>
            <a:r>
              <a:rPr lang="ru-RU" sz="1600" b="1" dirty="0" err="1" smtClean="0">
                <a:solidFill>
                  <a:srgbClr val="002060"/>
                </a:solidFill>
              </a:rPr>
              <a:t>будівництва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розширення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проведення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реконструкції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робочої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сили</a:t>
            </a:r>
            <a:r>
              <a:rPr lang="ru-RU" sz="1600" b="1" dirty="0" smtClean="0">
                <a:solidFill>
                  <a:srgbClr val="002060"/>
                </a:solidFill>
              </a:rPr>
              <a:t> - на </a:t>
            </a:r>
            <a:r>
              <a:rPr lang="ru-RU" sz="16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1600" b="1" dirty="0" smtClean="0">
                <a:solidFill>
                  <a:srgbClr val="002060"/>
                </a:solidFill>
              </a:rPr>
              <a:t> ринку </a:t>
            </a:r>
            <a:r>
              <a:rPr lang="ru-RU" sz="1600" b="1" dirty="0" err="1" smtClean="0">
                <a:solidFill>
                  <a:srgbClr val="002060"/>
                </a:solidFill>
              </a:rPr>
              <a:t>продається</a:t>
            </a:r>
            <a:r>
              <a:rPr lang="ru-RU" sz="1600" b="1" dirty="0" smtClean="0">
                <a:solidFill>
                  <a:srgbClr val="002060"/>
                </a:solidFill>
              </a:rPr>
              <a:t> та </a:t>
            </a:r>
            <a:r>
              <a:rPr lang="ru-RU" sz="1600" b="1" dirty="0" err="1" smtClean="0">
                <a:solidFill>
                  <a:srgbClr val="002060"/>
                </a:solidFill>
              </a:rPr>
              <a:t>покупається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робоча</a:t>
            </a:r>
            <a:r>
              <a:rPr lang="ru-RU" sz="1600" b="1" dirty="0" smtClean="0">
                <a:solidFill>
                  <a:srgbClr val="002060"/>
                </a:solidFill>
              </a:rPr>
              <a:t> сила.</a:t>
            </a:r>
          </a:p>
          <a:p>
            <a:pPr>
              <a:lnSpc>
                <a:spcPct val="120000"/>
              </a:lnSpc>
            </a:pPr>
            <a:r>
              <a:rPr lang="uk-UA" sz="1600" b="1" dirty="0" smtClean="0">
                <a:solidFill>
                  <a:srgbClr val="002060"/>
                </a:solidFill>
              </a:rPr>
              <a:t>Ринок фінансів - </a:t>
            </a:r>
            <a:r>
              <a:rPr lang="ru-RU" sz="1600" b="1" dirty="0" err="1" smtClean="0">
                <a:solidFill>
                  <a:srgbClr val="002060"/>
                </a:solidFill>
              </a:rPr>
              <a:t>це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сукупність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ринкових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фінансових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інституцій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що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супроводжують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потік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коштів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між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учасниками</a:t>
            </a:r>
            <a:r>
              <a:rPr lang="ru-RU" sz="1600" b="1" dirty="0" smtClean="0">
                <a:solidFill>
                  <a:srgbClr val="002060"/>
                </a:solidFill>
              </a:rPr>
              <a:t> ринку.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інновацій</a:t>
            </a:r>
            <a:r>
              <a:rPr lang="ru-RU" sz="1600" b="1" dirty="0" smtClean="0">
                <a:solidFill>
                  <a:srgbClr val="002060"/>
                </a:solidFill>
              </a:rPr>
              <a:t> – тут </a:t>
            </a:r>
            <a:r>
              <a:rPr lang="ru-RU" sz="1600" b="1" dirty="0" err="1" smtClean="0">
                <a:solidFill>
                  <a:srgbClr val="002060"/>
                </a:solidFill>
              </a:rPr>
              <a:t>ведеться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торгівля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технічними</a:t>
            </a:r>
            <a:r>
              <a:rPr lang="ru-RU" sz="1600" b="1" dirty="0" smtClean="0">
                <a:solidFill>
                  <a:srgbClr val="002060"/>
                </a:solidFill>
              </a:rPr>
              <a:t> та </a:t>
            </a:r>
            <a:r>
              <a:rPr lang="ru-RU" sz="1600" b="1" dirty="0" err="1" smtClean="0">
                <a:solidFill>
                  <a:srgbClr val="002060"/>
                </a:solidFill>
              </a:rPr>
              <a:t>економічними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винаходами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Ринок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продовольчих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товарів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</a:t>
            </a:r>
            <a:r>
              <a:rPr lang="ru-RU" sz="2000" dirty="0" smtClean="0"/>
              <a:t>На </a:t>
            </a:r>
            <a:r>
              <a:rPr lang="ru-RU" sz="2000" dirty="0" err="1" smtClean="0"/>
              <a:t>споживчому</a:t>
            </a:r>
            <a:r>
              <a:rPr lang="ru-RU" sz="2000" dirty="0" smtClean="0"/>
              <a:t> ринку </a:t>
            </a:r>
            <a:r>
              <a:rPr lang="ru-RU" sz="2000" dirty="0" err="1" smtClean="0"/>
              <a:t>покупцями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окремі</a:t>
            </a:r>
            <a:r>
              <a:rPr lang="ru-RU" sz="2000" dirty="0" smtClean="0"/>
              <a:t> особи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домогосподарства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шукають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особистого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Продавцями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особи, </a:t>
            </a:r>
            <a:r>
              <a:rPr lang="ru-RU" sz="2000" dirty="0" err="1" smtClean="0"/>
              <a:t>котрі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споживчі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покупців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Основну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реалізують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посередників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продов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714752"/>
            <a:ext cx="5857916" cy="271464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промислових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товарів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призначення</a:t>
            </a:r>
            <a:r>
              <a:rPr lang="ru-RU" sz="2000" dirty="0" smtClean="0"/>
              <a:t> - </a:t>
            </a:r>
            <a:r>
              <a:rPr lang="ru-RU" sz="2000" dirty="0" err="1" smtClean="0"/>
              <a:t>сукупність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закуповують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виробництві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продаються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оренду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споживачам</a:t>
            </a:r>
            <a:r>
              <a:rPr lang="ru-RU" sz="2000" dirty="0" smtClean="0"/>
              <a:t>. До них </a:t>
            </a:r>
            <a:r>
              <a:rPr lang="ru-RU" sz="2000" dirty="0" err="1" smtClean="0"/>
              <a:t>відносяться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: </a:t>
            </a:r>
            <a:r>
              <a:rPr lang="ru-RU" sz="2000" dirty="0" err="1" smtClean="0"/>
              <a:t>сільське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рибне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гірничодобувна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обробна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будівництво</a:t>
            </a:r>
            <a:r>
              <a:rPr lang="ru-RU" sz="2000" dirty="0" smtClean="0"/>
              <a:t>, транспорт, </a:t>
            </a:r>
            <a:r>
              <a:rPr lang="ru-RU" sz="2000" dirty="0" err="1" smtClean="0"/>
              <a:t>зв'язок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комунальне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банківське</a:t>
            </a:r>
            <a:r>
              <a:rPr lang="ru-RU" sz="2000" dirty="0" smtClean="0"/>
              <a:t>, </a:t>
            </a:r>
            <a:r>
              <a:rPr lang="ru-RU" sz="2000" dirty="0" err="1" smtClean="0"/>
              <a:t>фінансове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страхова</a:t>
            </a:r>
            <a:r>
              <a:rPr lang="ru-RU" sz="2000" dirty="0" smtClean="0"/>
              <a:t> справа, сфера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429132"/>
            <a:ext cx="1571636" cy="1714487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4429132"/>
            <a:ext cx="1571636" cy="1714512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429132"/>
            <a:ext cx="1643074" cy="1704974"/>
          </a:xfrm>
          <a:prstGeom prst="rect">
            <a:avLst/>
          </a:prstGeom>
        </p:spPr>
      </p:pic>
      <p:pic>
        <p:nvPicPr>
          <p:cNvPr id="7" name="Рисунок 6" descr="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429132"/>
            <a:ext cx="1785950" cy="1714512"/>
          </a:xfrm>
          <a:prstGeom prst="rect">
            <a:avLst/>
          </a:prstGeom>
        </p:spPr>
      </p:pic>
      <p:pic>
        <p:nvPicPr>
          <p:cNvPr id="8" name="Рисунок 7" descr="76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4429132"/>
            <a:ext cx="1500198" cy="170632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послуг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розгалужена</a:t>
            </a:r>
            <a:r>
              <a:rPr lang="ru-RU" sz="2000" dirty="0" smtClean="0"/>
              <a:t> система </a:t>
            </a:r>
            <a:r>
              <a:rPr lang="ru-RU" sz="2000" dirty="0" err="1" smtClean="0"/>
              <a:t>вузькоспеціалізованих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ринків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ринку </a:t>
            </a:r>
            <a:r>
              <a:rPr lang="ru-RU" sz="2000" dirty="0" err="1" smtClean="0"/>
              <a:t>транспортних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комунікацій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кому­нального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громадського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туристично-рекреаційних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 </a:t>
            </a:r>
            <a:r>
              <a:rPr lang="ru-RU" sz="2000" dirty="0" err="1" smtClean="0"/>
              <a:t>Готельний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бізнес</a:t>
            </a:r>
            <a:r>
              <a:rPr lang="ru-RU" sz="2000" dirty="0" smtClean="0"/>
              <a:t>, </a:t>
            </a:r>
            <a:r>
              <a:rPr lang="ru-RU" sz="2000" dirty="0" err="1" smtClean="0"/>
              <a:t>рекламні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консалтингові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</a:t>
            </a:r>
            <a:r>
              <a:rPr lang="ru-RU" sz="2000" dirty="0" err="1" smtClean="0"/>
              <a:t>страхові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фінансові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</a:t>
            </a:r>
            <a:r>
              <a:rPr lang="ru-RU" sz="2000" dirty="0" err="1" smtClean="0"/>
              <a:t>агентські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брокерські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</a:t>
            </a:r>
            <a:r>
              <a:rPr lang="ru-RU" sz="2000" dirty="0" err="1" smtClean="0"/>
              <a:t>адвокатські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</a:t>
            </a:r>
            <a:r>
              <a:rPr lang="ru-RU" sz="2000" dirty="0" err="1" smtClean="0"/>
              <a:t>ріелтерські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франчайзинг</a:t>
            </a:r>
            <a:r>
              <a:rPr lang="ru-RU" sz="2000" dirty="0" smtClean="0"/>
              <a:t> </a:t>
            </a:r>
            <a:r>
              <a:rPr lang="ru-RU" sz="2000" dirty="0" err="1" smtClean="0"/>
              <a:t>торгівля</a:t>
            </a:r>
            <a:r>
              <a:rPr lang="ru-RU" sz="2000" dirty="0" smtClean="0"/>
              <a:t> </a:t>
            </a:r>
            <a:r>
              <a:rPr lang="ru-RU" sz="2000" dirty="0" err="1" smtClean="0"/>
              <a:t>ліцензіями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патентами, «ноу-хау», </a:t>
            </a:r>
            <a:r>
              <a:rPr lang="ru-RU" sz="2000" dirty="0" err="1" smtClean="0"/>
              <a:t>промисловими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корисними</a:t>
            </a:r>
            <a:r>
              <a:rPr lang="ru-RU" sz="2000" dirty="0" smtClean="0"/>
              <a:t> моделями, </a:t>
            </a:r>
            <a:r>
              <a:rPr lang="ru-RU" sz="2000" dirty="0" err="1" smtClean="0"/>
              <a:t>інжинеринг</a:t>
            </a:r>
            <a:r>
              <a:rPr lang="ru-RU" sz="2000" dirty="0" smtClean="0"/>
              <a:t>, </a:t>
            </a:r>
            <a:r>
              <a:rPr lang="ru-RU" sz="2000" dirty="0" err="1" smtClean="0"/>
              <a:t>лізингові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 так само </a:t>
            </a:r>
            <a:r>
              <a:rPr lang="ru-RU" sz="2000" dirty="0" err="1" smtClean="0"/>
              <a:t>формують</a:t>
            </a:r>
            <a:r>
              <a:rPr lang="ru-RU" sz="2000" dirty="0" smtClean="0"/>
              <a:t> комплекс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згаданому</a:t>
            </a:r>
            <a:r>
              <a:rPr lang="ru-RU" sz="2000" dirty="0" smtClean="0"/>
              <a:t> ринку. </a:t>
            </a:r>
            <a:endParaRPr lang="ru-RU" sz="2000" dirty="0"/>
          </a:p>
        </p:txBody>
      </p:sp>
      <p:pic>
        <p:nvPicPr>
          <p:cNvPr id="4" name="Рисунок 3" descr="9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214818"/>
            <a:ext cx="4429156" cy="238125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Ринок духовного, інтелектуального продукту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Ринок духовного, інтелектуального продукту – ринок, який контролює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відносини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приводу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інтелектуальної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власності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юридичній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литературі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визначається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як комплекс прав, 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інтелектуальної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діяльності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якими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володіє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особа.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Окрім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норм, 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кожній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власне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законодавство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сфері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прав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интелектуальної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власності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1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643313"/>
            <a:ext cx="4714908" cy="294828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нерухомості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    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Ринок нерухомості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 — система економічних відносин, що виникають під час операцій з об'єктами нерухомості, в межах якої формуються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попит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пропозиція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ціни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вартість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на них.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Це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сукупність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учасників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покупець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продавець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власник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консультант,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девелопер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брокер, агент,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ріелтор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нерухомістю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державні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регулятивні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т. д.)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операцій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купівля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продаж, аренда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т. д.)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здійснюються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ними.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929066"/>
            <a:ext cx="3929090" cy="270986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Ринок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засобів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виробництва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uk-UA" dirty="0" smtClean="0"/>
              <a:t>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охоплює</a:t>
            </a:r>
            <a:r>
              <a:rPr lang="ru-RU" sz="2000" dirty="0" smtClean="0"/>
              <a:t>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верстатів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інструментів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запчастин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виробничої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деревини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Цей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інакше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звуть</a:t>
            </a:r>
            <a:r>
              <a:rPr lang="ru-RU" sz="2000" dirty="0" smtClean="0"/>
              <a:t> ринком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предметів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. </a:t>
            </a:r>
            <a:r>
              <a:rPr lang="ru-RU" sz="2000" dirty="0" err="1" smtClean="0"/>
              <a:t>Носіями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попиту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(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),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купують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 </a:t>
            </a:r>
            <a:r>
              <a:rPr lang="ru-RU" sz="2000" dirty="0" err="1" smtClean="0"/>
              <a:t>Носіями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ринку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(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),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, а не </a:t>
            </a:r>
            <a:r>
              <a:rPr lang="ru-RU" sz="2000" dirty="0" err="1" smtClean="0"/>
              <a:t>споживчі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endParaRPr lang="ru-RU" sz="2000" dirty="0"/>
          </a:p>
        </p:txBody>
      </p:sp>
      <p:pic>
        <p:nvPicPr>
          <p:cNvPr id="5" name="Рисунок 4" descr="1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143380"/>
            <a:ext cx="3643338" cy="2357454"/>
          </a:xfrm>
          <a:prstGeom prst="rect">
            <a:avLst/>
          </a:prstGeom>
        </p:spPr>
      </p:pic>
      <p:pic>
        <p:nvPicPr>
          <p:cNvPr id="6" name="Рисунок 5" descr="too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143380"/>
            <a:ext cx="3714776" cy="235745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773</Words>
  <Application>Microsoft Office PowerPoint</Application>
  <PresentationFormat>Экран (4:3)</PresentationFormat>
  <Paragraphs>43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Тема 9. Ринок як форма функціонування товарного господарства  1. Поняття та види ринків 2. Роздрібна торгівля</vt:lpstr>
      <vt:lpstr>     Сутність ринку Ринок, по-перше, розуміється як місце, де відбувається процес купівлі-продажу результатів людської діяльності, а отже, як сфера підприємницької діяльності. Тобто, мова йде не лише про купівлю-продаж товарів, а й про інші результати діяльності людей, наприклад, діяльності інтелектуальної, фінансово-кредитної (позичкові капітали, цінні папери і т.д.). Предметом купівлі-продажу виступає також інформація. Тому поняття "товарний ринок" - це лише елемент загального поняття "ринок". По-друге, ринок - це сукупність економічних відносин між людьми у сфері обміну, посередництвом яких здійснюється реалізація результатів людської діяльності. В такому аспекті ринок виступає як економічна категорія. По-третє, ринок - це місце, де відбувається остаточне визнання суспільством втіленої в результати діяльності праці.</vt:lpstr>
      <vt:lpstr>Види ринків</vt:lpstr>
      <vt:lpstr>Ринок продовольчих товарів</vt:lpstr>
      <vt:lpstr>Ринок промислових товарів</vt:lpstr>
      <vt:lpstr>Ринок послуг</vt:lpstr>
      <vt:lpstr>Ринок духовного, інтелектуального продукту</vt:lpstr>
      <vt:lpstr>Ринок нерухомості</vt:lpstr>
      <vt:lpstr>Ринок засобів виробництва</vt:lpstr>
      <vt:lpstr>Ринок грошей</vt:lpstr>
      <vt:lpstr>Ринок капіталу та інвестицій</vt:lpstr>
      <vt:lpstr>Ринок робочої сили</vt:lpstr>
      <vt:lpstr>Ринок інновацій</vt:lpstr>
      <vt:lpstr>Ринок фінансів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і його різновиди</dc:title>
  <dc:creator>Admin</dc:creator>
  <cp:lastModifiedBy>Admin</cp:lastModifiedBy>
  <cp:revision>35</cp:revision>
  <dcterms:created xsi:type="dcterms:W3CDTF">2011-10-08T11:12:44Z</dcterms:created>
  <dcterms:modified xsi:type="dcterms:W3CDTF">2024-03-11T17:46:45Z</dcterms:modified>
</cp:coreProperties>
</file>