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7" r:id="rId4"/>
    <p:sldId id="265" r:id="rId5"/>
    <p:sldId id="258" r:id="rId6"/>
    <p:sldId id="266" r:id="rId7"/>
    <p:sldId id="261" r:id="rId8"/>
    <p:sldId id="269" r:id="rId9"/>
    <p:sldId id="275" r:id="rId10"/>
    <p:sldId id="285" r:id="rId11"/>
    <p:sldId id="291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93F5E8-7481-4D99-B608-4277DFDAD10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8F0386D-FF9E-4C8E-AFF5-971C010B668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tourlib.net/" TargetMode="External"/><Relationship Id="rId3" Type="http://schemas.openxmlformats.org/officeDocument/2006/relationships/hyperlink" Target="https://invak.info/bezbarernost/bezbaryernij-turizm.html" TargetMode="External"/><Relationship Id="rId2" Type="http://schemas.openxmlformats.org/officeDocument/2006/relationships/hyperlink" Target="http://www.ternotour.com.ua/" TargetMode="External"/><Relationship Id="rId1" Type="http://schemas.openxmlformats.org/officeDocument/2006/relationships/hyperlink" Target="http://media.lonelyplanet.com/shop/media/accessible-travel-online-resources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75708" y="2306782"/>
            <a:ext cx="6068291" cy="45512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2276" y="221672"/>
            <a:ext cx="6578744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Інклюзивний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як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спеціалізованого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D0AF6"/>
                </a:solidFill>
                <a:effectLst>
                  <a:glow rad="45500">
                    <a:schemeClr val="tx1">
                      <a:alpha val="3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D0AF6"/>
              </a:solidFill>
              <a:effectLst>
                <a:glow rad="45500">
                  <a:schemeClr val="tx1">
                    <a:alpha val="3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Ð ÐµÐ·ÑÐ»ÑÑÐ°Ñ Ð¿Ð¾ÑÑÐºÑ Ð·Ð¾Ð±ÑÐ°Ð¶ÐµÐ½Ñ Ð·Ð° Ð·Ð°Ð¿Ð¸ÑÐ¾Ð¼ &quot;ÑÐ½Ð²Ð°Ð»ÑÐ´Ð¸ Ð¿Ð¾Ð´Ð¾ÑÐ¾Ð¶ÑÑÑÑ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530436" cy="3200400"/>
          </a:xfrm>
          <a:prstGeom prst="rect">
            <a:avLst/>
          </a:prstGeom>
          <a:noFill/>
        </p:spPr>
      </p:pic>
      <p:pic>
        <p:nvPicPr>
          <p:cNvPr id="3082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884" y="199448"/>
            <a:ext cx="2070648" cy="187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5445" y="2541875"/>
            <a:ext cx="57129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 err="1" smtClean="0"/>
              <a:t>потужним</a:t>
            </a:r>
            <a:r>
              <a:rPr lang="ru-RU" sz="2000" dirty="0" smtClean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 </a:t>
            </a:r>
            <a:r>
              <a:rPr lang="ru-RU" sz="2000" dirty="0" err="1"/>
              <a:t>реабілітації</a:t>
            </a:r>
            <a:r>
              <a:rPr lang="ru-RU" sz="2000" dirty="0"/>
              <a:t>, </a:t>
            </a:r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err="1" smtClean="0"/>
              <a:t>можливістю</a:t>
            </a:r>
            <a:r>
              <a:rPr lang="ru-RU" sz="2000" dirty="0" smtClean="0"/>
              <a:t> </a:t>
            </a:r>
            <a:r>
              <a:rPr lang="ru-RU" sz="2000" dirty="0" err="1"/>
              <a:t>оздоровлення</a:t>
            </a:r>
            <a:r>
              <a:rPr lang="ru-RU" sz="2000" dirty="0"/>
              <a:t>, </a:t>
            </a:r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err="1" smtClean="0"/>
              <a:t>спілкуванням</a:t>
            </a:r>
            <a:r>
              <a:rPr lang="ru-RU" sz="2000" dirty="0" smtClean="0"/>
              <a:t> </a:t>
            </a:r>
            <a:r>
              <a:rPr lang="ru-RU" sz="2000" dirty="0"/>
              <a:t>з людьми, </a:t>
            </a:r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err="1" smtClean="0"/>
              <a:t>ліквідацією</a:t>
            </a:r>
            <a:r>
              <a:rPr lang="ru-RU" sz="2000" dirty="0" smtClean="0"/>
              <a:t> </a:t>
            </a:r>
            <a:r>
              <a:rPr lang="ru-RU" sz="2000" dirty="0" err="1"/>
              <a:t>наявних</a:t>
            </a:r>
            <a:r>
              <a:rPr lang="ru-RU" sz="2000" dirty="0"/>
              <a:t> </a:t>
            </a:r>
            <a:r>
              <a:rPr lang="ru-RU" sz="2000" dirty="0" err="1"/>
              <a:t>психологічних</a:t>
            </a:r>
            <a:r>
              <a:rPr lang="ru-RU" sz="2000" dirty="0"/>
              <a:t> </a:t>
            </a:r>
            <a:r>
              <a:rPr lang="ru-RU" sz="2000" dirty="0" err="1"/>
              <a:t>бар'єрів</a:t>
            </a:r>
            <a:r>
              <a:rPr lang="ru-RU" sz="2000" dirty="0"/>
              <a:t>, </a:t>
            </a:r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err="1" smtClean="0"/>
              <a:t>отриманням</a:t>
            </a:r>
            <a:r>
              <a:rPr lang="ru-RU" sz="2000" dirty="0" smtClean="0"/>
              <a:t> </a:t>
            </a:r>
            <a:r>
              <a:rPr lang="ru-RU" sz="2000" dirty="0" err="1"/>
              <a:t>психологічного</a:t>
            </a:r>
            <a:r>
              <a:rPr lang="ru-RU" sz="2000" dirty="0"/>
              <a:t> задоволення від занять </a:t>
            </a:r>
            <a:r>
              <a:rPr lang="ru-RU" sz="2000" dirty="0" err="1"/>
              <a:t>руховою</a:t>
            </a:r>
            <a:r>
              <a:rPr lang="ru-RU" sz="2000" dirty="0"/>
              <a:t> </a:t>
            </a:r>
            <a:r>
              <a:rPr lang="ru-RU" sz="2000" dirty="0" err="1"/>
              <a:t>активністю</a:t>
            </a:r>
            <a:r>
              <a:rPr lang="ru-RU" sz="2000" dirty="0"/>
              <a:t> і </a:t>
            </a:r>
            <a:r>
              <a:rPr lang="ru-RU" sz="2000" dirty="0" err="1" smtClean="0"/>
              <a:t>працею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відчувати</a:t>
            </a:r>
            <a:r>
              <a:rPr lang="ru-RU" sz="2000" dirty="0" smtClean="0"/>
              <a:t> </a:t>
            </a:r>
            <a:r>
              <a:rPr lang="ru-RU" sz="2000" dirty="0"/>
              <a:t>себе </a:t>
            </a:r>
            <a:r>
              <a:rPr lang="ru-RU" sz="2000" dirty="0" err="1"/>
              <a:t>активним</a:t>
            </a:r>
            <a:r>
              <a:rPr lang="ru-RU" sz="2000" dirty="0"/>
              <a:t>, </a:t>
            </a:r>
            <a:r>
              <a:rPr lang="ru-RU" sz="2000" dirty="0" err="1"/>
              <a:t>потрібним</a:t>
            </a:r>
            <a:r>
              <a:rPr lang="ru-RU" sz="2000" dirty="0"/>
              <a:t>, </a:t>
            </a:r>
            <a:r>
              <a:rPr lang="ru-RU" sz="2000" dirty="0" err="1"/>
              <a:t>відчути</a:t>
            </a:r>
            <a:r>
              <a:rPr lang="ru-RU" sz="2000" dirty="0"/>
              <a:t> </a:t>
            </a:r>
            <a:r>
              <a:rPr lang="ru-RU" sz="2000" dirty="0" err="1"/>
              <a:t>жагу</a:t>
            </a:r>
            <a:r>
              <a:rPr lang="ru-RU" sz="2000" dirty="0"/>
              <a:t> до життя. 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3010237" y="323680"/>
            <a:ext cx="3180169" cy="1715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Інклюзивний туризм може </a:t>
            </a:r>
            <a:r>
              <a:rPr lang="ru-RU" sz="2400" dirty="0" smtClean="0"/>
              <a:t>стати: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42" y="273694"/>
            <a:ext cx="2815664" cy="141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74" y="4959620"/>
            <a:ext cx="2743199" cy="183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216" y="1545577"/>
            <a:ext cx="2487584" cy="165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96510"/>
            <a:ext cx="2149475" cy="160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Text Box 99"/>
          <p:cNvSpPr txBox="1"/>
          <p:nvPr/>
        </p:nvSpPr>
        <p:spPr>
          <a:xfrm>
            <a:off x="319405" y="504825"/>
            <a:ext cx="856805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70510"/>
            <a:r>
              <a:rPr lang="en-US" b="1" i="1">
                <a:latin typeface="Times New Roman" panose="02020603050405020304" pitchFamily="18" charset="0"/>
                <a:cs typeface="Arial" panose="020B0604020202020204" pitchFamily="34" charset="0"/>
              </a:rPr>
              <a:t>Сайти про інклюзивний туризм: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1) Моніторинг доступності турістичного середовища (Біларусь, м.Мінск)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http://www.disright.org/be/source 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2) Видеоролік про інклюзивний туризм https://youtu.be/zG8CR0jZ4Hg 3) Етикет інвалідності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http://www.disright.org/news/ofis-po-pravam-lyudey-s-invalidnostyu-predstavlyaetetiket-invalidnosti 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4) Інструмент мониторингу безбар”єрного середовища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http://www.disright.org/ru/news/itogi-proekta-monitoring-bezbarernoy-sredy 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5) Сайт Европейскої мережи доступного туризму ENAT (European Networkfor Accessible Tourism)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http://www.accessibletourism.org/ 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6) Збірка онлайн-ресурсів про инклюзивний туризм від LonelyPlanet </a:t>
            </a:r>
            <a:endParaRPr lang="en-US" b="0" i="1" u="sng">
              <a:solidFill>
                <a:srgbClr val="0000FF"/>
              </a:solidFill>
              <a:latin typeface="Times New Roman" panose="02020603050405020304" pitchFamily="18" charset="0"/>
              <a:cs typeface="MyriadPro-LightIt" charset="0"/>
            </a:endParaRPr>
          </a:p>
          <a:p>
            <a:pPr indent="270510"/>
            <a:r>
              <a:rPr lang="en-US" b="0" i="1" u="sng">
                <a:solidFill>
                  <a:srgbClr val="0000FF"/>
                </a:solidFill>
                <a:latin typeface="Times New Roman" panose="02020603050405020304" pitchFamily="18" charset="0"/>
                <a:cs typeface="MyriadPro-LightIt" charset="0"/>
                <a:hlinkClick r:id="rId1"/>
              </a:rPr>
              <a:t>http://media.lonelyplanet.com/shop/media/accessible-travel-online-resources.pdf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7) Сайт об инклюзивном туризме в Барселоне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http://www.barcelona-access.cat/ 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8) Сайт об инклюзивных путешествиях по Великобритании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https://www.visitbritain.com/us/en/plan-your-trip/getting-around-britain/ accessible-britain </a:t>
            </a:r>
            <a:r>
              <a:rPr lang="en-US" b="0">
                <a:solidFill>
                  <a:srgbClr val="231F20"/>
                </a:solidFill>
                <a:latin typeface="Times New Roman" panose="02020603050405020304" pitchFamily="18" charset="0"/>
                <a:cs typeface="MyriadPro-Light" charset="0"/>
              </a:rPr>
              <a:t>9) Сайт об инклюзивном туризме в Берлине </a:t>
            </a:r>
            <a:r>
              <a:rPr lang="en-US" b="0" i="1">
                <a:solidFill>
                  <a:srgbClr val="231F20"/>
                </a:solidFill>
                <a:latin typeface="Times New Roman" panose="02020603050405020304" pitchFamily="18" charset="0"/>
                <a:cs typeface="MyriadPro-LightIt" charset="0"/>
              </a:rPr>
              <a:t>http://www.visitberlin.de/en/plan/city-info/accessible</a:t>
            </a:r>
            <a:r>
              <a:rPr lang="en-US" b="0">
                <a:latin typeface="Times New Roman" panose="02020603050405020304" pitchFamily="18" charset="0"/>
                <a:cs typeface="Arial" panose="020B0604020202020204" pitchFamily="34" charset="0"/>
              </a:rPr>
              <a:t>10) Сайт  TERNOPIL.UA </a:t>
            </a:r>
            <a:r>
              <a:rPr lang="en-US" b="0" i="1" u="sng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http://www.ternotour.com.ua/</a:t>
            </a:r>
            <a:r>
              <a:rPr lang="en-US" b="0">
                <a:latin typeface="Times New Roman" panose="02020603050405020304" pitchFamily="18" charset="0"/>
                <a:cs typeface="Arial" panose="020B0604020202020204" pitchFamily="34" charset="0"/>
              </a:rPr>
              <a:t>11) Cайт INVAK.INFO </a:t>
            </a:r>
            <a:r>
              <a:rPr lang="en-US" b="0" i="1" u="sng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http://invak.info/bezbarernost/bezbaryernij-turizm.html</a:t>
            </a:r>
            <a:r>
              <a:rPr lang="en-US" b="0">
                <a:latin typeface="Times New Roman" panose="02020603050405020304" pitchFamily="18" charset="0"/>
                <a:cs typeface="Arial" panose="020B0604020202020204" pitchFamily="34" charset="0"/>
              </a:rPr>
              <a:t>12)  </a:t>
            </a:r>
            <a:r>
              <a:rPr lang="en-US" b="0">
                <a:latin typeface="Arial" panose="020B0604020202020204" pitchFamily="34" charset="0"/>
              </a:rPr>
              <a:t>Сайт «</a:t>
            </a:r>
            <a:r>
              <a:rPr lang="en-US" b="1" u="sng">
                <a:solidFill>
                  <a:srgbClr val="0000FF"/>
                </a:solidFill>
                <a:latin typeface="Times New Roman" panose="02020603050405020304" pitchFamily="18" charset="0"/>
                <a:hlinkClick r:id="rId4"/>
              </a:rPr>
              <a:t>Все о туризме - туристическая библиотека</a:t>
            </a:r>
            <a:r>
              <a:rPr lang="en-US" b="0">
                <a:latin typeface="Arial" panose="020B0604020202020204" pitchFamily="34" charset="0"/>
              </a:rPr>
              <a:t>»</a:t>
            </a:r>
            <a:r>
              <a:rPr lang="en-US" b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0" i="1">
                <a:latin typeface="Times New Roman" panose="02020603050405020304" pitchFamily="18" charset="0"/>
                <a:cs typeface="Arial" panose="020B0604020202020204" pitchFamily="34" charset="0"/>
              </a:rPr>
              <a:t>https://tourlib.net/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Розвиток інклюзивного туризму в Україні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12808"/>
            <a:ext cx="5112568" cy="504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Складність розвитку цього виду туризму полягає в наступних аспектах: 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неповнота нормативної бази;</a:t>
            </a:r>
            <a:endParaRPr lang="uk-UA" sz="2400" b="1" dirty="0" smtClean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відсутність системи методичного супроводу;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відсутність системи підготовки інструкторів фахівців по роботі в даному сегменті туризму.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7751d5ca-af74-4f04-aa6e-5560e7fb8f7d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20072" y="2492896"/>
            <a:ext cx="3600400" cy="2859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5" y="445770"/>
            <a:ext cx="8762365" cy="2153920"/>
          </a:xfrm>
        </p:spPr>
        <p:txBody>
          <a:bodyPr/>
          <a:p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59385" y="354330"/>
            <a:ext cx="860171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</a:pPr>
            <a:r>
              <a:rPr lang="uk-UA" sz="2000" b="1" i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Інклюзивний туризм </a:t>
            </a: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форма туризму, яка включає в себе процес співпраці між різними учасниками сфери туризму, який дозволяє людям з особливими потребами в доступності, включаючи мобільну, візуальну, слухову і когнітивну складові доступності, функціонувати незалежно,на рівних умовах з почуттям власної гідності через надання універсальних туристичних продуктів, послуг і середовища.</a:t>
            </a:r>
            <a:endParaRPr lang="uk-UA" sz="20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1491" y="3696226"/>
            <a:ext cx="4142510" cy="3161775"/>
          </a:xfrm>
          <a:prstGeom prst="rect">
            <a:avLst/>
          </a:prstGeom>
          <a:noFill/>
        </p:spPr>
      </p:pic>
      <p:pic>
        <p:nvPicPr>
          <p:cNvPr id="205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0109"/>
            <a:ext cx="4225637" cy="2867891"/>
          </a:xfrm>
          <a:prstGeom prst="rect">
            <a:avLst/>
          </a:prstGeom>
          <a:noFill/>
        </p:spPr>
      </p:pic>
      <p:pic>
        <p:nvPicPr>
          <p:cNvPr id="16388" name="Picture 4" descr="ÐÐ¾Ð²âÑÐ·Ð°Ð½Ðµ Ð·Ð¾Ð±ÑÐ°Ð¶ÐµÐ½Ð½Ñ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240" y="2600325"/>
            <a:ext cx="3063875" cy="212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764704"/>
            <a:ext cx="5194920" cy="6597352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 туристичних фірм які надають послуги для людей з різними фізичними вадами, зосереджено у США та Європі. Хоча розвиток даного напрямку спостерігається у всіх розвинутих країнах, з'являється дедалі більше країн які можуть приймати у себе туристів на інвалідних візках та надати потрібний транспорт.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для осіб із інвалідністю - поняття досить широке, що поєднує в собі різні види туризму. Інклюзивний туризм включає наявність спеціальних зручностей, створених для інвалідів на пляжах, в готелях і транспорті, особливо важливо для інвалідів на візках, відпочивати, їздити на екскурсії, нарівні зі здоровими людьми.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вимог прийнятих ETAN доступний для осіб з інвалідністю туризм повинен включати:</a:t>
            </a:r>
            <a:br>
              <a:rPr lang="uk-UA" sz="2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безбар'єрні</a:t>
            </a: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</a:t>
            </a:r>
            <a:r>
              <a:rPr lang="uk-UA" sz="2000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інфраструктура та споруди;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транспорт: </a:t>
            </a: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повітряний, сухопутній і на морі, підходить для всіх користувачів;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якість послуг</a:t>
            </a: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досягнута навченим персоналом;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розваги, виставки, атракціони:</a:t>
            </a: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усім брати участь у подіях;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маркетинг, системи бронювання, </a:t>
            </a:r>
            <a:r>
              <a:rPr lang="uk-UA" sz="2000" b="1" i="1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веб-сайти</a:t>
            </a:r>
            <a:r>
              <a:rPr lang="uk-UA" sz="2000" b="1" i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послуги:</a:t>
            </a:r>
            <a: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інформація доступна для всіх. </a:t>
            </a:r>
            <a:br>
              <a:rPr lang="uk-UA" sz="2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1df04864-ac49-448e-8850-dbcbab2410eb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3215" y="620395"/>
            <a:ext cx="3528695" cy="2854960"/>
          </a:xfrm>
          <a:prstGeom prst="rect">
            <a:avLst/>
          </a:prstGeom>
        </p:spPr>
      </p:pic>
      <p:pic>
        <p:nvPicPr>
          <p:cNvPr id="5" name="Рисунок 4" descr="c35bb04c-2985-476c-8b76-2bb3a2444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630" y="3784600"/>
            <a:ext cx="3366135" cy="2812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13" y="329334"/>
            <a:ext cx="7886700" cy="8205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день, </a:t>
            </a:r>
            <a:r>
              <a:rPr lang="ru-RU" sz="2400" b="1" dirty="0" err="1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перспективними</a:t>
            </a: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напрямками</a:t>
            </a: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туризму є</a:t>
            </a:r>
            <a:r>
              <a:rPr lang="ru-RU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9461" y="1401680"/>
            <a:ext cx="31965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лікувально-оздоровчий</a:t>
            </a:r>
            <a:r>
              <a:rPr lang="uk-UA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3551" y="1942008"/>
            <a:ext cx="334200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культурно-пізнавальний;</a:t>
            </a:r>
            <a:endParaRPr lang="uk-UA" sz="20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570" y="2413061"/>
            <a:ext cx="427355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сімейний(для осіб похилого віку);</a:t>
            </a:r>
            <a:endParaRPr lang="uk-UA" sz="20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583" y="2870263"/>
            <a:ext cx="509847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зелений(екологічний);</a:t>
            </a:r>
            <a:endParaRPr lang="uk-UA" sz="20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900" y="3268345"/>
            <a:ext cx="20688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самодіяльний</a:t>
            </a:r>
            <a:r>
              <a:rPr lang="uk-UA" sz="24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Ð ÐµÐ·ÑÐ»ÑÑÐ°Ñ Ð¿Ð¾ÑÑÐºÑ Ð·Ð¾Ð±ÑÐ°Ð¶ÐµÐ½Ñ Ð·Ð° Ð·Ð°Ð¿Ð¸ÑÐ¾Ð¼ &quot;ÑÑÑÐ¸Ð·Ð¼ Ð´Ð¾ÑÑÑÐ¿Ð½ÑÐ¹ Ð´Ð»Ñ Ð²ÑÐµÑ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990" y="3780041"/>
            <a:ext cx="5763491" cy="3034144"/>
          </a:xfrm>
          <a:prstGeom prst="rect">
            <a:avLst/>
          </a:prstGeom>
          <a:noFill/>
        </p:spPr>
      </p:pic>
      <p:pic>
        <p:nvPicPr>
          <p:cNvPr id="20484" name="Picture 4" descr="Ð ÐµÐ·ÑÐ»ÑÑÐ°Ñ Ð¿Ð¾ÑÑÐºÑ Ð·Ð¾Ð±ÑÐ°Ð¶ÐµÐ½Ñ Ð·Ð° Ð·Ð°Ð¿Ð¸ÑÐ¾Ð¼ &quot;ÑÑÑÐ¸Ð·Ð¼ Ð´Ð¾ÑÑÑÐ¿Ð½ÑÐ¹ Ð´Ð»Ñ Ð²ÑÐµÑ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1284576"/>
            <a:ext cx="333375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G_2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6715" y="654050"/>
            <a:ext cx="8644255" cy="5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623185" y="2076450"/>
            <a:ext cx="44888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20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 вид туризму є актуальним: </a:t>
            </a:r>
            <a:endParaRPr lang="en-US" sz="2000" b="1" i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505" y="409575"/>
            <a:ext cx="8449945" cy="40627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Ряд важливих рекомендацій для туристичного менеджменту при формуванні просування і реалізації туристичного продукту: </a:t>
            </a: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uk-UA" sz="2400" b="1" dirty="0">
              <a:solidFill>
                <a:srgbClr val="1C53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83221"/>
            <a:ext cx="3515878" cy="2074779"/>
          </a:xfrm>
          <a:prstGeom prst="rect">
            <a:avLst/>
          </a:prstGeom>
          <a:noFill/>
        </p:spPr>
      </p:pic>
      <p:pic>
        <p:nvPicPr>
          <p:cNvPr id="1843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6515" y="3414395"/>
            <a:ext cx="3751580" cy="2345055"/>
          </a:xfrm>
          <a:prstGeom prst="rect">
            <a:avLst/>
          </a:prstGeom>
          <a:noFill/>
        </p:spPr>
      </p:pic>
      <p:pic>
        <p:nvPicPr>
          <p:cNvPr id="18438" name="Picture 6" descr="Ð ÐµÐ·ÑÐ»ÑÑÐ°Ñ Ð¿Ð¾ÑÑÐºÑ Ð·Ð¾Ð±ÑÐ°Ð¶ÐµÐ½Ñ Ð·Ð° Ð·Ð°Ð¿Ð¸ÑÐ¾Ð¼ &quot;ÑÑÑÐ¸Ð·Ð¼ Ð´Ð¾ÑÑÑÐ¿Ð½ÑÐ¹ Ð´Ð»Ñ Ð²ÑÐµ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673" y="4308764"/>
            <a:ext cx="2826327" cy="2549236"/>
          </a:xfrm>
          <a:prstGeom prst="rect">
            <a:avLst/>
          </a:prstGeom>
          <a:noFill/>
        </p:spPr>
      </p:pic>
      <p:sp>
        <p:nvSpPr>
          <p:cNvPr id="2" name="Text Box 1"/>
          <p:cNvSpPr txBox="1"/>
          <p:nvPr/>
        </p:nvSpPr>
        <p:spPr>
          <a:xfrm>
            <a:off x="225425" y="2816860"/>
            <a:ext cx="8299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Враховувати інтереси туристів з обмеженими фізичними можливостями.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323215" y="2171700"/>
            <a:ext cx="8528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uk-UA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Максимально забезпечити туриста різноманітними видами туристичних послуг;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25425" y="1158875"/>
            <a:ext cx="90411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Віддавати перевагу районам із сприятливими кліматичними і природними умовами при розробці і реалізації туристичних програм;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225425" y="1803400"/>
            <a:ext cx="74390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lang="uk-UA" b="1" dirty="0" smtClean="0">
                <a:solidFill>
                  <a:srgbClr val="1C53A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Транспортна доступність об'єктів туристичної індустрії;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100 змін у нормах для доступності будівель — опубліковано нові ДБН В.2.2-40:2018, тому цім стандартом слід керуватись при розробці пакетного туру.</a:t>
            </a:r>
            <a:endParaRPr lang="en-US" sz="240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00 змін у нормах для доступності будівель — опубліковано нові ДБН В.2.2-40:201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82930" y="2712085"/>
            <a:ext cx="3786505" cy="359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85" y="3967480"/>
            <a:ext cx="3056890" cy="244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3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69435" y="2472055"/>
            <a:ext cx="2816860" cy="211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993" y="2117037"/>
            <a:ext cx="4159940" cy="276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975" y="1065198"/>
            <a:ext cx="3273412" cy="2179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698" y="3073855"/>
            <a:ext cx="3711547" cy="252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10" y="487941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560" y="4518025"/>
            <a:ext cx="3180715" cy="209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8"/>
          <p:cNvSpPr txBox="1"/>
          <p:nvPr/>
        </p:nvSpPr>
        <p:spPr>
          <a:xfrm>
            <a:off x="136525" y="374650"/>
            <a:ext cx="7348855" cy="1999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uk-UA" altLang="ru-RU" u="sng" dirty="0">
                <a:sym typeface="+mn-ea"/>
              </a:rPr>
              <a:t> </a:t>
            </a:r>
            <a:r>
              <a:rPr lang="uk-UA" altLang="ru-RU" dirty="0">
                <a:sym typeface="+mn-ea"/>
              </a:rPr>
              <a:t>      </a:t>
            </a:r>
            <a:r>
              <a:rPr lang="uk-UA" altLang="ru-RU" dirty="0">
                <a:solidFill>
                  <a:srgbClr val="002060"/>
                </a:solidFill>
                <a:sym typeface="+mn-ea"/>
              </a:rPr>
              <a:t>  </a:t>
            </a:r>
            <a:endParaRPr lang="uk-UA" altLang="ru-RU" dirty="0">
              <a:solidFill>
                <a:srgbClr val="002060"/>
              </a:solidFill>
              <a:sym typeface="+mn-ea"/>
            </a:endParaRPr>
          </a:p>
          <a:p>
            <a:r>
              <a:rPr lang="ru-RU" sz="1600" b="1" i="1" dirty="0">
                <a:solidFill>
                  <a:srgbClr val="002060"/>
                </a:solidFill>
                <a:sym typeface="+mn-ea"/>
              </a:rPr>
              <a:t>Прикладами таких </a:t>
            </a:r>
            <a:r>
              <a:rPr lang="ru-RU" sz="1600" b="1" i="1" dirty="0" err="1">
                <a:solidFill>
                  <a:srgbClr val="002060"/>
                </a:solidFill>
                <a:sym typeface="+mn-ea"/>
              </a:rPr>
              <a:t>маршрутів</a:t>
            </a:r>
            <a:r>
              <a:rPr lang="ru-RU" sz="1600" b="1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sym typeface="+mn-ea"/>
              </a:rPr>
              <a:t>інклюзивного</a:t>
            </a:r>
            <a:r>
              <a:rPr lang="ru-RU" sz="1600" b="1" i="1" dirty="0">
                <a:solidFill>
                  <a:srgbClr val="002060"/>
                </a:solidFill>
                <a:sym typeface="+mn-ea"/>
              </a:rPr>
              <a:t> туризму є: </a:t>
            </a:r>
            <a:endParaRPr lang="en-US" sz="1600" b="1" i="1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sym typeface="+mn-ea"/>
              </a:rPr>
              <a:t>• 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Дендрологічний</a:t>
            </a:r>
            <a:r>
              <a:rPr lang="ru-RU" dirty="0">
                <a:solidFill>
                  <a:srgbClr val="002060"/>
                </a:solidFill>
                <a:sym typeface="+mn-ea"/>
              </a:rPr>
              <a:t> парк «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Олександрія</a:t>
            </a:r>
            <a:r>
              <a:rPr lang="ru-RU" dirty="0">
                <a:solidFill>
                  <a:srgbClr val="002060"/>
                </a:solidFill>
                <a:sym typeface="+mn-ea"/>
              </a:rPr>
              <a:t>»,м. 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Біла</a:t>
            </a:r>
            <a:r>
              <a:rPr lang="ru-RU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Церква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sym typeface="+mn-ea"/>
              </a:rPr>
              <a:t>•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Карпати</a:t>
            </a:r>
            <a:r>
              <a:rPr lang="ru-RU" dirty="0">
                <a:solidFill>
                  <a:srgbClr val="002060"/>
                </a:solidFill>
                <a:sym typeface="+mn-ea"/>
              </a:rPr>
              <a:t> для всіх, </a:t>
            </a:r>
            <a:r>
              <a:rPr lang="uk-UA" altLang="ru-RU" dirty="0">
                <a:solidFill>
                  <a:srgbClr val="002060"/>
                </a:solidFill>
                <a:sym typeface="+mn-ea"/>
              </a:rPr>
              <a:t>Лисогорський форт без барьєрів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sym typeface="+mn-ea"/>
              </a:rPr>
              <a:t>•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Кропивницький</a:t>
            </a:r>
            <a:r>
              <a:rPr lang="ru-RU" dirty="0">
                <a:solidFill>
                  <a:srgbClr val="002060"/>
                </a:solidFill>
                <a:sym typeface="+mn-ea"/>
              </a:rPr>
              <a:t> дендропарк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sym typeface="+mn-ea"/>
              </a:rPr>
              <a:t>•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Національний</a:t>
            </a:r>
            <a:r>
              <a:rPr lang="ru-RU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дендрологічний</a:t>
            </a:r>
            <a:r>
              <a:rPr lang="ru-RU" dirty="0">
                <a:solidFill>
                  <a:srgbClr val="002060"/>
                </a:solidFill>
                <a:sym typeface="+mn-ea"/>
              </a:rPr>
              <a:t> парк «</a:t>
            </a:r>
            <a:r>
              <a:rPr lang="ru-RU" dirty="0" err="1">
                <a:solidFill>
                  <a:srgbClr val="002060"/>
                </a:solidFill>
                <a:sym typeface="+mn-ea"/>
              </a:rPr>
              <a:t>Софіївка</a:t>
            </a:r>
            <a:r>
              <a:rPr lang="ru-RU" dirty="0">
                <a:solidFill>
                  <a:srgbClr val="002060"/>
                </a:solidFill>
                <a:sym typeface="+mn-ea"/>
              </a:rPr>
              <a:t>», м. Умань</a:t>
            </a:r>
            <a:endParaRPr lang="ru-RU" dirty="0" smtClean="0"/>
          </a:p>
          <a:p>
            <a:endParaRPr lang="uk-UA" altLang="ru-RU" u="sng" dirty="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4363</Words>
  <Application>WPS Presentation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Georgia</vt:lpstr>
      <vt:lpstr>Wingdings 2</vt:lpstr>
      <vt:lpstr>Times New Roman</vt:lpstr>
      <vt:lpstr>Calibri</vt:lpstr>
      <vt:lpstr>MyriadPro-Light</vt:lpstr>
      <vt:lpstr>Segoe Print</vt:lpstr>
      <vt:lpstr>MyriadPro-LightIt</vt:lpstr>
      <vt:lpstr>Microsoft YaHei</vt:lpstr>
      <vt:lpstr/>
      <vt:lpstr>Arial Unicode MS</vt:lpstr>
      <vt:lpstr>Trebuchet MS</vt:lpstr>
      <vt:lpstr>Городская</vt:lpstr>
      <vt:lpstr>PowerPoint 演示文稿</vt:lpstr>
      <vt:lpstr>Розвиток інклюзивного туризму в Україні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Введено 100 змін у нормах для доступності будівель — опубліковано нові ДБН В.2.2-40:2018, тому цім стандартом слід керуватись при розробці пакетного туру.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Інклюзивний туризм в Україні</dc:title>
  <dc:creator>asus</dc:creator>
  <cp:lastModifiedBy>NB</cp:lastModifiedBy>
  <cp:revision>12</cp:revision>
  <dcterms:created xsi:type="dcterms:W3CDTF">2019-05-13T20:54:00Z</dcterms:created>
  <dcterms:modified xsi:type="dcterms:W3CDTF">2020-06-11T10:19:17Z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