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82" r:id="rId5"/>
    <p:sldId id="260" r:id="rId6"/>
    <p:sldId id="283" r:id="rId7"/>
    <p:sldId id="261" r:id="rId8"/>
    <p:sldId id="284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Ірина" initials="І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30" autoAdjust="0"/>
    <p:restoredTop sz="94660"/>
  </p:normalViewPr>
  <p:slideViewPr>
    <p:cSldViewPr>
      <p:cViewPr>
        <p:scale>
          <a:sx n="75" d="100"/>
          <a:sy n="75" d="100"/>
        </p:scale>
        <p:origin x="-1560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7F71-7485-463C-8EA0-4734D30A0549}" type="datetimeFigureOut">
              <a:rPr lang="uk-UA" smtClean="0"/>
              <a:pPr/>
              <a:t>04.04.2024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1591BBD-4CD6-4CA2-9F4F-DA012591C7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7F71-7485-463C-8EA0-4734D30A0549}" type="datetimeFigureOut">
              <a:rPr lang="uk-UA" smtClean="0"/>
              <a:pPr/>
              <a:t>04.04.2024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1BBD-4CD6-4CA2-9F4F-DA012591C7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7F71-7485-463C-8EA0-4734D30A0549}" type="datetimeFigureOut">
              <a:rPr lang="uk-UA" smtClean="0"/>
              <a:pPr/>
              <a:t>04.04.2024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1BBD-4CD6-4CA2-9F4F-DA012591C7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7F71-7485-463C-8EA0-4734D30A0549}" type="datetimeFigureOut">
              <a:rPr lang="uk-UA" smtClean="0"/>
              <a:pPr/>
              <a:t>04.04.2024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1591BBD-4CD6-4CA2-9F4F-DA012591C7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7F71-7485-463C-8EA0-4734D30A0549}" type="datetimeFigureOut">
              <a:rPr lang="uk-UA" smtClean="0"/>
              <a:pPr/>
              <a:t>04.04.2024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1BBD-4CD6-4CA2-9F4F-DA012591C70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7F71-7485-463C-8EA0-4734D30A0549}" type="datetimeFigureOut">
              <a:rPr lang="uk-UA" smtClean="0"/>
              <a:pPr/>
              <a:t>04.04.2024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1BBD-4CD6-4CA2-9F4F-DA012591C7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7F71-7485-463C-8EA0-4734D30A0549}" type="datetimeFigureOut">
              <a:rPr lang="uk-UA" smtClean="0"/>
              <a:pPr/>
              <a:t>04.04.2024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1591BBD-4CD6-4CA2-9F4F-DA012591C70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7F71-7485-463C-8EA0-4734D30A0549}" type="datetimeFigureOut">
              <a:rPr lang="uk-UA" smtClean="0"/>
              <a:pPr/>
              <a:t>04.04.2024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1BBD-4CD6-4CA2-9F4F-DA012591C7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7F71-7485-463C-8EA0-4734D30A0549}" type="datetimeFigureOut">
              <a:rPr lang="uk-UA" smtClean="0"/>
              <a:pPr/>
              <a:t>04.04.2024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1BBD-4CD6-4CA2-9F4F-DA012591C7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7F71-7485-463C-8EA0-4734D30A0549}" type="datetimeFigureOut">
              <a:rPr lang="uk-UA" smtClean="0"/>
              <a:pPr/>
              <a:t>04.04.2024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1BBD-4CD6-4CA2-9F4F-DA012591C7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7F71-7485-463C-8EA0-4734D30A0549}" type="datetimeFigureOut">
              <a:rPr lang="uk-UA" smtClean="0"/>
              <a:pPr/>
              <a:t>04.04.2024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1BBD-4CD6-4CA2-9F4F-DA012591C70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A77F71-7485-463C-8EA0-4734D30A0549}" type="datetimeFigureOut">
              <a:rPr lang="uk-UA" smtClean="0"/>
              <a:pPr/>
              <a:t>04.04.2024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591BBD-4CD6-4CA2-9F4F-DA012591C70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derculturecentre.org/" TargetMode="External"/><Relationship Id="rId2" Type="http://schemas.openxmlformats.org/officeDocument/2006/relationships/hyperlink" Target="http://kcgs.net.ua/kcgs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gn.org.ua/" TargetMode="External"/><Relationship Id="rId5" Type="http://schemas.openxmlformats.org/officeDocument/2006/relationships/hyperlink" Target="https://www.oa.edu.ua/ua/departments/humanities/human_gender/" TargetMode="External"/><Relationship Id="rId4" Type="http://schemas.openxmlformats.org/officeDocument/2006/relationships/hyperlink" Target="http://www.womenhistory.org.u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enderindetail.org.ua/netcat_files/multifile/445/pol_gender.pdf" TargetMode="External"/><Relationship Id="rId2" Type="http://schemas.openxmlformats.org/officeDocument/2006/relationships/hyperlink" Target="http://gender.at.ua/_ld/1/186_osnovy_teorii_g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ji.lviv.ua/n17texts/chuhym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214422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Теоретичні основи дослідження статі й </a:t>
            </a:r>
            <a:r>
              <a:rPr lang="uk-UA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гендеру</a:t>
            </a:r>
            <a:endParaRPr lang="uk-UA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714620"/>
            <a:ext cx="8458200" cy="914400"/>
          </a:xfrm>
        </p:spPr>
        <p:txBody>
          <a:bodyPr/>
          <a:lstStyle/>
          <a:p>
            <a:pPr algn="ctr"/>
            <a:r>
              <a:rPr lang="uk-UA" sz="2800" dirty="0" smtClean="0">
                <a:latin typeface="Arial" pitchFamily="34" charset="0"/>
                <a:cs typeface="Arial" pitchFamily="34" charset="0"/>
              </a:rPr>
              <a:t>Лекція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5</a:t>
            </a:r>
          </a:p>
          <a:p>
            <a:pPr algn="ctr"/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785818"/>
          </a:xfrm>
        </p:spPr>
        <p:txBody>
          <a:bodyPr/>
          <a:lstStyle/>
          <a:p>
            <a:endParaRPr lang="uk-UA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500034" y="571480"/>
            <a:ext cx="8215370" cy="1214446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Модерністські концепції в соціології, які вплинули на формування гендерної теорії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428596" y="1714488"/>
            <a:ext cx="1928826" cy="1500198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Структурний функціоналізм Т.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Парсонса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6858016" y="1714488"/>
            <a:ext cx="1928826" cy="1500198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Гуманістична психологія К.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Роджерса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А.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Маслоу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428860" y="1714488"/>
            <a:ext cx="2000264" cy="1500198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Arial" pitchFamily="34" charset="0"/>
                <a:cs typeface="Arial" pitchFamily="34" charset="0"/>
              </a:rPr>
              <a:t>Теорія конструювання соціальної реальності П.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Бергера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і Т.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Лукмана</a:t>
            </a:r>
            <a:endParaRPr lang="uk-UA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4857752" y="1714488"/>
            <a:ext cx="1928826" cy="1500198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Концепція ситуативної драматургії І.Гофмана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AutoShape 2" descr="Парсонс, Толкотт — Википедия (с комментариями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00438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500438"/>
            <a:ext cx="1571636" cy="152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5072074"/>
            <a:ext cx="1428760" cy="146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500438"/>
            <a:ext cx="190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3500438"/>
            <a:ext cx="1214446" cy="160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5072074"/>
            <a:ext cx="124598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785818"/>
          </a:xfrm>
        </p:spPr>
        <p:txBody>
          <a:bodyPr/>
          <a:lstStyle/>
          <a:p>
            <a:endParaRPr lang="uk-UA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428596" y="428604"/>
            <a:ext cx="8358246" cy="1143008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Arial" pitchFamily="34" charset="0"/>
                <a:cs typeface="Arial" pitchFamily="34" charset="0"/>
              </a:rPr>
              <a:t>Структурний функціоналізм Т. </a:t>
            </a:r>
            <a:r>
              <a:rPr lang="uk-UA" b="1" dirty="0" err="1" smtClean="0">
                <a:latin typeface="Arial" pitchFamily="34" charset="0"/>
                <a:cs typeface="Arial" pitchFamily="34" charset="0"/>
              </a:rPr>
              <a:t>Парсонса</a:t>
            </a:r>
            <a:endParaRPr lang="uk-UA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AutoShape 2" descr="Парсонс, Толкотт — Википедия (с комментариями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Багетная рамка 15"/>
          <p:cNvSpPr/>
          <p:nvPr/>
        </p:nvSpPr>
        <p:spPr>
          <a:xfrm>
            <a:off x="3000364" y="2571744"/>
            <a:ext cx="4643470" cy="3286148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Суспільство – цілісна соціальна система, яка має свою структуру, механізми взаємодії елементів, які знаходяться у нестійкій рівновазі. Ця нестійка рівновага у разі рівноваги забезпечує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“соціальний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порядок”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 Чоловіки і жінки є елементами системи.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496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Парсонс, Толкотт — Википедия (с комментариями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Багетная рамка 15"/>
          <p:cNvSpPr/>
          <p:nvPr/>
        </p:nvSpPr>
        <p:spPr>
          <a:xfrm>
            <a:off x="2285984" y="2000240"/>
            <a:ext cx="4643470" cy="3786214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Суспільство – це процес безперервного конструювання: значень і символів, що лежать в основі людської діяльності.</a:t>
            </a:r>
          </a:p>
          <a:p>
            <a:pPr algn="ctr"/>
            <a:endParaRPr lang="uk-UA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Ця теорія дала змогу сформулювати теорію соціального конструювання статевих  відмінностей.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57200" y="571500"/>
            <a:ext cx="8305800" cy="928674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Теорія конструювання соціальної реальності П.</a:t>
            </a:r>
            <a:r>
              <a:rPr lang="uk-UA" sz="1600" b="1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Бергера</a:t>
            </a:r>
            <a:r>
              <a:rPr lang="uk-UA" sz="16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і Т.</a:t>
            </a:r>
            <a:r>
              <a:rPr lang="uk-UA" sz="1600" b="1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Лукмана</a:t>
            </a:r>
            <a:endParaRPr lang="uk-UA" sz="16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071810"/>
            <a:ext cx="1571636" cy="152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3071810"/>
            <a:ext cx="1428760" cy="146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Парсонс, Толкотт — Википедия (с комментариями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Багетная рамка 15"/>
          <p:cNvSpPr/>
          <p:nvPr/>
        </p:nvSpPr>
        <p:spPr>
          <a:xfrm>
            <a:off x="3571868" y="2000240"/>
            <a:ext cx="4643470" cy="3786214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І. Гофман ототожнив сцену і соціальні відносини, увів поняття гендерної ролі, гендерних стереотипів та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ідентичностей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57200" y="571500"/>
            <a:ext cx="8305800" cy="928674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Концепція ситуативної драматургії або символічного </a:t>
            </a:r>
            <a:r>
              <a:rPr lang="uk-UA" sz="1600" b="1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інтеракціонізму</a:t>
            </a:r>
            <a:r>
              <a:rPr lang="uk-UA" sz="16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І. Гофман</a:t>
            </a:r>
            <a:r>
              <a:rPr lang="uk-UA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а</a:t>
            </a:r>
            <a:endParaRPr lang="uk-UA" sz="16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500306"/>
            <a:ext cx="190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Парсонс, Толкотт — Википедия (с комментариями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Багетная рамка 15"/>
          <p:cNvSpPr/>
          <p:nvPr/>
        </p:nvSpPr>
        <p:spPr>
          <a:xfrm>
            <a:off x="2285984" y="2000240"/>
            <a:ext cx="4714908" cy="3857652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Сутність людської природи в своїй основі є позитивною. Людина постійно розвивається, її метою є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самоактуалізація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вона відчуває потребу у позитивній оцінці з боку інших людей. </a:t>
            </a:r>
          </a:p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Кожна людина має право плекати свою унікальність, неповторність, чинити опір середовищу.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8305800" cy="928674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Гуманістична психологія к. </a:t>
            </a:r>
            <a:r>
              <a:rPr lang="uk-UA" sz="1600" b="1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роджерса</a:t>
            </a:r>
            <a:r>
              <a:rPr lang="uk-UA" sz="16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та а. </a:t>
            </a:r>
            <a:r>
              <a:rPr lang="uk-UA" sz="1600" b="1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маслоу</a:t>
            </a:r>
            <a:endParaRPr lang="uk-UA" sz="16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928934"/>
            <a:ext cx="1214446" cy="160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3071810"/>
            <a:ext cx="124598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729444"/>
            <a:ext cx="8305800" cy="1770994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l"/>
            <a:r>
              <a:rPr lang="uk-UA" sz="2000" b="1" dirty="0" smtClean="0">
                <a:ln w="5080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Афінах жінка перебувала під владою</a:t>
            </a:r>
          </a:p>
          <a:p>
            <a:pPr lvl="0" algn="l"/>
            <a:r>
              <a:rPr lang="uk-UA" sz="2000" b="1" dirty="0" smtClean="0">
                <a:ln w="5080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батька та чоловіка.</a:t>
            </a:r>
          </a:p>
        </p:txBody>
      </p:sp>
      <p:sp>
        <p:nvSpPr>
          <p:cNvPr id="2050" name="AutoShape 2" descr="Парсонс, Толкотт — Википедия (с комментариями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785926"/>
            <a:ext cx="2714644" cy="180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71472" y="3857628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3857628"/>
            <a:ext cx="78582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Спарті жінки та чоловіки займали майже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однаковий статус.</a:t>
            </a:r>
            <a:endParaRPr lang="uk-UA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857628"/>
            <a:ext cx="3286148" cy="184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71472" y="500042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002060"/>
                </a:solidFill>
              </a:rPr>
              <a:t>Рефлексія новітньої європейської філософії щодо жінок, як і європейської культури загалом, бере свої витоки в античній культурі.</a:t>
            </a:r>
            <a:endParaRPr lang="uk-UA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714488"/>
            <a:ext cx="8305800" cy="1770994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l"/>
            <a:r>
              <a:rPr lang="uk-UA" sz="2000" dirty="0" smtClean="0">
                <a:ln w="5080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Стародавньому Римі шлюб</a:t>
            </a:r>
          </a:p>
          <a:p>
            <a:pPr lvl="0" algn="l"/>
            <a:r>
              <a:rPr lang="uk-UA" sz="2000" dirty="0" smtClean="0">
                <a:ln w="5080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закріплювався контрактом (договором).</a:t>
            </a:r>
          </a:p>
        </p:txBody>
      </p:sp>
      <p:sp>
        <p:nvSpPr>
          <p:cNvPr id="2050" name="AutoShape 2" descr="Парсонс, Толкотт — Википедия (с комментариями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500034" y="3857628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Аристотель вважав, що жінки – це </a:t>
            </a:r>
          </a:p>
          <a:p>
            <a:r>
              <a:rPr lang="uk-UA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айнижчі істоти, імпотентні чоловіки</a:t>
            </a:r>
            <a:r>
              <a:rPr lang="uk-U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uk-U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643050"/>
            <a:ext cx="3286148" cy="208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857628"/>
            <a:ext cx="170827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22030" y="857232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Християнство двояко ставилося до жінок</a:t>
            </a:r>
            <a:endParaRPr lang="uk-UA" sz="20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1785926"/>
            <a:ext cx="5662594" cy="4128448"/>
          </a:xfrm>
        </p:spPr>
        <p:txBody>
          <a:bodyPr>
            <a:normAutofit fontScale="77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l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 створив Бог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людину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 образом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Своїм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за образом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Божим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створив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її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чоловіка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жінку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створив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їх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Буття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книга 1,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вірш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27).</a:t>
            </a:r>
          </a:p>
          <a:p>
            <a:pPr lvl="0" algn="l"/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Єва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створена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ребра Адама	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lvl="0" algn="l"/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Жінка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-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уособлення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гріховного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падіння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спокуси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l"/>
            <a:endParaRPr lang="ru-RU" sz="2000" dirty="0" smtClean="0">
              <a:ln w="50800"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ru-RU" sz="2000" dirty="0" smtClean="0">
              <a:ln w="50800"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ru-RU" sz="2000" dirty="0" smtClean="0">
              <a:ln w="50800"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ru-RU" sz="2000" dirty="0" smtClean="0">
              <a:ln w="50800"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ru-RU" sz="2000" dirty="0" smtClean="0">
                <a:ln w="5080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uk-UA" sz="2000" dirty="0" smtClean="0">
              <a:ln w="50800"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AutoShape 2" descr="Парсонс, Толкотт — Википедия (с комментариями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15716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14818"/>
            <a:ext cx="1556875" cy="204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 стрелкой 7"/>
          <p:cNvCxnSpPr/>
          <p:nvPr/>
        </p:nvCxnSpPr>
        <p:spPr>
          <a:xfrm>
            <a:off x="6143636" y="4286256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17859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Фома Аквінський, Святий Августин, </a:t>
            </a:r>
            <a:r>
              <a:rPr lang="uk-UA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Філон</a:t>
            </a:r>
            <a:r>
              <a:rPr lang="uk-U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Олександрійський розрізняли </a:t>
            </a:r>
            <a:r>
              <a:rPr lang="uk-UA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маскулінне</a:t>
            </a:r>
            <a:r>
              <a:rPr lang="uk-U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свідоме як раціональне, божественне, і </a:t>
            </a:r>
            <a:r>
              <a:rPr lang="uk-UA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фемінне</a:t>
            </a:r>
            <a:r>
              <a:rPr lang="uk-U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протилежне, образ брудного тілесного світу.</a:t>
            </a:r>
          </a:p>
          <a:p>
            <a:pPr algn="just"/>
            <a:endParaRPr lang="uk-U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714620"/>
            <a:ext cx="2095820" cy="313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714620"/>
            <a:ext cx="2611659" cy="3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714620"/>
            <a:ext cx="2440828" cy="29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10001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Такі погляди на сутність жінки </a:t>
            </a:r>
            <a:r>
              <a:rPr lang="uk-UA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обгрунтовували</a:t>
            </a:r>
            <a:r>
              <a:rPr lang="uk-U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“полювання</a:t>
            </a:r>
            <a:r>
              <a:rPr lang="uk-U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uk-UA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відьом”</a:t>
            </a:r>
            <a:r>
              <a:rPr lang="uk-U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uk-U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2107409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714488"/>
            <a:ext cx="2944125" cy="277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568288"/>
            <a:ext cx="3286148" cy="184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714488"/>
            <a:ext cx="2928958" cy="226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143380"/>
            <a:ext cx="2643186" cy="206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785818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uk-UA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643050"/>
            <a:ext cx="8305800" cy="1785950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Виникнення гендерної теорії.</a:t>
            </a:r>
          </a:p>
          <a:p>
            <a:pPr marL="514350" indent="-514350" algn="l">
              <a:buAutoNum type="arabicPeriod"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 Проблема статі у філософії.</a:t>
            </a:r>
          </a:p>
          <a:p>
            <a:pPr marL="514350" indent="-514350" algn="l">
              <a:buAutoNum type="arabicPeriod"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 Гендерний підхід у соціології.</a:t>
            </a:r>
          </a:p>
          <a:p>
            <a:pPr marL="514350" indent="-514350" algn="l">
              <a:buAutoNum type="arabicPeriod"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 Гендерні дослідження в Україні.</a:t>
            </a:r>
            <a:endParaRPr lang="uk-UA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12763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643174" y="1142984"/>
            <a:ext cx="57864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І. Кант : </a:t>
            </a:r>
            <a:r>
              <a:rPr lang="uk-UA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“Нестача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абстрактного мислення розвиває в жінках  смак, почуття прекрасного, чуттєвість, практичність, яка відіграє значну роль у сімейному житті та функціонуванні суспільства. Чоловік врівноважує жіночі недоліки, і таким чином створюється гармонійна пара, у якій чоловічі та жіночі початки грають взаємодоповнюючу роль. У прекрасної статі стільки ж розуму, скільки у чоловічої статі, з тією різницею, що це прекрасний розум, натомість, наш, чоловічий, - це глибокий </a:t>
            </a:r>
            <a:r>
              <a:rPr lang="uk-UA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розум”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uk-UA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320719"/>
            <a:ext cx="1500198" cy="205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571736" y="4429132"/>
            <a:ext cx="6072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А. </a:t>
            </a:r>
            <a:r>
              <a:rPr lang="uk-UA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Шопенгауер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підкреслював чоловіче панування у суспільстві, жінка повинна бути відданою та вірною дружиною, матір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ю, а чоловік – лідером у соціальному та політичному житті суспільства.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важав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зростання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впливу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жінок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суспільстві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вкрай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небезпечним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явищем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закликав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обмежувати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їх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 правах.</a:t>
            </a:r>
            <a:endParaRPr lang="uk-UA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1859934" cy="252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71802" y="1071546"/>
            <a:ext cx="507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Ф. Ніцше : “В жінці сховано так багато педантичного, поверхневого, школярського, дрібного…”.</a:t>
            </a:r>
            <a:endParaRPr lang="uk-UA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3663223"/>
            <a:ext cx="1928825" cy="262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143240" y="3786190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З. </a:t>
            </a:r>
            <a:r>
              <a:rPr lang="uk-UA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Фройд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заявляв, що жінка спроможна лише на </a:t>
            </a:r>
            <a:r>
              <a:rPr lang="uk-UA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“плетення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uk-UA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ткацтво”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uk-UA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Сучасна філософія статі</a:t>
            </a:r>
            <a:endParaRPr lang="uk-UA" sz="20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8596" y="1000108"/>
            <a:ext cx="3071834" cy="2643206"/>
          </a:xfrm>
          <a:prstGeom prst="downArrow">
            <a:avLst>
              <a:gd name="adj1" fmla="val 50000"/>
              <a:gd name="adj2" fmla="val 492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Патріархальний підхід</a:t>
            </a: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28596" y="3786190"/>
            <a:ext cx="3143272" cy="2928958"/>
          </a:xfrm>
          <a:prstGeom prst="downArrow">
            <a:avLst>
              <a:gd name="adj1" fmla="val 50000"/>
              <a:gd name="adj2" fmla="val 5142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Феміністичний підхід</a:t>
            </a: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786314" y="1071546"/>
            <a:ext cx="3071834" cy="250033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Андрогін-аналітичний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підхід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4214810" y="3643314"/>
            <a:ext cx="4143404" cy="3071834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Чоловічність</a:t>
            </a:r>
            <a:r>
              <a:rPr lang="uk-UA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дух, духовність; жіночність – душевність. </a:t>
            </a:r>
            <a:r>
              <a:rPr lang="uk-UA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</a:t>
            </a:r>
            <a:r>
              <a:rPr lang="uk-UA" sz="1400" dirty="0" err="1" smtClean="0">
                <a:latin typeface="Arial" pitchFamily="34" charset="0"/>
                <a:cs typeface="Arial" pitchFamily="34" charset="0"/>
              </a:rPr>
              <a:t>оловічість</a:t>
            </a:r>
            <a:r>
              <a:rPr lang="uk-UA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400" dirty="0" err="1" smtClean="0">
                <a:latin typeface="Arial" pitchFamily="34" charset="0"/>
                <a:cs typeface="Arial" pitchFamily="34" charset="0"/>
              </a:rPr>
              <a:t>-духовність</a:t>
            </a:r>
            <a:r>
              <a:rPr lang="uk-UA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та </a:t>
            </a:r>
            <a:r>
              <a:rPr lang="uk-UA" sz="1400" dirty="0" smtClean="0">
                <a:latin typeface="Arial" pitchFamily="34" charset="0"/>
                <a:cs typeface="Arial" pitchFamily="34" charset="0"/>
              </a:rPr>
              <a:t>жіночість - душевність 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перестають сприйматися крізь призму </a:t>
            </a:r>
            <a:r>
              <a:rPr lang="uk-UA" sz="1400" dirty="0" err="1">
                <a:latin typeface="Arial" pitchFamily="34" charset="0"/>
                <a:cs typeface="Arial" pitchFamily="34" charset="0"/>
              </a:rPr>
              <a:t>владно-субординативної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 взаємодії. Чоловіче перестає бути «небом» та «світлом», а жіноче — «землею» і «темрявою</a:t>
            </a:r>
            <a:r>
              <a:rPr lang="uk-UA" sz="1400" dirty="0" smtClean="0">
                <a:latin typeface="Arial" pitchFamily="34" charset="0"/>
                <a:cs typeface="Arial" pitchFamily="34" charset="0"/>
              </a:rPr>
              <a:t>». 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Вони стають рівноправними </a:t>
            </a:r>
            <a:r>
              <a:rPr lang="uk-UA" sz="1400" dirty="0" err="1">
                <a:latin typeface="Arial" pitchFamily="34" charset="0"/>
                <a:cs typeface="Arial" pitchFamily="34" charset="0"/>
              </a:rPr>
              <a:t>первнями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 людського буття; «земне» й «небесне» є в них обох.</a:t>
            </a:r>
            <a:endParaRPr lang="uk-UA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Соціологія досліджує</a:t>
            </a:r>
            <a:endParaRPr lang="uk-UA" sz="28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0925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способи та механізми конструювання гендерної ідентичності</a:t>
            </a:r>
          </a:p>
          <a:p>
            <a:pPr algn="just">
              <a:buFont typeface="Wingdings" pitchFamily="2" charset="2"/>
              <a:buChar char="Ø"/>
            </a:pP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сприйняття та інтерпретації існуючих відмінностей між жінками та чоловіками</a:t>
            </a:r>
          </a:p>
          <a:p>
            <a:pPr algn="just">
              <a:buFont typeface="Wingdings" pitchFamily="2" charset="2"/>
              <a:buChar char="Ø"/>
            </a:pP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розподіл влади між ними</a:t>
            </a:r>
          </a:p>
          <a:p>
            <a:pPr algn="just">
              <a:buFont typeface="Wingdings" pitchFamily="2" charset="2"/>
              <a:buChar char="Ø"/>
            </a:pP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пошук альтернативних сценаріїв взаємовідносин між статтями.</a:t>
            </a:r>
            <a:endParaRPr lang="uk-UA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Гендерна соціологія є теоретичною основою вивчення</a:t>
            </a:r>
            <a:endParaRPr lang="uk-UA" sz="28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857224" y="1643050"/>
            <a:ext cx="3286148" cy="1643074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Соціального становища жінок</a:t>
            </a:r>
            <a:endParaRPr lang="uk-U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4714876" y="1643050"/>
            <a:ext cx="3571900" cy="1643074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Жіночих рухів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786050" y="3714752"/>
            <a:ext cx="3357586" cy="1643074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Соціальних наслідків порушення гендерного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рівнопра</a:t>
            </a:r>
            <a:r>
              <a:rPr lang="" smtClean="0">
                <a:latin typeface="Arial" pitchFamily="34" charset="0"/>
                <a:cs typeface="Arial" pitchFamily="34" charset="0"/>
              </a:rPr>
              <a:t>в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я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57224" y="357166"/>
            <a:ext cx="7358114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Arial" pitchFamily="34" charset="0"/>
                <a:cs typeface="Arial" pitchFamily="34" charset="0"/>
              </a:rPr>
              <a:t>Напрями досліджень в гендерній соціології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571472" y="1500174"/>
            <a:ext cx="2428892" cy="1285884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Еволюція гендерної структури суспільства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3071802" y="1928802"/>
            <a:ext cx="2643206" cy="1285884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Соціальні наслідки еволюції гендерної структури, загрози безпеці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5786446" y="2428868"/>
            <a:ext cx="2714644" cy="1285884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Гендерна асиметрія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Блок-схема: документ 12"/>
          <p:cNvSpPr/>
          <p:nvPr/>
        </p:nvSpPr>
        <p:spPr>
          <a:xfrm>
            <a:off x="571472" y="3071810"/>
            <a:ext cx="2428892" cy="1285884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Фемінізація бідності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Блок-схема: документ 13"/>
          <p:cNvSpPr/>
          <p:nvPr/>
        </p:nvSpPr>
        <p:spPr>
          <a:xfrm>
            <a:off x="3071802" y="3571876"/>
            <a:ext cx="2571768" cy="1000132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Гендерні особливості політики і управління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Блок-схема: документ 14"/>
          <p:cNvSpPr/>
          <p:nvPr/>
        </p:nvSpPr>
        <p:spPr>
          <a:xfrm>
            <a:off x="5786446" y="4214818"/>
            <a:ext cx="2786082" cy="1143008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Духовні трансформації в гендерному вимірі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Блок-схема: документ 15"/>
          <p:cNvSpPr/>
          <p:nvPr/>
        </p:nvSpPr>
        <p:spPr>
          <a:xfrm>
            <a:off x="571472" y="4643446"/>
            <a:ext cx="2428892" cy="1357322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Демографічна криза і репродуктивна поведінка гендерних груп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Блок-схема: документ 16"/>
          <p:cNvSpPr/>
          <p:nvPr/>
        </p:nvSpPr>
        <p:spPr>
          <a:xfrm>
            <a:off x="3143240" y="4929198"/>
            <a:ext cx="2500330" cy="1357322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Соціальна дискримінація і її гендерні прояви в ринковій економіці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Блок-схема: документ 17"/>
          <p:cNvSpPr/>
          <p:nvPr/>
        </p:nvSpPr>
        <p:spPr>
          <a:xfrm>
            <a:off x="5857884" y="5715016"/>
            <a:ext cx="2714644" cy="928694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Сегрегація і гендерна справедливість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96908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Гендерні дослідження в Україні почали розвиватися з кінця 1980-х рр.</a:t>
            </a:r>
            <a:endParaRPr lang="uk-UA" sz="18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814"/>
          </a:xfrm>
        </p:spPr>
        <p:txBody>
          <a:bodyPr>
            <a:normAutofit/>
          </a:bodyPr>
          <a:lstStyle/>
          <a:p>
            <a:r>
              <a:rPr lang="uk-UA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1994 р. – науково-практична конференція </a:t>
            </a:r>
            <a:r>
              <a:rPr lang="uk-UA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“Жіночий</a:t>
            </a:r>
            <a:r>
              <a:rPr lang="uk-UA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рух в Україні : історія та </a:t>
            </a:r>
            <a:r>
              <a:rPr lang="uk-UA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сучасність”</a:t>
            </a:r>
            <a:r>
              <a:rPr lang="uk-UA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базі Одеської державної академії харчових технологій</a:t>
            </a:r>
          </a:p>
          <a:p>
            <a:endParaRPr lang="uk-UA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1995 р. - науково-практична конференція </a:t>
            </a:r>
            <a:r>
              <a:rPr lang="uk-UA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“Жінки</a:t>
            </a:r>
            <a:r>
              <a:rPr lang="uk-UA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України : сучасний статус та </a:t>
            </a:r>
            <a:r>
              <a:rPr lang="uk-UA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перспективи”</a:t>
            </a:r>
            <a:r>
              <a:rPr lang="uk-UA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базі Одеської державної академії харчових технологій</a:t>
            </a:r>
          </a:p>
          <a:p>
            <a:endParaRPr lang="uk-UA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Центри гендерних досліджень</a:t>
            </a:r>
            <a:endParaRPr lang="uk-UA" sz="24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81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“Харківський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Центр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Ґендерних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досліджень”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(Ірина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Жерьобкіна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Завен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Баблоян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Вікторія Суковата), URL: </a:t>
            </a:r>
            <a:r>
              <a:rPr lang="uk-UA" sz="19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http://kcgs.net.ua/kcgs.shtml</a:t>
            </a:r>
            <a:endParaRPr lang="uk-UA" sz="1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Київський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“Центр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Ґендерних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студій”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(Ніла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Зборовська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Віра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Агеєва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Світлана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Шліпченко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</a:t>
            </a:r>
          </a:p>
          <a:p>
            <a:pPr algn="just">
              <a:buNone/>
            </a:pP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“Київський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Інститут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Ґендерних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Досліджень”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(Наталя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Чухим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</a:t>
            </a:r>
          </a:p>
          <a:p>
            <a:pPr algn="just">
              <a:buNone/>
            </a:pP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“Одеський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науковий жіночий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Центр”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(Людмила Смоляр),</a:t>
            </a:r>
          </a:p>
          <a:p>
            <a:pPr algn="just">
              <a:buNone/>
            </a:pP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Львівський Науково-Дослідний Центр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“Жінка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Суспільство”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(Ліліана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Гентош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Оксана Кісь, Вікторія Середа).</a:t>
            </a:r>
          </a:p>
          <a:p>
            <a:pPr algn="just">
              <a:buNone/>
            </a:pP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Центр гендерної культури URL: </a:t>
            </a:r>
            <a:r>
              <a:rPr lang="uk-UA" sz="19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https://www.genderculturecentre.org/</a:t>
            </a:r>
            <a:endParaRPr lang="uk-UA" sz="1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Українська асоціація дослідників жіночої історії URL: </a:t>
            </a:r>
            <a:r>
              <a:rPr lang="uk-UA" sz="19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http://www.womenhistory.org.ua/</a:t>
            </a:r>
            <a:endParaRPr lang="uk-UA" sz="1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кафедра гендерних досліджень в Національному університеті «Острозька академія» </a:t>
            </a:r>
            <a:r>
              <a:rPr lang="uk-UA" sz="19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URL:</a:t>
            </a:r>
            <a:r>
              <a:rPr lang="uk-UA" sz="19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https://www.oa.edu.ua/ua/departments/humanities/human_gender/</a:t>
            </a:r>
            <a:endParaRPr lang="uk-UA" sz="1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Українська гендерна мережа URL: </a:t>
            </a:r>
            <a:r>
              <a:rPr lang="uk-UA" sz="19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6"/>
              </a:rPr>
              <a:t>https://ugn.org.ua/</a:t>
            </a:r>
            <a:endParaRPr lang="uk-UA" sz="1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uk-UA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785818"/>
          </a:xfrm>
        </p:spPr>
        <p:txBody>
          <a:bodyPr/>
          <a:lstStyle/>
          <a:p>
            <a:r>
              <a:rPr lang="uk-U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Рекомендована література:</a:t>
            </a:r>
            <a:endParaRPr lang="uk-UA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357298"/>
            <a:ext cx="8305800" cy="2786082"/>
          </a:xfrm>
        </p:spPr>
        <p:txBody>
          <a:bodyPr>
            <a:normAutofit fontScale="77500" lnSpcReduction="20000"/>
          </a:bodyPr>
          <a:lstStyle/>
          <a:p>
            <a:pPr lvl="0" algn="l"/>
            <a:r>
              <a:rPr lang="uk-UA" sz="2800" b="1" dirty="0" smtClean="0"/>
              <a:t>Основи теорії </a:t>
            </a:r>
            <a:r>
              <a:rPr lang="uk-UA" sz="2800" b="1" dirty="0" err="1" smtClean="0"/>
              <a:t>гендеру</a:t>
            </a:r>
            <a:r>
              <a:rPr lang="uk-UA" sz="2800" b="1" dirty="0" smtClean="0"/>
              <a:t>: Навчальний посібник. Київ : «К.І.С.», 2004. 536 с. </a:t>
            </a:r>
            <a:r>
              <a:rPr lang="uk-UA" sz="2800" dirty="0" smtClean="0">
                <a:solidFill>
                  <a:srgbClr val="FF0000"/>
                </a:solidFill>
                <a:hlinkClick r:id="rId2"/>
              </a:rPr>
              <a:t>http://gender.at.ua/_ld/1/186_osnovy_teorii_g.pdf</a:t>
            </a:r>
            <a:endParaRPr lang="uk-UA" sz="2800" dirty="0" smtClean="0">
              <a:solidFill>
                <a:srgbClr val="FF0000"/>
              </a:solidFill>
            </a:endParaRPr>
          </a:p>
          <a:p>
            <a:pPr marL="514350" indent="-514350" algn="l"/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Хоф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Ренате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Возникновение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развитие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гендер</a:t>
            </a:r>
            <a:r>
              <a:rPr lang="" sz="2800" dirty="0" smtClean="0">
                <a:latin typeface="Arial" pitchFamily="34" charset="0"/>
                <a:cs typeface="Arial" pitchFamily="34" charset="0"/>
              </a:rPr>
              <a:t>ных исследований. </a:t>
            </a:r>
            <a:r>
              <a:rPr lang="" sz="2800" i="1" dirty="0" smtClean="0">
                <a:latin typeface="Arial" pitchFamily="34" charset="0"/>
                <a:cs typeface="Arial" pitchFamily="34" charset="0"/>
              </a:rPr>
              <a:t>Пол. Гендер. Культура. Немецкие и русские исследования. </a:t>
            </a:r>
            <a:r>
              <a:rPr lang="" i="1" dirty="0" smtClean="0">
                <a:latin typeface="Arial" pitchFamily="34" charset="0"/>
                <a:cs typeface="Arial" pitchFamily="34" charset="0"/>
              </a:rPr>
              <a:t>Москва : РГГУ, 2009. С. 31-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60</a:t>
            </a:r>
            <a:r>
              <a:rPr lang="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URL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i="1" dirty="0" smtClean="0">
                <a:latin typeface="Arial" pitchFamily="34" charset="0"/>
                <a:cs typeface="Arial" pitchFamily="34" charset="0"/>
                <a:hlinkClick r:id="rId3"/>
              </a:rPr>
              <a:t>https://genderindetail.org.ua/netcat_files/multifile/445/pol_gender.pdf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algn="l"/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Чухим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. Н.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Гендер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та гендерні дослідження в ХХ ст. </a:t>
            </a: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Ї : Незалежний культурологічний часопис.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2000. Число 17. С. 22-29.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URL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4"/>
              </a:rPr>
              <a:t>http://www.ji.lviv.ua/n17texts/chuhym.htm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200514"/>
            <a:ext cx="1643074" cy="230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4214818"/>
            <a:ext cx="1579935" cy="229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8143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400" b="1" dirty="0" smtClean="0"/>
              <a:t>До кінця 1960-х рр. для науковців та громадських діячів минуле та сучасність здавалися чимось спільним для всіх, незалежно від статі.</a:t>
            </a:r>
          </a:p>
          <a:p>
            <a:pPr indent="457200" algn="just"/>
            <a:r>
              <a:rPr lang="uk-UA" sz="2400" b="1" dirty="0" smtClean="0"/>
              <a:t>Але в кінці 1960-х рр. соціологи і соціопсихологи, лінгвісти і політологи ряду країн вочевидь «помітили» стать, зацікавилися нею і тим, як вона впливає на життя індивіда й особистості.</a:t>
            </a:r>
            <a:endParaRPr lang="uk-UA" sz="2400" b="1" dirty="0"/>
          </a:p>
        </p:txBody>
      </p:sp>
      <p:pic>
        <p:nvPicPr>
          <p:cNvPr id="1026" name="Picture 2" descr="https://upload.wikimedia.org/wikipedia/commons/thumb/2/2a/Igualtat_de_sexes.svg/220px-Igualtat_de_sexe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714752"/>
            <a:ext cx="2095500" cy="2943225"/>
          </a:xfrm>
          <a:prstGeom prst="rect">
            <a:avLst/>
          </a:prstGeom>
          <a:noFill/>
        </p:spPr>
      </p:pic>
      <p:sp>
        <p:nvSpPr>
          <p:cNvPr id="1028" name="AutoShape 4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571876"/>
            <a:ext cx="2643190" cy="308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729444"/>
            <a:ext cx="8305800" cy="3199754"/>
          </a:xfrm>
        </p:spPr>
        <p:txBody>
          <a:bodyPr/>
          <a:lstStyle/>
          <a:p>
            <a:pPr lvl="0" algn="l"/>
            <a:r>
              <a:rPr lang="uk-UA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500042"/>
            <a:ext cx="4357718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Arial" pitchFamily="34" charset="0"/>
                <a:cs typeface="Arial" pitchFamily="34" charset="0"/>
              </a:rPr>
              <a:t>Передумови виникнення гендерної теорії</a:t>
            </a:r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428596" y="1785926"/>
            <a:ext cx="4429156" cy="107157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Студентська революція 1968 року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428596" y="3500438"/>
            <a:ext cx="4429156" cy="114300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Сексуальна революція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500034" y="5214950"/>
            <a:ext cx="4357718" cy="114300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Друга хвиля фемінізму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1857364"/>
            <a:ext cx="3786214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поставила під сумнів всю систему цінностей та орієнтирів старшого покоління</a:t>
            </a:r>
            <a:endParaRPr lang="uk-UA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3357562"/>
            <a:ext cx="3786214" cy="1428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дозволила сміливо говорити про проблеми статі, відкрила для обговорення в засобах масової інформації раніше </a:t>
            </a:r>
            <a:r>
              <a:rPr lang="uk-UA" sz="2000" dirty="0" err="1" smtClean="0"/>
              <a:t>табуйовані</a:t>
            </a:r>
            <a:r>
              <a:rPr lang="uk-UA" sz="2000" dirty="0" smtClean="0"/>
              <a:t> теми </a:t>
            </a:r>
            <a:endParaRPr lang="uk-UA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628" y="5357826"/>
            <a:ext cx="3786214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пожвавлення жіночих рухів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357554" y="2571744"/>
            <a:ext cx="2928958" cy="17859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tx1"/>
                </a:solidFill>
              </a:rPr>
              <a:t>“Жіноча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sz="3600" b="1" dirty="0" err="1" smtClean="0">
                <a:solidFill>
                  <a:schemeClr val="tx1"/>
                </a:solidFill>
              </a:rPr>
              <a:t>тема”</a:t>
            </a:r>
            <a:endParaRPr lang="uk-UA" sz="3600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000100" y="1357298"/>
            <a:ext cx="1928826" cy="9286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генетика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857620" y="857232"/>
            <a:ext cx="1928826" cy="9286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психологія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357950" y="1357298"/>
            <a:ext cx="2428892" cy="9286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антропологія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929454" y="3000372"/>
            <a:ext cx="1928826" cy="9286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етнологія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286512" y="4572008"/>
            <a:ext cx="1928826" cy="9286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філософія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57224" y="3000372"/>
            <a:ext cx="1928826" cy="9286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соціологія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571604" y="4643446"/>
            <a:ext cx="1928826" cy="9286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філологія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929058" y="4929198"/>
            <a:ext cx="1928826" cy="9286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історія</a:t>
            </a:r>
            <a:endParaRPr lang="uk-UA" sz="2000" b="1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>
            <a:stCxn id="4" idx="4"/>
            <a:endCxn id="2" idx="0"/>
          </p:cNvCxnSpPr>
          <p:nvPr/>
        </p:nvCxnSpPr>
        <p:spPr>
          <a:xfrm rot="5400000">
            <a:off x="4429124" y="2178835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4"/>
          </p:cNvCxnSpPr>
          <p:nvPr/>
        </p:nvCxnSpPr>
        <p:spPr>
          <a:xfrm rot="5400000">
            <a:off x="6500826" y="1785926"/>
            <a:ext cx="571504" cy="1571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  <a:endCxn id="2" idx="6"/>
          </p:cNvCxnSpPr>
          <p:nvPr/>
        </p:nvCxnSpPr>
        <p:spPr>
          <a:xfrm rot="10800000">
            <a:off x="6286512" y="3464719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0"/>
            <a:endCxn id="2" idx="5"/>
          </p:cNvCxnSpPr>
          <p:nvPr/>
        </p:nvCxnSpPr>
        <p:spPr>
          <a:xfrm rot="16200000" flipV="1">
            <a:off x="6316321" y="3637403"/>
            <a:ext cx="475860" cy="13933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0"/>
          </p:cNvCxnSpPr>
          <p:nvPr/>
        </p:nvCxnSpPr>
        <p:spPr>
          <a:xfrm rot="5400000" flipH="1" flipV="1">
            <a:off x="4661297" y="4661306"/>
            <a:ext cx="500066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0"/>
            <a:endCxn id="2" idx="3"/>
          </p:cNvCxnSpPr>
          <p:nvPr/>
        </p:nvCxnSpPr>
        <p:spPr>
          <a:xfrm rot="5400000" flipH="1" flipV="1">
            <a:off x="2887604" y="3744561"/>
            <a:ext cx="547298" cy="12504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8" idx="6"/>
            <a:endCxn id="2" idx="2"/>
          </p:cNvCxnSpPr>
          <p:nvPr/>
        </p:nvCxnSpPr>
        <p:spPr>
          <a:xfrm>
            <a:off x="2786050" y="3464719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3" idx="4"/>
            <a:endCxn id="2" idx="1"/>
          </p:cNvCxnSpPr>
          <p:nvPr/>
        </p:nvCxnSpPr>
        <p:spPr>
          <a:xfrm rot="16200000" flipH="1">
            <a:off x="2601852" y="1648652"/>
            <a:ext cx="547298" cy="18219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729444"/>
            <a:ext cx="8305800" cy="3199754"/>
          </a:xfrm>
        </p:spPr>
        <p:txBody>
          <a:bodyPr/>
          <a:lstStyle/>
          <a:p>
            <a:pPr lvl="0" algn="l"/>
            <a:r>
              <a:rPr lang="uk-UA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500042"/>
            <a:ext cx="4357718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Arial" pitchFamily="34" charset="0"/>
                <a:cs typeface="Arial" pitchFamily="34" charset="0"/>
              </a:rPr>
              <a:t>Теоретичні джерела гендерної теорії</a:t>
            </a:r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500034" y="1714488"/>
            <a:ext cx="2357454" cy="2357454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Ліберальна думка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3357554" y="1714488"/>
            <a:ext cx="2500330" cy="2357454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Соціалістична традиція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6429388" y="1714488"/>
            <a:ext cx="2428892" cy="2357454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Психоаналіз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571472" y="0"/>
            <a:ext cx="2714644" cy="228601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Епоха Просвітництва та лібералізм</a:t>
            </a:r>
            <a:endParaRPr lang="uk-UA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571472" y="2285992"/>
            <a:ext cx="2714644" cy="228601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Соціалістична традиція</a:t>
            </a:r>
            <a:endParaRPr lang="uk-UA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571472" y="4571984"/>
            <a:ext cx="2714644" cy="228601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Психоаналіз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3643306" y="642918"/>
            <a:ext cx="5072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/>
              <a:t>уявлення про емансипацію, рівність, автономію, прогрес</a:t>
            </a:r>
            <a:endParaRPr lang="uk-U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71868" y="2500306"/>
            <a:ext cx="50720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/>
              <a:t>підхід до осмислення стосунків між статями як особливого соціального механізму панування і експлуатації</a:t>
            </a:r>
            <a:endParaRPr lang="uk-U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643306" y="5072074"/>
            <a:ext cx="5072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/>
              <a:t>осмислення соціально-культурні основи формування статевої ідентичності</a:t>
            </a:r>
            <a:endParaRPr lang="uk-UA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729444"/>
            <a:ext cx="8305800" cy="2342498"/>
          </a:xfrm>
        </p:spPr>
        <p:txBody>
          <a:bodyPr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indent="457200" algn="just">
              <a:lnSpc>
                <a:spcPct val="110000"/>
              </a:lnSpc>
              <a:spcBef>
                <a:spcPts val="0"/>
              </a:spcBef>
            </a:pPr>
            <a:r>
              <a:rPr lang="uk-UA" sz="2000" dirty="0" smtClean="0">
                <a:ln w="5080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Марксизм не зміг пояснити, чому нерівне становище жіночої і чоловічої статі зберігається в сучасному суспільстві.</a:t>
            </a:r>
          </a:p>
          <a:p>
            <a:pPr lvl="0" indent="457200" algn="just">
              <a:lnSpc>
                <a:spcPct val="110000"/>
              </a:lnSpc>
              <a:spcBef>
                <a:spcPts val="0"/>
              </a:spcBef>
            </a:pPr>
            <a:r>
              <a:rPr lang="uk-UA" sz="2000" dirty="0" smtClean="0">
                <a:ln w="5080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Марксизм розглядав класичний варіант розвитку західного суспільства, рушійною силою якого вважав пролетаріат, який бореться проти своїх гнобителів.</a:t>
            </a:r>
          </a:p>
          <a:p>
            <a:pPr lvl="0" indent="457200" algn="l">
              <a:lnSpc>
                <a:spcPct val="110000"/>
              </a:lnSpc>
              <a:spcBef>
                <a:spcPts val="0"/>
              </a:spcBef>
            </a:pPr>
            <a:r>
              <a:rPr lang="uk-UA" sz="2000" dirty="0" smtClean="0">
                <a:ln w="5080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Селян, інтелігенцію та жінок теоретики марксизму залишали </a:t>
            </a:r>
            <a:r>
              <a:rPr lang="uk-UA" sz="2000" dirty="0" err="1" smtClean="0">
                <a:ln w="5080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“за</a:t>
            </a:r>
            <a:r>
              <a:rPr lang="uk-UA" sz="2000" dirty="0" smtClean="0">
                <a:ln w="5080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 smtClean="0">
                <a:ln w="5080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бортом”</a:t>
            </a:r>
            <a:r>
              <a:rPr lang="uk-UA" sz="2000" dirty="0" smtClean="0">
                <a:ln w="5080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свого розгляду.</a:t>
            </a:r>
          </a:p>
          <a:p>
            <a:pPr lvl="0" algn="l"/>
            <a:endParaRPr lang="uk-UA" sz="200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928662" y="571480"/>
            <a:ext cx="2571768" cy="785818"/>
          </a:xfrm>
          <a:prstGeom prst="right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Криза марксизму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4000496" y="571480"/>
            <a:ext cx="4214842" cy="785818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Теоретичний імпульс до дискусій щодо гендерної теорії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42910" y="3714752"/>
            <a:ext cx="3286148" cy="20717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Arial" pitchFamily="34" charset="0"/>
                <a:cs typeface="Arial" pitchFamily="34" charset="0"/>
              </a:rPr>
              <a:t>Центр марксистських дебатів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Штриховая стрелка вправо 18"/>
          <p:cNvSpPr/>
          <p:nvPr/>
        </p:nvSpPr>
        <p:spPr>
          <a:xfrm>
            <a:off x="4286248" y="4500570"/>
            <a:ext cx="1357322" cy="428628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286512" y="3929066"/>
            <a:ext cx="2071702" cy="17145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Arial" pitchFamily="34" charset="0"/>
                <a:cs typeface="Arial" pitchFamily="34" charset="0"/>
              </a:rPr>
              <a:t>Жіноча праця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607220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Марксизм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694" y="607220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Гендерна теорія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10" name="Не равно 9"/>
          <p:cNvSpPr/>
          <p:nvPr/>
        </p:nvSpPr>
        <p:spPr>
          <a:xfrm>
            <a:off x="4071934" y="6000768"/>
            <a:ext cx="1143008" cy="642918"/>
          </a:xfrm>
          <a:prstGeom prst="mathNotEqual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459</TotalTime>
  <Words>1212</Words>
  <Application>Microsoft Office PowerPoint</Application>
  <PresentationFormat>Экран (4:3)</PresentationFormat>
  <Paragraphs>140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Теоретичні основи дослідження статі й гендеру</vt:lpstr>
      <vt:lpstr>План</vt:lpstr>
      <vt:lpstr>Рекомендована література: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Теорія конструювання соціальної реальності П.Бергера і Т.Лукмана</vt:lpstr>
      <vt:lpstr>Концепція ситуативної драматургії або символічного інтеракціонізму І. Гофмана</vt:lpstr>
      <vt:lpstr>Гуманістична психологія к. роджерса та а. маслоу</vt:lpstr>
      <vt:lpstr>Слайд 15</vt:lpstr>
      <vt:lpstr>Слайд 16</vt:lpstr>
      <vt:lpstr>Християнство двояко ставилося до жінок</vt:lpstr>
      <vt:lpstr>Слайд 18</vt:lpstr>
      <vt:lpstr>Слайд 19</vt:lpstr>
      <vt:lpstr>Слайд 20</vt:lpstr>
      <vt:lpstr>Слайд 21</vt:lpstr>
      <vt:lpstr>Сучасна філософія статі</vt:lpstr>
      <vt:lpstr>Соціологія досліджує</vt:lpstr>
      <vt:lpstr>Гендерна соціологія є теоретичною основою вивчення</vt:lpstr>
      <vt:lpstr>Слайд 25</vt:lpstr>
      <vt:lpstr>Гендерні дослідження в Україні почали розвиватися з кінця 1980-х рр.</vt:lpstr>
      <vt:lpstr>Центри гендерних досліджень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Теоретичні основи дослідження статі й гендеру</dc:title>
  <dc:creator>Ірина</dc:creator>
  <cp:lastModifiedBy>user</cp:lastModifiedBy>
  <cp:revision>81</cp:revision>
  <dcterms:created xsi:type="dcterms:W3CDTF">2021-02-25T17:31:25Z</dcterms:created>
  <dcterms:modified xsi:type="dcterms:W3CDTF">2024-04-04T06:54:31Z</dcterms:modified>
</cp:coreProperties>
</file>