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79" r:id="rId5"/>
    <p:sldId id="280" r:id="rId6"/>
    <p:sldId id="281" r:id="rId7"/>
    <p:sldId id="282" r:id="rId8"/>
    <p:sldId id="283" r:id="rId9"/>
    <p:sldId id="284" r:id="rId10"/>
    <p:sldId id="262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32" autoAdjust="0"/>
    <p:restoredTop sz="94660"/>
  </p:normalViewPr>
  <p:slideViewPr>
    <p:cSldViewPr>
      <p:cViewPr varScale="1">
        <p:scale>
          <a:sx n="57" d="100"/>
          <a:sy n="57" d="100"/>
        </p:scale>
        <p:origin x="112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E181F-4605-4420-9CAD-7DC57D586A42}" type="datetimeFigureOut">
              <a:rPr lang="ru-RU"/>
              <a:pPr>
                <a:defRPr/>
              </a:pPr>
              <a:t>10.05.2022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DCF83-CF86-4FF3-B292-A2BE649736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CE063-D3C7-41C7-8554-34C49B757FAF}" type="datetimeFigureOut">
              <a:rPr lang="ru-RU"/>
              <a:pPr>
                <a:defRPr/>
              </a:pPr>
              <a:t>10.05.2022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310DD-3F49-466C-A959-52B4A7A625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8CA42-5CF9-43AD-8E62-D788E9EEFC0D}" type="datetimeFigureOut">
              <a:rPr lang="ru-RU"/>
              <a:pPr>
                <a:defRPr/>
              </a:pPr>
              <a:t>10.05.2022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2A8CC-5EBD-4D9A-9DB7-A94D57A353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FCAEE-80B0-405B-A5D6-733D8803B236}" type="datetimeFigureOut">
              <a:rPr lang="ru-RU"/>
              <a:pPr>
                <a:defRPr/>
              </a:pPr>
              <a:t>10.05.2022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B2F04-68AE-49CF-87D2-760C330B50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96DD3-C1D6-45C1-B6B5-713458CFE20B}" type="datetimeFigureOut">
              <a:rPr lang="ru-RU"/>
              <a:pPr>
                <a:defRPr/>
              </a:pPr>
              <a:t>10.05.2022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EFABC-6BC0-442C-8DC5-8BDB413FCE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F648B-2ED7-4FDB-BCD5-4368ABF9EDEB}" type="datetimeFigureOut">
              <a:rPr lang="ru-RU"/>
              <a:pPr>
                <a:defRPr/>
              </a:pPr>
              <a:t>10.05.2022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81727-9D8B-4783-84A1-25D841ED5C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35405-6109-468D-8EB0-2C267437B9AF}" type="datetimeFigureOut">
              <a:rPr lang="ru-RU"/>
              <a:pPr>
                <a:defRPr/>
              </a:pPr>
              <a:t>10.05.2022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5288E-2CA8-47AE-B34D-D0EBC125A3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2FE14-E4B5-4F5E-8832-2B3ACCC13205}" type="datetimeFigureOut">
              <a:rPr lang="ru-RU"/>
              <a:pPr>
                <a:defRPr/>
              </a:pPr>
              <a:t>10.05.2022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AC779-828E-4B19-9FD1-E87DE88184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2F326-E62E-4620-9E9B-1CBF9D2AABCA}" type="datetimeFigureOut">
              <a:rPr lang="ru-RU"/>
              <a:pPr>
                <a:defRPr/>
              </a:pPr>
              <a:t>10.05.2022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44D59C-ECC8-4A7D-B744-E09489B078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FBEC55-6509-459A-B646-EFC2B6CC30E5}" type="datetimeFigureOut">
              <a:rPr lang="ru-RU"/>
              <a:pPr>
                <a:defRPr/>
              </a:pPr>
              <a:t>10.05.2022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97948-A5F8-4148-B3F5-8D0DDDA66E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EA860D-7972-4549-86AC-6EDD3BA9FABD}" type="datetimeFigureOut">
              <a:rPr lang="ru-RU"/>
              <a:pPr>
                <a:defRPr/>
              </a:pPr>
              <a:t>10.05.2022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EC15D-CCA1-4137-B836-D26307FCBB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F550D0C-ED34-43AB-AFDB-C1AEA788EEDF}" type="datetimeFigureOut">
              <a:rPr lang="ru-RU"/>
              <a:pPr>
                <a:defRPr/>
              </a:pPr>
              <a:t>10.05.2022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3CA9E0A-68B9-4183-97E1-291A6E286F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4081463"/>
          </a:xfrm>
        </p:spPr>
        <p:txBody>
          <a:bodyPr/>
          <a:lstStyle/>
          <a:p>
            <a:r>
              <a:rPr lang="uk-UA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ТЛУМАЧЕННЯ НОРМ ПРАВА</a:t>
            </a:r>
            <a:br>
              <a:rPr lang="uk-UA" b="1" dirty="0">
                <a:latin typeface="Times New Roman" pitchFamily="18" charset="0"/>
                <a:cs typeface="Times New Roman" pitchFamily="18" charset="0"/>
              </a:rPr>
            </a:br>
            <a:br>
              <a:rPr lang="uk-UA" b="1" dirty="0"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300663"/>
            <a:ext cx="6400800" cy="338137"/>
          </a:xfrm>
        </p:spPr>
        <p:txBody>
          <a:bodyPr rtlCol="0">
            <a:normAutofit fontScale="5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>
          <a:xfrm>
            <a:off x="323850" y="908050"/>
            <a:ext cx="7200900" cy="2520950"/>
          </a:xfrm>
        </p:spPr>
        <p:txBody>
          <a:bodyPr/>
          <a:lstStyle/>
          <a:p>
            <a:br>
              <a:rPr lang="uk-UA" b="1">
                <a:latin typeface="Times New Roman" pitchFamily="18" charset="0"/>
                <a:cs typeface="Times New Roman" pitchFamily="18" charset="0"/>
              </a:rPr>
            </a:br>
            <a:endParaRPr lang="ru-RU"/>
          </a:p>
        </p:txBody>
      </p:sp>
      <p:sp>
        <p:nvSpPr>
          <p:cNvPr id="23554" name="Объект 2"/>
          <p:cNvSpPr>
            <a:spLocks noGrp="1"/>
          </p:cNvSpPr>
          <p:nvPr>
            <p:ph idx="1"/>
          </p:nvPr>
        </p:nvSpPr>
        <p:spPr>
          <a:xfrm>
            <a:off x="457200" y="2276475"/>
            <a:ext cx="8229600" cy="3849688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uk-UA" sz="5400" b="1">
                <a:latin typeface="Times New Roman" pitchFamily="18" charset="0"/>
                <a:cs typeface="Times New Roman" pitchFamily="18" charset="0"/>
              </a:rPr>
              <a:t>ДЯКУЮ ЗА УВАГУ!</a:t>
            </a:r>
            <a:endParaRPr lang="uk-U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850" y="333375"/>
            <a:ext cx="8229600" cy="86337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 rtlCol="0"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ПОНЯТТЯ ТЛУМАЧЕННЯ НОРМ ПРАВА</a:t>
            </a:r>
            <a:endParaRPr lang="ru-UA" sz="2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СПОСОБИ (МЕТОДИ) ТЛУМАЧЕННЯ НОРМ ПРАВА</a:t>
            </a:r>
            <a:endParaRPr lang="en-US" sz="2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ВИДИ ТЛУМАЧЕННЯ НОРМ ПРАВА ЗА СУБ'ЄКТАМИ</a:t>
            </a:r>
            <a:endParaRPr lang="en-US" sz="2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ВИДИ ТЛУМАЧЕННЯ НОРМ ПРАВА ЗА ОБСЯГОМ ЇХ ЗМІСТУ</a:t>
            </a:r>
            <a:endParaRPr lang="en-US" sz="2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АКТ</a:t>
            </a:r>
            <a:r>
              <a:rPr lang="uk-UA" sz="2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</a:t>
            </a:r>
            <a:r>
              <a:rPr lang="ru-RU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ТЛУМАЧЕННЯ НОРМ ПРАВА</a:t>
            </a:r>
            <a:endParaRPr lang="ru-UA" sz="2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28204"/>
            <a:ext cx="8229600" cy="720081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1.1. ПОНЯТТЯ ТЛУМАЧЕННЯ НОРМ ПРАВА</a:t>
            </a:r>
            <a:b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 rtlCol="0"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uk-UA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Тлумачення норм права </a:t>
            </a: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(інакше: інтерпретація норм права) — це розумова інтелектуальна діяльність суб'єкта, пов'язана зі встановленням їх точного значення (змісту).</a:t>
            </a:r>
            <a:endParaRPr lang="ru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Тлумачення норм складається з </a:t>
            </a:r>
            <a:r>
              <a:rPr lang="uk-UA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двох елементів:</a:t>
            </a:r>
            <a:endParaRPr lang="ru-UA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2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uk-UA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з'ясування - розкриття значення юридичних норм «для себе»</a:t>
            </a:r>
            <a:endParaRPr lang="ru-UA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2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-роз'яснення - розкриття значення юридичних норм «для інших»</a:t>
            </a:r>
            <a:endParaRPr lang="ru-UA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Мета </a:t>
            </a: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діяльності, пов'язаної з тлумаченням норм права:  правильне і </a:t>
            </a:r>
            <a:r>
              <a:rPr lang="uk-UA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однакове розуміння </a:t>
            </a: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 правильне і </a:t>
            </a:r>
            <a:r>
              <a:rPr lang="uk-UA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однакове застосування</a:t>
            </a: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9169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28204"/>
            <a:ext cx="9180512" cy="720081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1.2. НЕОБХІДНІСТЬ ТЛУМАЧЕННЯ</a:t>
            </a:r>
            <a:b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 rtlCol="0">
            <a:normAutofit fontScale="925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400" b="1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Необхідність тлумачення обумовлена такими причинами.</a:t>
            </a:r>
            <a:endParaRPr lang="ru-UA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1. </a:t>
            </a: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Неповним охопленням юридичними нормами фактичних умов життя 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(наприклад, відсутність статті стосовно такого різновиду хуліганства, як телефонне хуліганство, дає можливість у результаті тлумачення поширити на таких хуліганів дію ст. 206 КК України).</a:t>
            </a:r>
            <a:endParaRPr lang="ru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2. </a:t>
            </a: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Невизначеним характером норми права, 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наявністю спеціальних, насамперед оціночних, понять і визначень, у яких нелегко розібратися юридичне непідготовленій людині без спеціального тлумачення (наприклад, слід роз'яснити, що означають такі поняття, як «тяжкі наслідки», «малозначущі діяння» та ін.).</a:t>
            </a:r>
            <a:endParaRPr lang="ru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3. </a:t>
            </a: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Нечіткістю, схематизмом, помилковістю нормативних положень 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 результат у недогляду, недбалості правотворчих органів (наприклад, у зв'язку з недостатнім переліченням усіх ознак вини їх можна встановити лише через тлумачення).</a:t>
            </a:r>
            <a:endParaRPr lang="ru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4. Необхідність тлумачення норм права іноді випливає із змісту самого нормативного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акта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коли в ньому зустрічаються вираження </a:t>
            </a: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«і </a:t>
            </a:r>
            <a:r>
              <a:rPr lang="uk-UA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т.д</a:t>
            </a: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.», «тощо», «інші» 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тощо. Встановити їх дійсне значення можна лише за допомогою тлумачення.</a:t>
            </a:r>
            <a:endParaRPr lang="ru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475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28204"/>
            <a:ext cx="9180512" cy="720081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СПОСОБИ (МЕТОДИ) ТЛУМАЧЕННЯ НОРМ ПРАВА</a:t>
            </a:r>
            <a:b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 rtlCol="0">
            <a:normAutofit fontScale="92500" lnSpcReduction="1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400" b="1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Способи (методи) тлумачення — 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 сукупність прийомів аналізу правових норм, розкриття їх змісту (значення) з метою практичної реалізації.</a:t>
            </a:r>
          </a:p>
          <a:p>
            <a:pPr>
              <a:lnSpc>
                <a:spcPct val="107000"/>
              </a:lnSpc>
              <a:spcAft>
                <a:spcPts val="800"/>
              </a:spcAft>
              <a:buAutoNum type="arabicParenR"/>
            </a:pPr>
            <a:r>
              <a:rPr lang="uk-UA" sz="18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філологічне</a:t>
            </a:r>
            <a:r>
              <a:rPr lang="uk-UA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(граматичне, текстове, </a:t>
            </a:r>
            <a:r>
              <a:rPr lang="uk-UA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мовне</a:t>
            </a:r>
            <a:r>
              <a:rPr lang="uk-UA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 тлумачення — це з'ясування змісту норми права через граматичний аналіз її словесного формулювання з використанням законів філології; ґрунтується на даних граматики, лексики і припускає аналіз слів, пропозицій, словесних формулювань юридичних норм.</a:t>
            </a:r>
          </a:p>
          <a:p>
            <a:pPr>
              <a:lnSpc>
                <a:spcPct val="107000"/>
              </a:lnSpc>
              <a:spcAft>
                <a:spcPts val="800"/>
              </a:spcAft>
              <a:buAutoNum type="arabicParenR"/>
            </a:pPr>
            <a:r>
              <a:rPr lang="uk-UA" sz="18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Логічне тлумачення </a:t>
            </a:r>
            <a:r>
              <a:rPr lang="uk-UA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— це з'ясування змісту норми права через використання законів і правил формальної логіки; </a:t>
            </a:r>
            <a:endParaRPr lang="uk-UA" sz="1800" dirty="0">
              <a:solidFill>
                <a:srgbClr val="333333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AutoNum type="arabicParenR"/>
            </a:pPr>
            <a:r>
              <a:rPr lang="uk-UA" sz="1800" b="1" u="sng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системне тлумачення </a:t>
            </a:r>
            <a:r>
              <a:rPr lang="uk-UA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— це з'ясування значення норми через встановлення її системних зв'язків з іншими нормами. Сутність його полягає в тому, що норма зіставляється з іншими нормами, встановлюються її місце і значення в даному нормативному акті, галузі права, всій правовій системі. </a:t>
            </a:r>
          </a:p>
          <a:p>
            <a:pPr>
              <a:lnSpc>
                <a:spcPct val="107000"/>
              </a:lnSpc>
              <a:spcAft>
                <a:spcPts val="800"/>
              </a:spcAft>
              <a:buAutoNum type="arabicParenR"/>
            </a:pPr>
            <a:r>
              <a:rPr lang="uk-UA" sz="1800" b="1" u="sng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історико-політичне тлумачення </a:t>
            </a:r>
            <a:r>
              <a:rPr lang="uk-UA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(в тому числі історико-по-</a:t>
            </a:r>
            <a:r>
              <a:rPr lang="uk-UA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рівняльне</a:t>
            </a:r>
            <a:r>
              <a:rPr lang="uk-UA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 — це з'ясування значення норм права на підставі аналізу конкретних історичних умов 'їх прийняття; з'ясування цілей і завдань, закладених законодавцем. </a:t>
            </a:r>
          </a:p>
          <a:p>
            <a:pPr>
              <a:lnSpc>
                <a:spcPct val="107000"/>
              </a:lnSpc>
              <a:spcAft>
                <a:spcPts val="800"/>
              </a:spcAft>
              <a:buAutoNum type="arabicParenR"/>
            </a:pPr>
            <a:r>
              <a:rPr lang="uk-UA" sz="18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Спеціально-юридичне тлумачення </a:t>
            </a:r>
            <a:r>
              <a:rPr lang="uk-UA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— це з'ясування значення норми, яке </a:t>
            </a:r>
            <a:r>
              <a:rPr lang="uk-UA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грунтується</a:t>
            </a:r>
            <a:r>
              <a:rPr lang="uk-UA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на досягненнях соціальних та юридичних наук; </a:t>
            </a:r>
            <a:endParaRPr lang="ru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376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28204"/>
            <a:ext cx="9180512" cy="720081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ВИДИ ТЛУМАЧЕННЯ НОРМ ПРАВА ЗА СУБ'ЄКТАМИ</a:t>
            </a:r>
            <a:b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 rtlCol="0"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18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Офіційне тлумачення </a:t>
            </a:r>
            <a:r>
              <a:rPr lang="uk-UA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— роз'яснення змісту і мети правових норм, </a:t>
            </a:r>
            <a:r>
              <a:rPr lang="uk-UA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ке</a:t>
            </a:r>
            <a:r>
              <a:rPr lang="uk-UA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сформульовано в спеціальному акті уповноваженим органом у рамках його компетенції і має юридичне обов'язкову силу для всіх, хто застосовує норми, що роз'ясняються. Наприклад, правом офіційного тлумачення Конституції України наділений Конституційний Суд України. Його тлумачення є загальнообов'язковим, легальним (узаконеним).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uk-UA" sz="1800" dirty="0">
              <a:solidFill>
                <a:srgbClr val="333333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uk-UA" sz="1800" dirty="0">
              <a:solidFill>
                <a:srgbClr val="333333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18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Неофіційне тлумачення </a:t>
            </a:r>
            <a:r>
              <a:rPr lang="uk-UA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— роз'яснення змісту і мети правових норм, </a:t>
            </a:r>
            <a:r>
              <a:rPr lang="uk-UA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ке</a:t>
            </a:r>
            <a:r>
              <a:rPr lang="uk-UA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виходить від осіб, що не мають на те офіційних повноважень, а відтак, не володіє юридичне обов'язковою силою. Наприклад, тлумачення статті закону професором права допомагає юридичній практиці і здатне вплинути на офіційне тлумачення. Однак воно не є загальнообов'язковим, не є легальним.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br>
              <a:rPr lang="uk-UA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ru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2943D9F1-0297-DB76-B808-A4838FBDD5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7628737"/>
              </p:ext>
            </p:extLst>
          </p:nvPr>
        </p:nvGraphicFramePr>
        <p:xfrm>
          <a:off x="1979712" y="3140968"/>
          <a:ext cx="5112568" cy="879412"/>
        </p:xfrm>
        <a:graphic>
          <a:graphicData uri="http://schemas.openxmlformats.org/drawingml/2006/table">
            <a:tbl>
              <a:tblPr firstRow="1" firstCol="1" bandRow="1"/>
              <a:tblGrid>
                <a:gridCol w="1167765">
                  <a:extLst>
                    <a:ext uri="{9D8B030D-6E8A-4147-A177-3AD203B41FA5}">
                      <a16:colId xmlns:a16="http://schemas.microsoft.com/office/drawing/2014/main" val="3878597994"/>
                    </a:ext>
                  </a:extLst>
                </a:gridCol>
                <a:gridCol w="1568539">
                  <a:extLst>
                    <a:ext uri="{9D8B030D-6E8A-4147-A177-3AD203B41FA5}">
                      <a16:colId xmlns:a16="http://schemas.microsoft.com/office/drawing/2014/main" val="3709799544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136336117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196098621"/>
                    </a:ext>
                  </a:extLst>
                </a:gridCol>
              </a:tblGrid>
              <a:tr h="0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b="1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Офіційне тлумачення</a:t>
                      </a:r>
                      <a:endParaRPr lang="ru-UA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3705511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b="1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нормативне</a:t>
                      </a:r>
                      <a:endParaRPr lang="ru-UA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b="1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казуальне</a:t>
                      </a:r>
                      <a:endParaRPr lang="ru-UA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37025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b="1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автентичне</a:t>
                      </a:r>
                      <a:endParaRPr lang="ru-UA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b="1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легальне (делеговане)</a:t>
                      </a:r>
                      <a:endParaRPr lang="ru-UA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b="1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судове</a:t>
                      </a:r>
                      <a:endParaRPr lang="ru-UA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b="1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адміністративне</a:t>
                      </a:r>
                      <a:endParaRPr lang="ru-UA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35821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6993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28204"/>
            <a:ext cx="9180512" cy="720081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3.2. ВИДИ НЕОФІЦІЙНОГО ТЛУМАЧЕННЯ</a:t>
            </a:r>
            <a:b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 rtlCol="0">
            <a:normAutofit fontScale="925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uk-UA" sz="16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Професійно-правове</a:t>
            </a:r>
            <a:r>
              <a:rPr lang="uk-UA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— це тлумачення норм, яке ґрунтується на професійних знаннях у галузі права. Воно може бути двох видів:</a:t>
            </a:r>
            <a:br>
              <a:rPr lang="uk-UA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uk-UA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доктринальним — це тлумачення вченими, науково-дослідними установами (розробка правових концепцій, доктрин у результаті аналізу норм права та їх виклад у статтях, монографіях, науково-практичних коментарях, усних і письмових обговореннях нормативних актів);</a:t>
            </a:r>
            <a:br>
              <a:rPr lang="uk-UA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uk-UA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</a:t>
            </a:r>
            <a:r>
              <a:rPr lang="uk-UA" sz="16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компетентно</a:t>
            </a:r>
            <a:r>
              <a:rPr lang="uk-UA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-юридичним — це тлумачення юристів-практиків: посадових осіб державного апарату, прокурорів, судців, адвокатів, працівників юридичних служб, редакціями юридичних журналів і газет, радіо і телебачення в спеціально-юридичних консультаціях і оглядах</a:t>
            </a:r>
            <a:br>
              <a:rPr lang="uk-UA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uk-UA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uk-UA" sz="16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Компетентно</a:t>
            </a:r>
            <a:r>
              <a:rPr lang="uk-UA" sz="16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неправове </a:t>
            </a:r>
            <a:r>
              <a:rPr lang="uk-UA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— це тлумачення норм права, яке ґрунтується на знаннях у суміжних галузях науки — біології, економіки, історії, політики та ін., включає спеціальну (неправову) компетенцію суб'єкта тлумачення — біолога, історика, економіста, філософа, журналіста та ін.</a:t>
            </a:r>
            <a:br>
              <a:rPr lang="uk-UA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uk-UA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uk-UA" sz="16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Повсякденне</a:t>
            </a:r>
            <a:r>
              <a:rPr lang="uk-UA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це тлумачення норм права всіма суб'єктами права на основі життєвого досвіду, фактів повсякденного життя відповідно до рівня їх правосвідомості. Повсякденне тлумачення — це правове явище, яке виражає правові почуття, емоції, уявлення, що відбуваються у психіці громадян у зв'язку з використанням прав і виконанням обов'язків; ставлення до права в цілому і конкретного нормативно-правового </a:t>
            </a:r>
            <a:r>
              <a:rPr lang="uk-UA" sz="16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акта</a:t>
            </a:r>
            <a:r>
              <a:rPr lang="uk-UA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зокрема</a:t>
            </a:r>
            <a:endParaRPr lang="ru-UA" sz="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896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28204"/>
            <a:ext cx="9180512" cy="720081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ВИДИ ТЛУМАЧЕННЯ НОРМ ПРАВА ЗА ОБСЯГОМ ЇХ ЗМІСТУ</a:t>
            </a:r>
            <a:b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 rtlCol="0"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16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Буквальне</a:t>
            </a:r>
            <a:r>
              <a:rPr lang="uk-UA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(адекватне) тлумачення — це роз'яснення, при якому дійсний зміст (значення) норми права відповідає буквальному тексту, тобто «літері» закону. «Дух» і «літера» закону збігаються.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16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Поширювальне</a:t>
            </a:r>
            <a:r>
              <a:rPr lang="uk-UA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(розширювальне) тлумачення — це роз'яснення, при якому дійсний зміст (значення) норми права ширше за її буквальний текст; «дух» закону ширше за його «літери». Наприклад, дійсне значення поняття «втрата», яке міститься в Законі України «Про заставу», треба розуміти ширше, ніж буквальне значення цього слова: це і загибель, і саморуйнування, і всі інші випадки припинення існування даного предмета. Або інший приклад: «Судді при здійсненні правосуддя незалежні і підкоряються лише закону» — це нормативне розпорядження не вказує на народних засідателів, однак на них, як і на суддів, поширюється принцип незалежності.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16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Обмежувальне тлумачення </a:t>
            </a:r>
            <a:r>
              <a:rPr lang="uk-UA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— це роз'яснення, при якому дійсний зміст (значення) норми права вужче за її текстуальний вираз; «дух» закону вужче за його «літери». Наприклад, відповідно до Закону України про шлюб і сім'ю «повнолітні діти зобов'язані утримувати непрацездатних батьків, які потребують допомоги, і піклуватися про них», однак цей обов'язок не може поширюватися на дітей, хоча і повнолітніх, але непрацездатних.</a:t>
            </a:r>
          </a:p>
        </p:txBody>
      </p:sp>
    </p:spTree>
    <p:extLst>
      <p:ext uri="{BB962C8B-B14F-4D97-AF65-F5344CB8AC3E}">
        <p14:creationId xmlns:p14="http://schemas.microsoft.com/office/powerpoint/2010/main" val="1273637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28204"/>
            <a:ext cx="9180512" cy="720081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АКТИ ТЛУМАЧЕННЯ НОРМ ПРАВА</a:t>
            </a:r>
            <a:b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 rtlCol="0">
            <a:normAutofit lnSpcReduction="1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18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 офіційного тлумачення норм права </a:t>
            </a:r>
            <a:r>
              <a:rPr lang="uk-UA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uk-UA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интерпретаційно-пра-вовий</a:t>
            </a:r>
            <a:r>
              <a:rPr lang="uk-UA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акт) — це акт-документ, який містить роз'яснення змісту і порядку застосування правової норми, сформульоване уповноваженим органом у рамках його компетенції, і має обов'язкову силу для всіх, хто застосовує норми, що роз'ясняються.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діє разом з тим нормативно-правовим актом, у якому містяться норми права, що </a:t>
            </a:r>
            <a:r>
              <a:rPr lang="uk-UA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тлумачаться</a:t>
            </a:r>
            <a:r>
              <a:rPr lang="uk-UA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залежить від них і, як правило, поділяє їх долю;</a:t>
            </a:r>
            <a:endParaRPr lang="ru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2) є формально-обов'язковим для всіх, хто застосовує норми, що роз'ясняються;</a:t>
            </a:r>
            <a:endParaRPr lang="ru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3) не виходить за межі норми, що тлумачиться, являє собою уточнююче судження про норму права, а не нове нормативне розпорядження;</a:t>
            </a:r>
            <a:endParaRPr lang="ru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4) приймається лише правотворчими або спеціально уповноваженими суб'єктами;</a:t>
            </a:r>
            <a:endParaRPr lang="ru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5) має спеціальну письмову форму вираження </a:t>
            </a:r>
            <a:r>
              <a:rPr lang="uk-UA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акта</a:t>
            </a:r>
            <a:r>
              <a:rPr lang="uk-UA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-документа (роз'яснення, інструктивні листи та ін.).</a:t>
            </a:r>
            <a:endParaRPr lang="ru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1922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815</TotalTime>
  <Words>1256</Words>
  <Application>Microsoft Office PowerPoint</Application>
  <PresentationFormat>Экран (4:3)</PresentationFormat>
  <Paragraphs>54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Open Sans</vt:lpstr>
      <vt:lpstr>Times New Roman</vt:lpstr>
      <vt:lpstr>Тема Office</vt:lpstr>
      <vt:lpstr>ТЛУМАЧЕННЯ НОРМ ПРАВА  </vt:lpstr>
      <vt:lpstr>План</vt:lpstr>
      <vt:lpstr>1.1. ПОНЯТТЯ ТЛУМАЧЕННЯ НОРМ ПРАВА </vt:lpstr>
      <vt:lpstr>1.2. НЕОБХІДНІСТЬ ТЛУМАЧЕННЯ </vt:lpstr>
      <vt:lpstr>2. СПОСОБИ (МЕТОДИ) ТЛУМАЧЕННЯ НОРМ ПРАВА </vt:lpstr>
      <vt:lpstr>3. ВИДИ ТЛУМАЧЕННЯ НОРМ ПРАВА ЗА СУБ'ЄКТАМИ </vt:lpstr>
      <vt:lpstr>3.2. ВИДИ НЕОФІЦІЙНОГО ТЛУМАЧЕННЯ </vt:lpstr>
      <vt:lpstr>4. ВИДИ ТЛУМАЧЕННЯ НОРМ ПРАВА ЗА ОБСЯГОМ ЇХ ЗМІСТУ </vt:lpstr>
      <vt:lpstr>5. АКТИ ТЛУМАЧЕННЯ НОРМ ПРАВА </vt:lpstr>
      <vt:lpstr> </vt:lpstr>
    </vt:vector>
  </TitlesOfParts>
  <Company>VMUROL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ДОПОВІДЬ ВІДПОВІДАЛЬНОГО СЕКРЕТАРЯ ПРИЙМАЛЬНОЇ КОМІСІЇ ТЕРЕЩЕНКА А.Л.</dc:title>
  <dc:creator>Фаст О.О.</dc:creator>
  <cp:lastModifiedBy>Алексей</cp:lastModifiedBy>
  <cp:revision>49</cp:revision>
  <dcterms:created xsi:type="dcterms:W3CDTF">2018-12-26T14:05:39Z</dcterms:created>
  <dcterms:modified xsi:type="dcterms:W3CDTF">2022-05-10T08:23:58Z</dcterms:modified>
</cp:coreProperties>
</file>