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Tv493d51NEsnf9pTHwinJqRvpb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3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6" name="Google Shape;1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47"/>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4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4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4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9"/>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0"/>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8" name="Google Shape;28;p4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9" name="Google Shape;29;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42"/>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8" name="Google Shape;48;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9" name="Google Shape;49;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4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5" name="Google Shape;55;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6"/>
          <p:cNvSpPr>
            <a:spLocks noGrp="1"/>
          </p:cNvSpPr>
          <p:nvPr>
            <p:ph type="pic" idx="2"/>
          </p:nvPr>
        </p:nvSpPr>
        <p:spPr>
          <a:xfrm>
            <a:off x="1792288" y="612775"/>
            <a:ext cx="5486400" cy="4114800"/>
          </a:xfrm>
          <a:prstGeom prst="rect">
            <a:avLst/>
          </a:prstGeom>
          <a:noFill/>
          <a:ln>
            <a:noFill/>
          </a:ln>
        </p:spPr>
      </p:sp>
      <p:sp>
        <p:nvSpPr>
          <p:cNvPr id="66" name="Google Shape;66;p4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7"/>
          <p:cNvSpPr/>
          <p:nvPr/>
        </p:nvSpPr>
        <p:spPr>
          <a:xfrm>
            <a:off x="0" y="-1"/>
            <a:ext cx="9144000" cy="6858001"/>
          </a:xfrm>
          <a:prstGeom prst="rect">
            <a:avLst/>
          </a:prstGeom>
          <a:gradFill>
            <a:gsLst>
              <a:gs pos="0">
                <a:srgbClr val="FFFFFF">
                  <a:alpha val="0"/>
                </a:srgbClr>
              </a:gs>
              <a:gs pos="79000">
                <a:srgbClr val="FFFFFF">
                  <a:alpha val="0"/>
                </a:srgbClr>
              </a:gs>
              <a:gs pos="100000">
                <a:srgbClr val="D8D8D8"/>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7" name="Google Shape;7;p37"/>
          <p:cNvPicPr preferRelativeResize="0"/>
          <p:nvPr/>
        </p:nvPicPr>
        <p:blipFill rotWithShape="1">
          <a:blip r:embed="rId13">
            <a:alphaModFix/>
          </a:blip>
          <a:srcRect/>
          <a:stretch/>
        </p:blipFill>
        <p:spPr>
          <a:xfrm>
            <a:off x="0" y="-1"/>
            <a:ext cx="9144000" cy="6858002"/>
          </a:xfrm>
          <a:prstGeom prst="rect">
            <a:avLst/>
          </a:prstGeom>
          <a:noFill/>
          <a:ln>
            <a:noFill/>
          </a:ln>
        </p:spPr>
      </p:pic>
      <p:sp>
        <p:nvSpPr>
          <p:cNvPr id="8" name="Google Shape;8;p37"/>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 name="Google Shape;1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0" y="0"/>
            <a:ext cx="9143998" cy="6858000"/>
          </a:xfrm>
          <a:prstGeom prst="rect">
            <a:avLst/>
          </a:prstGeom>
          <a:noFill/>
          <a:ln>
            <a:noFill/>
          </a:ln>
        </p:spPr>
      </p:pic>
      <p:sp>
        <p:nvSpPr>
          <p:cNvPr id="88" name="Google Shape;88;p1"/>
          <p:cNvSpPr txBox="1">
            <a:spLocks noGrp="1"/>
          </p:cNvSpPr>
          <p:nvPr>
            <p:ph type="title"/>
          </p:nvPr>
        </p:nvSpPr>
        <p:spPr>
          <a:xfrm>
            <a:off x="914400" y="685800"/>
            <a:ext cx="7772400" cy="136207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5400"/>
              <a:buFont typeface="Calibri"/>
              <a:buNone/>
            </a:pPr>
            <a:r>
              <a:rPr lang="ru-RU" sz="5400" b="1">
                <a:solidFill>
                  <a:srgbClr val="C00000"/>
                </a:solidFill>
              </a:rPr>
              <a:t>РОСІЙСЬКА РЕВОЛЮЦІЯ 1917 РОКУ</a:t>
            </a:r>
            <a:endParaRPr sz="5400" b="1">
              <a:solidFill>
                <a:srgbClr val="C00000"/>
              </a:solidFill>
            </a:endParaRPr>
          </a:p>
        </p:txBody>
      </p:sp>
      <p:sp>
        <p:nvSpPr>
          <p:cNvPr id="89" name="Google Shape;89;p1"/>
          <p:cNvSpPr txBox="1">
            <a:spLocks noGrp="1"/>
          </p:cNvSpPr>
          <p:nvPr>
            <p:ph type="body" idx="1"/>
          </p:nvPr>
        </p:nvSpPr>
        <p:spPr>
          <a:xfrm>
            <a:off x="5410200" y="2819400"/>
            <a:ext cx="3733800" cy="1500187"/>
          </a:xfrm>
          <a:prstGeom prst="rect">
            <a:avLst/>
          </a:prstGeom>
          <a:noFill/>
          <a:ln>
            <a:noFill/>
          </a:ln>
        </p:spPr>
        <p:txBody>
          <a:bodyPr spcFirstLastPara="1" wrap="square" lIns="91425" tIns="45700" rIns="91425" bIns="45700" anchor="b" anchorCtr="0">
            <a:normAutofit/>
          </a:bodyPr>
          <a:lstStyle/>
          <a:p>
            <a:pPr marL="0" lvl="0" indent="0" algn="l" rtl="0">
              <a:spcBef>
                <a:spcPts val="400"/>
              </a:spcBef>
              <a:spcAft>
                <a:spcPts val="0"/>
              </a:spcAft>
              <a:buClr>
                <a:srgbClr val="0C0C0C"/>
              </a:buClr>
              <a:buSzPts val="2000"/>
              <a:buNone/>
            </a:pPr>
            <a:endParaRPr>
              <a:solidFill>
                <a:srgbClr val="0C0C0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ru-RU"/>
              <a:t>Боротьба за владу</a:t>
            </a:r>
            <a:endParaRPr/>
          </a:p>
        </p:txBody>
      </p:sp>
      <p:sp>
        <p:nvSpPr>
          <p:cNvPr id="182" name="Google Shape;182;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ctr" rtl="0">
              <a:lnSpc>
                <a:spcPct val="150000"/>
              </a:lnSpc>
              <a:spcBef>
                <a:spcPts val="0"/>
              </a:spcBef>
              <a:spcAft>
                <a:spcPts val="0"/>
              </a:spcAft>
              <a:buClr>
                <a:schemeClr val="dk1"/>
              </a:buClr>
              <a:buSzPts val="3200"/>
              <a:buNone/>
            </a:pPr>
            <a:r>
              <a:rPr lang="ru-RU"/>
              <a:t>Поки на вулицях міста розгорталися революційні події, лідери політичних партій почали формувати політичні структури, які мали перебрати владу. Майже водночас утворилися два центри, що намагалися стати на чолі революції.</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4"/>
          <p:cNvSpPr txBox="1">
            <a:spLocks noGrp="1"/>
          </p:cNvSpPr>
          <p:nvPr>
            <p:ph type="body" idx="1"/>
          </p:nvPr>
        </p:nvSpPr>
        <p:spPr>
          <a:xfrm>
            <a:off x="381000" y="304800"/>
            <a:ext cx="4040188" cy="639762"/>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3333FF"/>
              </a:buClr>
              <a:buSzPts val="2800"/>
              <a:buNone/>
            </a:pPr>
            <a:r>
              <a:rPr lang="ru-RU" sz="2800" i="1">
                <a:solidFill>
                  <a:srgbClr val="3333FF"/>
                </a:solidFill>
              </a:rPr>
              <a:t>Комітет Державної думи</a:t>
            </a:r>
            <a:endParaRPr sz="2800" i="1">
              <a:solidFill>
                <a:srgbClr val="3333FF"/>
              </a:solidFill>
            </a:endParaRPr>
          </a:p>
        </p:txBody>
      </p:sp>
      <p:sp>
        <p:nvSpPr>
          <p:cNvPr id="188" name="Google Shape;188;p14"/>
          <p:cNvSpPr txBox="1">
            <a:spLocks noGrp="1"/>
          </p:cNvSpPr>
          <p:nvPr>
            <p:ph type="body" idx="2"/>
          </p:nvPr>
        </p:nvSpPr>
        <p:spPr>
          <a:xfrm>
            <a:off x="304800" y="5486400"/>
            <a:ext cx="4192588" cy="1371600"/>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a:p>
          <a:p>
            <a:pPr marL="342900" lvl="0" indent="-342900" algn="ctr" rtl="0">
              <a:spcBef>
                <a:spcPts val="480"/>
              </a:spcBef>
              <a:spcAft>
                <a:spcPts val="0"/>
              </a:spcAft>
              <a:buClr>
                <a:srgbClr val="3333FF"/>
              </a:buClr>
              <a:buSzPts val="2400"/>
              <a:buNone/>
            </a:pPr>
            <a:r>
              <a:rPr lang="ru-RU" b="1">
                <a:solidFill>
                  <a:srgbClr val="3333FF"/>
                </a:solidFill>
              </a:rPr>
              <a:t>Який оголосив про створення Тимчасового уряду</a:t>
            </a:r>
            <a:endParaRPr b="1">
              <a:solidFill>
                <a:srgbClr val="3333FF"/>
              </a:solidFill>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p:txBody>
      </p:sp>
      <p:sp>
        <p:nvSpPr>
          <p:cNvPr id="189" name="Google Shape;189;p14"/>
          <p:cNvSpPr txBox="1">
            <a:spLocks noGrp="1"/>
          </p:cNvSpPr>
          <p:nvPr>
            <p:ph type="body" idx="3"/>
          </p:nvPr>
        </p:nvSpPr>
        <p:spPr>
          <a:xfrm>
            <a:off x="4800600" y="0"/>
            <a:ext cx="4041775" cy="639762"/>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dk1"/>
              </a:buClr>
              <a:buSzPts val="2800"/>
              <a:buNone/>
            </a:pPr>
            <a:r>
              <a:rPr lang="ru-RU" sz="2800" i="1"/>
              <a:t>Петроградська рада</a:t>
            </a:r>
            <a:endParaRPr sz="2800" i="1"/>
          </a:p>
        </p:txBody>
      </p:sp>
      <p:sp>
        <p:nvSpPr>
          <p:cNvPr id="190" name="Google Shape;190;p14"/>
          <p:cNvSpPr txBox="1">
            <a:spLocks noGrp="1"/>
          </p:cNvSpPr>
          <p:nvPr>
            <p:ph type="body" idx="4"/>
          </p:nvPr>
        </p:nvSpPr>
        <p:spPr>
          <a:xfrm>
            <a:off x="4572001" y="4648199"/>
            <a:ext cx="4114800" cy="1477963"/>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2400"/>
              <a:buNone/>
            </a:pPr>
            <a:r>
              <a:rPr lang="ru-RU" b="1"/>
              <a:t>Члени якої планували захопити владу в державі</a:t>
            </a:r>
            <a:endParaRPr b="1"/>
          </a:p>
        </p:txBody>
      </p:sp>
      <p:pic>
        <p:nvPicPr>
          <p:cNvPr id="191" name="Google Shape;191;p14" descr="https://geomap.com.ua/images/wh10b/worldhistory10_files/image234.jpg"/>
          <p:cNvPicPr preferRelativeResize="0"/>
          <p:nvPr/>
        </p:nvPicPr>
        <p:blipFill rotWithShape="1">
          <a:blip r:embed="rId3">
            <a:alphaModFix/>
          </a:blip>
          <a:srcRect/>
          <a:stretch/>
        </p:blipFill>
        <p:spPr>
          <a:xfrm>
            <a:off x="609600" y="1752600"/>
            <a:ext cx="3705225" cy="3429000"/>
          </a:xfrm>
          <a:prstGeom prst="rect">
            <a:avLst/>
          </a:prstGeom>
          <a:noFill/>
          <a:ln>
            <a:noFill/>
          </a:ln>
        </p:spPr>
      </p:pic>
      <p:pic>
        <p:nvPicPr>
          <p:cNvPr id="192" name="Google Shape;192;p14" descr="Результат пошуку зображень за запитом &quot;петроградська рада&quot;"/>
          <p:cNvPicPr preferRelativeResize="0"/>
          <p:nvPr/>
        </p:nvPicPr>
        <p:blipFill rotWithShape="1">
          <a:blip r:embed="rId4">
            <a:alphaModFix/>
          </a:blip>
          <a:srcRect/>
          <a:stretch/>
        </p:blipFill>
        <p:spPr>
          <a:xfrm>
            <a:off x="4648200" y="1752601"/>
            <a:ext cx="4145893" cy="2743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5"/>
          <p:cNvSpPr txBox="1">
            <a:spLocks noGrp="1"/>
          </p:cNvSpPr>
          <p:nvPr>
            <p:ph type="title"/>
          </p:nvPr>
        </p:nvSpPr>
        <p:spPr>
          <a:xfrm>
            <a:off x="457200" y="1524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400"/>
              <a:buFont typeface="Calibri"/>
              <a:buNone/>
            </a:pPr>
            <a:r>
              <a:rPr lang="ru-RU" sz="2400" b="1" i="1"/>
              <a:t>1 березня 1917 р. </a:t>
            </a:r>
            <a:r>
              <a:rPr lang="ru-RU" sz="2400"/>
              <a:t>виконком Петроградської ради видав наказ № 1, адресований військам</a:t>
            </a:r>
            <a:r>
              <a:rPr lang="ru-RU" sz="2400">
                <a:latin typeface="Times New Roman"/>
                <a:ea typeface="Times New Roman"/>
                <a:cs typeface="Times New Roman"/>
                <a:sym typeface="Times New Roman"/>
              </a:rPr>
              <a:t> Петроградського гарнізону. Згідно з ним</a:t>
            </a:r>
            <a:endParaRPr sz="2400"/>
          </a:p>
        </p:txBody>
      </p:sp>
      <p:sp>
        <p:nvSpPr>
          <p:cNvPr id="198" name="Google Shape;198;p15"/>
          <p:cNvSpPr txBox="1">
            <a:spLocks noGrp="1"/>
          </p:cNvSpPr>
          <p:nvPr>
            <p:ph type="body" idx="1"/>
          </p:nvPr>
        </p:nvSpPr>
        <p:spPr>
          <a:xfrm>
            <a:off x="2743200" y="1219200"/>
            <a:ext cx="6172200" cy="5334000"/>
          </a:xfrm>
          <a:prstGeom prst="rect">
            <a:avLst/>
          </a:prstGeom>
          <a:noFill/>
          <a:ln>
            <a:noFill/>
          </a:ln>
        </p:spPr>
        <p:txBody>
          <a:bodyPr spcFirstLastPara="1" wrap="square" lIns="91425" tIns="45700" rIns="91425" bIns="45700" anchor="t" anchorCtr="0">
            <a:normAutofit fontScale="47500" lnSpcReduction="20000"/>
          </a:bodyPr>
          <a:lstStyle/>
          <a:p>
            <a:pPr marL="342900" lvl="0" indent="-342900" algn="l" rtl="0">
              <a:spcBef>
                <a:spcPts val="0"/>
              </a:spcBef>
              <a:spcAft>
                <a:spcPts val="0"/>
              </a:spcAft>
              <a:buClr>
                <a:schemeClr val="dk1"/>
              </a:buClr>
              <a:buSzPct val="100000"/>
              <a:buChar char="•"/>
            </a:pPr>
            <a:r>
              <a:rPr lang="ru-RU" sz="3800">
                <a:latin typeface="Times New Roman"/>
                <a:ea typeface="Times New Roman"/>
                <a:cs typeface="Times New Roman"/>
                <a:sym typeface="Times New Roman"/>
              </a:rPr>
              <a:t>·   у військах вводилися виборні солдатські комітети;</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представники військових обиралися до Петроградської ради;</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війська підпорядковувалися тільки Петроградській раді, її розпорядженням;</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зброя зберігалась у солдатських комітетах, видача її офіцерам заборонялась;</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солдати отримували право користуватися всіма правами та свободами громадян Росії;</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вводилося звернення вищих чинів до солдатів лише на "ви".</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Щоби забезпечити собі керівне становище, Петроградська рада провела ще ряд рішень, зокрема:</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було проголошено амністію політичним в’язням;</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відновлено всі політичні права та свободи, обмежені в умовах воєнного часу;</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ухвалено рішення про необхідність проведення виборів до Установчих зборів;</a:t>
            </a:r>
            <a:endParaRPr/>
          </a:p>
          <a:p>
            <a:pPr marL="342900" lvl="0" indent="-342900" algn="l" rtl="0">
              <a:spcBef>
                <a:spcPts val="361"/>
              </a:spcBef>
              <a:spcAft>
                <a:spcPts val="0"/>
              </a:spcAft>
              <a:buClr>
                <a:schemeClr val="dk1"/>
              </a:buClr>
              <a:buSzPct val="100000"/>
              <a:buChar char="•"/>
            </a:pPr>
            <a:r>
              <a:rPr lang="ru-RU" sz="3800">
                <a:latin typeface="Times New Roman"/>
                <a:ea typeface="Times New Roman"/>
                <a:cs typeface="Times New Roman"/>
                <a:sym typeface="Times New Roman"/>
              </a:rPr>
              <a:t>·   введено самоуправління в армії та виборність командирів.</a:t>
            </a:r>
            <a:endParaRPr/>
          </a:p>
          <a:p>
            <a:pPr marL="342900" lvl="0" indent="-246380" algn="l" rtl="0">
              <a:spcBef>
                <a:spcPts val="304"/>
              </a:spcBef>
              <a:spcAft>
                <a:spcPts val="0"/>
              </a:spcAft>
              <a:buClr>
                <a:schemeClr val="dk1"/>
              </a:buClr>
              <a:buSzPct val="100000"/>
              <a:buNone/>
            </a:pPr>
            <a:endParaRPr/>
          </a:p>
        </p:txBody>
      </p:sp>
      <p:pic>
        <p:nvPicPr>
          <p:cNvPr id="199" name="Google Shape;199;p15" descr="https://geomap.com.ua/images/wh10b/worldhistory10_files/image235.jpg"/>
          <p:cNvPicPr preferRelativeResize="0"/>
          <p:nvPr/>
        </p:nvPicPr>
        <p:blipFill rotWithShape="1">
          <a:blip r:embed="rId3">
            <a:alphaModFix/>
          </a:blip>
          <a:srcRect/>
          <a:stretch/>
        </p:blipFill>
        <p:spPr>
          <a:xfrm>
            <a:off x="228600" y="1981200"/>
            <a:ext cx="2265380" cy="3733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lt1"/>
              </a:buClr>
              <a:buSzPts val="3600"/>
              <a:buFont typeface="Calibri"/>
              <a:buNone/>
            </a:pPr>
            <a:r>
              <a:rPr lang="ru-RU" sz="3600"/>
              <a:t>3-го березня 1917 р.</a:t>
            </a:r>
            <a:endParaRPr sz="3600"/>
          </a:p>
        </p:txBody>
      </p:sp>
      <p:sp>
        <p:nvSpPr>
          <p:cNvPr id="205" name="Google Shape;205;p1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Font typeface="Noto Sans Symbols"/>
              <a:buChar char="✔"/>
            </a:pPr>
            <a:r>
              <a:rPr lang="ru-RU"/>
              <a:t> повну і термінову амністію;</a:t>
            </a:r>
            <a:endParaRPr/>
          </a:p>
          <a:p>
            <a:pPr marL="342900" lvl="0" indent="-342900" algn="l" rtl="0">
              <a:spcBef>
                <a:spcPts val="544"/>
              </a:spcBef>
              <a:spcAft>
                <a:spcPts val="0"/>
              </a:spcAft>
              <a:buClr>
                <a:schemeClr val="dk1"/>
              </a:buClr>
              <a:buSzPct val="100000"/>
              <a:buFont typeface="Noto Sans Symbols"/>
              <a:buChar char="✔"/>
            </a:pPr>
            <a:r>
              <a:rPr lang="ru-RU"/>
              <a:t>·   політичні права і свободи для всіх громадян;</a:t>
            </a:r>
            <a:endParaRPr/>
          </a:p>
          <a:p>
            <a:pPr marL="342900" lvl="0" indent="-342900" algn="l" rtl="0">
              <a:spcBef>
                <a:spcPts val="544"/>
              </a:spcBef>
              <a:spcAft>
                <a:spcPts val="0"/>
              </a:spcAft>
              <a:buClr>
                <a:schemeClr val="dk1"/>
              </a:buClr>
              <a:buSzPct val="100000"/>
              <a:buFont typeface="Noto Sans Symbols"/>
              <a:buChar char="✔"/>
            </a:pPr>
            <a:r>
              <a:rPr lang="ru-RU"/>
              <a:t>·   скасування всіх станових і національних обмежень;</a:t>
            </a:r>
            <a:endParaRPr/>
          </a:p>
          <a:p>
            <a:pPr marL="342900" lvl="0" indent="-342900" algn="l" rtl="0">
              <a:spcBef>
                <a:spcPts val="544"/>
              </a:spcBef>
              <a:spcAft>
                <a:spcPts val="0"/>
              </a:spcAft>
              <a:buClr>
                <a:schemeClr val="dk1"/>
              </a:buClr>
              <a:buSzPct val="100000"/>
              <a:buFont typeface="Noto Sans Symbols"/>
              <a:buChar char="✔"/>
            </a:pPr>
            <a:r>
              <a:rPr lang="ru-RU"/>
              <a:t>·   роботу з організації та проведення прямих, рівних, таємних, загальних виборів до Установчих зборів;</a:t>
            </a:r>
            <a:endParaRPr/>
          </a:p>
          <a:p>
            <a:pPr marL="342900" lvl="0" indent="-342900" algn="l" rtl="0">
              <a:spcBef>
                <a:spcPts val="544"/>
              </a:spcBef>
              <a:spcAft>
                <a:spcPts val="0"/>
              </a:spcAft>
              <a:buClr>
                <a:schemeClr val="dk1"/>
              </a:buClr>
              <a:buSzPct val="100000"/>
              <a:buFont typeface="Noto Sans Symbols"/>
              <a:buChar char="✔"/>
            </a:pPr>
            <a:r>
              <a:rPr lang="ru-RU"/>
              <a:t>·   розгортання виборів до органів місцевого самоврядування;</a:t>
            </a:r>
            <a:endParaRPr/>
          </a:p>
          <a:p>
            <a:pPr marL="342900" lvl="0" indent="-342900" algn="l" rtl="0">
              <a:spcBef>
                <a:spcPts val="544"/>
              </a:spcBef>
              <a:spcAft>
                <a:spcPts val="0"/>
              </a:spcAft>
              <a:buClr>
                <a:schemeClr val="dk1"/>
              </a:buClr>
              <a:buSzPct val="100000"/>
              <a:buFont typeface="Noto Sans Symbols"/>
              <a:buChar char="✔"/>
            </a:pPr>
            <a:r>
              <a:rPr lang="ru-RU"/>
              <a:t>·   заборону виведення зі столиці військових частин, які брали участь у революційних подіях.</a:t>
            </a:r>
            <a:endParaRPr/>
          </a:p>
          <a:p>
            <a:pPr marL="342900" lvl="0" indent="-170180" algn="l" rtl="0">
              <a:spcBef>
                <a:spcPts val="544"/>
              </a:spcBef>
              <a:spcAft>
                <a:spcPts val="0"/>
              </a:spcAft>
              <a:buClr>
                <a:schemeClr val="dk1"/>
              </a:buClr>
              <a:buSzPct val="100000"/>
              <a:buNone/>
            </a:pPr>
            <a:endParaRPr/>
          </a:p>
        </p:txBody>
      </p:sp>
      <p:sp>
        <p:nvSpPr>
          <p:cNvPr id="206" name="Google Shape;206;p1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Clr>
                <a:srgbClr val="3333FF"/>
              </a:buClr>
              <a:buSzPts val="1400"/>
              <a:buNone/>
            </a:pPr>
            <a:r>
              <a:rPr lang="ru-RU">
                <a:solidFill>
                  <a:srgbClr val="3333FF"/>
                </a:solidFill>
              </a:rPr>
              <a:t>. </a:t>
            </a:r>
            <a:r>
              <a:rPr lang="ru-RU" sz="3200">
                <a:solidFill>
                  <a:srgbClr val="3333FF"/>
                </a:solidFill>
                <a:latin typeface="Times New Roman"/>
                <a:ea typeface="Times New Roman"/>
                <a:cs typeface="Times New Roman"/>
                <a:sym typeface="Times New Roman"/>
              </a:rPr>
              <a:t>в опублікованому </a:t>
            </a:r>
            <a:r>
              <a:rPr lang="ru-RU" sz="3200" b="1">
                <a:solidFill>
                  <a:srgbClr val="3333FF"/>
                </a:solidFill>
                <a:latin typeface="Times New Roman"/>
                <a:ea typeface="Times New Roman"/>
                <a:cs typeface="Times New Roman"/>
                <a:sym typeface="Times New Roman"/>
              </a:rPr>
              <a:t>"Зверненні до громадян і товаришів", </a:t>
            </a:r>
            <a:r>
              <a:rPr lang="ru-RU" sz="3200">
                <a:solidFill>
                  <a:srgbClr val="3333FF"/>
                </a:solidFill>
                <a:latin typeface="Times New Roman"/>
                <a:ea typeface="Times New Roman"/>
                <a:cs typeface="Times New Roman"/>
                <a:sym typeface="Times New Roman"/>
              </a:rPr>
              <a:t>Тимчасовий уряд, проголосив таку </a:t>
            </a:r>
            <a:r>
              <a:rPr lang="ru-RU" sz="3200" b="1" i="1" u="sng">
                <a:solidFill>
                  <a:srgbClr val="3333FF"/>
                </a:solidFill>
                <a:latin typeface="Times New Roman"/>
                <a:ea typeface="Times New Roman"/>
                <a:cs typeface="Times New Roman"/>
                <a:sym typeface="Times New Roman"/>
              </a:rPr>
              <a:t>програму дій</a:t>
            </a:r>
            <a:endParaRPr sz="3200" b="1" i="1" u="sng">
              <a:solidFill>
                <a:srgbClr val="3333FF"/>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7"/>
          <p:cNvSpPr txBox="1">
            <a:spLocks noGrp="1"/>
          </p:cNvSpPr>
          <p:nvPr>
            <p:ph type="body" idx="2"/>
          </p:nvPr>
        </p:nvSpPr>
        <p:spPr>
          <a:xfrm>
            <a:off x="4648200" y="381000"/>
            <a:ext cx="4038600" cy="57451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spcBef>
                <a:spcPts val="0"/>
              </a:spcBef>
              <a:spcAft>
                <a:spcPts val="0"/>
              </a:spcAft>
              <a:buClr>
                <a:schemeClr val="dk1"/>
              </a:buClr>
              <a:buSzPts val="2800"/>
              <a:buNone/>
            </a:pPr>
            <a:r>
              <a:rPr lang="ru-RU"/>
              <a:t>На початку березня влада перейшла до </a:t>
            </a:r>
            <a:r>
              <a:rPr lang="ru-RU" b="1"/>
              <a:t>Тимчасового уряду. </a:t>
            </a:r>
            <a:r>
              <a:rPr lang="ru-RU"/>
              <a:t>Новий уряд не відмовився від зобов’язань царя Миколи ІІ перед союзниками і закликав продовжувати війну до переможного кінця. Але в країні невблаганно зростали чимраз рішучіші хвилі протесту проти війни</a:t>
            </a:r>
            <a:endParaRPr/>
          </a:p>
        </p:txBody>
      </p:sp>
      <p:pic>
        <p:nvPicPr>
          <p:cNvPr id="212" name="Google Shape;212;p17" descr="https://geomap.com.ua/images/wh10b/worldhistory10_files/image098.jpg"/>
          <p:cNvPicPr preferRelativeResize="0"/>
          <p:nvPr/>
        </p:nvPicPr>
        <p:blipFill rotWithShape="1">
          <a:blip r:embed="rId3">
            <a:alphaModFix/>
          </a:blip>
          <a:srcRect/>
          <a:stretch/>
        </p:blipFill>
        <p:spPr>
          <a:xfrm>
            <a:off x="228600" y="1905000"/>
            <a:ext cx="4495800" cy="3400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8"/>
          <p:cNvSpPr txBox="1">
            <a:spLocks noGrp="1"/>
          </p:cNvSpPr>
          <p:nvPr>
            <p:ph type="title"/>
          </p:nvPr>
        </p:nvSpPr>
        <p:spPr>
          <a:xfrm>
            <a:off x="457200" y="152400"/>
            <a:ext cx="8229600" cy="8382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ru-RU"/>
              <a:t>Двовладдя</a:t>
            </a:r>
            <a:br>
              <a:rPr lang="ru-RU"/>
            </a:br>
            <a:endParaRPr/>
          </a:p>
        </p:txBody>
      </p:sp>
      <p:sp>
        <p:nvSpPr>
          <p:cNvPr id="218" name="Google Shape;218;p18"/>
          <p:cNvSpPr txBox="1">
            <a:spLocks noGrp="1"/>
          </p:cNvSpPr>
          <p:nvPr>
            <p:ph type="body" idx="1"/>
          </p:nvPr>
        </p:nvSpPr>
        <p:spPr>
          <a:xfrm>
            <a:off x="1371600" y="1143000"/>
            <a:ext cx="7315200" cy="49831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ru-RU"/>
              <a:t>Утворення рад і Тимчасового уряду створило ситуацію, яку назвали двовладдям. Адже влада робітників і солдатів була уособлена в радах, а влада ліберальної інтелігенції, промисловців, частини землевласників — у Тимчасовому уряді.</a:t>
            </a:r>
            <a:endParaRPr/>
          </a:p>
          <a:p>
            <a:pPr marL="342900" lvl="0" indent="-342900" algn="l" rtl="0">
              <a:spcBef>
                <a:spcPts val="592"/>
              </a:spcBef>
              <a:spcAft>
                <a:spcPts val="0"/>
              </a:spcAft>
              <a:buClr>
                <a:schemeClr val="dk1"/>
              </a:buClr>
              <a:buSzPct val="100000"/>
              <a:buChar char="•"/>
            </a:pPr>
            <a:r>
              <a:rPr lang="ru-RU"/>
              <a:t>Влада зосередилася в руках двох керівних органів, чиє ставлення один до одного було суперечливим і коливалося від суперництва до співробітництва</a:t>
            </a:r>
            <a:endParaRPr/>
          </a:p>
          <a:p>
            <a:pPr marL="342900" lvl="0" indent="-154940" algn="l" rtl="0">
              <a:spcBef>
                <a:spcPts val="592"/>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grpSp>
        <p:nvGrpSpPr>
          <p:cNvPr id="223" name="Google Shape;223;p19"/>
          <p:cNvGrpSpPr/>
          <p:nvPr/>
        </p:nvGrpSpPr>
        <p:grpSpPr>
          <a:xfrm>
            <a:off x="228600" y="304801"/>
            <a:ext cx="7086599" cy="4572000"/>
            <a:chOff x="0" y="0"/>
            <a:chExt cx="7086599" cy="4572000"/>
          </a:xfrm>
        </p:grpSpPr>
        <p:sp>
          <p:nvSpPr>
            <p:cNvPr id="224" name="Google Shape;224;p19"/>
            <p:cNvSpPr/>
            <p:nvPr/>
          </p:nvSpPr>
          <p:spPr>
            <a:xfrm>
              <a:off x="0" y="0"/>
              <a:ext cx="5669280" cy="100584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9"/>
            <p:cNvSpPr txBox="1"/>
            <p:nvPr/>
          </p:nvSpPr>
          <p:spPr>
            <a:xfrm>
              <a:off x="0" y="0"/>
              <a:ext cx="4557826" cy="1005840"/>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ru-RU" sz="3200" b="1" i="1" u="sng">
                  <a:solidFill>
                    <a:schemeClr val="lt1"/>
                  </a:solidFill>
                  <a:latin typeface="Calibri"/>
                  <a:ea typeface="Calibri"/>
                  <a:cs typeface="Calibri"/>
                  <a:sym typeface="Calibri"/>
                </a:rPr>
                <a:t>Причини існування двовладдя:</a:t>
              </a:r>
              <a:endParaRPr sz="3200" b="1" i="1" u="sng">
                <a:solidFill>
                  <a:schemeClr val="lt1"/>
                </a:solidFill>
                <a:latin typeface="Calibri"/>
                <a:ea typeface="Calibri"/>
                <a:cs typeface="Calibri"/>
                <a:sym typeface="Calibri"/>
              </a:endParaRPr>
            </a:p>
          </p:txBody>
        </p:sp>
        <p:sp>
          <p:nvSpPr>
            <p:cNvPr id="226" name="Google Shape;226;p19"/>
            <p:cNvSpPr/>
            <p:nvPr/>
          </p:nvSpPr>
          <p:spPr>
            <a:xfrm>
              <a:off x="474802" y="1188720"/>
              <a:ext cx="5669280" cy="100584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txBox="1"/>
            <p:nvPr/>
          </p:nvSpPr>
          <p:spPr>
            <a:xfrm>
              <a:off x="474802" y="1188720"/>
              <a:ext cx="4540681" cy="100584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None/>
              </a:pPr>
              <a:r>
                <a:rPr lang="ru-RU" sz="2100">
                  <a:solidFill>
                    <a:schemeClr val="lt1"/>
                  </a:solidFill>
                  <a:latin typeface="Calibri"/>
                  <a:ea typeface="Calibri"/>
                  <a:cs typeface="Calibri"/>
                  <a:sym typeface="Calibri"/>
                </a:rPr>
                <a:t>·   стихійність соціального вибуху;</a:t>
              </a:r>
              <a:endParaRPr sz="2100">
                <a:solidFill>
                  <a:schemeClr val="lt1"/>
                </a:solidFill>
                <a:latin typeface="Calibri"/>
                <a:ea typeface="Calibri"/>
                <a:cs typeface="Calibri"/>
                <a:sym typeface="Calibri"/>
              </a:endParaRPr>
            </a:p>
          </p:txBody>
        </p:sp>
        <p:sp>
          <p:nvSpPr>
            <p:cNvPr id="228" name="Google Shape;228;p19"/>
            <p:cNvSpPr/>
            <p:nvPr/>
          </p:nvSpPr>
          <p:spPr>
            <a:xfrm>
              <a:off x="942517" y="2377440"/>
              <a:ext cx="5669280" cy="100584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txBox="1"/>
            <p:nvPr/>
          </p:nvSpPr>
          <p:spPr>
            <a:xfrm>
              <a:off x="942517" y="2377440"/>
              <a:ext cx="4547768" cy="100584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None/>
              </a:pPr>
              <a:r>
                <a:rPr lang="ru-RU" sz="2100">
                  <a:solidFill>
                    <a:schemeClr val="lt1"/>
                  </a:solidFill>
                  <a:latin typeface="Calibri"/>
                  <a:ea typeface="Calibri"/>
                  <a:cs typeface="Calibri"/>
                  <a:sym typeface="Calibri"/>
                </a:rPr>
                <a:t>·   неорганізованість політичних партій для взяття ними влади;</a:t>
              </a:r>
              <a:endParaRPr sz="2100">
                <a:solidFill>
                  <a:schemeClr val="lt1"/>
                </a:solidFill>
                <a:latin typeface="Calibri"/>
                <a:ea typeface="Calibri"/>
                <a:cs typeface="Calibri"/>
                <a:sym typeface="Calibri"/>
              </a:endParaRPr>
            </a:p>
          </p:txBody>
        </p:sp>
        <p:sp>
          <p:nvSpPr>
            <p:cNvPr id="230" name="Google Shape;230;p19"/>
            <p:cNvSpPr/>
            <p:nvPr/>
          </p:nvSpPr>
          <p:spPr>
            <a:xfrm>
              <a:off x="1417319" y="3566160"/>
              <a:ext cx="5669280" cy="100584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txBox="1"/>
            <p:nvPr/>
          </p:nvSpPr>
          <p:spPr>
            <a:xfrm>
              <a:off x="1417319" y="3566160"/>
              <a:ext cx="4540681" cy="1005840"/>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None/>
              </a:pPr>
              <a:r>
                <a:rPr lang="ru-RU" sz="2100">
                  <a:solidFill>
                    <a:schemeClr val="lt1"/>
                  </a:solidFill>
                  <a:latin typeface="Calibri"/>
                  <a:ea typeface="Calibri"/>
                  <a:cs typeface="Calibri"/>
                  <a:sym typeface="Calibri"/>
                </a:rPr>
                <a:t>·   розрізненість дій політичних партій як правого, так і лівого табору.</a:t>
              </a:r>
              <a:endParaRPr sz="2100">
                <a:solidFill>
                  <a:schemeClr val="lt1"/>
                </a:solidFill>
                <a:latin typeface="Calibri"/>
                <a:ea typeface="Calibri"/>
                <a:cs typeface="Calibri"/>
                <a:sym typeface="Calibri"/>
              </a:endParaRPr>
            </a:p>
          </p:txBody>
        </p:sp>
        <p:sp>
          <p:nvSpPr>
            <p:cNvPr id="232" name="Google Shape;232;p19"/>
            <p:cNvSpPr/>
            <p:nvPr/>
          </p:nvSpPr>
          <p:spPr>
            <a:xfrm>
              <a:off x="5015484" y="770382"/>
              <a:ext cx="653796" cy="653796"/>
            </a:xfrm>
            <a:prstGeom prst="downArrow">
              <a:avLst>
                <a:gd name="adj1" fmla="val 55000"/>
                <a:gd name="adj2" fmla="val 45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txBox="1"/>
            <p:nvPr/>
          </p:nvSpPr>
          <p:spPr>
            <a:xfrm>
              <a:off x="5015484" y="770382"/>
              <a:ext cx="653796" cy="653796"/>
            </a:xfrm>
            <a:prstGeom prst="rect">
              <a:avLst/>
            </a:prstGeom>
            <a:noFill/>
            <a:ln>
              <a:noFill/>
            </a:ln>
          </p:spPr>
          <p:txBody>
            <a:bodyPr spcFirstLastPara="1" wrap="square" lIns="36825" tIns="36825" rIns="36825" bIns="36825" anchor="ctr" anchorCtr="0">
              <a:noAutofit/>
            </a:bodyPr>
            <a:lstStyle/>
            <a:p>
              <a:pPr marL="0" marR="0" lvl="0" indent="0" algn="ctr" rtl="0">
                <a:lnSpc>
                  <a:spcPct val="90000"/>
                </a:lnSpc>
                <a:spcBef>
                  <a:spcPts val="0"/>
                </a:spcBef>
                <a:spcAft>
                  <a:spcPts val="0"/>
                </a:spcAft>
                <a:buNone/>
              </a:pPr>
              <a:endParaRPr sz="2900">
                <a:solidFill>
                  <a:schemeClr val="dk1"/>
                </a:solidFill>
                <a:latin typeface="Calibri"/>
                <a:ea typeface="Calibri"/>
                <a:cs typeface="Calibri"/>
                <a:sym typeface="Calibri"/>
              </a:endParaRPr>
            </a:p>
          </p:txBody>
        </p:sp>
        <p:sp>
          <p:nvSpPr>
            <p:cNvPr id="234" name="Google Shape;234;p19"/>
            <p:cNvSpPr/>
            <p:nvPr/>
          </p:nvSpPr>
          <p:spPr>
            <a:xfrm>
              <a:off x="5490286" y="1959102"/>
              <a:ext cx="653796" cy="653796"/>
            </a:xfrm>
            <a:prstGeom prst="downArrow">
              <a:avLst>
                <a:gd name="adj1" fmla="val 55000"/>
                <a:gd name="adj2" fmla="val 45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txBox="1"/>
            <p:nvPr/>
          </p:nvSpPr>
          <p:spPr>
            <a:xfrm>
              <a:off x="5490286" y="1959102"/>
              <a:ext cx="653796" cy="653796"/>
            </a:xfrm>
            <a:prstGeom prst="rect">
              <a:avLst/>
            </a:prstGeom>
            <a:noFill/>
            <a:ln>
              <a:noFill/>
            </a:ln>
          </p:spPr>
          <p:txBody>
            <a:bodyPr spcFirstLastPara="1" wrap="square" lIns="36825" tIns="36825" rIns="36825" bIns="36825" anchor="ctr" anchorCtr="0">
              <a:noAutofit/>
            </a:bodyPr>
            <a:lstStyle/>
            <a:p>
              <a:pPr marL="0" marR="0" lvl="0" indent="0" algn="ctr" rtl="0">
                <a:lnSpc>
                  <a:spcPct val="90000"/>
                </a:lnSpc>
                <a:spcBef>
                  <a:spcPts val="0"/>
                </a:spcBef>
                <a:spcAft>
                  <a:spcPts val="0"/>
                </a:spcAft>
                <a:buNone/>
              </a:pPr>
              <a:endParaRPr sz="2900">
                <a:solidFill>
                  <a:schemeClr val="dk1"/>
                </a:solidFill>
                <a:latin typeface="Calibri"/>
                <a:ea typeface="Calibri"/>
                <a:cs typeface="Calibri"/>
                <a:sym typeface="Calibri"/>
              </a:endParaRPr>
            </a:p>
          </p:txBody>
        </p:sp>
        <p:sp>
          <p:nvSpPr>
            <p:cNvPr id="236" name="Google Shape;236;p19"/>
            <p:cNvSpPr/>
            <p:nvPr/>
          </p:nvSpPr>
          <p:spPr>
            <a:xfrm>
              <a:off x="5958001" y="3147822"/>
              <a:ext cx="653796" cy="653796"/>
            </a:xfrm>
            <a:prstGeom prst="downArrow">
              <a:avLst>
                <a:gd name="adj1" fmla="val 55000"/>
                <a:gd name="adj2" fmla="val 45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txBox="1"/>
            <p:nvPr/>
          </p:nvSpPr>
          <p:spPr>
            <a:xfrm>
              <a:off x="5958001" y="3147822"/>
              <a:ext cx="653796" cy="653796"/>
            </a:xfrm>
            <a:prstGeom prst="rect">
              <a:avLst/>
            </a:prstGeom>
            <a:noFill/>
            <a:ln>
              <a:noFill/>
            </a:ln>
          </p:spPr>
          <p:txBody>
            <a:bodyPr spcFirstLastPara="1" wrap="square" lIns="36825" tIns="36825" rIns="36825" bIns="36825" anchor="ctr" anchorCtr="0">
              <a:noAutofit/>
            </a:bodyPr>
            <a:lstStyle/>
            <a:p>
              <a:pPr marL="0" marR="0" lvl="0" indent="0" algn="ctr" rtl="0">
                <a:lnSpc>
                  <a:spcPct val="90000"/>
                </a:lnSpc>
                <a:spcBef>
                  <a:spcPts val="0"/>
                </a:spcBef>
                <a:spcAft>
                  <a:spcPts val="0"/>
                </a:spcAft>
                <a:buNone/>
              </a:pPr>
              <a:endParaRPr sz="2900">
                <a:solidFill>
                  <a:schemeClr val="dk1"/>
                </a:solidFill>
                <a:latin typeface="Calibri"/>
                <a:ea typeface="Calibri"/>
                <a:cs typeface="Calibri"/>
                <a:sym typeface="Calibri"/>
              </a:endParaRPr>
            </a:p>
          </p:txBody>
        </p:sp>
      </p:grpSp>
      <p:sp>
        <p:nvSpPr>
          <p:cNvPr id="238" name="Google Shape;238;p19"/>
          <p:cNvSpPr/>
          <p:nvPr/>
        </p:nvSpPr>
        <p:spPr>
          <a:xfrm>
            <a:off x="609600" y="5103674"/>
            <a:ext cx="8534400"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2000">
                <a:solidFill>
                  <a:schemeClr val="dk1"/>
                </a:solidFill>
                <a:latin typeface="Times New Roman"/>
                <a:ea typeface="Times New Roman"/>
                <a:cs typeface="Times New Roman"/>
                <a:sym typeface="Times New Roman"/>
              </a:rPr>
              <a:t>Історичне значення двовладдя полягало в тому, що в Росії виникла можливість мирного переходу від самодержавства до демократичного республіканського устрою з забезпеченням широкої демократії для народу.</a:t>
            </a:r>
            <a:endParaRPr sz="2000">
              <a:solidFill>
                <a:schemeClr val="dk1"/>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0"/>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ru-RU"/>
              <a:t>Розкол революційного руху</a:t>
            </a:r>
            <a:endParaRPr/>
          </a:p>
        </p:txBody>
      </p:sp>
      <p:sp>
        <p:nvSpPr>
          <p:cNvPr id="244" name="Google Shape;244;p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ctr" rtl="0">
              <a:spcBef>
                <a:spcPts val="0"/>
              </a:spcBef>
              <a:spcAft>
                <a:spcPts val="0"/>
              </a:spcAft>
              <a:buClr>
                <a:schemeClr val="dk1"/>
              </a:buClr>
              <a:buSzPct val="100000"/>
              <a:buNone/>
            </a:pPr>
            <a:r>
              <a:rPr lang="ru-RU">
                <a:latin typeface="Times New Roman"/>
                <a:ea typeface="Times New Roman"/>
                <a:cs typeface="Times New Roman"/>
                <a:sym typeface="Times New Roman"/>
              </a:rPr>
              <a:t>Повалення монархії та проголошення демократичних прав і свобод, себто вирішення загальнонаціонального завдання революції, привело до розколу в революційному русі: для одних революція вже скінчилася (праві та ліберали), а для інших вона тільки-но розпочалася (соціалісти). Домінування в політичному житті соціалістичних партій визначило подальшу долю революції. У країні розгорілася гостра політична боротьба.</a:t>
            </a:r>
            <a:endParaRPr>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ru-RU"/>
              <a:t> Володимир Ілліч Ульянов (Ленін)</a:t>
            </a:r>
            <a:endParaRPr/>
          </a:p>
        </p:txBody>
      </p:sp>
      <p:sp>
        <p:nvSpPr>
          <p:cNvPr id="250" name="Google Shape;250;p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ctr" rtl="0">
              <a:spcBef>
                <a:spcPts val="0"/>
              </a:spcBef>
              <a:spcAft>
                <a:spcPts val="0"/>
              </a:spcAft>
              <a:buClr>
                <a:schemeClr val="dk1"/>
              </a:buClr>
              <a:buSzPct val="100000"/>
              <a:buNone/>
            </a:pPr>
            <a:r>
              <a:rPr lang="ru-RU"/>
              <a:t>На початку квітня 1917 р. російські революціонери, які знаходилися в еміграції, повернулися до Росії. Разом із цією групою прибув лідер більшовиків — Володимир Ілліч Ульянов (Ленін). Його приїздові до Росії сприяли урядові кола Німеччини, які сподівалися, що з приходом до влади більшовиків із Росією буде укладено мир, про підписання якого ті неодноразово заявляли.</a:t>
            </a:r>
            <a:endParaRPr/>
          </a:p>
        </p:txBody>
      </p:sp>
      <p:pic>
        <p:nvPicPr>
          <p:cNvPr id="251" name="Google Shape;251;p21" descr="https://geomap.com.ua/images/wh10b/worldhistory10_files/image238.jpg"/>
          <p:cNvPicPr preferRelativeResize="0"/>
          <p:nvPr/>
        </p:nvPicPr>
        <p:blipFill rotWithShape="1">
          <a:blip r:embed="rId3">
            <a:alphaModFix/>
          </a:blip>
          <a:srcRect/>
          <a:stretch/>
        </p:blipFill>
        <p:spPr>
          <a:xfrm>
            <a:off x="457200" y="1524000"/>
            <a:ext cx="3505200" cy="5105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2"/>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ru-RU"/>
              <a:t>кризи Тимчасового уряду</a:t>
            </a:r>
            <a:endParaRPr/>
          </a:p>
        </p:txBody>
      </p:sp>
      <p:sp>
        <p:nvSpPr>
          <p:cNvPr id="257" name="Google Shape;25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ctr" rtl="0">
              <a:spcBef>
                <a:spcPts val="0"/>
              </a:spcBef>
              <a:spcAft>
                <a:spcPts val="0"/>
              </a:spcAft>
              <a:buClr>
                <a:schemeClr val="dk1"/>
              </a:buClr>
              <a:buSzPct val="100000"/>
              <a:buChar char="•"/>
            </a:pPr>
            <a:r>
              <a:rPr lang="ru-RU"/>
              <a:t>Революція в Росії викликала занепокоєння в стані союзників Росії у війні. Тому країни Антанти прагнули ясності від Тимчасового уряду в питанні про подальшу участь Росії у війні. 19 квітня газети надрукували ноту міністра закордонних справ Мілюкова урядам країн Антанти, в якій ішлося, що Росія вестиме війну до переможного кінця.</a:t>
            </a:r>
            <a:endParaRPr/>
          </a:p>
          <a:p>
            <a:pPr marL="342900" lvl="0" indent="-342900" algn="ctr" rtl="0">
              <a:spcBef>
                <a:spcPts val="544"/>
              </a:spcBef>
              <a:spcAft>
                <a:spcPts val="0"/>
              </a:spcAft>
              <a:buClr>
                <a:schemeClr val="dk1"/>
              </a:buClr>
              <a:buSzPct val="100000"/>
              <a:buChar char="•"/>
            </a:pPr>
            <a:r>
              <a:rPr lang="ru-RU"/>
              <a:t>Ця нота викликала хвилю протестів, що привела до першої урядової кризи. Зрештою, кризу було розв’язано відставкою непопулярних міністрів і введенням до складу уряду представників соціалістичних партій.</a:t>
            </a:r>
            <a:endParaRPr/>
          </a:p>
          <a:p>
            <a:pPr marL="342900" lvl="0" indent="-170180" algn="l" rtl="0">
              <a:spcBef>
                <a:spcPts val="544"/>
              </a:spcBef>
              <a:spcAft>
                <a:spcPts val="0"/>
              </a:spcAft>
              <a:buClr>
                <a:schemeClr val="dk1"/>
              </a:buClr>
              <a:buSzPct val="1000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ru-RU" b="1"/>
              <a:t>Основні поняття:</a:t>
            </a:r>
            <a:r>
              <a:rPr lang="ru-RU"/>
              <a:t/>
            </a:r>
            <a:br>
              <a:rPr lang="ru-RU"/>
            </a:br>
            <a:endParaRPr/>
          </a:p>
        </p:txBody>
      </p:sp>
      <p:sp>
        <p:nvSpPr>
          <p:cNvPr id="95" name="Google Shape;95;p3"/>
          <p:cNvSpPr txBox="1">
            <a:spLocks noGrp="1"/>
          </p:cNvSpPr>
          <p:nvPr>
            <p:ph type="body" idx="1"/>
          </p:nvPr>
        </p:nvSpPr>
        <p:spPr>
          <a:xfrm>
            <a:off x="457200" y="914400"/>
            <a:ext cx="8229600" cy="5486400"/>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Char char="•"/>
            </a:pPr>
            <a:r>
              <a:rPr lang="ru-RU" b="1" i="1"/>
              <a:t>Лютнева революція </a:t>
            </a:r>
            <a:r>
              <a:rPr lang="ru-RU" i="1"/>
              <a:t>- </a:t>
            </a:r>
            <a:r>
              <a:rPr lang="ru-RU"/>
              <a:t>революція 1917 р. в Росії, що мала своїм наслідком повалення самодержавства і встановлення влади Тимчасового уряду</a:t>
            </a:r>
            <a:endParaRPr/>
          </a:p>
          <a:p>
            <a:pPr marL="342900" lvl="0" indent="-342900" algn="l" rtl="0">
              <a:spcBef>
                <a:spcPts val="448"/>
              </a:spcBef>
              <a:spcAft>
                <a:spcPts val="0"/>
              </a:spcAft>
              <a:buClr>
                <a:schemeClr val="dk1"/>
              </a:buClr>
              <a:buSzPct val="100000"/>
              <a:buChar char="•"/>
            </a:pPr>
            <a:r>
              <a:rPr lang="ru-RU" b="1" i="1"/>
              <a:t>Тимчасовий уряд</a:t>
            </a:r>
            <a:r>
              <a:rPr lang="ru-RU" i="1"/>
              <a:t> -</a:t>
            </a:r>
            <a:r>
              <a:rPr lang="ru-RU"/>
              <a:t> законний уряд Росії, що утворився з частині членів IV Державної Думи після Лютневої революції</a:t>
            </a:r>
            <a:endParaRPr/>
          </a:p>
          <a:p>
            <a:pPr marL="342900" lvl="0" indent="-342900" algn="l" rtl="0">
              <a:spcBef>
                <a:spcPts val="448"/>
              </a:spcBef>
              <a:spcAft>
                <a:spcPts val="0"/>
              </a:spcAft>
              <a:buClr>
                <a:schemeClr val="dk1"/>
              </a:buClr>
              <a:buSzPct val="100000"/>
              <a:buChar char="•"/>
            </a:pPr>
            <a:r>
              <a:rPr lang="ru-RU" b="1" i="1"/>
              <a:t>Петроградська Рада робітничих депутатів</a:t>
            </a:r>
            <a:r>
              <a:rPr lang="ru-RU" i="1"/>
              <a:t> -</a:t>
            </a:r>
            <a:r>
              <a:rPr lang="ru-RU"/>
              <a:t> незаконний, одна) впливовий орган влади в Росії після Лютневої революції</a:t>
            </a:r>
            <a:endParaRPr/>
          </a:p>
          <a:p>
            <a:pPr marL="342900" lvl="0" indent="-342900" algn="l" rtl="0">
              <a:spcBef>
                <a:spcPts val="448"/>
              </a:spcBef>
              <a:spcAft>
                <a:spcPts val="0"/>
              </a:spcAft>
              <a:buClr>
                <a:schemeClr val="dk1"/>
              </a:buClr>
              <a:buSzPct val="100000"/>
              <a:buChar char="•"/>
            </a:pPr>
            <a:r>
              <a:rPr lang="ru-RU" b="1" i="1"/>
              <a:t>Двовладдя</a:t>
            </a:r>
            <a:r>
              <a:rPr lang="ru-RU" i="1"/>
              <a:t> -</a:t>
            </a:r>
            <a:r>
              <a:rPr lang="ru-RU"/>
              <a:t> ситуація в Росії після Лютневої революції, коли і країні фактично існували два органи влади - Тимчасовий уряд та Ради депутатів</a:t>
            </a:r>
            <a:endParaRPr/>
          </a:p>
          <a:p>
            <a:pPr marL="342900" lvl="0" indent="-342900" algn="l" rtl="0">
              <a:spcBef>
                <a:spcPts val="448"/>
              </a:spcBef>
              <a:spcAft>
                <a:spcPts val="0"/>
              </a:spcAft>
              <a:buClr>
                <a:schemeClr val="dk1"/>
              </a:buClr>
              <a:buSzPct val="100000"/>
              <a:buChar char="•"/>
            </a:pPr>
            <a:r>
              <a:rPr lang="ru-RU" b="1" i="1"/>
              <a:t>Диктатура</a:t>
            </a:r>
            <a:r>
              <a:rPr lang="ru-RU" i="1"/>
              <a:t> -</a:t>
            </a:r>
            <a:r>
              <a:rPr lang="ru-RU"/>
              <a:t> необмежена влада у державі окремої особи, групи осіб, верстви, суспільного класу</a:t>
            </a:r>
            <a:endParaRPr/>
          </a:p>
          <a:p>
            <a:pPr marL="342900" lvl="0" indent="-342900" algn="l" rtl="0">
              <a:spcBef>
                <a:spcPts val="448"/>
              </a:spcBef>
              <a:spcAft>
                <a:spcPts val="0"/>
              </a:spcAft>
              <a:buClr>
                <a:schemeClr val="dk1"/>
              </a:buClr>
              <a:buSzPct val="100000"/>
              <a:buChar char="•"/>
            </a:pPr>
            <a:r>
              <a:rPr lang="ru-RU" b="1" i="1"/>
              <a:t>Більшовики</a:t>
            </a:r>
            <a:r>
              <a:rPr lang="ru-RU" i="1"/>
              <a:t> -</a:t>
            </a:r>
            <a:r>
              <a:rPr lang="ru-RU"/>
              <a:t> члени РСДРП (б)</a:t>
            </a:r>
            <a:endParaRPr/>
          </a:p>
          <a:p>
            <a:pPr marL="342900" lvl="0" indent="-342900" algn="l" rtl="0">
              <a:spcBef>
                <a:spcPts val="448"/>
              </a:spcBef>
              <a:spcAft>
                <a:spcPts val="0"/>
              </a:spcAft>
              <a:buClr>
                <a:schemeClr val="dk1"/>
              </a:buClr>
              <a:buSzPct val="100000"/>
              <a:buChar char="•"/>
            </a:pPr>
            <a:r>
              <a:rPr lang="ru-RU" b="1" i="1"/>
              <a:t>II Всеросійський з'їзд Рад</a:t>
            </a:r>
            <a:r>
              <a:rPr lang="ru-RU" i="1"/>
              <a:t> -</a:t>
            </a:r>
            <a:r>
              <a:rPr lang="ru-RU"/>
              <a:t> з'їзд, на якому проголошена радянська влада в Росії</a:t>
            </a:r>
            <a:endParaRPr/>
          </a:p>
          <a:p>
            <a:pPr marL="342900" lvl="0" indent="-342900" algn="l" rtl="0">
              <a:spcBef>
                <a:spcPts val="448"/>
              </a:spcBef>
              <a:spcAft>
                <a:spcPts val="0"/>
              </a:spcAft>
              <a:buClr>
                <a:schemeClr val="dk1"/>
              </a:buClr>
              <a:buSzPct val="100000"/>
              <a:buChar char="•"/>
            </a:pPr>
            <a:r>
              <a:rPr lang="ru-RU" b="1" i="1"/>
              <a:t>Рада Народних Комісарів (РНК)</a:t>
            </a:r>
            <a:r>
              <a:rPr lang="ru-RU"/>
              <a:t> - уряд радянської Росії .</a:t>
            </a:r>
            <a:endParaRPr/>
          </a:p>
          <a:p>
            <a:pPr marL="342900" lvl="0" indent="-342900" algn="l" rtl="0">
              <a:spcBef>
                <a:spcPts val="448"/>
              </a:spcBef>
              <a:spcAft>
                <a:spcPts val="0"/>
              </a:spcAft>
              <a:buClr>
                <a:schemeClr val="dk1"/>
              </a:buClr>
              <a:buSzPct val="100000"/>
              <a:buChar char="•"/>
            </a:pPr>
            <a:r>
              <a:rPr lang="ru-RU" b="1" i="1"/>
              <a:t>Установчі збори</a:t>
            </a:r>
            <a:r>
              <a:rPr lang="ru-RU" i="1"/>
              <a:t> -</a:t>
            </a:r>
            <a:r>
              <a:rPr lang="ru-RU"/>
              <a:t> збори, метою яких є прийняття конституції держави</a:t>
            </a:r>
            <a:endParaRPr/>
          </a:p>
          <a:p>
            <a:pPr marL="342900" lvl="0" indent="-200660" algn="l" rtl="0">
              <a:spcBef>
                <a:spcPts val="448"/>
              </a:spcBef>
              <a:spcAft>
                <a:spcPts val="0"/>
              </a:spcAft>
              <a:buClr>
                <a:schemeClr val="dk1"/>
              </a:buClr>
              <a:buSzPct val="100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3"/>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ru-RU"/>
              <a:t>У червні 1917 р. у Петрограді відбувся 1-й з’їзд рад</a:t>
            </a:r>
            <a:endParaRPr/>
          </a:p>
        </p:txBody>
      </p:sp>
      <p:sp>
        <p:nvSpPr>
          <p:cNvPr id="263" name="Google Shape;26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ru-RU"/>
              <a:t>З’їзд прийняв документи, що забезпечували створення основ парламентаризму в Росії, а також обрав виконавчий орган рад — Всеросійський центральний виконавчий комітет</a:t>
            </a:r>
            <a:endParaRPr/>
          </a:p>
          <a:p>
            <a:pPr marL="342900" lvl="0" indent="-342900" algn="l" rtl="0">
              <a:spcBef>
                <a:spcPts val="640"/>
              </a:spcBef>
              <a:spcAft>
                <a:spcPts val="0"/>
              </a:spcAft>
              <a:buClr>
                <a:schemeClr val="dk1"/>
              </a:buClr>
              <a:buSzPts val="3200"/>
              <a:buChar char="•"/>
            </a:pPr>
            <a:r>
              <a:rPr lang="ru-RU"/>
              <a:t>4 липня було організовано мирну демонстрацію під гаслом "Уся влада Радам!".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4"/>
          <p:cNvSpPr txBox="1">
            <a:spLocks noGrp="1"/>
          </p:cNvSpPr>
          <p:nvPr>
            <p:ph type="body" idx="2"/>
          </p:nvPr>
        </p:nvSpPr>
        <p:spPr>
          <a:xfrm>
            <a:off x="4572000" y="1600200"/>
            <a:ext cx="4114800" cy="4525963"/>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Char char="•"/>
            </a:pPr>
            <a:r>
              <a:rPr lang="ru-RU"/>
              <a:t>урядові сили розстріляли демонстрацію. Двовладдя в Росії скінчилося. Більшовиків було засуджено як шпигунів Німеччини і зрадників інтересів революції.</a:t>
            </a:r>
            <a:endParaRPr/>
          </a:p>
          <a:p>
            <a:pPr marL="342900" lvl="0" indent="-342900" algn="l" rtl="0">
              <a:spcBef>
                <a:spcPts val="476"/>
              </a:spcBef>
              <a:spcAft>
                <a:spcPts val="0"/>
              </a:spcAft>
              <a:buClr>
                <a:schemeClr val="dk1"/>
              </a:buClr>
              <a:buSzPct val="100000"/>
              <a:buChar char="•"/>
            </a:pPr>
            <a:r>
              <a:rPr lang="ru-RU"/>
              <a:t>Після ліквідації двовладдя було сформовано новий склад Тимчасового уряду на чолі з О.Керенським, що його оголосили "урядом порятунку революції".</a:t>
            </a:r>
            <a:endParaRPr/>
          </a:p>
          <a:p>
            <a:pPr marL="342900" lvl="0" indent="-191770" algn="l" rtl="0">
              <a:spcBef>
                <a:spcPts val="476"/>
              </a:spcBef>
              <a:spcAft>
                <a:spcPts val="0"/>
              </a:spcAft>
              <a:buClr>
                <a:schemeClr val="dk1"/>
              </a:buClr>
              <a:buSzPct val="100000"/>
              <a:buNone/>
            </a:pPr>
            <a:endParaRPr/>
          </a:p>
        </p:txBody>
      </p:sp>
      <p:pic>
        <p:nvPicPr>
          <p:cNvPr id="269" name="Google Shape;269;p24" descr="https://geomap.com.ua/images/wh10b/worldhistory10_files/image240.jpg"/>
          <p:cNvPicPr preferRelativeResize="0"/>
          <p:nvPr/>
        </p:nvPicPr>
        <p:blipFill rotWithShape="1">
          <a:blip r:embed="rId3">
            <a:alphaModFix/>
          </a:blip>
          <a:srcRect/>
          <a:stretch/>
        </p:blipFill>
        <p:spPr>
          <a:xfrm>
            <a:off x="304801" y="1828800"/>
            <a:ext cx="4038600" cy="4191000"/>
          </a:xfrm>
          <a:prstGeom prst="rect">
            <a:avLst/>
          </a:prstGeom>
          <a:noFill/>
          <a:ln>
            <a:noFill/>
          </a:ln>
        </p:spPr>
      </p:pic>
      <p:sp>
        <p:nvSpPr>
          <p:cNvPr id="270" name="Google Shape;270;p24"/>
          <p:cNvSpPr/>
          <p:nvPr/>
        </p:nvSpPr>
        <p:spPr>
          <a:xfrm>
            <a:off x="3048000" y="304800"/>
            <a:ext cx="609600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3200" i="1">
                <a:solidFill>
                  <a:srgbClr val="3333FF"/>
                </a:solidFill>
                <a:latin typeface="Calibri"/>
                <a:ea typeface="Calibri"/>
                <a:cs typeface="Calibri"/>
                <a:sym typeface="Calibri"/>
              </a:rPr>
              <a:t>Розстріл мирної демонстрації – кінець двовладдя</a:t>
            </a:r>
            <a:endParaRPr sz="3200">
              <a:solidFill>
                <a:srgbClr val="3333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5"/>
          <p:cNvSpPr txBox="1">
            <a:spLocks noGrp="1"/>
          </p:cNvSpPr>
          <p:nvPr>
            <p:ph type="body" idx="1"/>
          </p:nvPr>
        </p:nvSpPr>
        <p:spPr>
          <a:xfrm>
            <a:off x="1676400" y="609600"/>
            <a:ext cx="7010400" cy="55165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spcBef>
                <a:spcPts val="0"/>
              </a:spcBef>
              <a:spcAft>
                <a:spcPts val="0"/>
              </a:spcAft>
              <a:buClr>
                <a:schemeClr val="dk1"/>
              </a:buClr>
              <a:buSzPts val="3200"/>
              <a:buNone/>
            </a:pPr>
            <a:r>
              <a:rPr lang="ru-RU"/>
              <a:t>Внутрішньополітична  ситуація в країні ускладнювалася, соціальне напруження наростало. З цього прагнули скористатись як крайні праві сили, що вбачали вихід у встановленні диктатури військових, так і крайні ліві. На своєму VІ з’їзді більшовики взяли курс на підготовку збройного повстання з метою повалення Тимчасового уряду і захоплення політичної влади. Криза в країні наростала.</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6"/>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ru-RU"/>
              <a:t>Заколот генерала Корнілова (серпень 1917 р.)</a:t>
            </a:r>
            <a:endParaRPr/>
          </a:p>
        </p:txBody>
      </p:sp>
      <p:sp>
        <p:nvSpPr>
          <p:cNvPr id="281" name="Google Shape;281;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205105" algn="l" rtl="0">
              <a:spcBef>
                <a:spcPts val="0"/>
              </a:spcBef>
              <a:spcAft>
                <a:spcPts val="0"/>
              </a:spcAft>
              <a:buClr>
                <a:schemeClr val="dk1"/>
              </a:buClr>
              <a:buSzPct val="100000"/>
              <a:buNone/>
            </a:pPr>
            <a:endParaRPr/>
          </a:p>
        </p:txBody>
      </p:sp>
      <p:sp>
        <p:nvSpPr>
          <p:cNvPr id="282" name="Google Shape;282;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spcBef>
                <a:spcPts val="0"/>
              </a:spcBef>
              <a:spcAft>
                <a:spcPts val="0"/>
              </a:spcAft>
              <a:buClr>
                <a:schemeClr val="dk1"/>
              </a:buClr>
              <a:buSzPct val="100000"/>
              <a:buChar char="•"/>
            </a:pPr>
            <a:r>
              <a:rPr lang="ru-RU"/>
              <a:t>У серпні в Москві відбулася нарада представників промислово-фінансових кіл. На неї генерал Л.Корнілов (головнокомандуючий російськими військами) надіслав проект пропозицій з наведення порядку в Росії: встановлення воєнного стану і введення смертної кари в тилу.</a:t>
            </a:r>
            <a:endParaRPr/>
          </a:p>
          <a:p>
            <a:pPr marL="342900" lvl="0" indent="-342900" algn="l" rtl="0">
              <a:spcBef>
                <a:spcPts val="434"/>
              </a:spcBef>
              <a:spcAft>
                <a:spcPts val="0"/>
              </a:spcAft>
              <a:buClr>
                <a:schemeClr val="dk1"/>
              </a:buClr>
              <a:buSzPct val="100000"/>
              <a:buChar char="•"/>
            </a:pPr>
            <a:r>
              <a:rPr lang="ru-RU"/>
              <a:t/>
            </a:r>
            <a:br>
              <a:rPr lang="ru-RU"/>
            </a:br>
            <a:endParaRPr/>
          </a:p>
        </p:txBody>
      </p:sp>
      <p:pic>
        <p:nvPicPr>
          <p:cNvPr id="283" name="Google Shape;283;p26" descr="https://geomap.com.ua/images/wh10b/worldhistory10_files/image241.jpg"/>
          <p:cNvPicPr preferRelativeResize="0"/>
          <p:nvPr/>
        </p:nvPicPr>
        <p:blipFill rotWithShape="1">
          <a:blip r:embed="rId3">
            <a:alphaModFix/>
          </a:blip>
          <a:srcRect/>
          <a:stretch/>
        </p:blipFill>
        <p:spPr>
          <a:xfrm>
            <a:off x="381000" y="1371600"/>
            <a:ext cx="4115600" cy="52101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ru-RU"/>
              <a:t>Олександр Керенський</a:t>
            </a:r>
            <a:endParaRPr/>
          </a:p>
        </p:txBody>
      </p:sp>
      <p:sp>
        <p:nvSpPr>
          <p:cNvPr id="289" name="Google Shape;289;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dk1"/>
              </a:buClr>
              <a:buSzPct val="100000"/>
              <a:buChar char="•"/>
            </a:pPr>
            <a:r>
              <a:rPr lang="ru-RU"/>
              <a:t>10 серпня 1917 р. відбулася зустріч між Керенським і Корніловим, після якої генерал вирішив діяти самостійно. Він надіслав ультиматум Керенському про передачу влади і від­дав наказ військам наступати на Петроград.</a:t>
            </a:r>
            <a:endParaRPr/>
          </a:p>
          <a:p>
            <a:pPr marL="342900" lvl="0" indent="-342900" algn="l" rtl="0">
              <a:spcBef>
                <a:spcPts val="350"/>
              </a:spcBef>
              <a:spcAft>
                <a:spcPts val="0"/>
              </a:spcAft>
              <a:buClr>
                <a:schemeClr val="dk1"/>
              </a:buClr>
              <a:buSzPct val="100000"/>
              <a:buChar char="•"/>
            </a:pPr>
            <a:r>
              <a:rPr lang="ru-RU"/>
              <a:t>Керенський оголосив Корнілова зрадником і за­кликав усі революційні сили захистити революцію. Для оборони міста створювалися ревкоми, робітничі дружини (Червона гвардія), в яких провідну роль відігравали більшовики. На захист столиці виступили гарнізон міста і кронштадтські моряки. Заколот було придушено, а його керівників заарештовано.</a:t>
            </a:r>
            <a:endParaRPr/>
          </a:p>
          <a:p>
            <a:pPr marL="342900" lvl="0" indent="-231775" algn="l" rtl="0">
              <a:spcBef>
                <a:spcPts val="350"/>
              </a:spcBef>
              <a:spcAft>
                <a:spcPts val="0"/>
              </a:spcAft>
              <a:buClr>
                <a:schemeClr val="dk1"/>
              </a:buClr>
              <a:buSzPct val="100000"/>
              <a:buNone/>
            </a:pPr>
            <a:endParaRPr/>
          </a:p>
        </p:txBody>
      </p:sp>
      <p:pic>
        <p:nvPicPr>
          <p:cNvPr id="290" name="Google Shape;290;p27" descr="Результат пошуку зображень за запитом &quot;керенський олександр&quot;"/>
          <p:cNvPicPr preferRelativeResize="0"/>
          <p:nvPr/>
        </p:nvPicPr>
        <p:blipFill rotWithShape="1">
          <a:blip r:embed="rId3">
            <a:alphaModFix/>
          </a:blip>
          <a:srcRect/>
          <a:stretch/>
        </p:blipFill>
        <p:spPr>
          <a:xfrm>
            <a:off x="990600" y="1524000"/>
            <a:ext cx="3323797" cy="496093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8"/>
          <p:cNvSpPr txBox="1">
            <a:spLocks noGrp="1"/>
          </p:cNvSpPr>
          <p:nvPr>
            <p:ph type="body" idx="1"/>
          </p:nvPr>
        </p:nvSpPr>
        <p:spPr>
          <a:xfrm>
            <a:off x="457200" y="381000"/>
            <a:ext cx="8229600" cy="5745163"/>
          </a:xfrm>
          <a:prstGeom prst="rect">
            <a:avLst/>
          </a:prstGeom>
          <a:noFill/>
          <a:ln>
            <a:noFill/>
          </a:ln>
        </p:spPr>
        <p:txBody>
          <a:bodyPr spcFirstLastPara="1" wrap="square" lIns="91425" tIns="45700" rIns="91425" bIns="45700" anchor="t" anchorCtr="0">
            <a:normAutofit/>
          </a:bodyPr>
          <a:lstStyle/>
          <a:p>
            <a:pPr marL="342900" lvl="0" indent="-342900" algn="ctr" rtl="0">
              <a:spcBef>
                <a:spcPts val="0"/>
              </a:spcBef>
              <a:spcAft>
                <a:spcPts val="0"/>
              </a:spcAft>
              <a:buClr>
                <a:schemeClr val="dk1"/>
              </a:buClr>
              <a:buSzPts val="3600"/>
              <a:buChar char="•"/>
            </a:pPr>
            <a:r>
              <a:rPr lang="ru-RU" sz="3600">
                <a:latin typeface="Times New Roman"/>
                <a:ea typeface="Times New Roman"/>
                <a:cs typeface="Times New Roman"/>
                <a:sym typeface="Times New Roman"/>
              </a:rPr>
              <a:t>Тимчасовий уряд, щоб підняти свій авторитет, 1 вересня оголосив Росію республікою і призначив вибори в Установчі збори</a:t>
            </a:r>
            <a:endParaRPr sz="3600">
              <a:latin typeface="Times New Roman"/>
              <a:ea typeface="Times New Roman"/>
              <a:cs typeface="Times New Roman"/>
              <a:sym typeface="Times New Roman"/>
            </a:endParaRPr>
          </a:p>
          <a:p>
            <a:pPr marL="342900" lvl="0" indent="-342900" algn="ctr" rtl="0">
              <a:spcBef>
                <a:spcPts val="720"/>
              </a:spcBef>
              <a:spcAft>
                <a:spcPts val="0"/>
              </a:spcAft>
              <a:buClr>
                <a:schemeClr val="dk1"/>
              </a:buClr>
              <a:buSzPts val="3600"/>
              <a:buChar char="•"/>
            </a:pPr>
            <a:r>
              <a:rPr lang="ru-RU" sz="3600">
                <a:latin typeface="Times New Roman"/>
                <a:ea typeface="Times New Roman"/>
                <a:cs typeface="Times New Roman"/>
                <a:sym typeface="Times New Roman"/>
              </a:rPr>
              <a:t>14 вересня 1917 р. розпочала роботу Демократична нарада, де було сформовано Тимчасову раду Республіки . Було обрано новий склад уряду на чолі з Керенським</a:t>
            </a:r>
            <a:endParaRPr sz="36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9"/>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ru-RU"/>
              <a:t>Підготовка більшовтків до повстання</a:t>
            </a:r>
            <a:endParaRPr/>
          </a:p>
        </p:txBody>
      </p:sp>
      <p:sp>
        <p:nvSpPr>
          <p:cNvPr id="301" name="Google Shape;301;p2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spcBef>
                <a:spcPts val="0"/>
              </a:spcBef>
              <a:spcAft>
                <a:spcPts val="0"/>
              </a:spcAft>
              <a:buClr>
                <a:schemeClr val="dk1"/>
              </a:buClr>
              <a:buSzPts val="2800"/>
              <a:buChar char="•"/>
            </a:pPr>
            <a:r>
              <a:rPr lang="ru-RU"/>
              <a:t>з 15 вересня Ленін, знаходячись у підпіллі, звертався до керівництва і членів партії з листами про необхідність негайної підготовки збройного повстання: "Беріть владу негайно!", "Зволікання — це смерть!".</a:t>
            </a:r>
            <a:endParaRPr/>
          </a:p>
        </p:txBody>
      </p:sp>
      <p:sp>
        <p:nvSpPr>
          <p:cNvPr id="302" name="Google Shape;302;p2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spcBef>
                <a:spcPts val="0"/>
              </a:spcBef>
              <a:spcAft>
                <a:spcPts val="0"/>
              </a:spcAft>
              <a:buClr>
                <a:schemeClr val="dk1"/>
              </a:buClr>
              <a:buSzPts val="2800"/>
              <a:buChar char="•"/>
            </a:pPr>
            <a:r>
              <a:rPr lang="ru-RU"/>
              <a:t>16 жовтня для безпосередньої підготовки повстання при Петроградській раді створили Військово-революційний комітет</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0"/>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400"/>
              <a:buFont typeface="Calibri"/>
              <a:buNone/>
            </a:pPr>
            <a:r>
              <a:rPr lang="ru-RU" sz="2400"/>
              <a:t>Протягом 24-25 жовтня військові загони ВРК перейшли в наступ і захопили важливі об’єкти в столиці. Керенський залишив Петроград і від’їхав до Пскова.</a:t>
            </a:r>
            <a:endParaRPr sz="2400"/>
          </a:p>
        </p:txBody>
      </p:sp>
      <p:pic>
        <p:nvPicPr>
          <p:cNvPr id="308" name="Google Shape;308;p30" descr="https://geomap.com.ua/images/wh10b/worldhistory10_files/image244.jpg"/>
          <p:cNvPicPr preferRelativeResize="0"/>
          <p:nvPr/>
        </p:nvPicPr>
        <p:blipFill rotWithShape="1">
          <a:blip r:embed="rId3">
            <a:alphaModFix/>
          </a:blip>
          <a:srcRect/>
          <a:stretch/>
        </p:blipFill>
        <p:spPr>
          <a:xfrm>
            <a:off x="304800" y="1676400"/>
            <a:ext cx="4038599" cy="4419600"/>
          </a:xfrm>
          <a:prstGeom prst="rect">
            <a:avLst/>
          </a:prstGeom>
          <a:noFill/>
          <a:ln>
            <a:noFill/>
          </a:ln>
        </p:spPr>
      </p:pic>
      <p:pic>
        <p:nvPicPr>
          <p:cNvPr id="309" name="Google Shape;309;p30" descr="https://geomap.com.ua/images/wh10b/worldhistory10_files/image246.jpg"/>
          <p:cNvPicPr preferRelativeResize="0"/>
          <p:nvPr/>
        </p:nvPicPr>
        <p:blipFill rotWithShape="1">
          <a:blip r:embed="rId4">
            <a:alphaModFix/>
          </a:blip>
          <a:srcRect/>
          <a:stretch/>
        </p:blipFill>
        <p:spPr>
          <a:xfrm>
            <a:off x="4572000" y="1600200"/>
            <a:ext cx="4343400" cy="4495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spcBef>
                <a:spcPts val="0"/>
              </a:spcBef>
              <a:spcAft>
                <a:spcPts val="0"/>
              </a:spcAft>
              <a:buClr>
                <a:schemeClr val="dk1"/>
              </a:buClr>
              <a:buSzPts val="3200"/>
              <a:buChar char="•"/>
            </a:pPr>
            <a:r>
              <a:rPr lang="ru-RU"/>
              <a:t>Вранці 25 жовтня 1917 р. відбулося засідання ЦК РСДРП (б) за участю Леніна. Він зажадав рішучих дій із захоплення Зимового палацу та повалення Тимчасового уряду. Було ухвалено склад нового уряду. Також Ленін написав відозву "До громадян Росії", де зазначалося: "Тимчасовий уряд скинуто, влада в руках Рад!". Він хотів поставити 2-й з’їзд рад перед фактом передачі влади.</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2"/>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ru-RU"/>
              <a:t>2-й з’їзд рад робітничих і солдатських депутатів.</a:t>
            </a:r>
            <a:endParaRPr/>
          </a:p>
        </p:txBody>
      </p:sp>
      <p:sp>
        <p:nvSpPr>
          <p:cNvPr id="320" name="Google Shape;320;p32"/>
          <p:cNvSpPr txBox="1">
            <a:spLocks noGrp="1"/>
          </p:cNvSpPr>
          <p:nvPr>
            <p:ph type="body" idx="1"/>
          </p:nvPr>
        </p:nvSpPr>
        <p:spPr>
          <a:xfrm>
            <a:off x="685800" y="5181600"/>
            <a:ext cx="3810000" cy="94456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3333FF"/>
              </a:buClr>
              <a:buSzPts val="2800"/>
              <a:buNone/>
            </a:pPr>
            <a:r>
              <a:rPr lang="ru-RU">
                <a:solidFill>
                  <a:srgbClr val="3333FF"/>
                </a:solidFill>
                <a:latin typeface="Times New Roman"/>
                <a:ea typeface="Times New Roman"/>
                <a:cs typeface="Times New Roman"/>
                <a:sym typeface="Times New Roman"/>
              </a:rPr>
              <a:t>Виступ Леніна на 2-му з`їзді рад</a:t>
            </a:r>
            <a:endParaRPr>
              <a:solidFill>
                <a:srgbClr val="3333FF"/>
              </a:solidFill>
              <a:latin typeface="Times New Roman"/>
              <a:ea typeface="Times New Roman"/>
              <a:cs typeface="Times New Roman"/>
              <a:sym typeface="Times New Roman"/>
            </a:endParaRPr>
          </a:p>
        </p:txBody>
      </p:sp>
      <p:sp>
        <p:nvSpPr>
          <p:cNvPr id="321" name="Google Shape;321;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dk1"/>
              </a:buClr>
              <a:buSzPct val="100000"/>
              <a:buChar char="•"/>
            </a:pPr>
            <a:r>
              <a:rPr lang="ru-RU"/>
              <a:t>25 жовтня розпочав роботу 2-й з’їзд рад робітничих і солдатських депутатів. Серед 649 делегатів було 390 більшовиків. Хоча деякі делегати виступали за мирне розв’язання питання влади і проти збройного повстання, загони ВРК близько 2-ї години ночі 26 жовтня заарештували Тимчасовий уряд.</a:t>
            </a:r>
            <a:endParaRPr/>
          </a:p>
        </p:txBody>
      </p:sp>
      <p:pic>
        <p:nvPicPr>
          <p:cNvPr id="322" name="Google Shape;322;p32" descr="https://geomap.com.ua/images/wh10b/worldhistory10_files/image250.jpg"/>
          <p:cNvPicPr preferRelativeResize="0"/>
          <p:nvPr/>
        </p:nvPicPr>
        <p:blipFill rotWithShape="1">
          <a:blip r:embed="rId3">
            <a:alphaModFix/>
          </a:blip>
          <a:srcRect/>
          <a:stretch/>
        </p:blipFill>
        <p:spPr>
          <a:xfrm>
            <a:off x="304800" y="1600200"/>
            <a:ext cx="4463512" cy="3657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ru-RU"/>
              <a:t>Основні дати</a:t>
            </a:r>
            <a:endParaRPr/>
          </a:p>
        </p:txBody>
      </p:sp>
      <p:sp>
        <p:nvSpPr>
          <p:cNvPr id="101" name="Google Shape;101;p4"/>
          <p:cNvSpPr txBox="1">
            <a:spLocks noGrp="1"/>
          </p:cNvSpPr>
          <p:nvPr>
            <p:ph type="body" idx="1"/>
          </p:nvPr>
        </p:nvSpPr>
        <p:spPr>
          <a:xfrm>
            <a:off x="1371600" y="1600200"/>
            <a:ext cx="7315200" cy="4525963"/>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dk1"/>
              </a:buClr>
              <a:buSzPct val="100000"/>
              <a:buChar char="•"/>
            </a:pPr>
            <a:r>
              <a:rPr lang="ru-RU" i="1"/>
              <a:t>23 лютого -</a:t>
            </a:r>
            <a:r>
              <a:rPr lang="ru-RU"/>
              <a:t> початок Російської революції</a:t>
            </a:r>
            <a:endParaRPr/>
          </a:p>
          <a:p>
            <a:pPr marL="342900" lvl="0" indent="-342900" algn="l" rtl="0">
              <a:spcBef>
                <a:spcPts val="400"/>
              </a:spcBef>
              <a:spcAft>
                <a:spcPts val="0"/>
              </a:spcAft>
              <a:buClr>
                <a:schemeClr val="dk1"/>
              </a:buClr>
              <a:buSzPct val="100000"/>
              <a:buChar char="•"/>
            </a:pPr>
            <a:r>
              <a:rPr lang="ru-RU" i="1"/>
              <a:t>2 березня -</a:t>
            </a:r>
            <a:r>
              <a:rPr lang="ru-RU"/>
              <a:t>  створення Тимчасового уряду</a:t>
            </a:r>
            <a:endParaRPr/>
          </a:p>
          <a:p>
            <a:pPr marL="342900" lvl="0" indent="-342900" algn="l" rtl="0">
              <a:spcBef>
                <a:spcPts val="400"/>
              </a:spcBef>
              <a:spcAft>
                <a:spcPts val="0"/>
              </a:spcAft>
              <a:buClr>
                <a:schemeClr val="dk1"/>
              </a:buClr>
              <a:buSzPct val="100000"/>
              <a:buChar char="•"/>
            </a:pPr>
            <a:r>
              <a:rPr lang="ru-RU"/>
              <a:t>-  відречення Миколи II</a:t>
            </a:r>
            <a:endParaRPr/>
          </a:p>
          <a:p>
            <a:pPr marL="342900" lvl="0" indent="-342900" algn="l" rtl="0">
              <a:spcBef>
                <a:spcPts val="400"/>
              </a:spcBef>
              <a:spcAft>
                <a:spcPts val="0"/>
              </a:spcAft>
              <a:buClr>
                <a:schemeClr val="dk1"/>
              </a:buClr>
              <a:buSzPct val="100000"/>
              <a:buChar char="•"/>
            </a:pPr>
            <a:r>
              <a:rPr lang="ru-RU" i="1"/>
              <a:t>квітень -</a:t>
            </a:r>
            <a:r>
              <a:rPr lang="ru-RU"/>
              <a:t> урядова криза, спричинена заявою міністра П. Мілюкова про продовження Росією війни до переможного кінця</a:t>
            </a:r>
            <a:endParaRPr/>
          </a:p>
          <a:p>
            <a:pPr marL="342900" lvl="0" indent="-342900" algn="l" rtl="0">
              <a:spcBef>
                <a:spcPts val="400"/>
              </a:spcBef>
              <a:spcAft>
                <a:spcPts val="0"/>
              </a:spcAft>
              <a:buClr>
                <a:schemeClr val="dk1"/>
              </a:buClr>
              <a:buSzPct val="100000"/>
              <a:buChar char="•"/>
            </a:pPr>
            <a:r>
              <a:rPr lang="ru-RU" i="1"/>
              <a:t>3 липня 1917 р. -</a:t>
            </a:r>
            <a:r>
              <a:rPr lang="ru-RU"/>
              <a:t> перша спроба більшовиків захопити владу Росії</a:t>
            </a:r>
            <a:endParaRPr/>
          </a:p>
          <a:p>
            <a:pPr marL="342900" lvl="0" indent="-342900" algn="l" rtl="0">
              <a:spcBef>
                <a:spcPts val="400"/>
              </a:spcBef>
              <a:spcAft>
                <a:spcPts val="0"/>
              </a:spcAft>
              <a:buClr>
                <a:schemeClr val="dk1"/>
              </a:buClr>
              <a:buSzPct val="100000"/>
              <a:buChar char="•"/>
            </a:pPr>
            <a:r>
              <a:rPr lang="ru-RU" i="1"/>
              <a:t>серпень -</a:t>
            </a:r>
            <a:r>
              <a:rPr lang="ru-RU"/>
              <a:t>  військовий заколот генерала Л. Корнилова</a:t>
            </a:r>
            <a:endParaRPr/>
          </a:p>
          <a:p>
            <a:pPr marL="342900" lvl="0" indent="-342900" algn="l" rtl="0">
              <a:spcBef>
                <a:spcPts val="400"/>
              </a:spcBef>
              <a:spcAft>
                <a:spcPts val="0"/>
              </a:spcAft>
              <a:buClr>
                <a:schemeClr val="dk1"/>
              </a:buClr>
              <a:buSzPct val="100000"/>
              <a:buChar char="•"/>
            </a:pPr>
            <a:r>
              <a:rPr lang="ru-RU" i="1"/>
              <a:t>25 жовтня 1917 р. -</a:t>
            </a:r>
            <a:r>
              <a:rPr lang="ru-RU"/>
              <a:t> Жовтнева революція в Росії</a:t>
            </a:r>
            <a:endParaRPr/>
          </a:p>
          <a:p>
            <a:pPr marL="342900" lvl="0" indent="-342900" algn="l" rtl="0">
              <a:spcBef>
                <a:spcPts val="400"/>
              </a:spcBef>
              <a:spcAft>
                <a:spcPts val="0"/>
              </a:spcAft>
              <a:buClr>
                <a:schemeClr val="dk1"/>
              </a:buClr>
              <a:buSzPct val="100000"/>
              <a:buChar char="•"/>
            </a:pPr>
            <a:r>
              <a:rPr lang="ru-RU" i="1"/>
              <a:t>26 жовтня –</a:t>
            </a:r>
            <a:r>
              <a:rPr lang="ru-RU"/>
              <a:t> падіння Тимчасового уряду; перемога більшовицького збройного виступу</a:t>
            </a:r>
            <a:endParaRPr/>
          </a:p>
          <a:p>
            <a:pPr marL="342900" lvl="0" indent="-342900" algn="l" rtl="0">
              <a:spcBef>
                <a:spcPts val="400"/>
              </a:spcBef>
              <a:spcAft>
                <a:spcPts val="0"/>
              </a:spcAft>
              <a:buClr>
                <a:schemeClr val="dk1"/>
              </a:buClr>
              <a:buSzPct val="100000"/>
              <a:buChar char="•"/>
            </a:pPr>
            <a:r>
              <a:rPr lang="ru-RU" i="1"/>
              <a:t>1918 р., 5- 6 січня -</a:t>
            </a:r>
            <a:r>
              <a:rPr lang="ru-RU"/>
              <a:t> засідання Установчих зборів Росії</a:t>
            </a:r>
            <a:endParaRPr/>
          </a:p>
          <a:p>
            <a:pPr marL="342900" lvl="0" indent="-342900" algn="l" rtl="0">
              <a:spcBef>
                <a:spcPts val="400"/>
              </a:spcBef>
              <a:spcAft>
                <a:spcPts val="0"/>
              </a:spcAft>
              <a:buClr>
                <a:schemeClr val="dk1"/>
              </a:buClr>
              <a:buSzPct val="100000"/>
              <a:buChar char="•"/>
            </a:pPr>
            <a:r>
              <a:rPr lang="ru-RU" i="1"/>
              <a:t>6 січня 1918 р. -</a:t>
            </a:r>
            <a:r>
              <a:rPr lang="ru-RU"/>
              <a:t> розгон більшовиками Установчих зборів</a:t>
            </a:r>
            <a:endParaRPr/>
          </a:p>
          <a:p>
            <a:pPr marL="342900" lvl="0" indent="-342900" algn="l" rtl="0">
              <a:spcBef>
                <a:spcPts val="400"/>
              </a:spcBef>
              <a:spcAft>
                <a:spcPts val="0"/>
              </a:spcAft>
              <a:buClr>
                <a:schemeClr val="dk1"/>
              </a:buClr>
              <a:buSzPct val="100000"/>
              <a:buChar char="•"/>
            </a:pPr>
            <a:r>
              <a:rPr lang="ru-RU" i="1"/>
              <a:t>1918– 1920(22) рр. –</a:t>
            </a:r>
            <a:r>
              <a:rPr lang="ru-RU"/>
              <a:t>  громадянська війна</a:t>
            </a:r>
            <a:endParaRPr/>
          </a:p>
          <a:p>
            <a:pPr marL="342900" lvl="0" indent="-215900" algn="l" rtl="0">
              <a:spcBef>
                <a:spcPts val="400"/>
              </a:spcBef>
              <a:spcAft>
                <a:spcPts val="0"/>
              </a:spcAft>
              <a:buClr>
                <a:schemeClr val="dk1"/>
              </a:buClr>
              <a:buSzPct val="100000"/>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3"/>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2800"/>
              <a:buFont typeface="Calibri"/>
              <a:buNone/>
            </a:pPr>
            <a:r>
              <a:rPr lang="ru-RU" sz="2800"/>
              <a:t>На вечірньому засіданні з’їзду виступив Ленін. Він запропонував делегатам декрети про мир і про землю.</a:t>
            </a:r>
            <a:endParaRPr sz="2800"/>
          </a:p>
        </p:txBody>
      </p:sp>
      <p:sp>
        <p:nvSpPr>
          <p:cNvPr id="328" name="Google Shape;328;p33"/>
          <p:cNvSpPr txBox="1">
            <a:spLocks noGrp="1"/>
          </p:cNvSpPr>
          <p:nvPr>
            <p:ph type="body" idx="1"/>
          </p:nvPr>
        </p:nvSpPr>
        <p:spPr>
          <a:xfrm>
            <a:off x="2362200" y="1676400"/>
            <a:ext cx="32766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ctr" rtl="0">
              <a:spcBef>
                <a:spcPts val="0"/>
              </a:spcBef>
              <a:spcAft>
                <a:spcPts val="0"/>
              </a:spcAft>
              <a:buClr>
                <a:schemeClr val="dk1"/>
              </a:buClr>
              <a:buSzPct val="100000"/>
              <a:buChar char="•"/>
            </a:pPr>
            <a:r>
              <a:rPr lang="ru-RU" b="1" i="1" u="sng"/>
              <a:t>Декрет про землю містив таке:</a:t>
            </a:r>
            <a:endParaRPr/>
          </a:p>
          <a:p>
            <a:pPr marL="342900" lvl="0" indent="-342900" algn="l" rtl="0">
              <a:spcBef>
                <a:spcPts val="392"/>
              </a:spcBef>
              <a:spcAft>
                <a:spcPts val="0"/>
              </a:spcAft>
              <a:buClr>
                <a:schemeClr val="dk1"/>
              </a:buClr>
              <a:buSzPct val="100000"/>
              <a:buChar char="•"/>
            </a:pPr>
            <a:r>
              <a:rPr lang="ru-RU"/>
              <a:t>·   націоналізація та конфіскація всіх поміщицьких земель та їх передача радам селянських депутатів для зрівняльного розподілу (150 млн десятин землі);</a:t>
            </a:r>
            <a:endParaRPr/>
          </a:p>
          <a:p>
            <a:pPr marL="342900" lvl="0" indent="-342900" algn="l" rtl="0">
              <a:spcBef>
                <a:spcPts val="392"/>
              </a:spcBef>
              <a:spcAft>
                <a:spcPts val="0"/>
              </a:spcAft>
              <a:buClr>
                <a:schemeClr val="dk1"/>
              </a:buClr>
              <a:buSzPct val="100000"/>
              <a:buChar char="•"/>
            </a:pPr>
            <a:r>
              <a:rPr lang="ru-RU"/>
              <a:t>·   передача селянам реманенту й худоби з поміщицьких садиб (на суму 3 млн крб.);</a:t>
            </a:r>
            <a:endParaRPr/>
          </a:p>
          <a:p>
            <a:pPr marL="342900" lvl="0" indent="-342900" algn="l" rtl="0">
              <a:spcBef>
                <a:spcPts val="392"/>
              </a:spcBef>
              <a:spcAft>
                <a:spcPts val="0"/>
              </a:spcAft>
              <a:buClr>
                <a:schemeClr val="dk1"/>
              </a:buClr>
              <a:buSzPct val="100000"/>
              <a:buChar char="•"/>
            </a:pPr>
            <a:r>
              <a:rPr lang="ru-RU"/>
              <a:t>·   скасування боргу селян на суму 3 млрд крб.</a:t>
            </a:r>
            <a:endParaRPr/>
          </a:p>
          <a:p>
            <a:pPr marL="342900" lvl="0" indent="-218440" algn="l" rtl="0">
              <a:spcBef>
                <a:spcPts val="392"/>
              </a:spcBef>
              <a:spcAft>
                <a:spcPts val="0"/>
              </a:spcAft>
              <a:buClr>
                <a:schemeClr val="dk1"/>
              </a:buClr>
              <a:buSzPct val="100000"/>
              <a:buNone/>
            </a:pPr>
            <a:endParaRPr/>
          </a:p>
        </p:txBody>
      </p:sp>
      <p:sp>
        <p:nvSpPr>
          <p:cNvPr id="329" name="Google Shape;329;p33"/>
          <p:cNvSpPr txBox="1">
            <a:spLocks noGrp="1"/>
          </p:cNvSpPr>
          <p:nvPr>
            <p:ph type="body" idx="2"/>
          </p:nvPr>
        </p:nvSpPr>
        <p:spPr>
          <a:xfrm>
            <a:off x="5638800" y="1600200"/>
            <a:ext cx="3048000" cy="452596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ctr" rtl="0">
              <a:spcBef>
                <a:spcPts val="0"/>
              </a:spcBef>
              <a:spcAft>
                <a:spcPts val="0"/>
              </a:spcAft>
              <a:buClr>
                <a:schemeClr val="dk1"/>
              </a:buClr>
              <a:buSzPct val="100000"/>
              <a:buChar char="•"/>
            </a:pPr>
            <a:r>
              <a:rPr lang="ru-RU" b="1" i="1"/>
              <a:t>Декрет про мир </a:t>
            </a:r>
            <a:r>
              <a:rPr lang="ru-RU"/>
              <a:t>проголошував негайне перемир’я на фронті з Німеччиною; початок переговорів з воюючими сторонами; укладення миру без анексій і контрибуцій.</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None/>
            </a:pPr>
            <a:r>
              <a:rPr lang="ru-RU"/>
              <a:t>підсумком і роботи 2-го з’їзду</a:t>
            </a:r>
            <a:r>
              <a:rPr lang="ru-RU" b="1"/>
              <a:t>Жовтневого перевороту </a:t>
            </a:r>
            <a:r>
              <a:rPr lang="ru-RU"/>
              <a:t> рад став прихід до влади в Росії партій ліворадикального крила соціалістичного табору. Жовтневий переворот започаткував буремні події, що докорінно змінили соціально-економічне життя країни і справили величезний вплив на розвиток світу майже до кінця ХХ ст.</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35" descr="https://cf.ppt-online.org/files1/slide/x/XafcF5krpLPdQEi2MShTWxmobKIHjUvqwZ31ResY9/slide-11.jpg"/>
          <p:cNvPicPr preferRelativeResize="0"/>
          <p:nvPr/>
        </p:nvPicPr>
        <p:blipFill rotWithShape="1">
          <a:blip r:embed="rId3">
            <a:alphaModFix/>
          </a:blip>
          <a:srcRect/>
          <a:stretch/>
        </p:blipFill>
        <p:spPr>
          <a:xfrm>
            <a:off x="814654" y="152400"/>
            <a:ext cx="7795946" cy="623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0" y="304800"/>
            <a:ext cx="6629400" cy="6096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FFFFFF"/>
              </a:buClr>
              <a:buSzPct val="100000"/>
              <a:buFont typeface="Calibri"/>
              <a:buNone/>
            </a:pPr>
            <a:r>
              <a:rPr lang="ru-RU">
                <a:solidFill>
                  <a:srgbClr val="FFFFFF"/>
                </a:solidFill>
              </a:rPr>
              <a:t>Причини революції</a:t>
            </a:r>
            <a:endParaRPr>
              <a:solidFill>
                <a:srgbClr val="FFFFFF"/>
              </a:solidFill>
            </a:endParaRPr>
          </a:p>
        </p:txBody>
      </p:sp>
      <p:grpSp>
        <p:nvGrpSpPr>
          <p:cNvPr id="107" name="Google Shape;107;p7"/>
          <p:cNvGrpSpPr/>
          <p:nvPr/>
        </p:nvGrpSpPr>
        <p:grpSpPr>
          <a:xfrm>
            <a:off x="457097" y="1219200"/>
            <a:ext cx="7619897" cy="1066800"/>
            <a:chOff x="1388" y="1344"/>
            <a:chExt cx="3068" cy="432"/>
          </a:xfrm>
        </p:grpSpPr>
        <p:sp>
          <p:nvSpPr>
            <p:cNvPr id="108" name="Google Shape;108;p7"/>
            <p:cNvSpPr/>
            <p:nvPr/>
          </p:nvSpPr>
          <p:spPr>
            <a:xfrm>
              <a:off x="1756" y="1419"/>
              <a:ext cx="2700" cy="288"/>
            </a:xfrm>
            <a:prstGeom prst="roundRect">
              <a:avLst>
                <a:gd name="adj" fmla="val 16667"/>
              </a:avLst>
            </a:prstGeom>
            <a:gradFill>
              <a:gsLst>
                <a:gs pos="0">
                  <a:srgbClr val="E5F1F9"/>
                </a:gs>
                <a:gs pos="100000">
                  <a:srgbClr val="21B3E1"/>
                </a:gs>
              </a:gsLst>
              <a:lin ang="0" scaled="0"/>
            </a:gradFill>
            <a:ln w="12700" cap="flat" cmpd="sng">
              <a:solidFill>
                <a:schemeClr val="dk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ru-RU" sz="1800" b="1" i="0" u="none" strike="noStrike" cap="none">
                  <a:solidFill>
                    <a:schemeClr val="dk1"/>
                  </a:solidFill>
                  <a:latin typeface="Calibri"/>
                  <a:ea typeface="Calibri"/>
                  <a:cs typeface="Calibri"/>
                  <a:sym typeface="Calibri"/>
                </a:rPr>
                <a:t>Самодержавство</a:t>
              </a:r>
              <a:r>
                <a:rPr lang="ru-RU" sz="1800" b="0" i="0" u="none" strike="noStrike" cap="none">
                  <a:solidFill>
                    <a:schemeClr val="dk1"/>
                  </a:solidFill>
                  <a:latin typeface="Calibri"/>
                  <a:ea typeface="Calibri"/>
                  <a:cs typeface="Calibri"/>
                  <a:sym typeface="Calibri"/>
                </a:rPr>
                <a:t> , яке заважало </a:t>
              </a:r>
              <a:endParaRPr/>
            </a:p>
            <a:p>
              <a:pPr marL="0" marR="0" lvl="0" indent="0" algn="l" rtl="0">
                <a:spcBef>
                  <a:spcPts val="0"/>
                </a:spcBef>
                <a:spcAft>
                  <a:spcPts val="0"/>
                </a:spcAft>
                <a:buNone/>
              </a:pPr>
              <a:r>
                <a:rPr lang="ru-RU" sz="1800">
                  <a:solidFill>
                    <a:schemeClr val="dk1"/>
                  </a:solidFill>
                  <a:latin typeface="Calibri"/>
                  <a:ea typeface="Calibri"/>
                  <a:cs typeface="Calibri"/>
                  <a:sym typeface="Calibri"/>
                </a:rPr>
                <a:t>демократичному розвитку</a:t>
              </a:r>
              <a:endParaRPr sz="1800">
                <a:solidFill>
                  <a:schemeClr val="dk1"/>
                </a:solidFill>
                <a:latin typeface="Calibri"/>
                <a:ea typeface="Calibri"/>
                <a:cs typeface="Calibri"/>
                <a:sym typeface="Calibri"/>
              </a:endParaRPr>
            </a:p>
          </p:txBody>
        </p:sp>
        <p:sp>
          <p:nvSpPr>
            <p:cNvPr id="109" name="Google Shape;109;p7"/>
            <p:cNvSpPr/>
            <p:nvPr/>
          </p:nvSpPr>
          <p:spPr>
            <a:xfrm>
              <a:off x="1388" y="1344"/>
              <a:ext cx="432" cy="432"/>
            </a:xfrm>
            <a:prstGeom prst="diamond">
              <a:avLst/>
            </a:prstGeom>
            <a:gradFill>
              <a:gsLst>
                <a:gs pos="0">
                  <a:srgbClr val="177E9E"/>
                </a:gs>
                <a:gs pos="100000">
                  <a:srgbClr val="21B3E1"/>
                </a:gs>
              </a:gsLst>
              <a:lin ang="0" scaled="0"/>
            </a:gradFill>
            <a:ln w="25400" cap="flat" cmpd="sng">
              <a:solidFill>
                <a:schemeClr val="dk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7"/>
            <p:cNvSpPr txBox="1"/>
            <p:nvPr/>
          </p:nvSpPr>
          <p:spPr>
            <a:xfrm>
              <a:off x="1680" y="1454"/>
              <a:ext cx="2160" cy="2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111" name="Google Shape;111;p7"/>
            <p:cNvSpPr txBox="1"/>
            <p:nvPr/>
          </p:nvSpPr>
          <p:spPr>
            <a:xfrm>
              <a:off x="1480" y="1406"/>
              <a:ext cx="223"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1</a:t>
              </a:r>
              <a:endParaRPr/>
            </a:p>
          </p:txBody>
        </p:sp>
      </p:grpSp>
      <p:grpSp>
        <p:nvGrpSpPr>
          <p:cNvPr id="112" name="Google Shape;112;p7"/>
          <p:cNvGrpSpPr/>
          <p:nvPr/>
        </p:nvGrpSpPr>
        <p:grpSpPr>
          <a:xfrm>
            <a:off x="1524000" y="2133600"/>
            <a:ext cx="7620000" cy="1600200"/>
            <a:chOff x="1296" y="1824"/>
            <a:chExt cx="2981" cy="432"/>
          </a:xfrm>
        </p:grpSpPr>
        <p:sp>
          <p:nvSpPr>
            <p:cNvPr id="113" name="Google Shape;113;p7"/>
            <p:cNvSpPr/>
            <p:nvPr/>
          </p:nvSpPr>
          <p:spPr>
            <a:xfrm>
              <a:off x="1541" y="1920"/>
              <a:ext cx="2736" cy="288"/>
            </a:xfrm>
            <a:prstGeom prst="roundRect">
              <a:avLst>
                <a:gd name="adj" fmla="val 16667"/>
              </a:avLst>
            </a:prstGeom>
            <a:gradFill>
              <a:gsLst>
                <a:gs pos="0">
                  <a:srgbClr val="EEF5E5"/>
                </a:gs>
                <a:gs pos="100000">
                  <a:srgbClr val="99CC00"/>
                </a:gs>
              </a:gsLst>
              <a:lin ang="0" scaled="0"/>
            </a:gradFill>
            <a:ln w="12700" cap="flat" cmpd="sng">
              <a:solidFill>
                <a:schemeClr val="dk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7"/>
            <p:cNvSpPr/>
            <p:nvPr/>
          </p:nvSpPr>
          <p:spPr>
            <a:xfrm>
              <a:off x="1296" y="1824"/>
              <a:ext cx="432" cy="432"/>
            </a:xfrm>
            <a:prstGeom prst="diamond">
              <a:avLst/>
            </a:prstGeom>
            <a:gradFill>
              <a:gsLst>
                <a:gs pos="0">
                  <a:srgbClr val="6B8F00"/>
                </a:gs>
                <a:gs pos="100000">
                  <a:srgbClr val="99CC00"/>
                </a:gs>
              </a:gsLst>
              <a:lin ang="0" scaled="0"/>
            </a:gradFill>
            <a:ln w="25400" cap="flat" cmpd="sng">
              <a:solidFill>
                <a:schemeClr val="dk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7"/>
            <p:cNvSpPr txBox="1"/>
            <p:nvPr/>
          </p:nvSpPr>
          <p:spPr>
            <a:xfrm>
              <a:off x="1680" y="1934"/>
              <a:ext cx="2160" cy="2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rgbClr val="000000"/>
                </a:solidFill>
                <a:latin typeface="Calibri"/>
                <a:ea typeface="Calibri"/>
                <a:cs typeface="Calibri"/>
                <a:sym typeface="Calibri"/>
              </a:endParaRPr>
            </a:p>
          </p:txBody>
        </p:sp>
        <p:sp>
          <p:nvSpPr>
            <p:cNvPr id="116" name="Google Shape;116;p7"/>
            <p:cNvSpPr txBox="1"/>
            <p:nvPr/>
          </p:nvSpPr>
          <p:spPr>
            <a:xfrm>
              <a:off x="1393" y="1886"/>
              <a:ext cx="223"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2</a:t>
              </a:r>
              <a:endParaRPr/>
            </a:p>
          </p:txBody>
        </p:sp>
      </p:grpSp>
      <p:grpSp>
        <p:nvGrpSpPr>
          <p:cNvPr id="117" name="Google Shape;117;p7"/>
          <p:cNvGrpSpPr/>
          <p:nvPr/>
        </p:nvGrpSpPr>
        <p:grpSpPr>
          <a:xfrm>
            <a:off x="457200" y="3962400"/>
            <a:ext cx="5867400" cy="1219200"/>
            <a:chOff x="1296" y="2304"/>
            <a:chExt cx="2976" cy="432"/>
          </a:xfrm>
        </p:grpSpPr>
        <p:sp>
          <p:nvSpPr>
            <p:cNvPr id="118" name="Google Shape;118;p7"/>
            <p:cNvSpPr/>
            <p:nvPr/>
          </p:nvSpPr>
          <p:spPr>
            <a:xfrm>
              <a:off x="1536" y="2379"/>
              <a:ext cx="2736" cy="288"/>
            </a:xfrm>
            <a:prstGeom prst="roundRect">
              <a:avLst>
                <a:gd name="adj" fmla="val 16667"/>
              </a:avLst>
            </a:prstGeom>
            <a:gradFill>
              <a:gsLst>
                <a:gs pos="0">
                  <a:srgbClr val="FFEEE6"/>
                </a:gs>
                <a:gs pos="100000">
                  <a:srgbClr val="FF9933"/>
                </a:gs>
              </a:gsLst>
              <a:lin ang="0" scaled="0"/>
            </a:gradFill>
            <a:ln w="12700" cap="flat" cmpd="sng">
              <a:solidFill>
                <a:schemeClr val="dk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7"/>
            <p:cNvSpPr/>
            <p:nvPr/>
          </p:nvSpPr>
          <p:spPr>
            <a:xfrm>
              <a:off x="1296" y="2304"/>
              <a:ext cx="432" cy="432"/>
            </a:xfrm>
            <a:prstGeom prst="diamond">
              <a:avLst/>
            </a:prstGeom>
            <a:gradFill>
              <a:gsLst>
                <a:gs pos="0">
                  <a:srgbClr val="B36B23"/>
                </a:gs>
                <a:gs pos="100000">
                  <a:srgbClr val="FF9933"/>
                </a:gs>
              </a:gsLst>
              <a:lin ang="0" scaled="0"/>
            </a:gradFill>
            <a:ln w="25400" cap="flat" cmpd="sng">
              <a:solidFill>
                <a:schemeClr val="dk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7"/>
            <p:cNvSpPr txBox="1"/>
            <p:nvPr/>
          </p:nvSpPr>
          <p:spPr>
            <a:xfrm>
              <a:off x="1968" y="2414"/>
              <a:ext cx="1872" cy="2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rgbClr val="000000"/>
                  </a:solidFill>
                  <a:latin typeface="Calibri"/>
                  <a:ea typeface="Calibri"/>
                  <a:cs typeface="Calibri"/>
                  <a:sym typeface="Calibri"/>
                </a:rPr>
                <a:t>  </a:t>
              </a:r>
              <a:endParaRPr sz="1800" b="1">
                <a:solidFill>
                  <a:srgbClr val="000000"/>
                </a:solidFill>
                <a:latin typeface="Calibri"/>
                <a:ea typeface="Calibri"/>
                <a:cs typeface="Calibri"/>
                <a:sym typeface="Calibri"/>
              </a:endParaRPr>
            </a:p>
          </p:txBody>
        </p:sp>
        <p:sp>
          <p:nvSpPr>
            <p:cNvPr id="121" name="Google Shape;121;p7"/>
            <p:cNvSpPr txBox="1"/>
            <p:nvPr/>
          </p:nvSpPr>
          <p:spPr>
            <a:xfrm>
              <a:off x="1393" y="2366"/>
              <a:ext cx="223"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3</a:t>
              </a:r>
              <a:endParaRPr/>
            </a:p>
          </p:txBody>
        </p:sp>
      </p:grpSp>
      <p:grpSp>
        <p:nvGrpSpPr>
          <p:cNvPr id="122" name="Google Shape;122;p7"/>
          <p:cNvGrpSpPr/>
          <p:nvPr/>
        </p:nvGrpSpPr>
        <p:grpSpPr>
          <a:xfrm>
            <a:off x="1447800" y="5105400"/>
            <a:ext cx="7315200" cy="1752600"/>
            <a:chOff x="1296" y="2832"/>
            <a:chExt cx="2976" cy="432"/>
          </a:xfrm>
        </p:grpSpPr>
        <p:sp>
          <p:nvSpPr>
            <p:cNvPr id="123" name="Google Shape;123;p7"/>
            <p:cNvSpPr/>
            <p:nvPr/>
          </p:nvSpPr>
          <p:spPr>
            <a:xfrm>
              <a:off x="1536" y="2907"/>
              <a:ext cx="2736" cy="288"/>
            </a:xfrm>
            <a:prstGeom prst="roundRect">
              <a:avLst>
                <a:gd name="adj" fmla="val 16667"/>
              </a:avLst>
            </a:prstGeom>
            <a:gradFill>
              <a:gsLst>
                <a:gs pos="0">
                  <a:srgbClr val="FAE9F5"/>
                </a:gs>
                <a:gs pos="100000">
                  <a:srgbClr val="E46ACD"/>
                </a:gs>
              </a:gsLst>
              <a:lin ang="0" scaled="0"/>
            </a:gradFill>
            <a:ln w="12700" cap="flat" cmpd="sng">
              <a:solidFill>
                <a:schemeClr val="dk1"/>
              </a:solidFill>
              <a:prstDash val="solid"/>
              <a:round/>
              <a:headEnd type="none" w="sm" len="sm"/>
              <a:tailEnd type="none" w="sm" len="sm"/>
            </a:ln>
            <a:effectLst>
              <a:outerShdw dist="99190" dir="238833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7"/>
            <p:cNvSpPr/>
            <p:nvPr/>
          </p:nvSpPr>
          <p:spPr>
            <a:xfrm>
              <a:off x="1296" y="2832"/>
              <a:ext cx="432" cy="432"/>
            </a:xfrm>
            <a:prstGeom prst="diamond">
              <a:avLst/>
            </a:prstGeom>
            <a:gradFill>
              <a:gsLst>
                <a:gs pos="0">
                  <a:srgbClr val="A04A90"/>
                </a:gs>
                <a:gs pos="100000">
                  <a:srgbClr val="E46ACD"/>
                </a:gs>
              </a:gsLst>
              <a:lin ang="0" scaled="0"/>
            </a:gradFill>
            <a:ln w="25400" cap="flat" cmpd="sng">
              <a:solidFill>
                <a:schemeClr val="dk1"/>
              </a:solidFill>
              <a:prstDash val="solid"/>
              <a:miter lim="800000"/>
              <a:headEnd type="none" w="sm" len="sm"/>
              <a:tailEnd type="none" w="sm" len="sm"/>
            </a:ln>
            <a:effectLst>
              <a:outerShdw dist="63500" dir="2212194" algn="ctr" rotWithShape="0">
                <a:srgbClr val="333333">
                  <a:alpha val="49803"/>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7"/>
            <p:cNvSpPr txBox="1"/>
            <p:nvPr/>
          </p:nvSpPr>
          <p:spPr>
            <a:xfrm>
              <a:off x="1680" y="2942"/>
              <a:ext cx="2160" cy="2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rgbClr val="000000"/>
                  </a:solidFill>
                  <a:latin typeface="Calibri"/>
                  <a:ea typeface="Calibri"/>
                  <a:cs typeface="Calibri"/>
                  <a:sym typeface="Calibri"/>
                </a:rPr>
                <a:t>  </a:t>
              </a:r>
              <a:endParaRPr sz="1800" b="1">
                <a:solidFill>
                  <a:srgbClr val="000000"/>
                </a:solidFill>
                <a:latin typeface="Calibri"/>
                <a:ea typeface="Calibri"/>
                <a:cs typeface="Calibri"/>
                <a:sym typeface="Calibri"/>
              </a:endParaRPr>
            </a:p>
          </p:txBody>
        </p:sp>
        <p:sp>
          <p:nvSpPr>
            <p:cNvPr id="126" name="Google Shape;126;p7"/>
            <p:cNvSpPr txBox="1"/>
            <p:nvPr/>
          </p:nvSpPr>
          <p:spPr>
            <a:xfrm>
              <a:off x="1393" y="2894"/>
              <a:ext cx="223" cy="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400">
                  <a:solidFill>
                    <a:schemeClr val="dk1"/>
                  </a:solidFill>
                  <a:latin typeface="Calibri"/>
                  <a:ea typeface="Calibri"/>
                  <a:cs typeface="Calibri"/>
                  <a:sym typeface="Calibri"/>
                </a:rPr>
                <a:t>4</a:t>
              </a:r>
              <a:endParaRPr/>
            </a:p>
          </p:txBody>
        </p:sp>
      </p:grpSp>
      <p:sp>
        <p:nvSpPr>
          <p:cNvPr id="127" name="Google Shape;127;p7"/>
          <p:cNvSpPr/>
          <p:nvPr/>
        </p:nvSpPr>
        <p:spPr>
          <a:xfrm>
            <a:off x="2590800" y="2590800"/>
            <a:ext cx="4191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Calibri"/>
                <a:ea typeface="Calibri"/>
                <a:cs typeface="Calibri"/>
                <a:sym typeface="Calibri"/>
              </a:rPr>
              <a:t>невирішеність аграрного питання</a:t>
            </a:r>
            <a:r>
              <a:rPr lang="ru-RU" sz="1800">
                <a:solidFill>
                  <a:schemeClr val="dk1"/>
                </a:solidFill>
                <a:latin typeface="Calibri"/>
                <a:ea typeface="Calibri"/>
                <a:cs typeface="Calibri"/>
                <a:sym typeface="Calibri"/>
              </a:rPr>
              <a:t>: існування поміщицького господарства, безземелля значної частини селян</a:t>
            </a:r>
            <a:endParaRPr sz="1800">
              <a:solidFill>
                <a:schemeClr val="dk1"/>
              </a:solidFill>
              <a:latin typeface="Calibri"/>
              <a:ea typeface="Calibri"/>
              <a:cs typeface="Calibri"/>
              <a:sym typeface="Calibri"/>
            </a:endParaRPr>
          </a:p>
        </p:txBody>
      </p:sp>
      <p:sp>
        <p:nvSpPr>
          <p:cNvPr id="128" name="Google Shape;128;p7"/>
          <p:cNvSpPr/>
          <p:nvPr/>
        </p:nvSpPr>
        <p:spPr>
          <a:xfrm>
            <a:off x="1752600" y="4343400"/>
            <a:ext cx="4495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1800" b="1">
                <a:solidFill>
                  <a:schemeClr val="dk1"/>
                </a:solidFill>
                <a:latin typeface="Calibri"/>
                <a:ea typeface="Calibri"/>
                <a:cs typeface="Calibri"/>
                <a:sym typeface="Calibri"/>
              </a:rPr>
              <a:t>невирішеність національного питання</a:t>
            </a:r>
            <a:endParaRPr sz="1800" b="1">
              <a:solidFill>
                <a:schemeClr val="dk1"/>
              </a:solidFill>
              <a:latin typeface="Calibri"/>
              <a:ea typeface="Calibri"/>
              <a:cs typeface="Calibri"/>
              <a:sym typeface="Calibri"/>
            </a:endParaRPr>
          </a:p>
        </p:txBody>
      </p:sp>
      <p:sp>
        <p:nvSpPr>
          <p:cNvPr id="129" name="Google Shape;129;p7"/>
          <p:cNvSpPr/>
          <p:nvPr/>
        </p:nvSpPr>
        <p:spPr>
          <a:xfrm>
            <a:off x="2971800" y="5486400"/>
            <a:ext cx="518160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ru-RU" sz="2000">
                <a:solidFill>
                  <a:schemeClr val="dk1"/>
                </a:solidFill>
                <a:latin typeface="Times New Roman"/>
                <a:ea typeface="Times New Roman"/>
                <a:cs typeface="Times New Roman"/>
                <a:sym typeface="Times New Roman"/>
              </a:rPr>
              <a:t>загострення всіх проблем Російської імперії внаслідок </a:t>
            </a:r>
            <a:r>
              <a:rPr lang="ru-RU" sz="2000" b="1">
                <a:solidFill>
                  <a:schemeClr val="dk1"/>
                </a:solidFill>
                <a:latin typeface="Times New Roman"/>
                <a:ea typeface="Times New Roman"/>
                <a:cs typeface="Times New Roman"/>
                <a:sym typeface="Times New Roman"/>
              </a:rPr>
              <a:t>невдалої участі в першій світовій війні.</a:t>
            </a:r>
            <a:endParaRPr sz="2000" b="1">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8"/>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lt1"/>
              </a:buClr>
              <a:buSzPct val="100000"/>
              <a:buFont typeface="Calibri"/>
              <a:buNone/>
            </a:pPr>
            <a:r>
              <a:rPr lang="ru-RU" i="1"/>
              <a:t>Завданнями революції в Росії були</a:t>
            </a:r>
            <a:endParaRPr/>
          </a:p>
        </p:txBody>
      </p:sp>
      <p:grpSp>
        <p:nvGrpSpPr>
          <p:cNvPr id="135" name="Google Shape;135;p8"/>
          <p:cNvGrpSpPr/>
          <p:nvPr/>
        </p:nvGrpSpPr>
        <p:grpSpPr>
          <a:xfrm>
            <a:off x="228600" y="1171574"/>
            <a:ext cx="8686799" cy="5429251"/>
            <a:chOff x="0" y="28574"/>
            <a:chExt cx="8686799" cy="5429251"/>
          </a:xfrm>
        </p:grpSpPr>
        <p:sp>
          <p:nvSpPr>
            <p:cNvPr id="136" name="Google Shape;136;p8"/>
            <p:cNvSpPr/>
            <p:nvPr/>
          </p:nvSpPr>
          <p:spPr>
            <a:xfrm>
              <a:off x="0" y="28574"/>
              <a:ext cx="2714624" cy="1628775"/>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8"/>
            <p:cNvSpPr txBox="1"/>
            <p:nvPr/>
          </p:nvSpPr>
          <p:spPr>
            <a:xfrm>
              <a:off x="0" y="28574"/>
              <a:ext cx="2714624" cy="162877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ru-RU" sz="2000" b="0" i="0">
                  <a:solidFill>
                    <a:schemeClr val="lt1"/>
                  </a:solidFill>
                  <a:latin typeface="Calibri"/>
                  <a:ea typeface="Calibri"/>
                  <a:cs typeface="Calibri"/>
                  <a:sym typeface="Calibri"/>
                </a:rPr>
                <a:t>ліквідація самодержавної форми правління і перехід до парламентської демократії</a:t>
              </a:r>
              <a:endParaRPr sz="2000">
                <a:solidFill>
                  <a:schemeClr val="lt1"/>
                </a:solidFill>
                <a:latin typeface="Calibri"/>
                <a:ea typeface="Calibri"/>
                <a:cs typeface="Calibri"/>
                <a:sym typeface="Calibri"/>
              </a:endParaRPr>
            </a:p>
          </p:txBody>
        </p:sp>
        <p:sp>
          <p:nvSpPr>
            <p:cNvPr id="138" name="Google Shape;138;p8"/>
            <p:cNvSpPr/>
            <p:nvPr/>
          </p:nvSpPr>
          <p:spPr>
            <a:xfrm>
              <a:off x="2986087" y="28574"/>
              <a:ext cx="2714624" cy="1628775"/>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
            <p:cNvSpPr txBox="1"/>
            <p:nvPr/>
          </p:nvSpPr>
          <p:spPr>
            <a:xfrm>
              <a:off x="2986087" y="28574"/>
              <a:ext cx="2714624" cy="162877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ru-RU" sz="2000" b="0" i="0">
                  <a:solidFill>
                    <a:schemeClr val="lt1"/>
                  </a:solidFill>
                  <a:latin typeface="Calibri"/>
                  <a:ea typeface="Calibri"/>
                  <a:cs typeface="Calibri"/>
                  <a:sym typeface="Calibri"/>
                </a:rPr>
                <a:t>створення умов для вільного розвитку ринкових відносин</a:t>
              </a:r>
              <a:endParaRPr sz="2000">
                <a:solidFill>
                  <a:schemeClr val="lt1"/>
                </a:solidFill>
                <a:latin typeface="Calibri"/>
                <a:ea typeface="Calibri"/>
                <a:cs typeface="Calibri"/>
                <a:sym typeface="Calibri"/>
              </a:endParaRPr>
            </a:p>
          </p:txBody>
        </p:sp>
        <p:sp>
          <p:nvSpPr>
            <p:cNvPr id="140" name="Google Shape;140;p8"/>
            <p:cNvSpPr/>
            <p:nvPr/>
          </p:nvSpPr>
          <p:spPr>
            <a:xfrm>
              <a:off x="5972175" y="28574"/>
              <a:ext cx="2714624" cy="1628775"/>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8"/>
            <p:cNvSpPr txBox="1"/>
            <p:nvPr/>
          </p:nvSpPr>
          <p:spPr>
            <a:xfrm>
              <a:off x="5972175" y="28574"/>
              <a:ext cx="2714624" cy="162877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ru-RU" sz="2000" b="0" i="0">
                  <a:solidFill>
                    <a:schemeClr val="lt1"/>
                  </a:solidFill>
                  <a:latin typeface="Calibri"/>
                  <a:ea typeface="Calibri"/>
                  <a:cs typeface="Calibri"/>
                  <a:sym typeface="Calibri"/>
                </a:rPr>
                <a:t>вирішення аграрного питання</a:t>
              </a:r>
              <a:endParaRPr sz="2000">
                <a:solidFill>
                  <a:schemeClr val="lt1"/>
                </a:solidFill>
                <a:latin typeface="Calibri"/>
                <a:ea typeface="Calibri"/>
                <a:cs typeface="Calibri"/>
                <a:sym typeface="Calibri"/>
              </a:endParaRPr>
            </a:p>
          </p:txBody>
        </p:sp>
        <p:sp>
          <p:nvSpPr>
            <p:cNvPr id="142" name="Google Shape;142;p8"/>
            <p:cNvSpPr/>
            <p:nvPr/>
          </p:nvSpPr>
          <p:spPr>
            <a:xfrm>
              <a:off x="42456" y="1837731"/>
              <a:ext cx="2714624" cy="1628775"/>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8"/>
            <p:cNvSpPr txBox="1"/>
            <p:nvPr/>
          </p:nvSpPr>
          <p:spPr>
            <a:xfrm>
              <a:off x="42456" y="1837731"/>
              <a:ext cx="2714624" cy="162877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ru-RU" sz="2000" b="0" i="0">
                  <a:solidFill>
                    <a:schemeClr val="lt1"/>
                  </a:solidFill>
                  <a:latin typeface="Calibri"/>
                  <a:ea typeface="Calibri"/>
                  <a:cs typeface="Calibri"/>
                  <a:sym typeface="Calibri"/>
                </a:rPr>
                <a:t>забезпечення вільного розвитку націй, що населяли Росію</a:t>
              </a:r>
              <a:endParaRPr sz="2000">
                <a:solidFill>
                  <a:schemeClr val="lt1"/>
                </a:solidFill>
                <a:latin typeface="Calibri"/>
                <a:ea typeface="Calibri"/>
                <a:cs typeface="Calibri"/>
                <a:sym typeface="Calibri"/>
              </a:endParaRPr>
            </a:p>
          </p:txBody>
        </p:sp>
        <p:sp>
          <p:nvSpPr>
            <p:cNvPr id="144" name="Google Shape;144;p8"/>
            <p:cNvSpPr/>
            <p:nvPr/>
          </p:nvSpPr>
          <p:spPr>
            <a:xfrm>
              <a:off x="5972175" y="1913192"/>
              <a:ext cx="2714624" cy="1628775"/>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txBox="1"/>
            <p:nvPr/>
          </p:nvSpPr>
          <p:spPr>
            <a:xfrm>
              <a:off x="5972175" y="1913192"/>
              <a:ext cx="2714624" cy="162877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ru-RU" sz="2000" b="0" i="0">
                  <a:solidFill>
                    <a:schemeClr val="lt1"/>
                  </a:solidFill>
                  <a:latin typeface="Calibri"/>
                  <a:ea typeface="Calibri"/>
                  <a:cs typeface="Calibri"/>
                  <a:sym typeface="Calibri"/>
                </a:rPr>
                <a:t>гарантія захисту соціальних прав робітників</a:t>
              </a:r>
              <a:endParaRPr sz="2000">
                <a:solidFill>
                  <a:schemeClr val="lt1"/>
                </a:solidFill>
                <a:latin typeface="Calibri"/>
                <a:ea typeface="Calibri"/>
                <a:cs typeface="Calibri"/>
                <a:sym typeface="Calibri"/>
              </a:endParaRPr>
            </a:p>
          </p:txBody>
        </p:sp>
        <p:sp>
          <p:nvSpPr>
            <p:cNvPr id="146" name="Google Shape;146;p8"/>
            <p:cNvSpPr/>
            <p:nvPr/>
          </p:nvSpPr>
          <p:spPr>
            <a:xfrm>
              <a:off x="3060658" y="1837731"/>
              <a:ext cx="2714624" cy="1628775"/>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8"/>
            <p:cNvSpPr txBox="1"/>
            <p:nvPr/>
          </p:nvSpPr>
          <p:spPr>
            <a:xfrm>
              <a:off x="3060658" y="1837731"/>
              <a:ext cx="2714624" cy="162877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ru-RU" sz="2000" b="0" i="0">
                  <a:solidFill>
                    <a:schemeClr val="lt1"/>
                  </a:solidFill>
                  <a:latin typeface="Calibri"/>
                  <a:ea typeface="Calibri"/>
                  <a:cs typeface="Calibri"/>
                  <a:sym typeface="Calibri"/>
                </a:rPr>
                <a:t>демократизація суспільно-по­літичного життя країни</a:t>
              </a:r>
              <a:endParaRPr sz="2000">
                <a:solidFill>
                  <a:schemeClr val="lt1"/>
                </a:solidFill>
                <a:latin typeface="Calibri"/>
                <a:ea typeface="Calibri"/>
                <a:cs typeface="Calibri"/>
                <a:sym typeface="Calibri"/>
              </a:endParaRPr>
            </a:p>
          </p:txBody>
        </p:sp>
        <p:sp>
          <p:nvSpPr>
            <p:cNvPr id="148" name="Google Shape;148;p8"/>
            <p:cNvSpPr/>
            <p:nvPr/>
          </p:nvSpPr>
          <p:spPr>
            <a:xfrm>
              <a:off x="2986087" y="3829050"/>
              <a:ext cx="2714624" cy="1628775"/>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txBox="1"/>
            <p:nvPr/>
          </p:nvSpPr>
          <p:spPr>
            <a:xfrm>
              <a:off x="2986087" y="3829050"/>
              <a:ext cx="2714624" cy="1628775"/>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None/>
              </a:pPr>
              <a:r>
                <a:rPr lang="ru-RU" sz="2000" b="0" i="0">
                  <a:solidFill>
                    <a:schemeClr val="lt1"/>
                  </a:solidFill>
                  <a:latin typeface="Calibri"/>
                  <a:ea typeface="Calibri"/>
                  <a:cs typeface="Calibri"/>
                  <a:sym typeface="Calibri"/>
                </a:rPr>
                <a:t>виведення Росії з війни</a:t>
              </a:r>
              <a:endParaRPr sz="20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9"/>
          <p:cNvSpPr txBox="1">
            <a:spLocks noGrp="1"/>
          </p:cNvSpPr>
          <p:nvPr>
            <p:ph type="title"/>
          </p:nvPr>
        </p:nvSpPr>
        <p:spPr>
          <a:xfrm>
            <a:off x="228600" y="0"/>
            <a:ext cx="4800600" cy="8382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000"/>
              <a:buFont typeface="Calibri"/>
              <a:buNone/>
            </a:pPr>
            <a:r>
              <a:rPr lang="ru-RU" sz="4000"/>
              <a:t>Початок революції</a:t>
            </a:r>
            <a:endParaRPr sz="4000"/>
          </a:p>
        </p:txBody>
      </p:sp>
      <p:sp>
        <p:nvSpPr>
          <p:cNvPr id="155" name="Google Shape;155;p9"/>
          <p:cNvSpPr txBox="1">
            <a:spLocks noGrp="1"/>
          </p:cNvSpPr>
          <p:nvPr>
            <p:ph type="body" idx="1"/>
          </p:nvPr>
        </p:nvSpPr>
        <p:spPr>
          <a:xfrm>
            <a:off x="4800600" y="304800"/>
            <a:ext cx="4038600" cy="6553200"/>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rgbClr val="3333FF"/>
              </a:buClr>
              <a:buSzPts val="2400"/>
              <a:buNone/>
            </a:pPr>
            <a:r>
              <a:rPr lang="ru-RU" sz="2400">
                <a:solidFill>
                  <a:srgbClr val="3333FF"/>
                </a:solidFill>
                <a:latin typeface="Times New Roman"/>
                <a:ea typeface="Times New Roman"/>
                <a:cs typeface="Times New Roman"/>
                <a:sym typeface="Times New Roman"/>
              </a:rPr>
              <a:t>Війна й породжені нею негаразди на 1917 р. підвели Російську імперію до рокової межі: до війська було мобілізовано 15,5 млн чоловіків (13 млн - селяни); нестача продуктів харчування (у Петрограді в лютому 1917 р. запасів хліба залишалось на 10-12 днів), підвищення податків, збільшення тривалості робочого дня на виробництві загрожували фізичному виживанню населення.</a:t>
            </a:r>
            <a:endParaRPr sz="2400">
              <a:solidFill>
                <a:srgbClr val="3333FF"/>
              </a:solidFill>
              <a:latin typeface="Times New Roman"/>
              <a:ea typeface="Times New Roman"/>
              <a:cs typeface="Times New Roman"/>
              <a:sym typeface="Times New Roman"/>
            </a:endParaRPr>
          </a:p>
        </p:txBody>
      </p:sp>
      <p:pic>
        <p:nvPicPr>
          <p:cNvPr id="156" name="Google Shape;156;p9" descr="Результат пошуку зображень за запитом &quot;революція в росії 1917 року&quot;"/>
          <p:cNvPicPr preferRelativeResize="0"/>
          <p:nvPr/>
        </p:nvPicPr>
        <p:blipFill rotWithShape="1">
          <a:blip r:embed="rId3">
            <a:alphaModFix/>
          </a:blip>
          <a:srcRect/>
          <a:stretch/>
        </p:blipFill>
        <p:spPr>
          <a:xfrm>
            <a:off x="304800" y="762000"/>
            <a:ext cx="4328253" cy="2743200"/>
          </a:xfrm>
          <a:prstGeom prst="rect">
            <a:avLst/>
          </a:prstGeom>
          <a:noFill/>
          <a:ln>
            <a:noFill/>
          </a:ln>
        </p:spPr>
      </p:pic>
      <p:sp>
        <p:nvSpPr>
          <p:cNvPr id="157" name="Google Shape;157;p9"/>
          <p:cNvSpPr/>
          <p:nvPr/>
        </p:nvSpPr>
        <p:spPr>
          <a:xfrm>
            <a:off x="609600" y="3810000"/>
            <a:ext cx="457200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b="1" i="1">
                <a:solidFill>
                  <a:schemeClr val="dk1"/>
                </a:solidFill>
                <a:latin typeface="Times New Roman"/>
                <a:ea typeface="Times New Roman"/>
                <a:cs typeface="Times New Roman"/>
                <a:sym typeface="Times New Roman"/>
              </a:rPr>
              <a:t>23 лютого 1917 р. (за старим стилем) на Путиловському заводі розпочався страйк. </a:t>
            </a:r>
            <a:endParaRPr/>
          </a:p>
          <a:p>
            <a:pPr marL="0" marR="0" lvl="0" indent="0" algn="ctr" rtl="0">
              <a:spcBef>
                <a:spcPts val="0"/>
              </a:spcBef>
              <a:spcAft>
                <a:spcPts val="0"/>
              </a:spcAft>
              <a:buNone/>
            </a:pPr>
            <a:r>
              <a:rPr lang="ru-RU" sz="1800" b="1" i="1">
                <a:solidFill>
                  <a:schemeClr val="dk1"/>
                </a:solidFill>
                <a:latin typeface="Times New Roman"/>
                <a:ea typeface="Times New Roman"/>
                <a:cs typeface="Times New Roman"/>
                <a:sym typeface="Times New Roman"/>
              </a:rPr>
              <a:t>28 лютого вже страйкували 240 тис. робітників</a:t>
            </a:r>
            <a:endParaRPr sz="1800" b="1" i="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9"/>
          <p:cNvSpPr/>
          <p:nvPr/>
        </p:nvSpPr>
        <p:spPr>
          <a:xfrm>
            <a:off x="533400" y="5181600"/>
            <a:ext cx="4572000"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a:solidFill>
                  <a:schemeClr val="dk1"/>
                </a:solidFill>
                <a:latin typeface="Times New Roman"/>
                <a:ea typeface="Times New Roman"/>
                <a:cs typeface="Times New Roman"/>
                <a:sym typeface="Times New Roman"/>
              </a:rPr>
              <a:t>Це був стихійний вибух невдоволення невирішенністю соціальних проблем, що накопичилися.</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0"/>
          <p:cNvSpPr txBox="1">
            <a:spLocks noGrp="1"/>
          </p:cNvSpPr>
          <p:nvPr>
            <p:ph type="body" idx="2"/>
          </p:nvPr>
        </p:nvSpPr>
        <p:spPr>
          <a:xfrm>
            <a:off x="5105400" y="685800"/>
            <a:ext cx="4038600" cy="4525963"/>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dk1"/>
              </a:buClr>
              <a:buSzPts val="2300"/>
              <a:buNone/>
            </a:pPr>
            <a:r>
              <a:rPr lang="ru-RU" sz="2300">
                <a:latin typeface="Times New Roman"/>
                <a:ea typeface="Times New Roman"/>
                <a:cs typeface="Times New Roman"/>
                <a:sym typeface="Times New Roman"/>
              </a:rPr>
              <a:t>Спроба поліції за наказом царя придушити виступи робітників лише загострила ситуацію. А залучення військ до проведення каральних операцій викликало обурення серед солдатів. 27 лютого солдати Волинського полку відмовилися стріляти в демонстрантів і перейшли на їхній бік. Звістка про це розлетілася столицею. Гарнізон Петрограда перейшов на бік повсталого народу.</a:t>
            </a:r>
            <a:endParaRPr sz="2300">
              <a:latin typeface="Times New Roman"/>
              <a:ea typeface="Times New Roman"/>
              <a:cs typeface="Times New Roman"/>
              <a:sym typeface="Times New Roman"/>
            </a:endParaRPr>
          </a:p>
        </p:txBody>
      </p:sp>
      <p:pic>
        <p:nvPicPr>
          <p:cNvPr id="164" name="Google Shape;164;p10" descr="https://geomap.com.ua/images/wh10b/worldhistory10_files/image232.jpg"/>
          <p:cNvPicPr preferRelativeResize="0"/>
          <p:nvPr/>
        </p:nvPicPr>
        <p:blipFill rotWithShape="1">
          <a:blip r:embed="rId3">
            <a:alphaModFix/>
          </a:blip>
          <a:srcRect/>
          <a:stretch/>
        </p:blipFill>
        <p:spPr>
          <a:xfrm>
            <a:off x="0" y="609600"/>
            <a:ext cx="5257800" cy="4953000"/>
          </a:xfrm>
          <a:prstGeom prst="rect">
            <a:avLst/>
          </a:prstGeom>
          <a:noFill/>
          <a:ln>
            <a:noFill/>
          </a:ln>
        </p:spPr>
      </p:pic>
      <p:sp>
        <p:nvSpPr>
          <p:cNvPr id="165" name="Google Shape;165;p10"/>
          <p:cNvSpPr/>
          <p:nvPr/>
        </p:nvSpPr>
        <p:spPr>
          <a:xfrm>
            <a:off x="381000" y="5791200"/>
            <a:ext cx="4572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ru-RU" sz="1800" b="1" i="1">
                <a:solidFill>
                  <a:schemeClr val="dk1"/>
                </a:solidFill>
                <a:latin typeface="Times New Roman"/>
                <a:ea typeface="Times New Roman"/>
                <a:cs typeface="Times New Roman"/>
                <a:sym typeface="Times New Roman"/>
              </a:rPr>
              <a:t>Демонстрація солдат під час лютневих подій</a:t>
            </a:r>
            <a:endParaRPr sz="1800" b="1">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1" descr="https://gorodenok.com/wp-content/uploads/2014/01/iu_10_2.jpg"/>
          <p:cNvPicPr preferRelativeResize="0"/>
          <p:nvPr/>
        </p:nvPicPr>
        <p:blipFill rotWithShape="1">
          <a:blip r:embed="rId3">
            <a:alphaModFix/>
          </a:blip>
          <a:srcRect/>
          <a:stretch/>
        </p:blipFill>
        <p:spPr>
          <a:xfrm>
            <a:off x="1828800" y="473964"/>
            <a:ext cx="7090200" cy="60030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2"/>
          <p:cNvSpPr txBox="1">
            <a:spLocks noGrp="1"/>
          </p:cNvSpPr>
          <p:nvPr>
            <p:ph type="title"/>
          </p:nvPr>
        </p:nvSpPr>
        <p:spPr>
          <a:xfrm>
            <a:off x="457200" y="152400"/>
            <a:ext cx="8229600" cy="1033166"/>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lt1"/>
              </a:buClr>
              <a:buSzPts val="4400"/>
              <a:buFont typeface="Calibri"/>
              <a:buNone/>
            </a:pPr>
            <a:r>
              <a:rPr lang="ru-RU" i="1"/>
              <a:t>Микола ІІ з  родиною</a:t>
            </a:r>
            <a:endParaRPr/>
          </a:p>
        </p:txBody>
      </p:sp>
      <p:pic>
        <p:nvPicPr>
          <p:cNvPr id="176" name="Google Shape;176;p12" descr="https://geomap.com.ua/images/wh10b/worldhistory10_files/image236.jpg"/>
          <p:cNvPicPr preferRelativeResize="0"/>
          <p:nvPr/>
        </p:nvPicPr>
        <p:blipFill rotWithShape="1">
          <a:blip r:embed="rId3">
            <a:alphaModFix/>
          </a:blip>
          <a:srcRect/>
          <a:stretch/>
        </p:blipFill>
        <p:spPr>
          <a:xfrm>
            <a:off x="1676400" y="1371600"/>
            <a:ext cx="5334000" cy="525887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931</Words>
  <Application>Microsoft Office PowerPoint</Application>
  <PresentationFormat>Экран (4:3)</PresentationFormat>
  <Paragraphs>129</Paragraphs>
  <Slides>32</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Office Theme</vt:lpstr>
      <vt:lpstr>РОСІЙСЬКА РЕВОЛЮЦІЯ 1917 РОКУ</vt:lpstr>
      <vt:lpstr>Основні поняття: </vt:lpstr>
      <vt:lpstr>Основні дати</vt:lpstr>
      <vt:lpstr>Причини революції</vt:lpstr>
      <vt:lpstr>Завданнями революції в Росії були</vt:lpstr>
      <vt:lpstr>Початок революції</vt:lpstr>
      <vt:lpstr>Слайд 7</vt:lpstr>
      <vt:lpstr>Слайд 8</vt:lpstr>
      <vt:lpstr>Микола ІІ з  родиною</vt:lpstr>
      <vt:lpstr>Боротьба за владу</vt:lpstr>
      <vt:lpstr>Слайд 11</vt:lpstr>
      <vt:lpstr>1 березня 1917 р. виконком Петроградської ради видав наказ № 1, адресований військам Петроградського гарнізону. Згідно з ним</vt:lpstr>
      <vt:lpstr>3-го березня 1917 р.</vt:lpstr>
      <vt:lpstr>Слайд 14</vt:lpstr>
      <vt:lpstr>Двовладдя </vt:lpstr>
      <vt:lpstr>Слайд 16</vt:lpstr>
      <vt:lpstr>Розкол революційного руху</vt:lpstr>
      <vt:lpstr> Володимир Ілліч Ульянов (Ленін)</vt:lpstr>
      <vt:lpstr>кризи Тимчасового уряду</vt:lpstr>
      <vt:lpstr>У червні 1917 р. у Петрограді відбувся 1-й з’їзд рад</vt:lpstr>
      <vt:lpstr>Слайд 21</vt:lpstr>
      <vt:lpstr>Слайд 22</vt:lpstr>
      <vt:lpstr>Заколот генерала Корнілова (серпень 1917 р.)</vt:lpstr>
      <vt:lpstr>Олександр Керенський</vt:lpstr>
      <vt:lpstr>Слайд 25</vt:lpstr>
      <vt:lpstr>Підготовка більшовтків до повстання</vt:lpstr>
      <vt:lpstr>Протягом 24-25 жовтня військові загони ВРК перейшли в наступ і захопили важливі об’єкти в столиці. Керенський залишив Петроград і від’їхав до Пскова.</vt:lpstr>
      <vt:lpstr>Слайд 28</vt:lpstr>
      <vt:lpstr>2-й з’їзд рад робітничих і солдатських депутатів.</vt:lpstr>
      <vt:lpstr>На вечірньому засіданні з’їзду виступив Ленін. Він запропонував делегатам декрети про мир і про землю.</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РОСІЙСЬКА РЕВОЛЮЦІЯ 1917 РОКУ</dc:title>
  <dc:creator>user</dc:creator>
  <cp:lastModifiedBy>user</cp:lastModifiedBy>
  <cp:revision>1</cp:revision>
  <dcterms:created xsi:type="dcterms:W3CDTF">2015-12-09T15:59:37Z</dcterms:created>
  <dcterms:modified xsi:type="dcterms:W3CDTF">2023-09-27T17:00:38Z</dcterms:modified>
</cp:coreProperties>
</file>