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321" r:id="rId2"/>
    <p:sldId id="322" r:id="rId3"/>
    <p:sldId id="331" r:id="rId4"/>
    <p:sldId id="323" r:id="rId5"/>
    <p:sldId id="324" r:id="rId6"/>
    <p:sldId id="325" r:id="rId7"/>
    <p:sldId id="326" r:id="rId8"/>
    <p:sldId id="327" r:id="rId9"/>
    <p:sldId id="328" r:id="rId10"/>
    <p:sldId id="329" r:id="rId11"/>
    <p:sldId id="330" r:id="rId12"/>
    <p:sldId id="333" r:id="rId13"/>
    <p:sldId id="332" r:id="rId14"/>
    <p:sldId id="334" r:id="rId15"/>
    <p:sldId id="306" r:id="rId1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8733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171F6-6E78-4DF4-BD46-3F8D6B2FE54B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6FA52A-11D2-41E8-B9B5-496C94124F61}" type="slidenum">
              <a:rPr lang="uk-UA" smtClean="0"/>
              <a:pPr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71756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FA52A-11D2-41E8-B9B5-496C94124F61}" type="slidenum">
              <a:rPr lang="uk-UA" smtClean="0"/>
              <a:pPr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0912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2" name="Пі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20" name="Місце для нижнього колонтитула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10" name="Місце для номер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Прямокут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6" name="Прямокут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Прямокут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9" name="Блок-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кторна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ільце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Місце для заголовка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Місце для тексту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24" name="Місце для дати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DE3ADE-62E6-4323-9D93-4BDCE0A921C8}" type="datetimeFigureOut">
              <a:rPr lang="uk-UA" smtClean="0"/>
              <a:pPr/>
              <a:t>08.12.2021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Місце для номер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8CC9D43-A80E-4FEC-A78C-2D52B0228D56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5" name="Прямокут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619672" y="980728"/>
            <a:ext cx="6696744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Тема: Екологія людини.</a:t>
            </a:r>
          </a:p>
          <a:p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 smtClean="0"/>
          </a:p>
          <a:p>
            <a:pPr algn="just"/>
            <a:endParaRPr lang="uk-UA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Екологія </a:t>
            </a:r>
            <a:r>
              <a:rPr lang="uk-UA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людини </a:t>
            </a:r>
            <a:r>
              <a:rPr lang="uk-UA" sz="2400" dirty="0"/>
              <a:t>– це розділ загальної екології, що вивчає взаємовідносини людини з навколишнім середовищем.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64" y="260648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100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43608" y="476672"/>
            <a:ext cx="7272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патології вагітності і вроджені аномалії розвитку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іонізуючим випромінюванням, електромагнітними полями, комплексним забрудненням довкілля;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психічні розлади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станом природного довкілля, негативним впливом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антропічних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чинників;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сечостатевих органів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нестачею або надлишком мікроелементів, складом і твердістю питної води;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злоякісні новоутворення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канцерогенними речовинами, нітратами, пестицидами, іонізуючою радіацією.</a:t>
            </a:r>
          </a:p>
        </p:txBody>
      </p:sp>
      <p:pic>
        <p:nvPicPr>
          <p:cNvPr id="5122" name="Picture 2" descr="Що сприяє виникнення екологічних хвороб. Фундаментальні дослідження.  Перерахуємо деякі хвороби, пов&amp;#39;язані з поганою екологічною обстановкою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437" y="3794720"/>
            <a:ext cx="3640832" cy="2730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77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71600" y="332656"/>
            <a:ext cx="763284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Вивченням екологічно залежних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займається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медична екологія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основними завданнями якої є: виявлення і виключення токсичних для людини речовин зі сфери промислового виробництва, а також контроль за впровадженням екологічно чистих безвідходних технологій, екологічний моніторинг стану здоров’я населення.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Залежно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 наслідків впливу токсичних речовин, під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“токсичністю”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хімічну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порушення внаслідок взаємодії хімічних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сполук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макромолекулами біологічних систем;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здатність організму реагувати на екзогенні хімічні речовини;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фізіологічну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хімічний вплив, що порушує функціонування біологічних систем на різних рівнях;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біохімічну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втручання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ксенобіотиків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перебіг біохімічних реакцій, що призводить до порушення процесів життєдіяльності;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патологічну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хімічне пошкодження органів і систем, порушення гомеостазу; клінічну – виникнення отруєння;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фармакологічну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виражену побічну дію лікарських препаратів і зменшення широти терапевтичного ефекту;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гігієнічну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критерії шкідливого впливу; • судово-медичну – важке отруєння та смерть;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несприятливий вплив на стан біоценозів і функціонування екосистем.</a:t>
            </a:r>
          </a:p>
        </p:txBody>
      </p:sp>
    </p:spTree>
    <p:extLst>
      <p:ext uri="{BB962C8B-B14F-4D97-AF65-F5344CB8AC3E}">
        <p14:creationId xmlns:p14="http://schemas.microsoft.com/office/powerpoint/2010/main" val="78719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1191056" y="476673"/>
            <a:ext cx="763284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i="1" dirty="0"/>
              <a:t>Оксид Карбону (чадний газ)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 , автотранспорт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енергетика З повітрям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Карбоксигемоглобінемія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зниження здатності крові переносити кисень, ураження центральної нервової системи, порушення жирового, вуглеводного,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фосфоліпідного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обміну, вітамінного балансу, напади стенокардії, інфаркт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міокарда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i="1" dirty="0" err="1"/>
              <a:t>Купрум</a:t>
            </a:r>
            <a:r>
              <a:rPr lang="ru-RU" i="1" dirty="0"/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Паливна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хімія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водою,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їжею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Пневмонія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інтоксикація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smtClean="0"/>
              <a:t>Нітрати, нітрити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Добрива,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відходи тваринництва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стічні води З водою, їжею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Метгемоглобінемія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(порушення транспортування кров’ю кисню), ураження органів травлення, центральної нервової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i="1" dirty="0" err="1"/>
              <a:t>Плюмбум</a:t>
            </a:r>
            <a:r>
              <a:rPr lang="uk-UA" i="1" dirty="0"/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Виплавка металу, пестициди, двигуни внутрішнього згорання, дорожній пил, ґрунт навколо підприємств З водою, повітрям, їжею Ураження центральної нервової системи, печінки, нирок, мозку, статевих органів, інтоксикація, анемія, порушення поведінки, у дітей – сповільнення росту, підвищена моторна активність, зниження уваги, дратівливість, відставання у навчанні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65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403648" y="404664"/>
            <a:ext cx="756084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i="1" dirty="0"/>
              <a:t>Вільний Хлор та його сполуки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 хлору З повітрям Негативний вплив на нюх, світлову чутливість очей, подразнення верхніх дихальних шляхів, порушення ритміки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i="1" dirty="0"/>
              <a:t>Фтор</a:t>
            </a:r>
            <a:r>
              <a:rPr lang="uk-UA" dirty="0"/>
              <a:t>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промисловість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добрива З водою, повітрям Флюороз, зубні хвороби, бронхіти, пневмонія, рак усіх локалізацій, особливо органів дихання, носові кровотечі, склеротичні ураження кісток,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сухожиль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специфічні ураження шкіри, у дітей – затримка фізичного розвитку і порушення гематологічних показників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/>
          </a:p>
          <a:p>
            <a:pPr algn="just"/>
            <a:r>
              <a:rPr lang="uk-UA" i="1" dirty="0" smtClean="0"/>
              <a:t>Алюміній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Алюмінієва промисловість, спалювання вугілля З повітрям Ураження кісток, флюороз зубів, хвороба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Альцгеймера</a:t>
            </a:r>
          </a:p>
          <a:p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i="1" dirty="0"/>
              <a:t>Ртуть</a:t>
            </a:r>
            <a:r>
              <a:rPr lang="uk-UA" b="1" i="1" dirty="0"/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Виробництво ртуті, хлору, паливна промисловість З водою, повітрям, їжею Інтоксикація, необоротні ураження нервової системи з паралічами, розладами зору, втратою слуху, ураження спинного мозку, психічна неповноцінність новонароджених</a:t>
            </a:r>
          </a:p>
        </p:txBody>
      </p:sp>
    </p:spTree>
    <p:extLst>
      <p:ext uri="{BB962C8B-B14F-4D97-AF65-F5344CB8AC3E}">
        <p14:creationId xmlns:p14="http://schemas.microsoft.com/office/powerpoint/2010/main" val="3319168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71600" y="260647"/>
            <a:ext cx="763284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Академік В.І. Вернадський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вважав, що “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однією із головних передумов досягнення гармонізації у відносинах суспільства з природою є безумовне обмеження до розумних меж потреб людини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Григорій Сковорода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свій час зауважив, що “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немилосердна наша мати природа краще знає про те, що нам корисно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Біологічними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потребами людини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є: сприятливі умови існування, чисте довкілля (тепловий, радіаційний і магнітно-хвильовий комфорт, що забезпечує нормальне функціонування організму; якісний склад повітря, води,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ѓрунту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не призводять до негативних і патологічних морфологічних, анатомічних, фізіологічних, епідеміологічних та генетичних наслідків, відсутність стихійних лих, тривалого голоду); раціональне харчування; повноцінний відпочинок; інформаційно-просторовий комфорт; активний рух; здоровий спосіб життя.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Маленький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принц – художній герой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Антуана де Сент-Екзюпері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керувався принципом “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Прибрався сам уранці – ретельно </a:t>
            </a:r>
            <a:r>
              <a:rPr lang="uk-UA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прибери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свою планету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00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3849624" cy="2338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6" descr="Топпер Успіхів 15 см: продажа, цена в Черкасской области. деревянные  элементы для декорирования от &quot;Квіткова лавка&quot; - 7612032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3" name="AutoShape 8" descr="Топпер Успіхів 15 см: продажа, цена в Черкасской области. деревянные  элементы для декорирования от &quot;Квіткова лавка&quot; - 761203290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495" name="Picture 15" descr="Як створювати ситуацію успіху в навчанні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344" y="836712"/>
            <a:ext cx="5931008" cy="4442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27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59632" y="476672"/>
            <a:ext cx="734481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Здоров’я людини є одним із основних екологічних критеріїв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навколишнього середовища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Оточуюче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навколишнє середовище, довкілля)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комплекс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тіл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перебуває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прямих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опосередкованих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відносинах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Екологічні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чинники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впливають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живі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угруповання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 динамічний, він змінюється залежно від того, як людина з ним взаємодіє і які при цьому виникають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наслідки.</a:t>
            </a: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89040"/>
            <a:ext cx="3274695" cy="1964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933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59632" y="197346"/>
            <a:ext cx="734481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 медико-біологічних позицій середовище як узагальнене поняття визначають за якісними параметрами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Здорове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комфортне, середовище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комплекс факторів, що забезпечують умови життя в оптимальних поєднаннях і гармонійному розвитку. Людина повноцінно виконує складний набір своїх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біосоціальних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функцій, що сприяє її реалізації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Нездорове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або дискомфортне, середовище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зміна умов, чинників життєзабезпечення; наслідки негативного впливу (іонізуюче випромінювання, патогенні біологічні та хімічні агенти), за яких порушується органічний взаємозв’язок. Людина за таких умов здатна захворіти.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Екстремальне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сукупність надзвичайних явищ і ситуацій, які не відповідають біологічній природі та анатомо-фізіологічним особливостям людини. Небезпека виявлення та розвитку захворювання в таких умовах стає реальною.</a:t>
            </a:r>
          </a:p>
        </p:txBody>
      </p:sp>
    </p:spTree>
    <p:extLst>
      <p:ext uri="{BB962C8B-B14F-4D97-AF65-F5344CB8AC3E}">
        <p14:creationId xmlns:p14="http://schemas.microsoft.com/office/powerpoint/2010/main" val="192792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71600" y="332656"/>
            <a:ext cx="777686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Цікавим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 спостереження та визначення 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функціональних типів реагування людей на чинники навколишнього середовища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відображають фізичний, фізіологічний, психічний та інші стани здоров’я.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адаптивних можливостей людини виділяють кілька генетично зумовлених конститутивних типів людей.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“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Спринтер”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здатний витримувати потужні, водночас короткотривалі навантаження; характеризується значними фізіологічними реакціями у відповідь на виражені зміни довкілля. Такий тип людей має великі резервні можливості, здатний швидко мобілізуватись, водночас потребує тривалого відновлення.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“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Стаєр”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стійкий тип до тривалого рівномірного навантаження, водночас має невисокі резервні можливості зі сталим відновленням. </a:t>
            </a:r>
            <a:endParaRPr lang="uk-UA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uk-UA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Мікст” 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тип із проміжними адаптивними можливостями, зокрема з оптимально-адекватним способом реагування на зміни навколишнього середовища. </a:t>
            </a:r>
            <a:r>
              <a:rPr lang="uk-UA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uk-UA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3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87624" y="612845"/>
            <a:ext cx="748883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основі всіх адаптивних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системі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“людина – довкілля”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знаходиться </a:t>
            </a: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пристосування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Воно може здійснюватися за рахунок біологічних механізмів, а саме: зміни анатомічних, фізіологічних і поведінкових реакцій людини, і завершується повною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адаптацією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умов існування або хворобою.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 історичного розвитку внаслідок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географічної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сформувались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адаптивні екотипи людей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Під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адаптивним типом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розуміють норму біологічної реакції на домінантні умови існування, що виявляється у розвитку </a:t>
            </a:r>
            <a:r>
              <a:rPr lang="uk-UA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морфо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-функціональних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біохімічних, імунологічних ознак, які зумовлюють біологічну адаптацію людини до відповідного фізичного середовища, незалежно від расової чи етнічної належності.</a:t>
            </a:r>
          </a:p>
        </p:txBody>
      </p:sp>
      <p:pic>
        <p:nvPicPr>
          <p:cNvPr id="3074" name="Picture 2" descr="Пізнавальні мультфільми для дітей про збереження довкілля – MagneticOne.o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221088"/>
            <a:ext cx="3741415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8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331640" y="260648"/>
            <a:ext cx="734481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Арктичний адаптивний тип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мешкає в умовах полярного клімату; раціон харчування – переважно тваринного походження. Представники такого типу фізично загартовані та мають розвинену опорно-рухову систему, збільшені розміри грудної клітки, плоскі й трубчасті кістки з високим вмістом кісткового мозку. Хімічний склад сполучних тканин характеризується високими показниками, зокрема, кров має високий рівень гемоглобіну, білків (альбумінів, глобулінів) та холестерину; кісткова тканина – підвищений вміст мінеральних речовин. Для осіб арктичного адаптивного типу властиві: підвищена здатність організму окислювати продукти метаболізму, висока активність систем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окиснення ліпідів, посилений енергетичний обмін, стабільна терморегуляція.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Тропічний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адаптивний тип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мешкає в географічних широтах із високою температурою та підвищеною вологістю повітря. Представники даного типу мають видовжену форму тіла та подовжені кінцівки, широку варіативність зросту (високі та низькі показники), зменшену у розмірах і об’ємі грудну клітку та м’язову масу. Метаболічні характеристики: низькі показники основного обміну й обміну жирів, а також системи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пероксидного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окиснення ліпідів; низька концентрація холестерину в крові; водночас підвищене виділення поту</a:t>
            </a:r>
          </a:p>
        </p:txBody>
      </p:sp>
    </p:spTree>
    <p:extLst>
      <p:ext uri="{BB962C8B-B14F-4D97-AF65-F5344CB8AC3E}">
        <p14:creationId xmlns:p14="http://schemas.microsoft.com/office/powerpoint/2010/main" val="39867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87624" y="612845"/>
            <a:ext cx="712879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Адаптивний тип зони помірного клімату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характеризується проміжним показниками представників арктичного і тропічного адаптивних типів.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Гірський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адаптивний тип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сформувався в гірській місцевості. Відповідно до таких умов існування в осіб виявляється хронічна гіпоксія, зростає киснева ємність крові за рахунок збільшення кількості еритроцитів (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еритроцитоз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підвищується вміст гемоглобіну (більше 120 г/л), спостерігається високий рівень основного обміну. В скелеті представників гірського адаптивного типу вирізняються подовжені трубчасті кістки та розширена грудна клітка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Презентация на тему: &amp;quot;Адаптивные типы человека. Адаптивный тип - это норма  реакции, независимо (конвергентно) возникающая в сходных условиях среды  обитания, в популяциях, которые.&amp;quot;. Скачать бесплатно и без регистраци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752166"/>
            <a:ext cx="48768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068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59632" y="404665"/>
            <a:ext cx="756084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Вплив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чинників навколишнього середовища на спадковість організму вивчає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екологічна генетика людини. </a:t>
            </a:r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Вперше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60-их роках ХХ століття Едмунд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Бріско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Форд сформулював наукові принципи генетики популяцій у природних умовах. В основі екологічної генетики лежать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загальнобіологічні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закономірності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еволюції</a:t>
            </a:r>
            <a:r>
              <a:rPr lang="uk-UA" dirty="0" smtClean="0"/>
              <a:t>.</a:t>
            </a:r>
          </a:p>
          <a:p>
            <a:pPr algn="just"/>
            <a:r>
              <a:rPr lang="uk-UA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Екологічно </a:t>
            </a:r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 хвороби. </a:t>
            </a:r>
            <a:endParaRPr lang="uk-UA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 здоров’я людини впливають географічні, кліматичні, біологічні, екологічні, соціально-економічні чинники, які можуть зумовлювати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екозалежні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хвороби.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Найпоширенішими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екозалежними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хворобами людини є: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системи кровообігу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зумовлені забрудненням атмосферного повітря хімічними речовинами; шумом; електромагнітними полями; складом питної води (хлориди, нітрати, нітрити), її твердістю;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ендемічністю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території за мікроелементами (Кальцій, Магній,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Купрум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Фтор, Йод, ін.); дефіцитністю мікроелементів; вмістом токсичних речовин у продуктах харчування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крові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зумовлені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ендемічністю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території за вмістом мікроелементів, особливо Хрому, Кобальту,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Феруму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електромагнітними полями, нітратами та нітритами в продуктах харчування;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06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115616" y="474345"/>
            <a:ext cx="72008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органів дихання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спричинені пилом, оксидами Карбону,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Сульфуру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які містяться в повітрі, фенологічними умовами, соціальним та економічним рівнем життя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органів травлення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викликані: продуктами харчування, які насичені пестицидами, канцерогенними речовинами; твердістю і вмістом питної води;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ендемічністю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території за мікроелементами; соціальним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забезпеченням;</a:t>
            </a: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ендокринної системи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спричинені особливостями місцевості: станом повітря, вмістом оксиду вуглецю, забрудненістю солями важких металів, рівнем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інсоляції,хімічним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складом ґрунтів;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алергічної природи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викликані комплексним забрудненням атмосферного повітря, ґрунту, води, умовами проживання;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шкіри і підшкірної клітковини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спричинені нестачею або надлишком мікроелементів у зовнішньому середовищі; забрудненням атмосфери в поєднанні з погодними факторами (опади, туман, смог);</a:t>
            </a:r>
          </a:p>
        </p:txBody>
      </p:sp>
    </p:spTree>
    <p:extLst>
      <p:ext uri="{BB962C8B-B14F-4D97-AF65-F5344CB8AC3E}">
        <p14:creationId xmlns:p14="http://schemas.microsoft.com/office/powerpoint/2010/main" val="406956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нцестояння">
  <a:themeElements>
    <a:clrScheme name="Сонцестояння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нцестояння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нцестояння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517</TotalTime>
  <Words>1135</Words>
  <Application>Microsoft Office PowerPoint</Application>
  <PresentationFormat>Екран (4:3)</PresentationFormat>
  <Paragraphs>86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6" baseType="lpstr">
      <vt:lpstr>Сонцестояння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“Шоломниця байкальська”</dc:title>
  <dc:creator>Oleg</dc:creator>
  <cp:lastModifiedBy>Мама</cp:lastModifiedBy>
  <cp:revision>157</cp:revision>
  <dcterms:created xsi:type="dcterms:W3CDTF">2020-04-15T11:14:54Z</dcterms:created>
  <dcterms:modified xsi:type="dcterms:W3CDTF">2021-12-08T07:35:58Z</dcterms:modified>
</cp:coreProperties>
</file>