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AABC-0D61-42AD-98D4-0CE605BD44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D56D2BC-B5FB-4AEF-87F3-174ED47496CA}">
      <dgm:prSet/>
      <dgm:spPr/>
      <dgm:t>
        <a:bodyPr/>
        <a:lstStyle/>
        <a:p>
          <a:r>
            <a:rPr lang="uk-UA"/>
            <a:t>Основою формування трудових ресурсів є населення працездатного віку, тобто чоловіки й жінки у віці від 16 до 60 років. Вказаний віковий інтервал ще називають робочим віком.</a:t>
          </a:r>
          <a:endParaRPr lang="en-US"/>
        </a:p>
      </dgm:t>
    </dgm:pt>
    <dgm:pt modelId="{5FA5D673-866D-44E5-B684-2CB0D9A2992B}" type="parTrans" cxnId="{6BE27381-FDCB-4300-85DA-FEB2D5EF466A}">
      <dgm:prSet/>
      <dgm:spPr/>
      <dgm:t>
        <a:bodyPr/>
        <a:lstStyle/>
        <a:p>
          <a:endParaRPr lang="en-US"/>
        </a:p>
      </dgm:t>
    </dgm:pt>
    <dgm:pt modelId="{F2954829-4917-468C-823E-19272CC728B6}" type="sibTrans" cxnId="{6BE27381-FDCB-4300-85DA-FEB2D5EF466A}">
      <dgm:prSet/>
      <dgm:spPr/>
      <dgm:t>
        <a:bodyPr/>
        <a:lstStyle/>
        <a:p>
          <a:endParaRPr lang="en-US"/>
        </a:p>
      </dgm:t>
    </dgm:pt>
    <dgm:pt modelId="{123FDBB4-6B7B-461E-84AA-C6E00D65A861}">
      <dgm:prSet/>
      <dgm:spPr/>
      <dgm:t>
        <a:bodyPr/>
        <a:lstStyle/>
        <a:p>
          <a:r>
            <a:rPr lang="uk-UA"/>
            <a:t>Інше населення вважається непрацездатним за віковим критерієм. Воно поділяється на дві групи: населення у віці, меншому за працездатний або в до робочому віці (до 16 років) і населення у віці, більшому за працездатний, тобто у пенсійному віці.</a:t>
          </a:r>
          <a:endParaRPr lang="en-US"/>
        </a:p>
      </dgm:t>
    </dgm:pt>
    <dgm:pt modelId="{8BE099D4-60F2-4500-BDCD-A5B6296E211C}" type="parTrans" cxnId="{C1E2B4A4-682E-4C7D-846B-852597498317}">
      <dgm:prSet/>
      <dgm:spPr/>
      <dgm:t>
        <a:bodyPr/>
        <a:lstStyle/>
        <a:p>
          <a:endParaRPr lang="en-US"/>
        </a:p>
      </dgm:t>
    </dgm:pt>
    <dgm:pt modelId="{69E64484-8061-45A6-A19C-1ADD13BDA364}" type="sibTrans" cxnId="{C1E2B4A4-682E-4C7D-846B-852597498317}">
      <dgm:prSet/>
      <dgm:spPr/>
      <dgm:t>
        <a:bodyPr/>
        <a:lstStyle/>
        <a:p>
          <a:endParaRPr lang="en-US"/>
        </a:p>
      </dgm:t>
    </dgm:pt>
    <dgm:pt modelId="{4E414E3E-99A7-4DAD-95E4-E8548AD32021}">
      <dgm:prSet/>
      <dgm:spPr/>
      <dgm:t>
        <a:bodyPr/>
        <a:lstStyle/>
        <a:p>
          <a:r>
            <a:rPr lang="uk-UA"/>
            <a:t>До трудових ресурсів належить населення, що має фізичний розвиток, розумові здібності й знання, які необхідні для роботи в галузях економіки. Чисельність трудових ресурсів розраховується двома методами: демографічним та економічним.</a:t>
          </a:r>
          <a:endParaRPr lang="en-US"/>
        </a:p>
      </dgm:t>
    </dgm:pt>
    <dgm:pt modelId="{FCB500A2-B6D9-463D-8653-2AD85F2F403E}" type="parTrans" cxnId="{455C198E-C852-48C2-BC46-FEBDF7F3E9F9}">
      <dgm:prSet/>
      <dgm:spPr/>
      <dgm:t>
        <a:bodyPr/>
        <a:lstStyle/>
        <a:p>
          <a:endParaRPr lang="en-US"/>
        </a:p>
      </dgm:t>
    </dgm:pt>
    <dgm:pt modelId="{81DBF972-CB9C-4D04-BFD8-AB8C76FECAE2}" type="sibTrans" cxnId="{455C198E-C852-48C2-BC46-FEBDF7F3E9F9}">
      <dgm:prSet/>
      <dgm:spPr/>
      <dgm:t>
        <a:bodyPr/>
        <a:lstStyle/>
        <a:p>
          <a:endParaRPr lang="en-US"/>
        </a:p>
      </dgm:t>
    </dgm:pt>
    <dgm:pt modelId="{2937FC1B-D901-4ED8-A878-6F7FEB8063A5}" type="pres">
      <dgm:prSet presAssocID="{7C1FAABC-0D61-42AD-98D4-0CE605BD4417}" presName="linear" presStyleCnt="0">
        <dgm:presLayoutVars>
          <dgm:animLvl val="lvl"/>
          <dgm:resizeHandles val="exact"/>
        </dgm:presLayoutVars>
      </dgm:prSet>
      <dgm:spPr/>
    </dgm:pt>
    <dgm:pt modelId="{87A1D550-ABDC-4D32-A78F-2FBD590F177A}" type="pres">
      <dgm:prSet presAssocID="{AD56D2BC-B5FB-4AEF-87F3-174ED47496C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F02E33B-0CF9-41C6-8C17-BC51FB3C8632}" type="pres">
      <dgm:prSet presAssocID="{F2954829-4917-468C-823E-19272CC728B6}" presName="spacer" presStyleCnt="0"/>
      <dgm:spPr/>
    </dgm:pt>
    <dgm:pt modelId="{A7A060F5-BD73-4340-BC3F-EE5FE29771F7}" type="pres">
      <dgm:prSet presAssocID="{123FDBB4-6B7B-461E-84AA-C6E00D65A86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4F1069E-B04D-46E8-9985-B4D08D0E84BC}" type="pres">
      <dgm:prSet presAssocID="{69E64484-8061-45A6-A19C-1ADD13BDA364}" presName="spacer" presStyleCnt="0"/>
      <dgm:spPr/>
    </dgm:pt>
    <dgm:pt modelId="{E09B42BF-F5CE-41FF-B0F7-FFDF91989A87}" type="pres">
      <dgm:prSet presAssocID="{4E414E3E-99A7-4DAD-95E4-E8548AD3202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A7D1D13-D275-410C-B8B3-39D2FAFF406C}" type="presOf" srcId="{AD56D2BC-B5FB-4AEF-87F3-174ED47496CA}" destId="{87A1D550-ABDC-4D32-A78F-2FBD590F177A}" srcOrd="0" destOrd="0" presId="urn:microsoft.com/office/officeart/2005/8/layout/vList2"/>
    <dgm:cxn modelId="{0E7B4928-CB3C-4F9C-A93A-034ECE1F8953}" type="presOf" srcId="{7C1FAABC-0D61-42AD-98D4-0CE605BD4417}" destId="{2937FC1B-D901-4ED8-A878-6F7FEB8063A5}" srcOrd="0" destOrd="0" presId="urn:microsoft.com/office/officeart/2005/8/layout/vList2"/>
    <dgm:cxn modelId="{6BE27381-FDCB-4300-85DA-FEB2D5EF466A}" srcId="{7C1FAABC-0D61-42AD-98D4-0CE605BD4417}" destId="{AD56D2BC-B5FB-4AEF-87F3-174ED47496CA}" srcOrd="0" destOrd="0" parTransId="{5FA5D673-866D-44E5-B684-2CB0D9A2992B}" sibTransId="{F2954829-4917-468C-823E-19272CC728B6}"/>
    <dgm:cxn modelId="{455C198E-C852-48C2-BC46-FEBDF7F3E9F9}" srcId="{7C1FAABC-0D61-42AD-98D4-0CE605BD4417}" destId="{4E414E3E-99A7-4DAD-95E4-E8548AD32021}" srcOrd="2" destOrd="0" parTransId="{FCB500A2-B6D9-463D-8653-2AD85F2F403E}" sibTransId="{81DBF972-CB9C-4D04-BFD8-AB8C76FECAE2}"/>
    <dgm:cxn modelId="{C1E2B4A4-682E-4C7D-846B-852597498317}" srcId="{7C1FAABC-0D61-42AD-98D4-0CE605BD4417}" destId="{123FDBB4-6B7B-461E-84AA-C6E00D65A861}" srcOrd="1" destOrd="0" parTransId="{8BE099D4-60F2-4500-BDCD-A5B6296E211C}" sibTransId="{69E64484-8061-45A6-A19C-1ADD13BDA364}"/>
    <dgm:cxn modelId="{A009F3A5-424E-4899-8A80-B29F36AD38AC}" type="presOf" srcId="{123FDBB4-6B7B-461E-84AA-C6E00D65A861}" destId="{A7A060F5-BD73-4340-BC3F-EE5FE29771F7}" srcOrd="0" destOrd="0" presId="urn:microsoft.com/office/officeart/2005/8/layout/vList2"/>
    <dgm:cxn modelId="{5746E3BD-FF69-4911-93B0-76D0AD69D738}" type="presOf" srcId="{4E414E3E-99A7-4DAD-95E4-E8548AD32021}" destId="{E09B42BF-F5CE-41FF-B0F7-FFDF91989A87}" srcOrd="0" destOrd="0" presId="urn:microsoft.com/office/officeart/2005/8/layout/vList2"/>
    <dgm:cxn modelId="{008EB58A-6543-4EF9-BFD3-5C74B0BABD98}" type="presParOf" srcId="{2937FC1B-D901-4ED8-A878-6F7FEB8063A5}" destId="{87A1D550-ABDC-4D32-A78F-2FBD590F177A}" srcOrd="0" destOrd="0" presId="urn:microsoft.com/office/officeart/2005/8/layout/vList2"/>
    <dgm:cxn modelId="{99919F0E-0F15-47AB-925A-8FFE434C3004}" type="presParOf" srcId="{2937FC1B-D901-4ED8-A878-6F7FEB8063A5}" destId="{FF02E33B-0CF9-41C6-8C17-BC51FB3C8632}" srcOrd="1" destOrd="0" presId="urn:microsoft.com/office/officeart/2005/8/layout/vList2"/>
    <dgm:cxn modelId="{EF9A64C8-F97E-4744-86B6-A81239ED19A7}" type="presParOf" srcId="{2937FC1B-D901-4ED8-A878-6F7FEB8063A5}" destId="{A7A060F5-BD73-4340-BC3F-EE5FE29771F7}" srcOrd="2" destOrd="0" presId="urn:microsoft.com/office/officeart/2005/8/layout/vList2"/>
    <dgm:cxn modelId="{2BBD0570-5044-41B9-B478-444C2441BBB0}" type="presParOf" srcId="{2937FC1B-D901-4ED8-A878-6F7FEB8063A5}" destId="{94F1069E-B04D-46E8-9985-B4D08D0E84BC}" srcOrd="3" destOrd="0" presId="urn:microsoft.com/office/officeart/2005/8/layout/vList2"/>
    <dgm:cxn modelId="{45D94563-E1F6-4780-A0C6-7E1BE7E44C4E}" type="presParOf" srcId="{2937FC1B-D901-4ED8-A878-6F7FEB8063A5}" destId="{E09B42BF-F5CE-41FF-B0F7-FFDF91989A8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D44219-D7E0-4446-A002-B6C25B4F45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E93C14F-5B25-46F1-B2FC-66C2AB837648}">
      <dgm:prSet/>
      <dgm:spPr/>
      <dgm:t>
        <a:bodyPr/>
        <a:lstStyle/>
        <a:p>
          <a:r>
            <a:rPr lang="uk-UA"/>
            <a:t>Економічно неактивне населення (особи, які не входять до складу робочої сили) – це особи віком 15–70 років, які впродовж обстежуваного періоду не відносилися ані до зайнятого, ані до безробітного населення.</a:t>
          </a:r>
          <a:endParaRPr lang="en-US"/>
        </a:p>
      </dgm:t>
    </dgm:pt>
    <dgm:pt modelId="{AF3EAF6A-F5EB-459E-9D1F-6A31FFA57611}" type="parTrans" cxnId="{4BE39B09-720F-4BAD-8B9C-42422F53D848}">
      <dgm:prSet/>
      <dgm:spPr/>
      <dgm:t>
        <a:bodyPr/>
        <a:lstStyle/>
        <a:p>
          <a:endParaRPr lang="en-US"/>
        </a:p>
      </dgm:t>
    </dgm:pt>
    <dgm:pt modelId="{B3CC1453-9886-4952-AF77-9E1DB6F09D99}" type="sibTrans" cxnId="{4BE39B09-720F-4BAD-8B9C-42422F53D848}">
      <dgm:prSet/>
      <dgm:spPr/>
      <dgm:t>
        <a:bodyPr/>
        <a:lstStyle/>
        <a:p>
          <a:endParaRPr lang="en-US"/>
        </a:p>
      </dgm:t>
    </dgm:pt>
    <dgm:pt modelId="{558AB6BC-C39B-47D4-A4A4-8701DC0A8C85}">
      <dgm:prSet/>
      <dgm:spPr/>
      <dgm:t>
        <a:bodyPr/>
        <a:lstStyle/>
        <a:p>
          <a:r>
            <a:rPr lang="uk-UA"/>
            <a:t>Статистика трудових ресурсів і зайнятості населення вивчає їх чисельність, склад, динаміку, розміщення по території, розподіл по галузях економіки, природний та механічний рух, відтворення, використання, прогнозує їхню чисельність та склад.</a:t>
          </a:r>
          <a:endParaRPr lang="en-US"/>
        </a:p>
      </dgm:t>
    </dgm:pt>
    <dgm:pt modelId="{AC9E9D3D-02F8-4EED-96F6-B6B3141B5084}" type="parTrans" cxnId="{1D284667-8FB2-455C-868B-40664037546A}">
      <dgm:prSet/>
      <dgm:spPr/>
      <dgm:t>
        <a:bodyPr/>
        <a:lstStyle/>
        <a:p>
          <a:endParaRPr lang="en-US"/>
        </a:p>
      </dgm:t>
    </dgm:pt>
    <dgm:pt modelId="{6CA62B65-C662-4047-B1BD-59A6EDE38716}" type="sibTrans" cxnId="{1D284667-8FB2-455C-868B-40664037546A}">
      <dgm:prSet/>
      <dgm:spPr/>
      <dgm:t>
        <a:bodyPr/>
        <a:lstStyle/>
        <a:p>
          <a:endParaRPr lang="en-US"/>
        </a:p>
      </dgm:t>
    </dgm:pt>
    <dgm:pt modelId="{4C86D145-1CCE-4004-B392-FDB18DC08777}" type="pres">
      <dgm:prSet presAssocID="{C0D44219-D7E0-4446-A002-B6C25B4F4539}" presName="linear" presStyleCnt="0">
        <dgm:presLayoutVars>
          <dgm:animLvl val="lvl"/>
          <dgm:resizeHandles val="exact"/>
        </dgm:presLayoutVars>
      </dgm:prSet>
      <dgm:spPr/>
    </dgm:pt>
    <dgm:pt modelId="{65E0E15B-5E1D-4B35-9E82-A1434B72A8BC}" type="pres">
      <dgm:prSet presAssocID="{BE93C14F-5B25-46F1-B2FC-66C2AB83764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3CBB6DA-7E88-47B4-93E6-D4D0A5F55C26}" type="pres">
      <dgm:prSet presAssocID="{B3CC1453-9886-4952-AF77-9E1DB6F09D99}" presName="spacer" presStyleCnt="0"/>
      <dgm:spPr/>
    </dgm:pt>
    <dgm:pt modelId="{05F79723-CB6D-4153-986A-9E2075DC0C0F}" type="pres">
      <dgm:prSet presAssocID="{558AB6BC-C39B-47D4-A4A4-8701DC0A8C8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BE39B09-720F-4BAD-8B9C-42422F53D848}" srcId="{C0D44219-D7E0-4446-A002-B6C25B4F4539}" destId="{BE93C14F-5B25-46F1-B2FC-66C2AB837648}" srcOrd="0" destOrd="0" parTransId="{AF3EAF6A-F5EB-459E-9D1F-6A31FFA57611}" sibTransId="{B3CC1453-9886-4952-AF77-9E1DB6F09D99}"/>
    <dgm:cxn modelId="{35964A17-F149-4318-805F-8047A45DDE73}" type="presOf" srcId="{558AB6BC-C39B-47D4-A4A4-8701DC0A8C85}" destId="{05F79723-CB6D-4153-986A-9E2075DC0C0F}" srcOrd="0" destOrd="0" presId="urn:microsoft.com/office/officeart/2005/8/layout/vList2"/>
    <dgm:cxn modelId="{1D284667-8FB2-455C-868B-40664037546A}" srcId="{C0D44219-D7E0-4446-A002-B6C25B4F4539}" destId="{558AB6BC-C39B-47D4-A4A4-8701DC0A8C85}" srcOrd="1" destOrd="0" parTransId="{AC9E9D3D-02F8-4EED-96F6-B6B3141B5084}" sibTransId="{6CA62B65-C662-4047-B1BD-59A6EDE38716}"/>
    <dgm:cxn modelId="{C236BDDF-1510-46E8-B16B-A181C14E7E90}" type="presOf" srcId="{C0D44219-D7E0-4446-A002-B6C25B4F4539}" destId="{4C86D145-1CCE-4004-B392-FDB18DC08777}" srcOrd="0" destOrd="0" presId="urn:microsoft.com/office/officeart/2005/8/layout/vList2"/>
    <dgm:cxn modelId="{9CD26DF5-5EC7-49EF-B86A-CFB434D0E65F}" type="presOf" srcId="{BE93C14F-5B25-46F1-B2FC-66C2AB837648}" destId="{65E0E15B-5E1D-4B35-9E82-A1434B72A8BC}" srcOrd="0" destOrd="0" presId="urn:microsoft.com/office/officeart/2005/8/layout/vList2"/>
    <dgm:cxn modelId="{B15AE9BE-20D7-4210-92E1-1AE37C1BDE4F}" type="presParOf" srcId="{4C86D145-1CCE-4004-B392-FDB18DC08777}" destId="{65E0E15B-5E1D-4B35-9E82-A1434B72A8BC}" srcOrd="0" destOrd="0" presId="urn:microsoft.com/office/officeart/2005/8/layout/vList2"/>
    <dgm:cxn modelId="{D2B7B6D9-5D3F-4501-9D42-5A479D5BADAF}" type="presParOf" srcId="{4C86D145-1CCE-4004-B392-FDB18DC08777}" destId="{03CBB6DA-7E88-47B4-93E6-D4D0A5F55C26}" srcOrd="1" destOrd="0" presId="urn:microsoft.com/office/officeart/2005/8/layout/vList2"/>
    <dgm:cxn modelId="{CE06B06A-CAD3-44D8-A0FF-A503C85A2DC0}" type="presParOf" srcId="{4C86D145-1CCE-4004-B392-FDB18DC08777}" destId="{05F79723-CB6D-4153-986A-9E2075DC0C0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4048B6-BFC8-4451-ACDA-E54A65223D87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1891AF4-381E-45A0-BFFD-AF0A8F350066}">
      <dgm:prSet/>
      <dgm:spPr/>
      <dgm:t>
        <a:bodyPr/>
        <a:lstStyle/>
        <a:p>
          <a:r>
            <a:rPr lang="uk-UA"/>
            <a:t>загальну чисельність тих, що прибули (ПМ),</a:t>
          </a:r>
          <a:endParaRPr lang="en-US"/>
        </a:p>
      </dgm:t>
    </dgm:pt>
    <dgm:pt modelId="{7CB58309-1E82-4DEC-BBF2-52B9363B6738}" type="parTrans" cxnId="{25976CFC-6F72-4250-B2BA-C951BF85497E}">
      <dgm:prSet/>
      <dgm:spPr/>
      <dgm:t>
        <a:bodyPr/>
        <a:lstStyle/>
        <a:p>
          <a:endParaRPr lang="en-US"/>
        </a:p>
      </dgm:t>
    </dgm:pt>
    <dgm:pt modelId="{A791B7E5-3AAA-47FF-9D68-535541380F03}" type="sibTrans" cxnId="{25976CFC-6F72-4250-B2BA-C951BF85497E}">
      <dgm:prSet/>
      <dgm:spPr/>
      <dgm:t>
        <a:bodyPr/>
        <a:lstStyle/>
        <a:p>
          <a:endParaRPr lang="en-US"/>
        </a:p>
      </dgm:t>
    </dgm:pt>
    <dgm:pt modelId="{D7B90C6A-35A8-404F-8797-791F04FAFD0B}">
      <dgm:prSet/>
      <dgm:spPr/>
      <dgm:t>
        <a:bodyPr/>
        <a:lstStyle/>
        <a:p>
          <a:r>
            <a:rPr lang="uk-UA"/>
            <a:t>загальну чисельність тих, що вибули (ВМ), </a:t>
          </a:r>
          <a:endParaRPr lang="en-US"/>
        </a:p>
      </dgm:t>
    </dgm:pt>
    <dgm:pt modelId="{C497B618-4C38-41B8-B3BD-5D32752FCE7D}" type="parTrans" cxnId="{61C37BE2-4561-4673-B3AF-67106BF378F4}">
      <dgm:prSet/>
      <dgm:spPr/>
      <dgm:t>
        <a:bodyPr/>
        <a:lstStyle/>
        <a:p>
          <a:endParaRPr lang="en-US"/>
        </a:p>
      </dgm:t>
    </dgm:pt>
    <dgm:pt modelId="{014BAE12-5DA4-40CB-B30B-B4F9D6FFD39F}" type="sibTrans" cxnId="{61C37BE2-4561-4673-B3AF-67106BF378F4}">
      <dgm:prSet/>
      <dgm:spPr/>
      <dgm:t>
        <a:bodyPr/>
        <a:lstStyle/>
        <a:p>
          <a:endParaRPr lang="en-US"/>
        </a:p>
      </dgm:t>
    </dgm:pt>
    <dgm:pt modelId="{62DD31AA-5D71-40E6-9A5C-3B7A867C0DEB}">
      <dgm:prSet/>
      <dgm:spPr/>
      <dgm:t>
        <a:bodyPr/>
        <a:lstStyle/>
        <a:p>
          <a:r>
            <a:rPr lang="uk-UA"/>
            <a:t>валову міграцію (ВМ = ПМ + ВМ), </a:t>
          </a:r>
          <a:endParaRPr lang="en-US"/>
        </a:p>
      </dgm:t>
    </dgm:pt>
    <dgm:pt modelId="{16B4A8B3-997B-47E2-8867-5EA926D29F5F}" type="parTrans" cxnId="{4E27DF31-DF14-4E0E-B8CE-1CC6A9ED1422}">
      <dgm:prSet/>
      <dgm:spPr/>
      <dgm:t>
        <a:bodyPr/>
        <a:lstStyle/>
        <a:p>
          <a:endParaRPr lang="en-US"/>
        </a:p>
      </dgm:t>
    </dgm:pt>
    <dgm:pt modelId="{BB83B705-B6F0-4AAB-A5BD-442339F1EE7F}" type="sibTrans" cxnId="{4E27DF31-DF14-4E0E-B8CE-1CC6A9ED1422}">
      <dgm:prSet/>
      <dgm:spPr/>
      <dgm:t>
        <a:bodyPr/>
        <a:lstStyle/>
        <a:p>
          <a:endParaRPr lang="en-US"/>
        </a:p>
      </dgm:t>
    </dgm:pt>
    <dgm:pt modelId="{9E33999E-7ED7-4AB9-AAE8-EB7DBAD4D1FC}">
      <dgm:prSet/>
      <dgm:spPr/>
      <dgm:t>
        <a:bodyPr/>
        <a:lstStyle/>
        <a:p>
          <a:r>
            <a:rPr lang="uk-UA"/>
            <a:t>сальдо міграції або механічний приріст трудових ресурсів ( </a:t>
          </a:r>
          <a:r>
            <a:rPr lang="el-GR"/>
            <a:t>Δ</a:t>
          </a:r>
          <a:r>
            <a:rPr lang="uk-UA"/>
            <a:t>М = ПМ – ВМ).</a:t>
          </a:r>
          <a:endParaRPr lang="en-US"/>
        </a:p>
      </dgm:t>
    </dgm:pt>
    <dgm:pt modelId="{EFC1042F-ACFD-49F5-8F2D-50CC698F3AF5}" type="parTrans" cxnId="{9E916BBB-71A3-41D4-A994-8AA2BF3515B9}">
      <dgm:prSet/>
      <dgm:spPr/>
      <dgm:t>
        <a:bodyPr/>
        <a:lstStyle/>
        <a:p>
          <a:endParaRPr lang="en-US"/>
        </a:p>
      </dgm:t>
    </dgm:pt>
    <dgm:pt modelId="{7E666D31-6632-464C-8FDD-0281E9320C39}" type="sibTrans" cxnId="{9E916BBB-71A3-41D4-A994-8AA2BF3515B9}">
      <dgm:prSet/>
      <dgm:spPr/>
      <dgm:t>
        <a:bodyPr/>
        <a:lstStyle/>
        <a:p>
          <a:endParaRPr lang="en-US"/>
        </a:p>
      </dgm:t>
    </dgm:pt>
    <dgm:pt modelId="{71C5679B-81EC-4F8A-98AF-DE5AFE60A33F}" type="pres">
      <dgm:prSet presAssocID="{BC4048B6-BFC8-4451-ACDA-E54A65223D87}" presName="vert0" presStyleCnt="0">
        <dgm:presLayoutVars>
          <dgm:dir/>
          <dgm:animOne val="branch"/>
          <dgm:animLvl val="lvl"/>
        </dgm:presLayoutVars>
      </dgm:prSet>
      <dgm:spPr/>
    </dgm:pt>
    <dgm:pt modelId="{7AE7A2C7-8A83-4B0A-A6CF-FD38211F5B7D}" type="pres">
      <dgm:prSet presAssocID="{D1891AF4-381E-45A0-BFFD-AF0A8F350066}" presName="thickLine" presStyleLbl="alignNode1" presStyleIdx="0" presStyleCnt="4"/>
      <dgm:spPr/>
    </dgm:pt>
    <dgm:pt modelId="{6CA6D2F4-D9E3-4041-92F1-F368E6EF1ED7}" type="pres">
      <dgm:prSet presAssocID="{D1891AF4-381E-45A0-BFFD-AF0A8F350066}" presName="horz1" presStyleCnt="0"/>
      <dgm:spPr/>
    </dgm:pt>
    <dgm:pt modelId="{8410E5D1-3ECB-4835-9A9E-F369E5721881}" type="pres">
      <dgm:prSet presAssocID="{D1891AF4-381E-45A0-BFFD-AF0A8F350066}" presName="tx1" presStyleLbl="revTx" presStyleIdx="0" presStyleCnt="4"/>
      <dgm:spPr/>
    </dgm:pt>
    <dgm:pt modelId="{38409E53-D11A-4560-B034-4BA5072FF58B}" type="pres">
      <dgm:prSet presAssocID="{D1891AF4-381E-45A0-BFFD-AF0A8F350066}" presName="vert1" presStyleCnt="0"/>
      <dgm:spPr/>
    </dgm:pt>
    <dgm:pt modelId="{A4602F11-EA4F-4988-B49D-FB8B6BAD020F}" type="pres">
      <dgm:prSet presAssocID="{D7B90C6A-35A8-404F-8797-791F04FAFD0B}" presName="thickLine" presStyleLbl="alignNode1" presStyleIdx="1" presStyleCnt="4"/>
      <dgm:spPr/>
    </dgm:pt>
    <dgm:pt modelId="{F978F8D7-D2B4-4E51-96E2-149CD7233318}" type="pres">
      <dgm:prSet presAssocID="{D7B90C6A-35A8-404F-8797-791F04FAFD0B}" presName="horz1" presStyleCnt="0"/>
      <dgm:spPr/>
    </dgm:pt>
    <dgm:pt modelId="{C4EA209A-4B48-43A8-8B6F-A3C714D54D4C}" type="pres">
      <dgm:prSet presAssocID="{D7B90C6A-35A8-404F-8797-791F04FAFD0B}" presName="tx1" presStyleLbl="revTx" presStyleIdx="1" presStyleCnt="4"/>
      <dgm:spPr/>
    </dgm:pt>
    <dgm:pt modelId="{0402F39F-182F-4880-8736-2EC46280AC8F}" type="pres">
      <dgm:prSet presAssocID="{D7B90C6A-35A8-404F-8797-791F04FAFD0B}" presName="vert1" presStyleCnt="0"/>
      <dgm:spPr/>
    </dgm:pt>
    <dgm:pt modelId="{D61DA6C1-CE2F-4173-A355-6B031BFFFBE2}" type="pres">
      <dgm:prSet presAssocID="{62DD31AA-5D71-40E6-9A5C-3B7A867C0DEB}" presName="thickLine" presStyleLbl="alignNode1" presStyleIdx="2" presStyleCnt="4"/>
      <dgm:spPr/>
    </dgm:pt>
    <dgm:pt modelId="{E671B08A-B2E2-47E7-82AB-B0E73F32B358}" type="pres">
      <dgm:prSet presAssocID="{62DD31AA-5D71-40E6-9A5C-3B7A867C0DEB}" presName="horz1" presStyleCnt="0"/>
      <dgm:spPr/>
    </dgm:pt>
    <dgm:pt modelId="{329C4EA7-3610-4DA9-9746-8EAC8CD56B86}" type="pres">
      <dgm:prSet presAssocID="{62DD31AA-5D71-40E6-9A5C-3B7A867C0DEB}" presName="tx1" presStyleLbl="revTx" presStyleIdx="2" presStyleCnt="4"/>
      <dgm:spPr/>
    </dgm:pt>
    <dgm:pt modelId="{521E6881-39F2-45B0-B768-5FC67ACC722D}" type="pres">
      <dgm:prSet presAssocID="{62DD31AA-5D71-40E6-9A5C-3B7A867C0DEB}" presName="vert1" presStyleCnt="0"/>
      <dgm:spPr/>
    </dgm:pt>
    <dgm:pt modelId="{88448D23-73E6-48E3-9930-ABD188A864E4}" type="pres">
      <dgm:prSet presAssocID="{9E33999E-7ED7-4AB9-AAE8-EB7DBAD4D1FC}" presName="thickLine" presStyleLbl="alignNode1" presStyleIdx="3" presStyleCnt="4"/>
      <dgm:spPr/>
    </dgm:pt>
    <dgm:pt modelId="{4CF1C5D7-496C-41BC-A942-B1DFB724986A}" type="pres">
      <dgm:prSet presAssocID="{9E33999E-7ED7-4AB9-AAE8-EB7DBAD4D1FC}" presName="horz1" presStyleCnt="0"/>
      <dgm:spPr/>
    </dgm:pt>
    <dgm:pt modelId="{F49A5819-D75E-4462-A525-6F61D92624BA}" type="pres">
      <dgm:prSet presAssocID="{9E33999E-7ED7-4AB9-AAE8-EB7DBAD4D1FC}" presName="tx1" presStyleLbl="revTx" presStyleIdx="3" presStyleCnt="4"/>
      <dgm:spPr/>
    </dgm:pt>
    <dgm:pt modelId="{8022B7DB-6E57-42B2-B52D-DE60CA7C4FDD}" type="pres">
      <dgm:prSet presAssocID="{9E33999E-7ED7-4AB9-AAE8-EB7DBAD4D1FC}" presName="vert1" presStyleCnt="0"/>
      <dgm:spPr/>
    </dgm:pt>
  </dgm:ptLst>
  <dgm:cxnLst>
    <dgm:cxn modelId="{C7787511-1A9C-415B-AC92-1FE64702330F}" type="presOf" srcId="{D7B90C6A-35A8-404F-8797-791F04FAFD0B}" destId="{C4EA209A-4B48-43A8-8B6F-A3C714D54D4C}" srcOrd="0" destOrd="0" presId="urn:microsoft.com/office/officeart/2008/layout/LinedList"/>
    <dgm:cxn modelId="{FB547221-A958-452A-9324-DE11EDD0BB71}" type="presOf" srcId="{BC4048B6-BFC8-4451-ACDA-E54A65223D87}" destId="{71C5679B-81EC-4F8A-98AF-DE5AFE60A33F}" srcOrd="0" destOrd="0" presId="urn:microsoft.com/office/officeart/2008/layout/LinedList"/>
    <dgm:cxn modelId="{4E27DF31-DF14-4E0E-B8CE-1CC6A9ED1422}" srcId="{BC4048B6-BFC8-4451-ACDA-E54A65223D87}" destId="{62DD31AA-5D71-40E6-9A5C-3B7A867C0DEB}" srcOrd="2" destOrd="0" parTransId="{16B4A8B3-997B-47E2-8867-5EA926D29F5F}" sibTransId="{BB83B705-B6F0-4AAB-A5BD-442339F1EE7F}"/>
    <dgm:cxn modelId="{425203A5-D100-4638-931C-299DFBC5993D}" type="presOf" srcId="{62DD31AA-5D71-40E6-9A5C-3B7A867C0DEB}" destId="{329C4EA7-3610-4DA9-9746-8EAC8CD56B86}" srcOrd="0" destOrd="0" presId="urn:microsoft.com/office/officeart/2008/layout/LinedList"/>
    <dgm:cxn modelId="{5B428DA5-CD05-491A-A654-F91CBF1B46D2}" type="presOf" srcId="{9E33999E-7ED7-4AB9-AAE8-EB7DBAD4D1FC}" destId="{F49A5819-D75E-4462-A525-6F61D92624BA}" srcOrd="0" destOrd="0" presId="urn:microsoft.com/office/officeart/2008/layout/LinedList"/>
    <dgm:cxn modelId="{9E916BBB-71A3-41D4-A994-8AA2BF3515B9}" srcId="{BC4048B6-BFC8-4451-ACDA-E54A65223D87}" destId="{9E33999E-7ED7-4AB9-AAE8-EB7DBAD4D1FC}" srcOrd="3" destOrd="0" parTransId="{EFC1042F-ACFD-49F5-8F2D-50CC698F3AF5}" sibTransId="{7E666D31-6632-464C-8FDD-0281E9320C39}"/>
    <dgm:cxn modelId="{61C37BE2-4561-4673-B3AF-67106BF378F4}" srcId="{BC4048B6-BFC8-4451-ACDA-E54A65223D87}" destId="{D7B90C6A-35A8-404F-8797-791F04FAFD0B}" srcOrd="1" destOrd="0" parTransId="{C497B618-4C38-41B8-B3BD-5D32752FCE7D}" sibTransId="{014BAE12-5DA4-40CB-B30B-B4F9D6FFD39F}"/>
    <dgm:cxn modelId="{C45FBFEF-5814-4EBB-B5E2-250ACEDD76D5}" type="presOf" srcId="{D1891AF4-381E-45A0-BFFD-AF0A8F350066}" destId="{8410E5D1-3ECB-4835-9A9E-F369E5721881}" srcOrd="0" destOrd="0" presId="urn:microsoft.com/office/officeart/2008/layout/LinedList"/>
    <dgm:cxn modelId="{25976CFC-6F72-4250-B2BA-C951BF85497E}" srcId="{BC4048B6-BFC8-4451-ACDA-E54A65223D87}" destId="{D1891AF4-381E-45A0-BFFD-AF0A8F350066}" srcOrd="0" destOrd="0" parTransId="{7CB58309-1E82-4DEC-BBF2-52B9363B6738}" sibTransId="{A791B7E5-3AAA-47FF-9D68-535541380F03}"/>
    <dgm:cxn modelId="{AE45F4F3-65B4-4CBD-B818-6050842A652C}" type="presParOf" srcId="{71C5679B-81EC-4F8A-98AF-DE5AFE60A33F}" destId="{7AE7A2C7-8A83-4B0A-A6CF-FD38211F5B7D}" srcOrd="0" destOrd="0" presId="urn:microsoft.com/office/officeart/2008/layout/LinedList"/>
    <dgm:cxn modelId="{3F64E0B7-0D52-4EE0-83C8-9E48FE32507C}" type="presParOf" srcId="{71C5679B-81EC-4F8A-98AF-DE5AFE60A33F}" destId="{6CA6D2F4-D9E3-4041-92F1-F368E6EF1ED7}" srcOrd="1" destOrd="0" presId="urn:microsoft.com/office/officeart/2008/layout/LinedList"/>
    <dgm:cxn modelId="{50A219B8-A441-40F5-92C0-538E59E20594}" type="presParOf" srcId="{6CA6D2F4-D9E3-4041-92F1-F368E6EF1ED7}" destId="{8410E5D1-3ECB-4835-9A9E-F369E5721881}" srcOrd="0" destOrd="0" presId="urn:microsoft.com/office/officeart/2008/layout/LinedList"/>
    <dgm:cxn modelId="{A8FE4812-67CA-420D-98B6-2EC358C526F7}" type="presParOf" srcId="{6CA6D2F4-D9E3-4041-92F1-F368E6EF1ED7}" destId="{38409E53-D11A-4560-B034-4BA5072FF58B}" srcOrd="1" destOrd="0" presId="urn:microsoft.com/office/officeart/2008/layout/LinedList"/>
    <dgm:cxn modelId="{4E1F82D4-E173-467F-8F59-B81803E3F0AC}" type="presParOf" srcId="{71C5679B-81EC-4F8A-98AF-DE5AFE60A33F}" destId="{A4602F11-EA4F-4988-B49D-FB8B6BAD020F}" srcOrd="2" destOrd="0" presId="urn:microsoft.com/office/officeart/2008/layout/LinedList"/>
    <dgm:cxn modelId="{EB1F3AA4-20C5-404A-B34F-8D8011AD30AE}" type="presParOf" srcId="{71C5679B-81EC-4F8A-98AF-DE5AFE60A33F}" destId="{F978F8D7-D2B4-4E51-96E2-149CD7233318}" srcOrd="3" destOrd="0" presId="urn:microsoft.com/office/officeart/2008/layout/LinedList"/>
    <dgm:cxn modelId="{75C407F2-BB8A-4774-8698-29335C16D816}" type="presParOf" srcId="{F978F8D7-D2B4-4E51-96E2-149CD7233318}" destId="{C4EA209A-4B48-43A8-8B6F-A3C714D54D4C}" srcOrd="0" destOrd="0" presId="urn:microsoft.com/office/officeart/2008/layout/LinedList"/>
    <dgm:cxn modelId="{BE98EBE9-3BF5-46F3-B512-E324EDA208E8}" type="presParOf" srcId="{F978F8D7-D2B4-4E51-96E2-149CD7233318}" destId="{0402F39F-182F-4880-8736-2EC46280AC8F}" srcOrd="1" destOrd="0" presId="urn:microsoft.com/office/officeart/2008/layout/LinedList"/>
    <dgm:cxn modelId="{1075BA80-A89F-4CCA-BE67-9D8CC5BC9E8D}" type="presParOf" srcId="{71C5679B-81EC-4F8A-98AF-DE5AFE60A33F}" destId="{D61DA6C1-CE2F-4173-A355-6B031BFFFBE2}" srcOrd="4" destOrd="0" presId="urn:microsoft.com/office/officeart/2008/layout/LinedList"/>
    <dgm:cxn modelId="{50699D67-5C3D-407E-9329-767B4858705A}" type="presParOf" srcId="{71C5679B-81EC-4F8A-98AF-DE5AFE60A33F}" destId="{E671B08A-B2E2-47E7-82AB-B0E73F32B358}" srcOrd="5" destOrd="0" presId="urn:microsoft.com/office/officeart/2008/layout/LinedList"/>
    <dgm:cxn modelId="{048EA3B4-538F-4360-AEEF-369A727648FB}" type="presParOf" srcId="{E671B08A-B2E2-47E7-82AB-B0E73F32B358}" destId="{329C4EA7-3610-4DA9-9746-8EAC8CD56B86}" srcOrd="0" destOrd="0" presId="urn:microsoft.com/office/officeart/2008/layout/LinedList"/>
    <dgm:cxn modelId="{8428F24D-72E4-434B-8153-23B6A0B58D19}" type="presParOf" srcId="{E671B08A-B2E2-47E7-82AB-B0E73F32B358}" destId="{521E6881-39F2-45B0-B768-5FC67ACC722D}" srcOrd="1" destOrd="0" presId="urn:microsoft.com/office/officeart/2008/layout/LinedList"/>
    <dgm:cxn modelId="{0E2B0B70-1B81-457C-B816-CB5C73573FA7}" type="presParOf" srcId="{71C5679B-81EC-4F8A-98AF-DE5AFE60A33F}" destId="{88448D23-73E6-48E3-9930-ABD188A864E4}" srcOrd="6" destOrd="0" presId="urn:microsoft.com/office/officeart/2008/layout/LinedList"/>
    <dgm:cxn modelId="{CCE73F09-D4D6-43AB-A726-CC9903A1CC28}" type="presParOf" srcId="{71C5679B-81EC-4F8A-98AF-DE5AFE60A33F}" destId="{4CF1C5D7-496C-41BC-A942-B1DFB724986A}" srcOrd="7" destOrd="0" presId="urn:microsoft.com/office/officeart/2008/layout/LinedList"/>
    <dgm:cxn modelId="{86FF2841-CC99-4BFF-9F38-B1121EB9F323}" type="presParOf" srcId="{4CF1C5D7-496C-41BC-A942-B1DFB724986A}" destId="{F49A5819-D75E-4462-A525-6F61D92624BA}" srcOrd="0" destOrd="0" presId="urn:microsoft.com/office/officeart/2008/layout/LinedList"/>
    <dgm:cxn modelId="{3A216CB0-BF13-4569-AFBC-99FE3A102CA7}" type="presParOf" srcId="{4CF1C5D7-496C-41BC-A942-B1DFB724986A}" destId="{8022B7DB-6E57-42B2-B52D-DE60CA7C4F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568830-4E75-438C-8EF4-C020BC0912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4E049BC-7077-4016-9525-96857BB152DE}">
      <dgm:prSet/>
      <dgm:spPr/>
      <dgm:t>
        <a:bodyPr/>
        <a:lstStyle/>
        <a:p>
          <a:r>
            <a:rPr lang="uk-UA" b="1"/>
            <a:t>Фрикційне безробіття </a:t>
          </a:r>
          <a:r>
            <a:rPr lang="uk-UA"/>
            <a:t>пов’язане з пошуками або очікуванням роботи. Фрикційне безробіття стосується тих осіб, які зайняті пошуками робочого місця, що відповідає їхній кваліфікації та індивідуальним уподобанням щодо умов праці. Сезонне безробіття є різновидом фрикційного безробіття й виникає в випадках, коли причини, що мають кліматичний (літо, зима) характер, призводять до тимчасових, але таких, що повторюються, коливань.</a:t>
          </a:r>
          <a:endParaRPr lang="en-US"/>
        </a:p>
      </dgm:t>
    </dgm:pt>
    <dgm:pt modelId="{37E0E17A-1BE2-48D6-B6B9-ECB6E49000DE}" type="parTrans" cxnId="{B5FBDAA3-01CB-4C5D-B9FA-6EB10776CE8F}">
      <dgm:prSet/>
      <dgm:spPr/>
      <dgm:t>
        <a:bodyPr/>
        <a:lstStyle/>
        <a:p>
          <a:endParaRPr lang="en-US"/>
        </a:p>
      </dgm:t>
    </dgm:pt>
    <dgm:pt modelId="{372F9FFE-CFB5-4BEE-A04A-9F0C94209DDA}" type="sibTrans" cxnId="{B5FBDAA3-01CB-4C5D-B9FA-6EB10776CE8F}">
      <dgm:prSet/>
      <dgm:spPr/>
      <dgm:t>
        <a:bodyPr/>
        <a:lstStyle/>
        <a:p>
          <a:endParaRPr lang="en-US"/>
        </a:p>
      </dgm:t>
    </dgm:pt>
    <dgm:pt modelId="{036487E9-3345-424D-936B-450990113FA9}">
      <dgm:prSet/>
      <dgm:spPr/>
      <dgm:t>
        <a:bodyPr/>
        <a:lstStyle/>
        <a:p>
          <a:r>
            <a:rPr lang="uk-UA" b="1"/>
            <a:t>Структурне безробіття </a:t>
          </a:r>
          <a:r>
            <a:rPr lang="uk-UA"/>
            <a:t>є наслідком змін у структурі споживчого попиту та в технологіях, що, у свою чергу, змінюють структуру загального попиту на робочу силу.</a:t>
          </a:r>
          <a:endParaRPr lang="en-US"/>
        </a:p>
      </dgm:t>
    </dgm:pt>
    <dgm:pt modelId="{14036796-D5AD-4DD3-8263-A862FC5927F7}" type="parTrans" cxnId="{9D338EC4-077B-4C3B-B879-E5ACAAE4EC63}">
      <dgm:prSet/>
      <dgm:spPr/>
      <dgm:t>
        <a:bodyPr/>
        <a:lstStyle/>
        <a:p>
          <a:endParaRPr lang="en-US"/>
        </a:p>
      </dgm:t>
    </dgm:pt>
    <dgm:pt modelId="{B270891D-743B-4C47-86D5-290FDAB70C32}" type="sibTrans" cxnId="{9D338EC4-077B-4C3B-B879-E5ACAAE4EC63}">
      <dgm:prSet/>
      <dgm:spPr/>
      <dgm:t>
        <a:bodyPr/>
        <a:lstStyle/>
        <a:p>
          <a:endParaRPr lang="en-US"/>
        </a:p>
      </dgm:t>
    </dgm:pt>
    <dgm:pt modelId="{48F53B1F-6194-4E15-9816-E402693BB4FC}">
      <dgm:prSet/>
      <dgm:spPr/>
      <dgm:t>
        <a:bodyPr/>
        <a:lstStyle/>
        <a:p>
          <a:r>
            <a:rPr lang="uk-UA" b="1"/>
            <a:t>Циклічне безробіття </a:t>
          </a:r>
          <a:r>
            <a:rPr lang="uk-UA"/>
            <a:t>виникає внаслідок спаду виробництва, тобто тією фазою економічного циклу, яка характеризується недостатністю сукупного попиту. Коли, незважаючи на можливості виробництва, сукупний попит на товари та послуги скорочується, зайнятість зменшується й безробіття зростає.</a:t>
          </a:r>
          <a:endParaRPr lang="en-US"/>
        </a:p>
      </dgm:t>
    </dgm:pt>
    <dgm:pt modelId="{4DFD1DEF-AEEB-492A-84AC-8AC2A24DC0F7}" type="parTrans" cxnId="{2C503140-7084-4A8F-A585-230FBFEA96D2}">
      <dgm:prSet/>
      <dgm:spPr/>
      <dgm:t>
        <a:bodyPr/>
        <a:lstStyle/>
        <a:p>
          <a:endParaRPr lang="en-US"/>
        </a:p>
      </dgm:t>
    </dgm:pt>
    <dgm:pt modelId="{AD93DC71-A3D3-46C4-96D3-0955EA5E2975}" type="sibTrans" cxnId="{2C503140-7084-4A8F-A585-230FBFEA96D2}">
      <dgm:prSet/>
      <dgm:spPr/>
      <dgm:t>
        <a:bodyPr/>
        <a:lstStyle/>
        <a:p>
          <a:endParaRPr lang="en-US"/>
        </a:p>
      </dgm:t>
    </dgm:pt>
    <dgm:pt modelId="{9EC7F552-B0AC-47EB-9E2A-B2A898BF58C1}" type="pres">
      <dgm:prSet presAssocID="{BC568830-4E75-438C-8EF4-C020BC091207}" presName="linear" presStyleCnt="0">
        <dgm:presLayoutVars>
          <dgm:animLvl val="lvl"/>
          <dgm:resizeHandles val="exact"/>
        </dgm:presLayoutVars>
      </dgm:prSet>
      <dgm:spPr/>
    </dgm:pt>
    <dgm:pt modelId="{7238632D-189C-4A99-9CB6-B7A1879C7D13}" type="pres">
      <dgm:prSet presAssocID="{44E049BC-7077-4016-9525-96857BB152D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F7FDFB-B0CB-45EC-914E-8E98DDE63E16}" type="pres">
      <dgm:prSet presAssocID="{372F9FFE-CFB5-4BEE-A04A-9F0C94209DDA}" presName="spacer" presStyleCnt="0"/>
      <dgm:spPr/>
    </dgm:pt>
    <dgm:pt modelId="{73C04FE0-3A79-4B19-ADF0-1E44EE401542}" type="pres">
      <dgm:prSet presAssocID="{036487E9-3345-424D-936B-450990113FA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499F78C-3937-4057-83E8-D3930ACDFEE3}" type="pres">
      <dgm:prSet presAssocID="{B270891D-743B-4C47-86D5-290FDAB70C32}" presName="spacer" presStyleCnt="0"/>
      <dgm:spPr/>
    </dgm:pt>
    <dgm:pt modelId="{1CB2209B-3A45-497D-8131-0BE66617279A}" type="pres">
      <dgm:prSet presAssocID="{48F53B1F-6194-4E15-9816-E402693BB4F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3868513-96A8-41C7-8362-E377562B1294}" type="presOf" srcId="{48F53B1F-6194-4E15-9816-E402693BB4FC}" destId="{1CB2209B-3A45-497D-8131-0BE66617279A}" srcOrd="0" destOrd="0" presId="urn:microsoft.com/office/officeart/2005/8/layout/vList2"/>
    <dgm:cxn modelId="{2C503140-7084-4A8F-A585-230FBFEA96D2}" srcId="{BC568830-4E75-438C-8EF4-C020BC091207}" destId="{48F53B1F-6194-4E15-9816-E402693BB4FC}" srcOrd="2" destOrd="0" parTransId="{4DFD1DEF-AEEB-492A-84AC-8AC2A24DC0F7}" sibTransId="{AD93DC71-A3D3-46C4-96D3-0955EA5E2975}"/>
    <dgm:cxn modelId="{01309B5E-8555-438B-A41F-E17EAC84D7E1}" type="presOf" srcId="{036487E9-3345-424D-936B-450990113FA9}" destId="{73C04FE0-3A79-4B19-ADF0-1E44EE401542}" srcOrd="0" destOrd="0" presId="urn:microsoft.com/office/officeart/2005/8/layout/vList2"/>
    <dgm:cxn modelId="{B5FBDAA3-01CB-4C5D-B9FA-6EB10776CE8F}" srcId="{BC568830-4E75-438C-8EF4-C020BC091207}" destId="{44E049BC-7077-4016-9525-96857BB152DE}" srcOrd="0" destOrd="0" parTransId="{37E0E17A-1BE2-48D6-B6B9-ECB6E49000DE}" sibTransId="{372F9FFE-CFB5-4BEE-A04A-9F0C94209DDA}"/>
    <dgm:cxn modelId="{9D338EC4-077B-4C3B-B879-E5ACAAE4EC63}" srcId="{BC568830-4E75-438C-8EF4-C020BC091207}" destId="{036487E9-3345-424D-936B-450990113FA9}" srcOrd="1" destOrd="0" parTransId="{14036796-D5AD-4DD3-8263-A862FC5927F7}" sibTransId="{B270891D-743B-4C47-86D5-290FDAB70C32}"/>
    <dgm:cxn modelId="{2883EDDA-DC8E-4C81-9503-0DB58CA5A6CA}" type="presOf" srcId="{BC568830-4E75-438C-8EF4-C020BC091207}" destId="{9EC7F552-B0AC-47EB-9E2A-B2A898BF58C1}" srcOrd="0" destOrd="0" presId="urn:microsoft.com/office/officeart/2005/8/layout/vList2"/>
    <dgm:cxn modelId="{2101B3F2-FEFC-4A4B-9BED-55B00B59B84F}" type="presOf" srcId="{44E049BC-7077-4016-9525-96857BB152DE}" destId="{7238632D-189C-4A99-9CB6-B7A1879C7D13}" srcOrd="0" destOrd="0" presId="urn:microsoft.com/office/officeart/2005/8/layout/vList2"/>
    <dgm:cxn modelId="{EDAD7A25-0100-4071-9C2E-166D122FAD12}" type="presParOf" srcId="{9EC7F552-B0AC-47EB-9E2A-B2A898BF58C1}" destId="{7238632D-189C-4A99-9CB6-B7A1879C7D13}" srcOrd="0" destOrd="0" presId="urn:microsoft.com/office/officeart/2005/8/layout/vList2"/>
    <dgm:cxn modelId="{93234CA0-1DC8-4937-87A7-3ABA893862E9}" type="presParOf" srcId="{9EC7F552-B0AC-47EB-9E2A-B2A898BF58C1}" destId="{59F7FDFB-B0CB-45EC-914E-8E98DDE63E16}" srcOrd="1" destOrd="0" presId="urn:microsoft.com/office/officeart/2005/8/layout/vList2"/>
    <dgm:cxn modelId="{EF8C1C7D-5091-4C77-96F0-E8ACFC4872F6}" type="presParOf" srcId="{9EC7F552-B0AC-47EB-9E2A-B2A898BF58C1}" destId="{73C04FE0-3A79-4B19-ADF0-1E44EE401542}" srcOrd="2" destOrd="0" presId="urn:microsoft.com/office/officeart/2005/8/layout/vList2"/>
    <dgm:cxn modelId="{3FE29115-6E94-492A-BF12-A97BB0AF0194}" type="presParOf" srcId="{9EC7F552-B0AC-47EB-9E2A-B2A898BF58C1}" destId="{B499F78C-3937-4057-83E8-D3930ACDFEE3}" srcOrd="3" destOrd="0" presId="urn:microsoft.com/office/officeart/2005/8/layout/vList2"/>
    <dgm:cxn modelId="{AE9BF7EB-6FF7-48E2-80ED-83CCB51E4B7A}" type="presParOf" srcId="{9EC7F552-B0AC-47EB-9E2A-B2A898BF58C1}" destId="{1CB2209B-3A45-497D-8131-0BE66617279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2B9929-AA89-4799-9A06-B5BD19B77A4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B186597-62FB-4077-987F-6C04DA7B155A}">
      <dgm:prSet/>
      <dgm:spPr/>
      <dgm:t>
        <a:bodyPr/>
        <a:lstStyle/>
        <a:p>
          <a:r>
            <a:rPr lang="uk-UA"/>
            <a:t>Зареєстровані безробітні згідно з чинним законодавством – це особи працездатного віку, які зареєстровані в територіальних органах центрального органу виконавчої влади, що реалізує державну політику в сфері зайнятості населення та трудової міграції як безробітні й готові та здатні приступити до роботи.</a:t>
          </a:r>
          <a:endParaRPr lang="en-US"/>
        </a:p>
      </dgm:t>
    </dgm:pt>
    <dgm:pt modelId="{111CA5DC-61CD-4C67-8FCB-86BF29698AB3}" type="parTrans" cxnId="{0132E7DA-9E90-4D52-B456-7AF40D6D7CD6}">
      <dgm:prSet/>
      <dgm:spPr/>
      <dgm:t>
        <a:bodyPr/>
        <a:lstStyle/>
        <a:p>
          <a:endParaRPr lang="en-US"/>
        </a:p>
      </dgm:t>
    </dgm:pt>
    <dgm:pt modelId="{5386ECAB-EBB7-4598-A172-E4A31EA2D968}" type="sibTrans" cxnId="{0132E7DA-9E90-4D52-B456-7AF40D6D7CD6}">
      <dgm:prSet/>
      <dgm:spPr/>
      <dgm:t>
        <a:bodyPr/>
        <a:lstStyle/>
        <a:p>
          <a:endParaRPr lang="en-US"/>
        </a:p>
      </dgm:t>
    </dgm:pt>
    <dgm:pt modelId="{D6A1ECD9-35AE-4D61-BB59-D8D4D8AF2D38}">
      <dgm:prSet/>
      <dgm:spPr/>
      <dgm:t>
        <a:bodyPr/>
        <a:lstStyle/>
        <a:p>
          <a:r>
            <a:rPr lang="uk-UA"/>
            <a:t>Безробітними також визнають осіб з інвалідністю, які не досягли пенсійного віку, та отримують пенсію по інвалідності або соціальну допомогу згідно чинного законодавства, а також осіб молодше 16– річного віку, які працювали та були звільнені в зв’язку зі змінами в організації виробництва та праці.</a:t>
          </a:r>
          <a:endParaRPr lang="en-US"/>
        </a:p>
      </dgm:t>
    </dgm:pt>
    <dgm:pt modelId="{43C4F49E-1905-4FE4-8ADF-B350A81B47BB}" type="parTrans" cxnId="{B94EB3C6-8A07-41C2-8E4C-A99E409C8291}">
      <dgm:prSet/>
      <dgm:spPr/>
      <dgm:t>
        <a:bodyPr/>
        <a:lstStyle/>
        <a:p>
          <a:endParaRPr lang="en-US"/>
        </a:p>
      </dgm:t>
    </dgm:pt>
    <dgm:pt modelId="{25271E87-8F61-400A-B42B-D7BA10EC8D82}" type="sibTrans" cxnId="{B94EB3C6-8A07-41C2-8E4C-A99E409C8291}">
      <dgm:prSet/>
      <dgm:spPr/>
      <dgm:t>
        <a:bodyPr/>
        <a:lstStyle/>
        <a:p>
          <a:endParaRPr lang="en-US"/>
        </a:p>
      </dgm:t>
    </dgm:pt>
    <dgm:pt modelId="{75C89790-F73D-45FA-A324-49A57D9B7D8A}" type="pres">
      <dgm:prSet presAssocID="{9D2B9929-AA89-4799-9A06-B5BD19B77A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6D572D-4CD3-4A90-9069-6C959B93098A}" type="pres">
      <dgm:prSet presAssocID="{BB186597-62FB-4077-987F-6C04DA7B155A}" presName="hierRoot1" presStyleCnt="0"/>
      <dgm:spPr/>
    </dgm:pt>
    <dgm:pt modelId="{DB639EF4-237F-4DCB-9881-2AE19F425B63}" type="pres">
      <dgm:prSet presAssocID="{BB186597-62FB-4077-987F-6C04DA7B155A}" presName="composite" presStyleCnt="0"/>
      <dgm:spPr/>
    </dgm:pt>
    <dgm:pt modelId="{EB62B2C7-AB5A-485D-A1B6-85A5900B2182}" type="pres">
      <dgm:prSet presAssocID="{BB186597-62FB-4077-987F-6C04DA7B155A}" presName="background" presStyleLbl="node0" presStyleIdx="0" presStyleCnt="2"/>
      <dgm:spPr/>
    </dgm:pt>
    <dgm:pt modelId="{99E08B6C-5D18-4742-B733-991A6992F120}" type="pres">
      <dgm:prSet presAssocID="{BB186597-62FB-4077-987F-6C04DA7B155A}" presName="text" presStyleLbl="fgAcc0" presStyleIdx="0" presStyleCnt="2">
        <dgm:presLayoutVars>
          <dgm:chPref val="3"/>
        </dgm:presLayoutVars>
      </dgm:prSet>
      <dgm:spPr/>
    </dgm:pt>
    <dgm:pt modelId="{FD800054-96C8-489C-B737-DBA84C9DB2DF}" type="pres">
      <dgm:prSet presAssocID="{BB186597-62FB-4077-987F-6C04DA7B155A}" presName="hierChild2" presStyleCnt="0"/>
      <dgm:spPr/>
    </dgm:pt>
    <dgm:pt modelId="{116F3A94-9217-4C86-B6BF-AE7DBA471BDF}" type="pres">
      <dgm:prSet presAssocID="{D6A1ECD9-35AE-4D61-BB59-D8D4D8AF2D38}" presName="hierRoot1" presStyleCnt="0"/>
      <dgm:spPr/>
    </dgm:pt>
    <dgm:pt modelId="{268DCF19-D17C-4357-A243-85EDBEE8FA56}" type="pres">
      <dgm:prSet presAssocID="{D6A1ECD9-35AE-4D61-BB59-D8D4D8AF2D38}" presName="composite" presStyleCnt="0"/>
      <dgm:spPr/>
    </dgm:pt>
    <dgm:pt modelId="{9DAEEC68-0FB2-4A5A-9C3B-CB44FC59225C}" type="pres">
      <dgm:prSet presAssocID="{D6A1ECD9-35AE-4D61-BB59-D8D4D8AF2D38}" presName="background" presStyleLbl="node0" presStyleIdx="1" presStyleCnt="2"/>
      <dgm:spPr/>
    </dgm:pt>
    <dgm:pt modelId="{5C6EAA3C-A3B6-4709-BFA3-16B50AA0FC19}" type="pres">
      <dgm:prSet presAssocID="{D6A1ECD9-35AE-4D61-BB59-D8D4D8AF2D38}" presName="text" presStyleLbl="fgAcc0" presStyleIdx="1" presStyleCnt="2">
        <dgm:presLayoutVars>
          <dgm:chPref val="3"/>
        </dgm:presLayoutVars>
      </dgm:prSet>
      <dgm:spPr/>
    </dgm:pt>
    <dgm:pt modelId="{D9457FC7-C15A-424D-99F9-17EA8AD772F6}" type="pres">
      <dgm:prSet presAssocID="{D6A1ECD9-35AE-4D61-BB59-D8D4D8AF2D38}" presName="hierChild2" presStyleCnt="0"/>
      <dgm:spPr/>
    </dgm:pt>
  </dgm:ptLst>
  <dgm:cxnLst>
    <dgm:cxn modelId="{516DB885-E20D-4452-88DD-DBA385C0E783}" type="presOf" srcId="{BB186597-62FB-4077-987F-6C04DA7B155A}" destId="{99E08B6C-5D18-4742-B733-991A6992F120}" srcOrd="0" destOrd="0" presId="urn:microsoft.com/office/officeart/2005/8/layout/hierarchy1"/>
    <dgm:cxn modelId="{3CD35989-E210-4CB4-8082-511CD582B3DA}" type="presOf" srcId="{9D2B9929-AA89-4799-9A06-B5BD19B77A46}" destId="{75C89790-F73D-45FA-A324-49A57D9B7D8A}" srcOrd="0" destOrd="0" presId="urn:microsoft.com/office/officeart/2005/8/layout/hierarchy1"/>
    <dgm:cxn modelId="{B94EB3C6-8A07-41C2-8E4C-A99E409C8291}" srcId="{9D2B9929-AA89-4799-9A06-B5BD19B77A46}" destId="{D6A1ECD9-35AE-4D61-BB59-D8D4D8AF2D38}" srcOrd="1" destOrd="0" parTransId="{43C4F49E-1905-4FE4-8ADF-B350A81B47BB}" sibTransId="{25271E87-8F61-400A-B42B-D7BA10EC8D82}"/>
    <dgm:cxn modelId="{0132E7DA-9E90-4D52-B456-7AF40D6D7CD6}" srcId="{9D2B9929-AA89-4799-9A06-B5BD19B77A46}" destId="{BB186597-62FB-4077-987F-6C04DA7B155A}" srcOrd="0" destOrd="0" parTransId="{111CA5DC-61CD-4C67-8FCB-86BF29698AB3}" sibTransId="{5386ECAB-EBB7-4598-A172-E4A31EA2D968}"/>
    <dgm:cxn modelId="{ADCDA2DE-F0EC-4257-9D63-6AC5E1768A41}" type="presOf" srcId="{D6A1ECD9-35AE-4D61-BB59-D8D4D8AF2D38}" destId="{5C6EAA3C-A3B6-4709-BFA3-16B50AA0FC19}" srcOrd="0" destOrd="0" presId="urn:microsoft.com/office/officeart/2005/8/layout/hierarchy1"/>
    <dgm:cxn modelId="{BBE967D1-0189-48A1-BD24-965CB2B76C15}" type="presParOf" srcId="{75C89790-F73D-45FA-A324-49A57D9B7D8A}" destId="{516D572D-4CD3-4A90-9069-6C959B93098A}" srcOrd="0" destOrd="0" presId="urn:microsoft.com/office/officeart/2005/8/layout/hierarchy1"/>
    <dgm:cxn modelId="{53439AA0-8895-4BFB-B2BB-562DD3D6DE36}" type="presParOf" srcId="{516D572D-4CD3-4A90-9069-6C959B93098A}" destId="{DB639EF4-237F-4DCB-9881-2AE19F425B63}" srcOrd="0" destOrd="0" presId="urn:microsoft.com/office/officeart/2005/8/layout/hierarchy1"/>
    <dgm:cxn modelId="{13F2AA34-3817-496E-A1F7-11E26767E802}" type="presParOf" srcId="{DB639EF4-237F-4DCB-9881-2AE19F425B63}" destId="{EB62B2C7-AB5A-485D-A1B6-85A5900B2182}" srcOrd="0" destOrd="0" presId="urn:microsoft.com/office/officeart/2005/8/layout/hierarchy1"/>
    <dgm:cxn modelId="{0E58872B-F8A6-4511-BAAB-56D9BED4E8AA}" type="presParOf" srcId="{DB639EF4-237F-4DCB-9881-2AE19F425B63}" destId="{99E08B6C-5D18-4742-B733-991A6992F120}" srcOrd="1" destOrd="0" presId="urn:microsoft.com/office/officeart/2005/8/layout/hierarchy1"/>
    <dgm:cxn modelId="{DAD00BED-FD1E-4C00-9E53-0C1AB1632035}" type="presParOf" srcId="{516D572D-4CD3-4A90-9069-6C959B93098A}" destId="{FD800054-96C8-489C-B737-DBA84C9DB2DF}" srcOrd="1" destOrd="0" presId="urn:microsoft.com/office/officeart/2005/8/layout/hierarchy1"/>
    <dgm:cxn modelId="{46A1DFC8-5546-42FE-9F8D-2F094DDC8C74}" type="presParOf" srcId="{75C89790-F73D-45FA-A324-49A57D9B7D8A}" destId="{116F3A94-9217-4C86-B6BF-AE7DBA471BDF}" srcOrd="1" destOrd="0" presId="urn:microsoft.com/office/officeart/2005/8/layout/hierarchy1"/>
    <dgm:cxn modelId="{6EFEE8BE-01C3-4B79-AAAC-20DA0EEB8AAF}" type="presParOf" srcId="{116F3A94-9217-4C86-B6BF-AE7DBA471BDF}" destId="{268DCF19-D17C-4357-A243-85EDBEE8FA56}" srcOrd="0" destOrd="0" presId="urn:microsoft.com/office/officeart/2005/8/layout/hierarchy1"/>
    <dgm:cxn modelId="{636D7539-C1ED-45FC-8224-09038DA56501}" type="presParOf" srcId="{268DCF19-D17C-4357-A243-85EDBEE8FA56}" destId="{9DAEEC68-0FB2-4A5A-9C3B-CB44FC59225C}" srcOrd="0" destOrd="0" presId="urn:microsoft.com/office/officeart/2005/8/layout/hierarchy1"/>
    <dgm:cxn modelId="{BA5F9027-55C6-4F5C-A9B9-983113D22F04}" type="presParOf" srcId="{268DCF19-D17C-4357-A243-85EDBEE8FA56}" destId="{5C6EAA3C-A3B6-4709-BFA3-16B50AA0FC19}" srcOrd="1" destOrd="0" presId="urn:microsoft.com/office/officeart/2005/8/layout/hierarchy1"/>
    <dgm:cxn modelId="{797D5443-F97E-4170-9C19-24F70EB8C8BB}" type="presParOf" srcId="{116F3A94-9217-4C86-B6BF-AE7DBA471BDF}" destId="{D9457FC7-C15A-424D-99F9-17EA8AD772F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00CC8E-B817-4E81-99E9-F8E76701EC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B6BD627-30B1-449A-AB76-FF6716AEE386}">
      <dgm:prSet/>
      <dgm:spPr/>
      <dgm:t>
        <a:bodyPr/>
        <a:lstStyle/>
        <a:p>
          <a:r>
            <a:rPr lang="uk-UA"/>
            <a:t>1.	Економічна свобода, лібералізація економіки, в основі якої полягає право приватної власності на засоби виробництва, в  тому числі й на землю.</a:t>
          </a:r>
          <a:endParaRPr lang="en-US"/>
        </a:p>
      </dgm:t>
    </dgm:pt>
    <dgm:pt modelId="{AA8B069A-21A4-43F4-AE00-69CD0DDE7939}" type="parTrans" cxnId="{A8412F1F-E91A-42C2-8A50-47B68BDBD3F1}">
      <dgm:prSet/>
      <dgm:spPr/>
      <dgm:t>
        <a:bodyPr/>
        <a:lstStyle/>
        <a:p>
          <a:endParaRPr lang="en-US"/>
        </a:p>
      </dgm:t>
    </dgm:pt>
    <dgm:pt modelId="{7C8D88A0-9EE2-4B91-B342-52E6249B835D}" type="sibTrans" cxnId="{A8412F1F-E91A-42C2-8A50-47B68BDBD3F1}">
      <dgm:prSet/>
      <dgm:spPr/>
      <dgm:t>
        <a:bodyPr/>
        <a:lstStyle/>
        <a:p>
          <a:endParaRPr lang="en-US"/>
        </a:p>
      </dgm:t>
    </dgm:pt>
    <dgm:pt modelId="{7425113C-132F-4F09-ABFC-F5DAF99D3447}">
      <dgm:prSet/>
      <dgm:spPr/>
      <dgm:t>
        <a:bodyPr/>
        <a:lstStyle/>
        <a:p>
          <a:r>
            <a:rPr lang="uk-UA" dirty="0"/>
            <a:t>2.	Свобода праці, коли кожна людина має можливість визначати: чим, коли, де й в якому обсязі (скільки часу) їй працювати. Свобода праці передбачає заборону примусової праці (за виключенням випадків, коли людина позбавлена волі, що має чітко бути визначено законодавством країни).</a:t>
          </a:r>
          <a:endParaRPr lang="en-US" dirty="0"/>
        </a:p>
      </dgm:t>
    </dgm:pt>
    <dgm:pt modelId="{8E3ED0B1-9BE6-447B-A248-B11331EAE7C7}" type="parTrans" cxnId="{9E9B168D-38C8-4CE2-A629-E54956371EEB}">
      <dgm:prSet/>
      <dgm:spPr/>
      <dgm:t>
        <a:bodyPr/>
        <a:lstStyle/>
        <a:p>
          <a:endParaRPr lang="en-US"/>
        </a:p>
      </dgm:t>
    </dgm:pt>
    <dgm:pt modelId="{7E4D4052-7F89-446B-A48C-3D9F0BA33D1D}" type="sibTrans" cxnId="{9E9B168D-38C8-4CE2-A629-E54956371EEB}">
      <dgm:prSet/>
      <dgm:spPr/>
      <dgm:t>
        <a:bodyPr/>
        <a:lstStyle/>
        <a:p>
          <a:endParaRPr lang="en-US"/>
        </a:p>
      </dgm:t>
    </dgm:pt>
    <dgm:pt modelId="{E57116EC-7BD1-453E-998F-B408923585D3}">
      <dgm:prSet/>
      <dgm:spPr/>
      <dgm:t>
        <a:bodyPr/>
        <a:lstStyle/>
        <a:p>
          <a:r>
            <a:rPr lang="uk-UA"/>
            <a:t>3.	Свобода підприємницької діяльності, коли людина має можливість розпочати власну справу, власне виробництво або ж взяти участь у спільному з іншими особами виробництві з урахуванням регламентованих форм підприємницької діяльності.</a:t>
          </a:r>
          <a:endParaRPr lang="en-US"/>
        </a:p>
      </dgm:t>
    </dgm:pt>
    <dgm:pt modelId="{5B9665D4-CABB-4122-8803-64CE1DBCDF8C}" type="parTrans" cxnId="{1F74B340-8FD0-43CF-92F5-5C03B97E2C00}">
      <dgm:prSet/>
      <dgm:spPr/>
      <dgm:t>
        <a:bodyPr/>
        <a:lstStyle/>
        <a:p>
          <a:endParaRPr lang="en-US"/>
        </a:p>
      </dgm:t>
    </dgm:pt>
    <dgm:pt modelId="{8BFD51E4-B7F6-40D8-9408-C3F30661F481}" type="sibTrans" cxnId="{1F74B340-8FD0-43CF-92F5-5C03B97E2C00}">
      <dgm:prSet/>
      <dgm:spPr/>
      <dgm:t>
        <a:bodyPr/>
        <a:lstStyle/>
        <a:p>
          <a:endParaRPr lang="en-US"/>
        </a:p>
      </dgm:t>
    </dgm:pt>
    <dgm:pt modelId="{9979F9B2-CDEA-4A00-8F6F-1019D7B268A7}" type="pres">
      <dgm:prSet presAssocID="{D300CC8E-B817-4E81-99E9-F8E76701EC6F}" presName="linear" presStyleCnt="0">
        <dgm:presLayoutVars>
          <dgm:animLvl val="lvl"/>
          <dgm:resizeHandles val="exact"/>
        </dgm:presLayoutVars>
      </dgm:prSet>
      <dgm:spPr/>
    </dgm:pt>
    <dgm:pt modelId="{8E40D402-11C1-4415-B814-AAA9B10ACA6D}" type="pres">
      <dgm:prSet presAssocID="{9B6BD627-30B1-449A-AB76-FF6716AEE38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FA1229E-CE22-403A-BBBC-7D4DD52E3B3D}" type="pres">
      <dgm:prSet presAssocID="{7C8D88A0-9EE2-4B91-B342-52E6249B835D}" presName="spacer" presStyleCnt="0"/>
      <dgm:spPr/>
    </dgm:pt>
    <dgm:pt modelId="{98B76BD6-B999-4C90-BD91-540724ACF4FB}" type="pres">
      <dgm:prSet presAssocID="{7425113C-132F-4F09-ABFC-F5DAF99D344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915F76F-1C4B-4596-91DD-BF0227594930}" type="pres">
      <dgm:prSet presAssocID="{7E4D4052-7F89-446B-A48C-3D9F0BA33D1D}" presName="spacer" presStyleCnt="0"/>
      <dgm:spPr/>
    </dgm:pt>
    <dgm:pt modelId="{50452064-6A6B-4779-998F-1C415D319720}" type="pres">
      <dgm:prSet presAssocID="{E57116EC-7BD1-453E-998F-B408923585D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802271B-661A-41AF-9D7C-629CE379C1B2}" type="presOf" srcId="{9B6BD627-30B1-449A-AB76-FF6716AEE386}" destId="{8E40D402-11C1-4415-B814-AAA9B10ACA6D}" srcOrd="0" destOrd="0" presId="urn:microsoft.com/office/officeart/2005/8/layout/vList2"/>
    <dgm:cxn modelId="{74C7661B-6926-4290-8844-8853AD268201}" type="presOf" srcId="{7425113C-132F-4F09-ABFC-F5DAF99D3447}" destId="{98B76BD6-B999-4C90-BD91-540724ACF4FB}" srcOrd="0" destOrd="0" presId="urn:microsoft.com/office/officeart/2005/8/layout/vList2"/>
    <dgm:cxn modelId="{A8412F1F-E91A-42C2-8A50-47B68BDBD3F1}" srcId="{D300CC8E-B817-4E81-99E9-F8E76701EC6F}" destId="{9B6BD627-30B1-449A-AB76-FF6716AEE386}" srcOrd="0" destOrd="0" parTransId="{AA8B069A-21A4-43F4-AE00-69CD0DDE7939}" sibTransId="{7C8D88A0-9EE2-4B91-B342-52E6249B835D}"/>
    <dgm:cxn modelId="{1F74B340-8FD0-43CF-92F5-5C03B97E2C00}" srcId="{D300CC8E-B817-4E81-99E9-F8E76701EC6F}" destId="{E57116EC-7BD1-453E-998F-B408923585D3}" srcOrd="2" destOrd="0" parTransId="{5B9665D4-CABB-4122-8803-64CE1DBCDF8C}" sibTransId="{8BFD51E4-B7F6-40D8-9408-C3F30661F481}"/>
    <dgm:cxn modelId="{9E9B168D-38C8-4CE2-A629-E54956371EEB}" srcId="{D300CC8E-B817-4E81-99E9-F8E76701EC6F}" destId="{7425113C-132F-4F09-ABFC-F5DAF99D3447}" srcOrd="1" destOrd="0" parTransId="{8E3ED0B1-9BE6-447B-A248-B11331EAE7C7}" sibTransId="{7E4D4052-7F89-446B-A48C-3D9F0BA33D1D}"/>
    <dgm:cxn modelId="{8D709FD4-8433-41DD-A666-C9235A534C37}" type="presOf" srcId="{D300CC8E-B817-4E81-99E9-F8E76701EC6F}" destId="{9979F9B2-CDEA-4A00-8F6F-1019D7B268A7}" srcOrd="0" destOrd="0" presId="urn:microsoft.com/office/officeart/2005/8/layout/vList2"/>
    <dgm:cxn modelId="{007F70EB-D2C5-464B-A4B6-66517F218A3D}" type="presOf" srcId="{E57116EC-7BD1-453E-998F-B408923585D3}" destId="{50452064-6A6B-4779-998F-1C415D319720}" srcOrd="0" destOrd="0" presId="urn:microsoft.com/office/officeart/2005/8/layout/vList2"/>
    <dgm:cxn modelId="{18D001F8-CF21-4ADB-B694-B335A1E9508A}" type="presParOf" srcId="{9979F9B2-CDEA-4A00-8F6F-1019D7B268A7}" destId="{8E40D402-11C1-4415-B814-AAA9B10ACA6D}" srcOrd="0" destOrd="0" presId="urn:microsoft.com/office/officeart/2005/8/layout/vList2"/>
    <dgm:cxn modelId="{BADDF188-F65B-4D75-83E6-51879FBDF620}" type="presParOf" srcId="{9979F9B2-CDEA-4A00-8F6F-1019D7B268A7}" destId="{0FA1229E-CE22-403A-BBBC-7D4DD52E3B3D}" srcOrd="1" destOrd="0" presId="urn:microsoft.com/office/officeart/2005/8/layout/vList2"/>
    <dgm:cxn modelId="{FEDD8F67-E670-4E6C-A407-A91791403C28}" type="presParOf" srcId="{9979F9B2-CDEA-4A00-8F6F-1019D7B268A7}" destId="{98B76BD6-B999-4C90-BD91-540724ACF4FB}" srcOrd="2" destOrd="0" presId="urn:microsoft.com/office/officeart/2005/8/layout/vList2"/>
    <dgm:cxn modelId="{FDE25FE0-7386-4D5C-8CFC-3DEF3ABDD295}" type="presParOf" srcId="{9979F9B2-CDEA-4A00-8F6F-1019D7B268A7}" destId="{F915F76F-1C4B-4596-91DD-BF0227594930}" srcOrd="3" destOrd="0" presId="urn:microsoft.com/office/officeart/2005/8/layout/vList2"/>
    <dgm:cxn modelId="{449E8E4B-3E7A-4A77-97BB-6F4110A16EEB}" type="presParOf" srcId="{9979F9B2-CDEA-4A00-8F6F-1019D7B268A7}" destId="{50452064-6A6B-4779-998F-1C415D31972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D459C1-E836-4BAA-96BD-D9F24AB1611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B99FFF8-5284-43BF-9F39-0257E1BB13DC}">
      <dgm:prSet/>
      <dgm:spPr/>
      <dgm:t>
        <a:bodyPr/>
        <a:lstStyle/>
        <a:p>
          <a:r>
            <a:rPr lang="ru-RU"/>
            <a:t>-	за ознакою структури господарства – окремих галузей (а всередині їх – окремих підгалузей); окремих видів діяльності; груп господарств із різними формами власності;</a:t>
          </a:r>
          <a:endParaRPr lang="en-US"/>
        </a:p>
      </dgm:t>
    </dgm:pt>
    <dgm:pt modelId="{CA1B8D8C-3451-4B2D-89CA-40F968F5F41E}" type="parTrans" cxnId="{9F74B52F-AE6A-4F1D-B04C-011A0D7492DD}">
      <dgm:prSet/>
      <dgm:spPr/>
      <dgm:t>
        <a:bodyPr/>
        <a:lstStyle/>
        <a:p>
          <a:endParaRPr lang="en-US"/>
        </a:p>
      </dgm:t>
    </dgm:pt>
    <dgm:pt modelId="{BB7C9FC8-C254-4F1C-A8FA-516113C383B0}" type="sibTrans" cxnId="{9F74B52F-AE6A-4F1D-B04C-011A0D7492DD}">
      <dgm:prSet/>
      <dgm:spPr/>
      <dgm:t>
        <a:bodyPr/>
        <a:lstStyle/>
        <a:p>
          <a:endParaRPr lang="en-US"/>
        </a:p>
      </dgm:t>
    </dgm:pt>
    <dgm:pt modelId="{36257D79-B675-44B9-A424-C0CE2A2ED544}">
      <dgm:prSet/>
      <dgm:spPr/>
      <dgm:t>
        <a:bodyPr/>
        <a:lstStyle/>
        <a:p>
          <a:r>
            <a:rPr lang="ru-RU" dirty="0"/>
            <a:t>-	за </a:t>
          </a:r>
          <a:r>
            <a:rPr lang="ru-RU" dirty="0" err="1"/>
            <a:t>ознакою</a:t>
          </a:r>
          <a:r>
            <a:rPr lang="ru-RU" dirty="0"/>
            <a:t> </a:t>
          </a:r>
          <a:r>
            <a:rPr lang="ru-RU" dirty="0" err="1"/>
            <a:t>рівня</a:t>
          </a:r>
          <a:r>
            <a:rPr lang="ru-RU" dirty="0"/>
            <a:t> </a:t>
          </a:r>
          <a:r>
            <a:rPr lang="ru-RU" dirty="0" err="1"/>
            <a:t>економічного</a:t>
          </a:r>
          <a:r>
            <a:rPr lang="ru-RU" dirty="0"/>
            <a:t> </a:t>
          </a:r>
          <a:r>
            <a:rPr lang="ru-RU" dirty="0" err="1"/>
            <a:t>розвитку</a:t>
          </a:r>
          <a:r>
            <a:rPr lang="ru-RU" dirty="0"/>
            <a:t> </a:t>
          </a:r>
          <a:r>
            <a:rPr lang="ru-RU" dirty="0" err="1"/>
            <a:t>регіонів</a:t>
          </a:r>
          <a:r>
            <a:rPr lang="ru-RU" dirty="0"/>
            <a:t>, </a:t>
          </a:r>
          <a:r>
            <a:rPr lang="ru-RU" dirty="0" err="1"/>
            <a:t>згрупованих</a:t>
          </a:r>
          <a:r>
            <a:rPr lang="ru-RU" dirty="0"/>
            <a:t> </a:t>
          </a:r>
          <a:r>
            <a:rPr lang="ru-RU" dirty="0" err="1"/>
            <a:t>залежно</a:t>
          </a:r>
          <a:r>
            <a:rPr lang="ru-RU" dirty="0"/>
            <a:t> </a:t>
          </a:r>
          <a:r>
            <a:rPr lang="ru-RU" dirty="0" err="1"/>
            <a:t>від</a:t>
          </a:r>
          <a:r>
            <a:rPr lang="ru-RU" dirty="0"/>
            <a:t> </a:t>
          </a:r>
          <a:r>
            <a:rPr lang="ru-RU" dirty="0" err="1"/>
            <a:t>рівня</a:t>
          </a:r>
          <a:r>
            <a:rPr lang="ru-RU" dirty="0"/>
            <a:t> валового </a:t>
          </a:r>
          <a:r>
            <a:rPr lang="ru-RU" dirty="0" err="1"/>
            <a:t>внутрішнього</a:t>
          </a:r>
          <a:r>
            <a:rPr lang="ru-RU" dirty="0"/>
            <a:t> продукту, </a:t>
          </a:r>
          <a:r>
            <a:rPr lang="ru-RU" dirty="0" err="1"/>
            <a:t>рівня</a:t>
          </a:r>
          <a:r>
            <a:rPr lang="ru-RU" dirty="0"/>
            <a:t> оплати </a:t>
          </a:r>
          <a:r>
            <a:rPr lang="ru-RU" dirty="0" err="1"/>
            <a:t>праці</a:t>
          </a:r>
          <a:r>
            <a:rPr lang="ru-RU" dirty="0"/>
            <a:t>, </a:t>
          </a:r>
          <a:r>
            <a:rPr lang="ru-RU" dirty="0" err="1"/>
            <a:t>доходів</a:t>
          </a:r>
          <a:r>
            <a:rPr lang="ru-RU" dirty="0"/>
            <a:t> </a:t>
          </a:r>
          <a:r>
            <a:rPr lang="ru-RU" dirty="0" err="1"/>
            <a:t>населення</a:t>
          </a:r>
          <a:r>
            <a:rPr lang="ru-RU" dirty="0"/>
            <a:t> </a:t>
          </a:r>
          <a:r>
            <a:rPr lang="ru-RU" dirty="0" err="1"/>
            <a:t>тощо</a:t>
          </a:r>
          <a:r>
            <a:rPr lang="ru-RU" dirty="0"/>
            <a:t>;</a:t>
          </a:r>
          <a:endParaRPr lang="en-US" dirty="0"/>
        </a:p>
      </dgm:t>
    </dgm:pt>
    <dgm:pt modelId="{228582BD-1678-4689-BBC1-B0E0B1B6F790}" type="parTrans" cxnId="{60F6B26A-681A-4E4C-81F0-74480875653B}">
      <dgm:prSet/>
      <dgm:spPr/>
      <dgm:t>
        <a:bodyPr/>
        <a:lstStyle/>
        <a:p>
          <a:endParaRPr lang="en-US"/>
        </a:p>
      </dgm:t>
    </dgm:pt>
    <dgm:pt modelId="{2542CC74-767B-404A-B991-039CDF93532D}" type="sibTrans" cxnId="{60F6B26A-681A-4E4C-81F0-74480875653B}">
      <dgm:prSet/>
      <dgm:spPr/>
      <dgm:t>
        <a:bodyPr/>
        <a:lstStyle/>
        <a:p>
          <a:endParaRPr lang="en-US"/>
        </a:p>
      </dgm:t>
    </dgm:pt>
    <dgm:pt modelId="{5168D242-AB7F-4FEC-BD33-301ADE35DB61}">
      <dgm:prSet/>
      <dgm:spPr/>
      <dgm:t>
        <a:bodyPr/>
        <a:lstStyle/>
        <a:p>
          <a:r>
            <a:rPr lang="ru-RU"/>
            <a:t>-	за територіальною ознакою – регіональний ринок праці (сфера відтворення та використання робочої сили, яка обмежена кордонами регіону);</a:t>
          </a:r>
          <a:endParaRPr lang="en-US"/>
        </a:p>
      </dgm:t>
    </dgm:pt>
    <dgm:pt modelId="{967227C8-50EB-4D84-B980-B99945809C16}" type="parTrans" cxnId="{435774BB-AF8D-4DBD-B580-2A2C66898486}">
      <dgm:prSet/>
      <dgm:spPr/>
      <dgm:t>
        <a:bodyPr/>
        <a:lstStyle/>
        <a:p>
          <a:endParaRPr lang="en-US"/>
        </a:p>
      </dgm:t>
    </dgm:pt>
    <dgm:pt modelId="{D86E498F-D0A6-4F63-9138-37AEDE4E6B40}" type="sibTrans" cxnId="{435774BB-AF8D-4DBD-B580-2A2C66898486}">
      <dgm:prSet/>
      <dgm:spPr/>
      <dgm:t>
        <a:bodyPr/>
        <a:lstStyle/>
        <a:p>
          <a:endParaRPr lang="en-US"/>
        </a:p>
      </dgm:t>
    </dgm:pt>
    <dgm:pt modelId="{0219681B-5C41-41FA-8B0D-053F13E953D8}">
      <dgm:prSet/>
      <dgm:spPr/>
      <dgm:t>
        <a:bodyPr/>
        <a:lstStyle/>
        <a:p>
          <a:r>
            <a:rPr lang="ru-RU"/>
            <a:t>-	за професійно-кваліфікаційною ознакою –  окремих професій, спеціальностей та груп спеціальностей, рівнів освіти;</a:t>
          </a:r>
          <a:endParaRPr lang="en-US"/>
        </a:p>
      </dgm:t>
    </dgm:pt>
    <dgm:pt modelId="{F101F493-7084-43CA-A88A-D3F434AB9759}" type="parTrans" cxnId="{F2A0AA20-8E38-4B73-A375-5621CB39D19B}">
      <dgm:prSet/>
      <dgm:spPr/>
      <dgm:t>
        <a:bodyPr/>
        <a:lstStyle/>
        <a:p>
          <a:endParaRPr lang="en-US"/>
        </a:p>
      </dgm:t>
    </dgm:pt>
    <dgm:pt modelId="{66C96424-764F-47BD-9E68-048E14E1368A}" type="sibTrans" cxnId="{F2A0AA20-8E38-4B73-A375-5621CB39D19B}">
      <dgm:prSet/>
      <dgm:spPr/>
      <dgm:t>
        <a:bodyPr/>
        <a:lstStyle/>
        <a:p>
          <a:endParaRPr lang="en-US"/>
        </a:p>
      </dgm:t>
    </dgm:pt>
    <dgm:pt modelId="{59501F75-690C-4F61-9465-DE3A45A6D8A6}">
      <dgm:prSet/>
      <dgm:spPr/>
      <dgm:t>
        <a:bodyPr/>
        <a:lstStyle/>
        <a:p>
          <a:r>
            <a:rPr lang="ru-RU"/>
            <a:t>- за ознакою джерел робочої сили – ринки праці, потреби яких задовольняються певними закладами освіти або їхніми групами, службами  зайнятості тощо.</a:t>
          </a:r>
          <a:endParaRPr lang="en-US"/>
        </a:p>
      </dgm:t>
    </dgm:pt>
    <dgm:pt modelId="{CC4ACB7B-8E52-48E2-89BB-16418CABBEC7}" type="parTrans" cxnId="{9BE73981-99B6-4220-83F0-2FA64D72264F}">
      <dgm:prSet/>
      <dgm:spPr/>
      <dgm:t>
        <a:bodyPr/>
        <a:lstStyle/>
        <a:p>
          <a:endParaRPr lang="en-US"/>
        </a:p>
      </dgm:t>
    </dgm:pt>
    <dgm:pt modelId="{14F5A575-BDC4-453A-8196-58B23B3D5835}" type="sibTrans" cxnId="{9BE73981-99B6-4220-83F0-2FA64D72264F}">
      <dgm:prSet/>
      <dgm:spPr/>
      <dgm:t>
        <a:bodyPr/>
        <a:lstStyle/>
        <a:p>
          <a:endParaRPr lang="en-US"/>
        </a:p>
      </dgm:t>
    </dgm:pt>
    <dgm:pt modelId="{3112FF39-B9D7-4D5A-8151-67011001D37B}" type="pres">
      <dgm:prSet presAssocID="{7ED459C1-E836-4BAA-96BD-D9F24AB16116}" presName="vert0" presStyleCnt="0">
        <dgm:presLayoutVars>
          <dgm:dir/>
          <dgm:animOne val="branch"/>
          <dgm:animLvl val="lvl"/>
        </dgm:presLayoutVars>
      </dgm:prSet>
      <dgm:spPr/>
    </dgm:pt>
    <dgm:pt modelId="{F7F8831A-4F9B-4DE8-8D38-C0ECBFE77269}" type="pres">
      <dgm:prSet presAssocID="{7B99FFF8-5284-43BF-9F39-0257E1BB13DC}" presName="thickLine" presStyleLbl="alignNode1" presStyleIdx="0" presStyleCnt="5"/>
      <dgm:spPr/>
    </dgm:pt>
    <dgm:pt modelId="{84ADFCE7-4B05-467B-9484-D8D6F953B66D}" type="pres">
      <dgm:prSet presAssocID="{7B99FFF8-5284-43BF-9F39-0257E1BB13DC}" presName="horz1" presStyleCnt="0"/>
      <dgm:spPr/>
    </dgm:pt>
    <dgm:pt modelId="{CF24BEFA-E550-455A-8130-DFA8A742E31F}" type="pres">
      <dgm:prSet presAssocID="{7B99FFF8-5284-43BF-9F39-0257E1BB13DC}" presName="tx1" presStyleLbl="revTx" presStyleIdx="0" presStyleCnt="5"/>
      <dgm:spPr/>
    </dgm:pt>
    <dgm:pt modelId="{2F53D419-83AC-4A20-9BDE-FE819547CACC}" type="pres">
      <dgm:prSet presAssocID="{7B99FFF8-5284-43BF-9F39-0257E1BB13DC}" presName="vert1" presStyleCnt="0"/>
      <dgm:spPr/>
    </dgm:pt>
    <dgm:pt modelId="{DA13E600-D46C-45FC-89D2-5BDAB667FDAD}" type="pres">
      <dgm:prSet presAssocID="{36257D79-B675-44B9-A424-C0CE2A2ED544}" presName="thickLine" presStyleLbl="alignNode1" presStyleIdx="1" presStyleCnt="5"/>
      <dgm:spPr/>
    </dgm:pt>
    <dgm:pt modelId="{B0BB705D-2BDF-4897-BD4A-4F00C60FEC14}" type="pres">
      <dgm:prSet presAssocID="{36257D79-B675-44B9-A424-C0CE2A2ED544}" presName="horz1" presStyleCnt="0"/>
      <dgm:spPr/>
    </dgm:pt>
    <dgm:pt modelId="{A0B08DD5-274B-4C5D-8CD4-3F839D092A11}" type="pres">
      <dgm:prSet presAssocID="{36257D79-B675-44B9-A424-C0CE2A2ED544}" presName="tx1" presStyleLbl="revTx" presStyleIdx="1" presStyleCnt="5"/>
      <dgm:spPr/>
    </dgm:pt>
    <dgm:pt modelId="{4A859ABC-E8CB-4399-9C45-4611FB58FC49}" type="pres">
      <dgm:prSet presAssocID="{36257D79-B675-44B9-A424-C0CE2A2ED544}" presName="vert1" presStyleCnt="0"/>
      <dgm:spPr/>
    </dgm:pt>
    <dgm:pt modelId="{084E65C1-B35C-4738-A9BC-D60DB31B3BD0}" type="pres">
      <dgm:prSet presAssocID="{5168D242-AB7F-4FEC-BD33-301ADE35DB61}" presName="thickLine" presStyleLbl="alignNode1" presStyleIdx="2" presStyleCnt="5"/>
      <dgm:spPr/>
    </dgm:pt>
    <dgm:pt modelId="{35EE2D85-1488-43F2-AF4E-E3EF8B290AAE}" type="pres">
      <dgm:prSet presAssocID="{5168D242-AB7F-4FEC-BD33-301ADE35DB61}" presName="horz1" presStyleCnt="0"/>
      <dgm:spPr/>
    </dgm:pt>
    <dgm:pt modelId="{AE05F680-788C-4826-ABD5-BC7F8EB2F0D7}" type="pres">
      <dgm:prSet presAssocID="{5168D242-AB7F-4FEC-BD33-301ADE35DB61}" presName="tx1" presStyleLbl="revTx" presStyleIdx="2" presStyleCnt="5"/>
      <dgm:spPr/>
    </dgm:pt>
    <dgm:pt modelId="{72B32AA3-DE7F-47BF-AAA8-CE9F317A1F60}" type="pres">
      <dgm:prSet presAssocID="{5168D242-AB7F-4FEC-BD33-301ADE35DB61}" presName="vert1" presStyleCnt="0"/>
      <dgm:spPr/>
    </dgm:pt>
    <dgm:pt modelId="{B99BDA1A-98A3-4053-9E64-A29D63800D54}" type="pres">
      <dgm:prSet presAssocID="{0219681B-5C41-41FA-8B0D-053F13E953D8}" presName="thickLine" presStyleLbl="alignNode1" presStyleIdx="3" presStyleCnt="5"/>
      <dgm:spPr/>
    </dgm:pt>
    <dgm:pt modelId="{74F3B0DA-DB86-4560-A28E-915BED65B284}" type="pres">
      <dgm:prSet presAssocID="{0219681B-5C41-41FA-8B0D-053F13E953D8}" presName="horz1" presStyleCnt="0"/>
      <dgm:spPr/>
    </dgm:pt>
    <dgm:pt modelId="{5546C285-7E4B-4206-A820-686A47E28B4C}" type="pres">
      <dgm:prSet presAssocID="{0219681B-5C41-41FA-8B0D-053F13E953D8}" presName="tx1" presStyleLbl="revTx" presStyleIdx="3" presStyleCnt="5"/>
      <dgm:spPr/>
    </dgm:pt>
    <dgm:pt modelId="{D2C04759-9430-4F78-B973-94334598E81A}" type="pres">
      <dgm:prSet presAssocID="{0219681B-5C41-41FA-8B0D-053F13E953D8}" presName="vert1" presStyleCnt="0"/>
      <dgm:spPr/>
    </dgm:pt>
    <dgm:pt modelId="{F0851581-CFF5-4A9E-90C3-D6F685A14D0C}" type="pres">
      <dgm:prSet presAssocID="{59501F75-690C-4F61-9465-DE3A45A6D8A6}" presName="thickLine" presStyleLbl="alignNode1" presStyleIdx="4" presStyleCnt="5"/>
      <dgm:spPr/>
    </dgm:pt>
    <dgm:pt modelId="{48156948-C5E0-4F6E-844C-8B6E3693C191}" type="pres">
      <dgm:prSet presAssocID="{59501F75-690C-4F61-9465-DE3A45A6D8A6}" presName="horz1" presStyleCnt="0"/>
      <dgm:spPr/>
    </dgm:pt>
    <dgm:pt modelId="{FE872D73-3D99-4C12-9D81-28F7551BFBFA}" type="pres">
      <dgm:prSet presAssocID="{59501F75-690C-4F61-9465-DE3A45A6D8A6}" presName="tx1" presStyleLbl="revTx" presStyleIdx="4" presStyleCnt="5"/>
      <dgm:spPr/>
    </dgm:pt>
    <dgm:pt modelId="{BF1A0DE8-2FAD-42F3-81AB-D012DF4F36E7}" type="pres">
      <dgm:prSet presAssocID="{59501F75-690C-4F61-9465-DE3A45A6D8A6}" presName="vert1" presStyleCnt="0"/>
      <dgm:spPr/>
    </dgm:pt>
  </dgm:ptLst>
  <dgm:cxnLst>
    <dgm:cxn modelId="{F2A0AA20-8E38-4B73-A375-5621CB39D19B}" srcId="{7ED459C1-E836-4BAA-96BD-D9F24AB16116}" destId="{0219681B-5C41-41FA-8B0D-053F13E953D8}" srcOrd="3" destOrd="0" parTransId="{F101F493-7084-43CA-A88A-D3F434AB9759}" sibTransId="{66C96424-764F-47BD-9E68-048E14E1368A}"/>
    <dgm:cxn modelId="{9F74B52F-AE6A-4F1D-B04C-011A0D7492DD}" srcId="{7ED459C1-E836-4BAA-96BD-D9F24AB16116}" destId="{7B99FFF8-5284-43BF-9F39-0257E1BB13DC}" srcOrd="0" destOrd="0" parTransId="{CA1B8D8C-3451-4B2D-89CA-40F968F5F41E}" sibTransId="{BB7C9FC8-C254-4F1C-A8FA-516113C383B0}"/>
    <dgm:cxn modelId="{37352244-DE1B-418E-B61F-D8D57048D449}" type="presOf" srcId="{5168D242-AB7F-4FEC-BD33-301ADE35DB61}" destId="{AE05F680-788C-4826-ABD5-BC7F8EB2F0D7}" srcOrd="0" destOrd="0" presId="urn:microsoft.com/office/officeart/2008/layout/LinedList"/>
    <dgm:cxn modelId="{60F6B26A-681A-4E4C-81F0-74480875653B}" srcId="{7ED459C1-E836-4BAA-96BD-D9F24AB16116}" destId="{36257D79-B675-44B9-A424-C0CE2A2ED544}" srcOrd="1" destOrd="0" parTransId="{228582BD-1678-4689-BBC1-B0E0B1B6F790}" sibTransId="{2542CC74-767B-404A-B991-039CDF93532D}"/>
    <dgm:cxn modelId="{9BE73981-99B6-4220-83F0-2FA64D72264F}" srcId="{7ED459C1-E836-4BAA-96BD-D9F24AB16116}" destId="{59501F75-690C-4F61-9465-DE3A45A6D8A6}" srcOrd="4" destOrd="0" parTransId="{CC4ACB7B-8E52-48E2-89BB-16418CABBEC7}" sibTransId="{14F5A575-BDC4-453A-8196-58B23B3D5835}"/>
    <dgm:cxn modelId="{8589C686-6CE7-47A4-8690-63A5A8A6AA6E}" type="presOf" srcId="{0219681B-5C41-41FA-8B0D-053F13E953D8}" destId="{5546C285-7E4B-4206-A820-686A47E28B4C}" srcOrd="0" destOrd="0" presId="urn:microsoft.com/office/officeart/2008/layout/LinedList"/>
    <dgm:cxn modelId="{B48051AF-1193-4ED8-9C2A-D13794298880}" type="presOf" srcId="{7ED459C1-E836-4BAA-96BD-D9F24AB16116}" destId="{3112FF39-B9D7-4D5A-8151-67011001D37B}" srcOrd="0" destOrd="0" presId="urn:microsoft.com/office/officeart/2008/layout/LinedList"/>
    <dgm:cxn modelId="{435774BB-AF8D-4DBD-B580-2A2C66898486}" srcId="{7ED459C1-E836-4BAA-96BD-D9F24AB16116}" destId="{5168D242-AB7F-4FEC-BD33-301ADE35DB61}" srcOrd="2" destOrd="0" parTransId="{967227C8-50EB-4D84-B980-B99945809C16}" sibTransId="{D86E498F-D0A6-4F63-9138-37AEDE4E6B40}"/>
    <dgm:cxn modelId="{2AFF8FC6-37B0-44D8-B8DF-17172B434CCA}" type="presOf" srcId="{36257D79-B675-44B9-A424-C0CE2A2ED544}" destId="{A0B08DD5-274B-4C5D-8CD4-3F839D092A11}" srcOrd="0" destOrd="0" presId="urn:microsoft.com/office/officeart/2008/layout/LinedList"/>
    <dgm:cxn modelId="{BC60D9E5-9554-417F-A9BF-32C6818CDDC8}" type="presOf" srcId="{59501F75-690C-4F61-9465-DE3A45A6D8A6}" destId="{FE872D73-3D99-4C12-9D81-28F7551BFBFA}" srcOrd="0" destOrd="0" presId="urn:microsoft.com/office/officeart/2008/layout/LinedList"/>
    <dgm:cxn modelId="{BEC12DFC-CBA3-491E-9A52-23017FF96B3E}" type="presOf" srcId="{7B99FFF8-5284-43BF-9F39-0257E1BB13DC}" destId="{CF24BEFA-E550-455A-8130-DFA8A742E31F}" srcOrd="0" destOrd="0" presId="urn:microsoft.com/office/officeart/2008/layout/LinedList"/>
    <dgm:cxn modelId="{F7398645-0707-4C07-8B41-843639568C60}" type="presParOf" srcId="{3112FF39-B9D7-4D5A-8151-67011001D37B}" destId="{F7F8831A-4F9B-4DE8-8D38-C0ECBFE77269}" srcOrd="0" destOrd="0" presId="urn:microsoft.com/office/officeart/2008/layout/LinedList"/>
    <dgm:cxn modelId="{058E90D8-2DFE-4B8A-AAE0-7EA23901925E}" type="presParOf" srcId="{3112FF39-B9D7-4D5A-8151-67011001D37B}" destId="{84ADFCE7-4B05-467B-9484-D8D6F953B66D}" srcOrd="1" destOrd="0" presId="urn:microsoft.com/office/officeart/2008/layout/LinedList"/>
    <dgm:cxn modelId="{6BD43FB4-2946-4D0C-9BD2-29F20C327474}" type="presParOf" srcId="{84ADFCE7-4B05-467B-9484-D8D6F953B66D}" destId="{CF24BEFA-E550-455A-8130-DFA8A742E31F}" srcOrd="0" destOrd="0" presId="urn:microsoft.com/office/officeart/2008/layout/LinedList"/>
    <dgm:cxn modelId="{C0F44F9F-BBDF-43A0-A4F5-84604DE2C71D}" type="presParOf" srcId="{84ADFCE7-4B05-467B-9484-D8D6F953B66D}" destId="{2F53D419-83AC-4A20-9BDE-FE819547CACC}" srcOrd="1" destOrd="0" presId="urn:microsoft.com/office/officeart/2008/layout/LinedList"/>
    <dgm:cxn modelId="{59D623C2-785C-48DD-A7B4-66CD747C4D87}" type="presParOf" srcId="{3112FF39-B9D7-4D5A-8151-67011001D37B}" destId="{DA13E600-D46C-45FC-89D2-5BDAB667FDAD}" srcOrd="2" destOrd="0" presId="urn:microsoft.com/office/officeart/2008/layout/LinedList"/>
    <dgm:cxn modelId="{6CB88216-02F1-426A-9331-545822A928E8}" type="presParOf" srcId="{3112FF39-B9D7-4D5A-8151-67011001D37B}" destId="{B0BB705D-2BDF-4897-BD4A-4F00C60FEC14}" srcOrd="3" destOrd="0" presId="urn:microsoft.com/office/officeart/2008/layout/LinedList"/>
    <dgm:cxn modelId="{11CDC4DC-AC50-4526-8A0F-289DD9787390}" type="presParOf" srcId="{B0BB705D-2BDF-4897-BD4A-4F00C60FEC14}" destId="{A0B08DD5-274B-4C5D-8CD4-3F839D092A11}" srcOrd="0" destOrd="0" presId="urn:microsoft.com/office/officeart/2008/layout/LinedList"/>
    <dgm:cxn modelId="{D4C81B24-3ECD-4BE3-AF8D-C6196ECC31FA}" type="presParOf" srcId="{B0BB705D-2BDF-4897-BD4A-4F00C60FEC14}" destId="{4A859ABC-E8CB-4399-9C45-4611FB58FC49}" srcOrd="1" destOrd="0" presId="urn:microsoft.com/office/officeart/2008/layout/LinedList"/>
    <dgm:cxn modelId="{21437CE2-E41A-48FA-A7BD-F62A3818E8AC}" type="presParOf" srcId="{3112FF39-B9D7-4D5A-8151-67011001D37B}" destId="{084E65C1-B35C-4738-A9BC-D60DB31B3BD0}" srcOrd="4" destOrd="0" presId="urn:microsoft.com/office/officeart/2008/layout/LinedList"/>
    <dgm:cxn modelId="{2515160E-E2C7-4799-9E69-5CF0348A8EB2}" type="presParOf" srcId="{3112FF39-B9D7-4D5A-8151-67011001D37B}" destId="{35EE2D85-1488-43F2-AF4E-E3EF8B290AAE}" srcOrd="5" destOrd="0" presId="urn:microsoft.com/office/officeart/2008/layout/LinedList"/>
    <dgm:cxn modelId="{B87509EF-4398-474B-ACD3-24F2D9D3B9CC}" type="presParOf" srcId="{35EE2D85-1488-43F2-AF4E-E3EF8B290AAE}" destId="{AE05F680-788C-4826-ABD5-BC7F8EB2F0D7}" srcOrd="0" destOrd="0" presId="urn:microsoft.com/office/officeart/2008/layout/LinedList"/>
    <dgm:cxn modelId="{3A09377D-F3C1-4237-A505-F13CC6772B3F}" type="presParOf" srcId="{35EE2D85-1488-43F2-AF4E-E3EF8B290AAE}" destId="{72B32AA3-DE7F-47BF-AAA8-CE9F317A1F60}" srcOrd="1" destOrd="0" presId="urn:microsoft.com/office/officeart/2008/layout/LinedList"/>
    <dgm:cxn modelId="{8655BD7C-7805-4AB9-9349-9305B90C89CD}" type="presParOf" srcId="{3112FF39-B9D7-4D5A-8151-67011001D37B}" destId="{B99BDA1A-98A3-4053-9E64-A29D63800D54}" srcOrd="6" destOrd="0" presId="urn:microsoft.com/office/officeart/2008/layout/LinedList"/>
    <dgm:cxn modelId="{DD338E42-7795-41DA-86A2-D14B9F0E5531}" type="presParOf" srcId="{3112FF39-B9D7-4D5A-8151-67011001D37B}" destId="{74F3B0DA-DB86-4560-A28E-915BED65B284}" srcOrd="7" destOrd="0" presId="urn:microsoft.com/office/officeart/2008/layout/LinedList"/>
    <dgm:cxn modelId="{61E31265-7926-4BC5-A02B-6C437D5D221E}" type="presParOf" srcId="{74F3B0DA-DB86-4560-A28E-915BED65B284}" destId="{5546C285-7E4B-4206-A820-686A47E28B4C}" srcOrd="0" destOrd="0" presId="urn:microsoft.com/office/officeart/2008/layout/LinedList"/>
    <dgm:cxn modelId="{6C987535-991A-42DE-ACED-4FF2CB199DB2}" type="presParOf" srcId="{74F3B0DA-DB86-4560-A28E-915BED65B284}" destId="{D2C04759-9430-4F78-B973-94334598E81A}" srcOrd="1" destOrd="0" presId="urn:microsoft.com/office/officeart/2008/layout/LinedList"/>
    <dgm:cxn modelId="{97E680EF-604C-4058-89CA-A1D4CA75E4E9}" type="presParOf" srcId="{3112FF39-B9D7-4D5A-8151-67011001D37B}" destId="{F0851581-CFF5-4A9E-90C3-D6F685A14D0C}" srcOrd="8" destOrd="0" presId="urn:microsoft.com/office/officeart/2008/layout/LinedList"/>
    <dgm:cxn modelId="{16A9FB53-8EFF-4F6B-B1A8-00AEB278225C}" type="presParOf" srcId="{3112FF39-B9D7-4D5A-8151-67011001D37B}" destId="{48156948-C5E0-4F6E-844C-8B6E3693C191}" srcOrd="9" destOrd="0" presId="urn:microsoft.com/office/officeart/2008/layout/LinedList"/>
    <dgm:cxn modelId="{0883CA49-100A-4166-8A42-504FCFB7E103}" type="presParOf" srcId="{48156948-C5E0-4F6E-844C-8B6E3693C191}" destId="{FE872D73-3D99-4C12-9D81-28F7551BFBFA}" srcOrd="0" destOrd="0" presId="urn:microsoft.com/office/officeart/2008/layout/LinedList"/>
    <dgm:cxn modelId="{B562A0F2-82FD-46D4-AA84-3F9A43C731ED}" type="presParOf" srcId="{48156948-C5E0-4F6E-844C-8B6E3693C191}" destId="{BF1A0DE8-2FAD-42F3-81AB-D012DF4F36E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1D550-ABDC-4D32-A78F-2FBD590F177A}">
      <dsp:nvSpPr>
        <dsp:cNvPr id="0" name=""/>
        <dsp:cNvSpPr/>
      </dsp:nvSpPr>
      <dsp:spPr>
        <a:xfrm>
          <a:off x="0" y="297638"/>
          <a:ext cx="10515600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Основою формування трудових ресурсів є населення працездатного віку, тобто чоловіки й жінки у віці від 16 до 60 років. Вказаний віковий інтервал ще називають робочим віком.</a:t>
          </a:r>
          <a:endParaRPr lang="en-US" sz="2200" kern="1200"/>
        </a:p>
      </dsp:txBody>
      <dsp:txXfrm>
        <a:off x="59057" y="356695"/>
        <a:ext cx="10397486" cy="1091666"/>
      </dsp:txXfrm>
    </dsp:sp>
    <dsp:sp modelId="{A7A060F5-BD73-4340-BC3F-EE5FE29771F7}">
      <dsp:nvSpPr>
        <dsp:cNvPr id="0" name=""/>
        <dsp:cNvSpPr/>
      </dsp:nvSpPr>
      <dsp:spPr>
        <a:xfrm>
          <a:off x="0" y="1570778"/>
          <a:ext cx="10515600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Інше населення вважається непрацездатним за віковим критерієм. Воно поділяється на дві групи: населення у віці, меншому за працездатний або в до робочому віці (до 16 років) і населення у віці, більшому за працездатний, тобто у пенсійному віці.</a:t>
          </a:r>
          <a:endParaRPr lang="en-US" sz="2200" kern="1200"/>
        </a:p>
      </dsp:txBody>
      <dsp:txXfrm>
        <a:off x="59057" y="1629835"/>
        <a:ext cx="10397486" cy="1091666"/>
      </dsp:txXfrm>
    </dsp:sp>
    <dsp:sp modelId="{E09B42BF-F5CE-41FF-B0F7-FFDF91989A87}">
      <dsp:nvSpPr>
        <dsp:cNvPr id="0" name=""/>
        <dsp:cNvSpPr/>
      </dsp:nvSpPr>
      <dsp:spPr>
        <a:xfrm>
          <a:off x="0" y="2843919"/>
          <a:ext cx="10515600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До трудових ресурсів належить населення, що має фізичний розвиток, розумові здібності й знання, які необхідні для роботи в галузях економіки. Чисельність трудових ресурсів розраховується двома методами: демографічним та економічним.</a:t>
          </a:r>
          <a:endParaRPr lang="en-US" sz="2200" kern="1200"/>
        </a:p>
      </dsp:txBody>
      <dsp:txXfrm>
        <a:off x="59057" y="2902976"/>
        <a:ext cx="10397486" cy="1091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0E15B-5E1D-4B35-9E82-A1434B72A8BC}">
      <dsp:nvSpPr>
        <dsp:cNvPr id="0" name=""/>
        <dsp:cNvSpPr/>
      </dsp:nvSpPr>
      <dsp:spPr>
        <a:xfrm>
          <a:off x="0" y="136988"/>
          <a:ext cx="10515600" cy="1998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/>
            <a:t>Економічно неактивне населення (особи, які не входять до складу робочої сили) – це особи віком 15–70 років, які впродовж обстежуваного періоду не відносилися ані до зайнятого, ані до безробітного населення.</a:t>
          </a:r>
          <a:endParaRPr lang="en-US" sz="2800" kern="1200"/>
        </a:p>
      </dsp:txBody>
      <dsp:txXfrm>
        <a:off x="97552" y="234540"/>
        <a:ext cx="10320496" cy="1803256"/>
      </dsp:txXfrm>
    </dsp:sp>
    <dsp:sp modelId="{05F79723-CB6D-4153-986A-9E2075DC0C0F}">
      <dsp:nvSpPr>
        <dsp:cNvPr id="0" name=""/>
        <dsp:cNvSpPr/>
      </dsp:nvSpPr>
      <dsp:spPr>
        <a:xfrm>
          <a:off x="0" y="2215989"/>
          <a:ext cx="10515600" cy="1998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/>
            <a:t>Статистика трудових ресурсів і зайнятості населення вивчає їх чисельність, склад, динаміку, розміщення по території, розподіл по галузях економіки, природний та механічний рух, відтворення, використання, прогнозує їхню чисельність та склад.</a:t>
          </a:r>
          <a:endParaRPr lang="en-US" sz="2800" kern="1200"/>
        </a:p>
      </dsp:txBody>
      <dsp:txXfrm>
        <a:off x="97552" y="2313541"/>
        <a:ext cx="10320496" cy="18032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7A2C7-8A83-4B0A-A6CF-FD38211F5B7D}">
      <dsp:nvSpPr>
        <dsp:cNvPr id="0" name=""/>
        <dsp:cNvSpPr/>
      </dsp:nvSpPr>
      <dsp:spPr>
        <a:xfrm>
          <a:off x="0" y="0"/>
          <a:ext cx="532923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10E5D1-3ECB-4835-9A9E-F369E5721881}">
      <dsp:nvSpPr>
        <dsp:cNvPr id="0" name=""/>
        <dsp:cNvSpPr/>
      </dsp:nvSpPr>
      <dsp:spPr>
        <a:xfrm>
          <a:off x="0" y="0"/>
          <a:ext cx="5329236" cy="1014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загальну чисельність тих, що прибули (ПМ),</a:t>
          </a:r>
          <a:endParaRPr lang="en-US" sz="2400" kern="1200"/>
        </a:p>
      </dsp:txBody>
      <dsp:txXfrm>
        <a:off x="0" y="0"/>
        <a:ext cx="5329236" cy="1014412"/>
      </dsp:txXfrm>
    </dsp:sp>
    <dsp:sp modelId="{A4602F11-EA4F-4988-B49D-FB8B6BAD020F}">
      <dsp:nvSpPr>
        <dsp:cNvPr id="0" name=""/>
        <dsp:cNvSpPr/>
      </dsp:nvSpPr>
      <dsp:spPr>
        <a:xfrm>
          <a:off x="0" y="1014412"/>
          <a:ext cx="532923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EA209A-4B48-43A8-8B6F-A3C714D54D4C}">
      <dsp:nvSpPr>
        <dsp:cNvPr id="0" name=""/>
        <dsp:cNvSpPr/>
      </dsp:nvSpPr>
      <dsp:spPr>
        <a:xfrm>
          <a:off x="0" y="1014412"/>
          <a:ext cx="5329236" cy="1014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загальну чисельність тих, що вибули (ВМ), </a:t>
          </a:r>
          <a:endParaRPr lang="en-US" sz="2400" kern="1200"/>
        </a:p>
      </dsp:txBody>
      <dsp:txXfrm>
        <a:off x="0" y="1014412"/>
        <a:ext cx="5329236" cy="1014412"/>
      </dsp:txXfrm>
    </dsp:sp>
    <dsp:sp modelId="{D61DA6C1-CE2F-4173-A355-6B031BFFFBE2}">
      <dsp:nvSpPr>
        <dsp:cNvPr id="0" name=""/>
        <dsp:cNvSpPr/>
      </dsp:nvSpPr>
      <dsp:spPr>
        <a:xfrm>
          <a:off x="0" y="2028824"/>
          <a:ext cx="532923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9C4EA7-3610-4DA9-9746-8EAC8CD56B86}">
      <dsp:nvSpPr>
        <dsp:cNvPr id="0" name=""/>
        <dsp:cNvSpPr/>
      </dsp:nvSpPr>
      <dsp:spPr>
        <a:xfrm>
          <a:off x="0" y="2028825"/>
          <a:ext cx="5329236" cy="1014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валову міграцію (ВМ = ПМ + ВМ), </a:t>
          </a:r>
          <a:endParaRPr lang="en-US" sz="2400" kern="1200"/>
        </a:p>
      </dsp:txBody>
      <dsp:txXfrm>
        <a:off x="0" y="2028825"/>
        <a:ext cx="5329236" cy="1014412"/>
      </dsp:txXfrm>
    </dsp:sp>
    <dsp:sp modelId="{88448D23-73E6-48E3-9930-ABD188A864E4}">
      <dsp:nvSpPr>
        <dsp:cNvPr id="0" name=""/>
        <dsp:cNvSpPr/>
      </dsp:nvSpPr>
      <dsp:spPr>
        <a:xfrm>
          <a:off x="0" y="3043237"/>
          <a:ext cx="532923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9A5819-D75E-4462-A525-6F61D92624BA}">
      <dsp:nvSpPr>
        <dsp:cNvPr id="0" name=""/>
        <dsp:cNvSpPr/>
      </dsp:nvSpPr>
      <dsp:spPr>
        <a:xfrm>
          <a:off x="0" y="3043237"/>
          <a:ext cx="5329236" cy="1014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сальдо міграції або механічний приріст трудових ресурсів ( </a:t>
          </a:r>
          <a:r>
            <a:rPr lang="el-GR" sz="2400" kern="1200"/>
            <a:t>Δ</a:t>
          </a:r>
          <a:r>
            <a:rPr lang="uk-UA" sz="2400" kern="1200"/>
            <a:t>М = ПМ – ВМ).</a:t>
          </a:r>
          <a:endParaRPr lang="en-US" sz="2400" kern="1200"/>
        </a:p>
      </dsp:txBody>
      <dsp:txXfrm>
        <a:off x="0" y="3043237"/>
        <a:ext cx="5329236" cy="1014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8632D-189C-4A99-9CB6-B7A1879C7D13}">
      <dsp:nvSpPr>
        <dsp:cNvPr id="0" name=""/>
        <dsp:cNvSpPr/>
      </dsp:nvSpPr>
      <dsp:spPr>
        <a:xfrm>
          <a:off x="0" y="416709"/>
          <a:ext cx="1051560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Фрикційне безробіття </a:t>
          </a:r>
          <a:r>
            <a:rPr lang="uk-UA" sz="1600" kern="1200"/>
            <a:t>пов’язане з пошуками або очікуванням роботи. Фрикційне безробіття стосується тих осіб, які зайняті пошуками робочого місця, що відповідає їхній кваліфікації та індивідуальним уподобанням щодо умов праці. Сезонне безробіття є різновидом фрикційного безробіття й виникає в випадках, коли причини, що мають кліматичний (літо, зима) характер, призводять до тимчасових, але таких, що повторюються, коливань.</a:t>
          </a:r>
          <a:endParaRPr lang="en-US" sz="1600" kern="1200"/>
        </a:p>
      </dsp:txBody>
      <dsp:txXfrm>
        <a:off x="55744" y="472453"/>
        <a:ext cx="10404112" cy="1030432"/>
      </dsp:txXfrm>
    </dsp:sp>
    <dsp:sp modelId="{73C04FE0-3A79-4B19-ADF0-1E44EE401542}">
      <dsp:nvSpPr>
        <dsp:cNvPr id="0" name=""/>
        <dsp:cNvSpPr/>
      </dsp:nvSpPr>
      <dsp:spPr>
        <a:xfrm>
          <a:off x="0" y="1604709"/>
          <a:ext cx="1051560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Структурне безробіття </a:t>
          </a:r>
          <a:r>
            <a:rPr lang="uk-UA" sz="1600" kern="1200"/>
            <a:t>є наслідком змін у структурі споживчого попиту та в технологіях, що, у свою чергу, змінюють структуру загального попиту на робочу силу.</a:t>
          </a:r>
          <a:endParaRPr lang="en-US" sz="1600" kern="1200"/>
        </a:p>
      </dsp:txBody>
      <dsp:txXfrm>
        <a:off x="55744" y="1660453"/>
        <a:ext cx="10404112" cy="1030432"/>
      </dsp:txXfrm>
    </dsp:sp>
    <dsp:sp modelId="{1CB2209B-3A45-497D-8131-0BE66617279A}">
      <dsp:nvSpPr>
        <dsp:cNvPr id="0" name=""/>
        <dsp:cNvSpPr/>
      </dsp:nvSpPr>
      <dsp:spPr>
        <a:xfrm>
          <a:off x="0" y="2792709"/>
          <a:ext cx="1051560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Циклічне безробіття </a:t>
          </a:r>
          <a:r>
            <a:rPr lang="uk-UA" sz="1600" kern="1200"/>
            <a:t>виникає внаслідок спаду виробництва, тобто тією фазою економічного циклу, яка характеризується недостатністю сукупного попиту. Коли, незважаючи на можливості виробництва, сукупний попит на товари та послуги скорочується, зайнятість зменшується й безробіття зростає.</a:t>
          </a:r>
          <a:endParaRPr lang="en-US" sz="1600" kern="1200"/>
        </a:p>
      </dsp:txBody>
      <dsp:txXfrm>
        <a:off x="55744" y="2848453"/>
        <a:ext cx="10404112" cy="10304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2B2C7-AB5A-485D-A1B6-85A5900B2182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08B6C-5D18-4742-B733-991A6992F120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Зареєстровані безробітні згідно з чинним законодавством – це особи працездатного віку, які зареєстровані в територіальних органах центрального органу виконавчої влади, що реалізує державну політику в сфері зайнятості населення та трудової міграції як безробітні й готові та здатні приступити до роботи.</a:t>
          </a:r>
          <a:endParaRPr lang="en-US" sz="2100" kern="1200"/>
        </a:p>
      </dsp:txBody>
      <dsp:txXfrm>
        <a:off x="608661" y="692298"/>
        <a:ext cx="4508047" cy="2799040"/>
      </dsp:txXfrm>
    </dsp:sp>
    <dsp:sp modelId="{9DAEEC68-0FB2-4A5A-9C3B-CB44FC59225C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6EAA3C-A3B6-4709-BFA3-16B50AA0FC19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Безробітними також визнають осіб з інвалідністю, які не досягли пенсійного віку, та отримують пенсію по інвалідності або соціальну допомогу згідно чинного законодавства, а також осіб молодше 16– річного віку, які працювали та були звільнені в зв’язку зі змінами в організації виробництва та праці.</a:t>
          </a:r>
          <a:endParaRPr lang="en-US" sz="2100" kern="1200"/>
        </a:p>
      </dsp:txBody>
      <dsp:txXfrm>
        <a:off x="6331365" y="692298"/>
        <a:ext cx="4508047" cy="27990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0D402-11C1-4415-B814-AAA9B10ACA6D}">
      <dsp:nvSpPr>
        <dsp:cNvPr id="0" name=""/>
        <dsp:cNvSpPr/>
      </dsp:nvSpPr>
      <dsp:spPr>
        <a:xfrm>
          <a:off x="0" y="101492"/>
          <a:ext cx="10515600" cy="1346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1.	Економічна свобода, лібералізація економіки, в основі якої полягає право приватної власності на засоби виробництва, в  тому числі й на землю.</a:t>
          </a:r>
          <a:endParaRPr lang="en-US" sz="1900" kern="1200"/>
        </a:p>
      </dsp:txBody>
      <dsp:txXfrm>
        <a:off x="65721" y="167213"/>
        <a:ext cx="10384158" cy="1214862"/>
      </dsp:txXfrm>
    </dsp:sp>
    <dsp:sp modelId="{98B76BD6-B999-4C90-BD91-540724ACF4FB}">
      <dsp:nvSpPr>
        <dsp:cNvPr id="0" name=""/>
        <dsp:cNvSpPr/>
      </dsp:nvSpPr>
      <dsp:spPr>
        <a:xfrm>
          <a:off x="0" y="1502516"/>
          <a:ext cx="10515600" cy="1346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2.	Свобода праці, коли кожна людина має можливість визначати: чим, коли, де й в якому обсязі (скільки часу) їй працювати. Свобода праці передбачає заборону примусової праці (за виключенням випадків, коли людина позбавлена волі, що має чітко бути визначено законодавством країни).</a:t>
          </a:r>
          <a:endParaRPr lang="en-US" sz="1900" kern="1200" dirty="0"/>
        </a:p>
      </dsp:txBody>
      <dsp:txXfrm>
        <a:off x="65721" y="1568237"/>
        <a:ext cx="10384158" cy="1214862"/>
      </dsp:txXfrm>
    </dsp:sp>
    <dsp:sp modelId="{50452064-6A6B-4779-998F-1C415D319720}">
      <dsp:nvSpPr>
        <dsp:cNvPr id="0" name=""/>
        <dsp:cNvSpPr/>
      </dsp:nvSpPr>
      <dsp:spPr>
        <a:xfrm>
          <a:off x="0" y="2903541"/>
          <a:ext cx="10515600" cy="1346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3.	Свобода підприємницької діяльності, коли людина має можливість розпочати власну справу, власне виробництво або ж взяти участь у спільному з іншими особами виробництві з урахуванням регламентованих форм підприємницької діяльності.</a:t>
          </a:r>
          <a:endParaRPr lang="en-US" sz="1900" kern="1200"/>
        </a:p>
      </dsp:txBody>
      <dsp:txXfrm>
        <a:off x="65721" y="2969262"/>
        <a:ext cx="10384158" cy="12148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8831A-4F9B-4DE8-8D38-C0ECBFE77269}">
      <dsp:nvSpPr>
        <dsp:cNvPr id="0" name=""/>
        <dsp:cNvSpPr/>
      </dsp:nvSpPr>
      <dsp:spPr>
        <a:xfrm>
          <a:off x="0" y="69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4BEFA-E550-455A-8130-DFA8A742E31F}">
      <dsp:nvSpPr>
        <dsp:cNvPr id="0" name=""/>
        <dsp:cNvSpPr/>
      </dsp:nvSpPr>
      <dsp:spPr>
        <a:xfrm>
          <a:off x="0" y="693"/>
          <a:ext cx="10515600" cy="1136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-	за ознакою структури господарства – окремих галузей (а всередині їх – окремих підгалузей); окремих видів діяльності; груп господарств із різними формами власності;</a:t>
          </a:r>
          <a:endParaRPr lang="en-US" sz="2200" kern="1200"/>
        </a:p>
      </dsp:txBody>
      <dsp:txXfrm>
        <a:off x="0" y="693"/>
        <a:ext cx="10515600" cy="1136758"/>
      </dsp:txXfrm>
    </dsp:sp>
    <dsp:sp modelId="{DA13E600-D46C-45FC-89D2-5BDAB667FDAD}">
      <dsp:nvSpPr>
        <dsp:cNvPr id="0" name=""/>
        <dsp:cNvSpPr/>
      </dsp:nvSpPr>
      <dsp:spPr>
        <a:xfrm>
          <a:off x="0" y="113745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08DD5-274B-4C5D-8CD4-3F839D092A11}">
      <dsp:nvSpPr>
        <dsp:cNvPr id="0" name=""/>
        <dsp:cNvSpPr/>
      </dsp:nvSpPr>
      <dsp:spPr>
        <a:xfrm>
          <a:off x="0" y="1137452"/>
          <a:ext cx="10515600" cy="1136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-	за </a:t>
          </a:r>
          <a:r>
            <a:rPr lang="ru-RU" sz="2200" kern="1200" dirty="0" err="1"/>
            <a:t>ознакою</a:t>
          </a:r>
          <a:r>
            <a:rPr lang="ru-RU" sz="2200" kern="1200" dirty="0"/>
            <a:t> </a:t>
          </a:r>
          <a:r>
            <a:rPr lang="ru-RU" sz="2200" kern="1200" dirty="0" err="1"/>
            <a:t>рівня</a:t>
          </a:r>
          <a:r>
            <a:rPr lang="ru-RU" sz="2200" kern="1200" dirty="0"/>
            <a:t> </a:t>
          </a:r>
          <a:r>
            <a:rPr lang="ru-RU" sz="2200" kern="1200" dirty="0" err="1"/>
            <a:t>економічного</a:t>
          </a:r>
          <a:r>
            <a:rPr lang="ru-RU" sz="2200" kern="1200" dirty="0"/>
            <a:t> </a:t>
          </a:r>
          <a:r>
            <a:rPr lang="ru-RU" sz="2200" kern="1200" dirty="0" err="1"/>
            <a:t>розвитку</a:t>
          </a:r>
          <a:r>
            <a:rPr lang="ru-RU" sz="2200" kern="1200" dirty="0"/>
            <a:t> </a:t>
          </a:r>
          <a:r>
            <a:rPr lang="ru-RU" sz="2200" kern="1200" dirty="0" err="1"/>
            <a:t>регіонів</a:t>
          </a:r>
          <a:r>
            <a:rPr lang="ru-RU" sz="2200" kern="1200" dirty="0"/>
            <a:t>, </a:t>
          </a:r>
          <a:r>
            <a:rPr lang="ru-RU" sz="2200" kern="1200" dirty="0" err="1"/>
            <a:t>згрупованих</a:t>
          </a:r>
          <a:r>
            <a:rPr lang="ru-RU" sz="2200" kern="1200" dirty="0"/>
            <a:t> </a:t>
          </a:r>
          <a:r>
            <a:rPr lang="ru-RU" sz="2200" kern="1200" dirty="0" err="1"/>
            <a:t>залежно</a:t>
          </a:r>
          <a:r>
            <a:rPr lang="ru-RU" sz="2200" kern="1200" dirty="0"/>
            <a:t> </a:t>
          </a:r>
          <a:r>
            <a:rPr lang="ru-RU" sz="2200" kern="1200" dirty="0" err="1"/>
            <a:t>від</a:t>
          </a:r>
          <a:r>
            <a:rPr lang="ru-RU" sz="2200" kern="1200" dirty="0"/>
            <a:t> </a:t>
          </a:r>
          <a:r>
            <a:rPr lang="ru-RU" sz="2200" kern="1200" dirty="0" err="1"/>
            <a:t>рівня</a:t>
          </a:r>
          <a:r>
            <a:rPr lang="ru-RU" sz="2200" kern="1200" dirty="0"/>
            <a:t> валового </a:t>
          </a:r>
          <a:r>
            <a:rPr lang="ru-RU" sz="2200" kern="1200" dirty="0" err="1"/>
            <a:t>внутрішнього</a:t>
          </a:r>
          <a:r>
            <a:rPr lang="ru-RU" sz="2200" kern="1200" dirty="0"/>
            <a:t> продукту, </a:t>
          </a:r>
          <a:r>
            <a:rPr lang="ru-RU" sz="2200" kern="1200" dirty="0" err="1"/>
            <a:t>рівня</a:t>
          </a:r>
          <a:r>
            <a:rPr lang="ru-RU" sz="2200" kern="1200" dirty="0"/>
            <a:t> оплати </a:t>
          </a:r>
          <a:r>
            <a:rPr lang="ru-RU" sz="2200" kern="1200" dirty="0" err="1"/>
            <a:t>праці</a:t>
          </a:r>
          <a:r>
            <a:rPr lang="ru-RU" sz="2200" kern="1200" dirty="0"/>
            <a:t>, </a:t>
          </a:r>
          <a:r>
            <a:rPr lang="ru-RU" sz="2200" kern="1200" dirty="0" err="1"/>
            <a:t>доходів</a:t>
          </a:r>
          <a:r>
            <a:rPr lang="ru-RU" sz="2200" kern="1200" dirty="0"/>
            <a:t> </a:t>
          </a:r>
          <a:r>
            <a:rPr lang="ru-RU" sz="2200" kern="1200" dirty="0" err="1"/>
            <a:t>населення</a:t>
          </a:r>
          <a:r>
            <a:rPr lang="ru-RU" sz="2200" kern="1200" dirty="0"/>
            <a:t> </a:t>
          </a:r>
          <a:r>
            <a:rPr lang="ru-RU" sz="2200" kern="1200" dirty="0" err="1"/>
            <a:t>тощо</a:t>
          </a:r>
          <a:r>
            <a:rPr lang="ru-RU" sz="2200" kern="1200" dirty="0"/>
            <a:t>;</a:t>
          </a:r>
          <a:endParaRPr lang="en-US" sz="2200" kern="1200" dirty="0"/>
        </a:p>
      </dsp:txBody>
      <dsp:txXfrm>
        <a:off x="0" y="1137452"/>
        <a:ext cx="10515600" cy="1136758"/>
      </dsp:txXfrm>
    </dsp:sp>
    <dsp:sp modelId="{084E65C1-B35C-4738-A9BC-D60DB31B3BD0}">
      <dsp:nvSpPr>
        <dsp:cNvPr id="0" name=""/>
        <dsp:cNvSpPr/>
      </dsp:nvSpPr>
      <dsp:spPr>
        <a:xfrm>
          <a:off x="0" y="227421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5F680-788C-4826-ABD5-BC7F8EB2F0D7}">
      <dsp:nvSpPr>
        <dsp:cNvPr id="0" name=""/>
        <dsp:cNvSpPr/>
      </dsp:nvSpPr>
      <dsp:spPr>
        <a:xfrm>
          <a:off x="0" y="2274211"/>
          <a:ext cx="10515600" cy="1136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-	за територіальною ознакою – регіональний ринок праці (сфера відтворення та використання робочої сили, яка обмежена кордонами регіону);</a:t>
          </a:r>
          <a:endParaRPr lang="en-US" sz="2200" kern="1200"/>
        </a:p>
      </dsp:txBody>
      <dsp:txXfrm>
        <a:off x="0" y="2274211"/>
        <a:ext cx="10515600" cy="1136758"/>
      </dsp:txXfrm>
    </dsp:sp>
    <dsp:sp modelId="{B99BDA1A-98A3-4053-9E64-A29D63800D54}">
      <dsp:nvSpPr>
        <dsp:cNvPr id="0" name=""/>
        <dsp:cNvSpPr/>
      </dsp:nvSpPr>
      <dsp:spPr>
        <a:xfrm>
          <a:off x="0" y="341097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6C285-7E4B-4206-A820-686A47E28B4C}">
      <dsp:nvSpPr>
        <dsp:cNvPr id="0" name=""/>
        <dsp:cNvSpPr/>
      </dsp:nvSpPr>
      <dsp:spPr>
        <a:xfrm>
          <a:off x="0" y="3410970"/>
          <a:ext cx="10515600" cy="1136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-	за професійно-кваліфікаційною ознакою –  окремих професій, спеціальностей та груп спеціальностей, рівнів освіти;</a:t>
          </a:r>
          <a:endParaRPr lang="en-US" sz="2200" kern="1200"/>
        </a:p>
      </dsp:txBody>
      <dsp:txXfrm>
        <a:off x="0" y="3410970"/>
        <a:ext cx="10515600" cy="1136758"/>
      </dsp:txXfrm>
    </dsp:sp>
    <dsp:sp modelId="{F0851581-CFF5-4A9E-90C3-D6F685A14D0C}">
      <dsp:nvSpPr>
        <dsp:cNvPr id="0" name=""/>
        <dsp:cNvSpPr/>
      </dsp:nvSpPr>
      <dsp:spPr>
        <a:xfrm>
          <a:off x="0" y="454772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72D73-3D99-4C12-9D81-28F7551BFBFA}">
      <dsp:nvSpPr>
        <dsp:cNvPr id="0" name=""/>
        <dsp:cNvSpPr/>
      </dsp:nvSpPr>
      <dsp:spPr>
        <a:xfrm>
          <a:off x="0" y="4547729"/>
          <a:ext cx="10515600" cy="1136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- за ознакою джерел робочої сили – ринки праці, потреби яких задовольняються певними закладами освіти або їхніми групами, службами  зайнятості тощо.</a:t>
          </a:r>
          <a:endParaRPr lang="en-US" sz="2200" kern="1200"/>
        </a:p>
      </dsp:txBody>
      <dsp:txXfrm>
        <a:off x="0" y="4547729"/>
        <a:ext cx="10515600" cy="1136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17F7E-C87E-196D-AF0D-50DB639D5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5E6A322-9497-208C-C140-E8B7E8DAB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BAAB48-4CF8-F523-30D4-99D871808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8E22-89B1-49A2-9970-94C9BD667DA2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3E70CE9-FD7B-AB42-A681-EEEE907A8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1FF197-77E9-4F1A-DBDE-2046E168B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7F0C-4410-4DD3-ABAC-ED62174DC6C4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26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A954D-79D1-F58A-D5E7-5DCE5BA7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0C28511-27E2-0B60-ADAE-CDBEDB5C0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BFA4006-8C85-72A0-D5AE-78FAAEF9F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8E22-89B1-49A2-9970-94C9BD667DA2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0C7AB21-C495-BB66-B432-CCD5F558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A668DC-3B6B-1396-FD09-EF00D687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7F0C-4410-4DD3-ABAC-ED62174DC6C4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72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4CF53D1-E96A-40AC-2175-23AF2A9096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619743-F37D-CDBD-C039-124AB6605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F03780-9396-DAC4-4BB2-61F95B656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8E22-89B1-49A2-9970-94C9BD667DA2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B9215E-7A6B-8061-D65A-A5073E16E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E5FB2A2-F8CB-79C7-0C31-1B0174764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7F0C-4410-4DD3-ABAC-ED62174DC6C4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29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D1378-1CF8-6F8F-BED4-CC7EBA9E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B7F968-73C1-E066-D05F-F90970052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B0BBFCA-4652-9FE4-9622-1B10437F8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8E22-89B1-49A2-9970-94C9BD667DA2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496908A-AB4B-92A3-25D4-6F8ECF125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8E2B1B-AA30-42E0-9EEE-96BAA5803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7F0C-4410-4DD3-ABAC-ED62174DC6C4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05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3945D-5F70-64E9-9E56-3094E587C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49C6EAB-9522-8D02-7462-80694D6D7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E92CE5-6C7E-D050-DFBA-C3816DFA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8E22-89B1-49A2-9970-94C9BD667DA2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4420395-260D-30A7-C5BE-E29E34E75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186AE10-7CA3-7398-D84A-DEE25C3E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7F0C-4410-4DD3-ABAC-ED62174DC6C4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24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BBC5B-6B90-F084-3B65-BB810D01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FD2B15-2536-7479-AD36-4480974C2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087E54B-AF82-E61A-A186-3F17A0FCB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D0BDE1F-1CED-CFBF-C6EC-81229BE58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8E22-89B1-49A2-9970-94C9BD667DA2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0C62153-8EB0-9F2D-DA7F-9FC207C9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E78F9A7-D7B7-AC42-07FA-40D316E18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7F0C-4410-4DD3-ABAC-ED62174DC6C4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46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F69DC-CF88-F125-DDD7-11F635771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054E674-8BEF-28B7-8E73-3ABEDFE86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A9D974-8AC4-038C-851F-72E40B6B0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E59D19C-BF0F-FAB2-36DD-7FCB8699E7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16F6F6B-B630-69C6-0D29-548708385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98BB168-C44F-BA62-A679-D278F83E6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8E22-89B1-49A2-9970-94C9BD667DA2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E5AC1CE-FFB0-0EF5-D105-23EF653AD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0E82594-385C-B1D4-915B-42A724835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7F0C-4410-4DD3-ABAC-ED62174DC6C4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46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8AF0B-5D1F-9BC4-9D24-F02C79588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DE3CDEC-C17A-0137-AB6C-779C9B2BA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8E22-89B1-49A2-9970-94C9BD667DA2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AEC81C6-3E9A-9C20-1F2A-DF06F5B3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F1BC852-9633-79DE-3B2C-6FC2F81B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7F0C-4410-4DD3-ABAC-ED62174DC6C4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11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88C6CB3-D976-E220-F9C1-E3E0A8462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8E22-89B1-49A2-9970-94C9BD667DA2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04928C5-8E4E-07D7-7B64-6D24473C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2C9C3C0-1C31-A964-0B23-6420CF4FA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7F0C-4410-4DD3-ABAC-ED62174DC6C4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24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64969-AA28-3CEF-4260-65AE7618F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2B898AB-06C4-C86A-F57F-33F17FBAD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414DE3E-CB93-2AFB-D55F-DCAC59024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6DA869C-CCC3-6ADD-3381-0DC06E199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8E22-89B1-49A2-9970-94C9BD667DA2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8C1128C-7AF3-D532-55A1-09C986CC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AE923F9-6852-53A8-65CB-9B2E6166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7F0C-4410-4DD3-ABAC-ED62174DC6C4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15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2C41CD-616E-2B95-3F72-42DC83360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8B630F9-E3EC-E5EB-A8AC-06AF65E77A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E517EFA-C1EA-4356-88A1-870C7C494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A5CDD0B-7F5D-CD52-A1FB-7FCC31240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8E22-89B1-49A2-9970-94C9BD667DA2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A5D21C0-B21D-FA48-A47C-896AC8961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6C3BCB-B9F7-14A2-4C55-1B2123DEB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7F0C-4410-4DD3-ABAC-ED62174DC6C4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76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4DFF56F-23AC-065D-9556-A7068E673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163D6D-EDD6-017A-05CC-EEABC5AC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19409D1-93D3-E2B2-BD38-61C2F38DA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38E22-89B1-49A2-9970-94C9BD667DA2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7DC1B15-BC1E-560E-FEA3-AE8CEA9AD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F76296-8CA6-F3C1-D3D8-7D83F1C57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87F0C-4410-4DD3-ABAC-ED62174DC6C4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60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1EA29-F97C-DBAD-C076-B9848AB82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ru-RU" sz="4800">
                <a:solidFill>
                  <a:srgbClr val="FFFFFF"/>
                </a:solidFill>
              </a:rPr>
              <a:t>СТАТИСТИКА ТРУДОВИХ РЕСУРСІВ, ЗАЙНЯТОСТІ  ТА БЕЗРОБІТТЯ  НАСЕЛЕННЯ</a:t>
            </a:r>
            <a:endParaRPr lang="en-GB" sz="4800">
              <a:solidFill>
                <a:srgbClr val="FFFFFF"/>
              </a:solidFill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6BCD72C-F751-1115-1E07-4B2E79562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uk-UA" dirty="0"/>
              <a:t>Тема 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022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095CC-DCFA-E2FF-DBE6-465DB881F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ru-RU" sz="3100"/>
              <a:t>5.2.	</a:t>
            </a:r>
            <a:r>
              <a:rPr lang="ru-RU" sz="3100" err="1"/>
              <a:t>Показники</a:t>
            </a:r>
            <a:r>
              <a:rPr lang="ru-RU" sz="3100"/>
              <a:t> природного та </a:t>
            </a:r>
            <a:r>
              <a:rPr lang="ru-RU" sz="3100" err="1"/>
              <a:t>механічного</a:t>
            </a:r>
            <a:r>
              <a:rPr lang="ru-RU" sz="3100"/>
              <a:t> руху </a:t>
            </a:r>
            <a:r>
              <a:rPr lang="ru-RU" sz="3100" err="1"/>
              <a:t>трудових</a:t>
            </a:r>
            <a:r>
              <a:rPr lang="ru-RU" sz="3100"/>
              <a:t> </a:t>
            </a:r>
            <a:r>
              <a:rPr lang="ru-RU" sz="3100" err="1"/>
              <a:t>ресурсів</a:t>
            </a:r>
            <a:endParaRPr lang="en-GB" sz="3100"/>
          </a:p>
        </p:txBody>
      </p:sp>
      <p:pic>
        <p:nvPicPr>
          <p:cNvPr id="5" name="Picture 4" descr="Close up of ruler">
            <a:extLst>
              <a:ext uri="{FF2B5EF4-FFF2-40B4-BE49-F238E27FC236}">
                <a16:creationId xmlns:a16="http://schemas.microsoft.com/office/drawing/2014/main" id="{129CA746-ABF6-1B8C-1529-C42974D08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39" r="22927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EAF2858-4899-7A79-CE1E-4722679BF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249" y="1927123"/>
            <a:ext cx="6836764" cy="4565752"/>
          </a:xfrm>
        </p:spPr>
        <p:txBody>
          <a:bodyPr>
            <a:normAutofit/>
          </a:bodyPr>
          <a:lstStyle/>
          <a:p>
            <a:r>
              <a:rPr lang="ru-RU" sz="2000" dirty="0" err="1"/>
              <a:t>Чисельність</a:t>
            </a:r>
            <a:r>
              <a:rPr lang="ru-RU" sz="2000" dirty="0"/>
              <a:t> </a:t>
            </a:r>
            <a:r>
              <a:rPr lang="ru-RU" sz="2000" dirty="0" err="1"/>
              <a:t>трудових</a:t>
            </a:r>
            <a:r>
              <a:rPr lang="ru-RU" sz="2000" dirty="0"/>
              <a:t> </a:t>
            </a:r>
            <a:r>
              <a:rPr lang="ru-RU" sz="2000" dirty="0" err="1"/>
              <a:t>ресурсів</a:t>
            </a:r>
            <a:r>
              <a:rPr lang="ru-RU" sz="2000" dirty="0"/>
              <a:t> </a:t>
            </a:r>
            <a:r>
              <a:rPr lang="ru-RU" sz="2000" dirty="0" err="1"/>
              <a:t>постійно</a:t>
            </a:r>
            <a:r>
              <a:rPr lang="ru-RU" sz="2000" dirty="0"/>
              <a:t> </a:t>
            </a:r>
            <a:r>
              <a:rPr lang="ru-RU" sz="2000" dirty="0" err="1"/>
              <a:t>змінюється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впливом</a:t>
            </a:r>
            <a:r>
              <a:rPr lang="ru-RU" sz="2000" dirty="0"/>
              <a:t> природного та </a:t>
            </a:r>
            <a:r>
              <a:rPr lang="ru-RU" sz="2000" dirty="0" err="1"/>
              <a:t>механічного</a:t>
            </a:r>
            <a:r>
              <a:rPr lang="ru-RU" sz="2000" dirty="0"/>
              <a:t> руху.</a:t>
            </a:r>
          </a:p>
          <a:p>
            <a:r>
              <a:rPr lang="ru-RU" sz="2000" dirty="0" err="1"/>
              <a:t>Природний</a:t>
            </a:r>
            <a:r>
              <a:rPr lang="ru-RU" sz="2000" dirty="0"/>
              <a:t> рух </a:t>
            </a:r>
            <a:r>
              <a:rPr lang="ru-RU" sz="2000" dirty="0" err="1"/>
              <a:t>трудових</a:t>
            </a:r>
            <a:r>
              <a:rPr lang="ru-RU" sz="2000" dirty="0"/>
              <a:t> </a:t>
            </a:r>
            <a:r>
              <a:rPr lang="ru-RU" sz="2000" dirty="0" err="1"/>
              <a:t>ресурсів</a:t>
            </a:r>
            <a:r>
              <a:rPr lang="ru-RU" sz="2000" dirty="0"/>
              <a:t> </a:t>
            </a:r>
            <a:r>
              <a:rPr lang="ru-RU" sz="2000" dirty="0" err="1"/>
              <a:t>зумовлюється</a:t>
            </a:r>
            <a:r>
              <a:rPr lang="ru-RU" sz="2000" dirty="0"/>
              <a:t> </a:t>
            </a:r>
            <a:r>
              <a:rPr lang="ru-RU" sz="2000" dirty="0" err="1"/>
              <a:t>вступом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 в </a:t>
            </a:r>
            <a:r>
              <a:rPr lang="ru-RU" sz="2000" dirty="0" err="1"/>
              <a:t>робочий</a:t>
            </a:r>
            <a:r>
              <a:rPr lang="ru-RU" sz="2000" dirty="0"/>
              <a:t> </a:t>
            </a:r>
            <a:r>
              <a:rPr lang="ru-RU" sz="2000" dirty="0" err="1"/>
              <a:t>вік</a:t>
            </a:r>
            <a:r>
              <a:rPr lang="ru-RU" sz="2000" dirty="0"/>
              <a:t> і </a:t>
            </a:r>
            <a:r>
              <a:rPr lang="ru-RU" sz="2000" dirty="0" err="1"/>
              <a:t>вибуттям</a:t>
            </a:r>
            <a:r>
              <a:rPr lang="ru-RU" sz="2000" dirty="0"/>
              <a:t> з </a:t>
            </a:r>
            <a:r>
              <a:rPr lang="ru-RU" sz="2000" dirty="0" err="1"/>
              <a:t>нього</a:t>
            </a:r>
            <a:r>
              <a:rPr lang="ru-RU" sz="2000" dirty="0"/>
              <a:t>, а </a:t>
            </a:r>
            <a:r>
              <a:rPr lang="ru-RU" sz="2000" dirty="0" err="1"/>
              <a:t>механічний</a:t>
            </a:r>
            <a:r>
              <a:rPr lang="ru-RU" sz="2000" dirty="0"/>
              <a:t> рух – </a:t>
            </a:r>
            <a:r>
              <a:rPr lang="ru-RU" sz="2000" dirty="0" err="1"/>
              <a:t>територіальним</a:t>
            </a:r>
            <a:r>
              <a:rPr lang="ru-RU" sz="2000" dirty="0"/>
              <a:t> </a:t>
            </a:r>
            <a:r>
              <a:rPr lang="ru-RU" sz="2000" dirty="0" err="1"/>
              <a:t>переміщенням</a:t>
            </a:r>
            <a:r>
              <a:rPr lang="ru-RU" sz="2000" dirty="0"/>
              <a:t> </a:t>
            </a:r>
            <a:r>
              <a:rPr lang="ru-RU" sz="2000" dirty="0" err="1"/>
              <a:t>цієї</a:t>
            </a:r>
            <a:r>
              <a:rPr lang="ru-RU" sz="2000" dirty="0"/>
              <a:t> </a:t>
            </a:r>
            <a:r>
              <a:rPr lang="ru-RU" sz="2000" dirty="0" err="1"/>
              <a:t>категорії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.</a:t>
            </a:r>
          </a:p>
          <a:p>
            <a:r>
              <a:rPr lang="ru-RU" sz="2000" dirty="0"/>
              <a:t>Для	характеристики	природного	руху	</a:t>
            </a:r>
            <a:r>
              <a:rPr lang="ru-RU" sz="2000" dirty="0" err="1"/>
              <a:t>трудових</a:t>
            </a:r>
            <a:r>
              <a:rPr lang="ru-RU" sz="2000" dirty="0"/>
              <a:t>	</a:t>
            </a:r>
            <a:r>
              <a:rPr lang="ru-RU" sz="2000" dirty="0" err="1"/>
              <a:t>ресурсів</a:t>
            </a:r>
            <a:r>
              <a:rPr lang="ru-RU" sz="2000" dirty="0"/>
              <a:t> </a:t>
            </a:r>
            <a:r>
              <a:rPr lang="ru-RU" sz="2000" dirty="0" err="1"/>
              <a:t>використовують</a:t>
            </a:r>
            <a:r>
              <a:rPr lang="ru-RU" sz="2000" dirty="0"/>
              <a:t> </a:t>
            </a:r>
            <a:r>
              <a:rPr lang="ru-RU" sz="2000" dirty="0" err="1"/>
              <a:t>абсолютні</a:t>
            </a:r>
            <a:r>
              <a:rPr lang="ru-RU" sz="2000" dirty="0"/>
              <a:t> та </a:t>
            </a:r>
            <a:r>
              <a:rPr lang="ru-RU" sz="2000" dirty="0" err="1"/>
              <a:t>відносні</a:t>
            </a:r>
            <a:r>
              <a:rPr lang="ru-RU" sz="2000" dirty="0"/>
              <a:t> </a:t>
            </a:r>
            <a:r>
              <a:rPr lang="ru-RU" sz="2000" dirty="0" err="1"/>
              <a:t>показники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Абсолютними</a:t>
            </a:r>
            <a:r>
              <a:rPr lang="ru-RU" sz="2000" dirty="0"/>
              <a:t> </a:t>
            </a:r>
            <a:r>
              <a:rPr lang="ru-RU" sz="2000" dirty="0" err="1"/>
              <a:t>показниками</a:t>
            </a:r>
            <a:r>
              <a:rPr lang="ru-RU" sz="2000" dirty="0"/>
              <a:t> природного руху </a:t>
            </a:r>
            <a:r>
              <a:rPr lang="ru-RU" sz="2000" dirty="0" err="1"/>
              <a:t>трудових</a:t>
            </a:r>
            <a:r>
              <a:rPr lang="ru-RU" sz="2000" dirty="0"/>
              <a:t> </a:t>
            </a:r>
            <a:r>
              <a:rPr lang="ru-RU" sz="2000" dirty="0" err="1"/>
              <a:t>ресурсів</a:t>
            </a:r>
            <a:r>
              <a:rPr lang="ru-RU" sz="2000" dirty="0"/>
              <a:t> є: </a:t>
            </a:r>
            <a:r>
              <a:rPr lang="ru-RU" sz="2000" dirty="0" err="1"/>
              <a:t>чисельність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вступили в </a:t>
            </a:r>
            <a:r>
              <a:rPr lang="ru-RU" sz="2000" dirty="0" err="1"/>
              <a:t>робочий</a:t>
            </a:r>
            <a:r>
              <a:rPr lang="ru-RU" sz="2000" dirty="0"/>
              <a:t> </a:t>
            </a:r>
            <a:r>
              <a:rPr lang="ru-RU" sz="2000" dirty="0" err="1"/>
              <a:t>вік</a:t>
            </a:r>
            <a:r>
              <a:rPr lang="ru-RU" sz="2000" dirty="0"/>
              <a:t> (ПП); </a:t>
            </a:r>
            <a:r>
              <a:rPr lang="ru-RU" sz="2000" dirty="0" err="1"/>
              <a:t>чисельність</a:t>
            </a:r>
            <a:r>
              <a:rPr lang="ru-RU" sz="2000" dirty="0"/>
              <a:t>  </a:t>
            </a:r>
            <a:r>
              <a:rPr lang="ru-RU" sz="2000" dirty="0" err="1"/>
              <a:t>осіб</a:t>
            </a:r>
            <a:r>
              <a:rPr lang="ru-RU" sz="2000" dirty="0"/>
              <a:t>,  </a:t>
            </a:r>
            <a:r>
              <a:rPr lang="ru-RU" sz="2000" dirty="0" err="1"/>
              <a:t>що</a:t>
            </a:r>
            <a:r>
              <a:rPr lang="ru-RU" sz="2000" dirty="0"/>
              <a:t>  </a:t>
            </a:r>
            <a:r>
              <a:rPr lang="ru-RU" sz="2000" dirty="0" err="1"/>
              <a:t>вибули</a:t>
            </a:r>
            <a:r>
              <a:rPr lang="ru-RU" sz="2000" dirty="0"/>
              <a:t>  з  </a:t>
            </a:r>
            <a:r>
              <a:rPr lang="ru-RU" sz="2000" dirty="0" err="1"/>
              <a:t>робочого</a:t>
            </a:r>
            <a:r>
              <a:rPr lang="ru-RU" sz="2000" dirty="0"/>
              <a:t>  </a:t>
            </a:r>
            <a:r>
              <a:rPr lang="ru-RU" sz="2000" dirty="0" err="1"/>
              <a:t>віку</a:t>
            </a:r>
            <a:r>
              <a:rPr lang="ru-RU" sz="2000" dirty="0"/>
              <a:t>  (ВП),  </a:t>
            </a:r>
            <a:r>
              <a:rPr lang="ru-RU" sz="2000" dirty="0" err="1"/>
              <a:t>абсолютний</a:t>
            </a:r>
            <a:endParaRPr lang="ru-RU" sz="2000" dirty="0"/>
          </a:p>
          <a:p>
            <a:r>
              <a:rPr lang="ru-RU" sz="2000" dirty="0" err="1"/>
              <a:t>природний</a:t>
            </a:r>
            <a:r>
              <a:rPr lang="ru-RU" sz="2000" dirty="0"/>
              <a:t> </a:t>
            </a:r>
            <a:r>
              <a:rPr lang="ru-RU" sz="2000" dirty="0" err="1"/>
              <a:t>приріст</a:t>
            </a:r>
            <a:r>
              <a:rPr lang="ru-RU" sz="2000" dirty="0"/>
              <a:t> </a:t>
            </a:r>
            <a:r>
              <a:rPr lang="ru-RU" sz="2000" dirty="0" err="1"/>
              <a:t>трудових</a:t>
            </a:r>
            <a:r>
              <a:rPr lang="ru-RU" sz="2000" dirty="0"/>
              <a:t> </a:t>
            </a:r>
            <a:r>
              <a:rPr lang="ru-RU" sz="2000" dirty="0" err="1"/>
              <a:t>ресурсів</a:t>
            </a:r>
            <a:r>
              <a:rPr lang="ru-RU" sz="2000" dirty="0"/>
              <a:t> ( </a:t>
            </a:r>
            <a:r>
              <a:rPr lang="ru-RU" sz="2000" dirty="0" err="1"/>
              <a:t>Δп</a:t>
            </a:r>
            <a:r>
              <a:rPr lang="ru-RU" sz="2000" dirty="0"/>
              <a:t> = ПП – ВП ).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94802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olor Cover">
            <a:extLst>
              <a:ext uri="{FF2B5EF4-FFF2-40B4-BE49-F238E27FC236}">
                <a16:creationId xmlns:a16="http://schemas.microsoft.com/office/drawing/2014/main" id="{34DE9D20-D6C2-4834-9EE9-EC583F3FE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840C728-4E01-4237-82C8-9624DFA85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35" name="Color">
              <a:extLst>
                <a:ext uri="{FF2B5EF4-FFF2-40B4-BE49-F238E27FC236}">
                  <a16:creationId xmlns:a16="http://schemas.microsoft.com/office/drawing/2014/main" id="{F1CFB22B-2D73-4F2C-953D-8C306B45B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Color">
              <a:extLst>
                <a:ext uri="{FF2B5EF4-FFF2-40B4-BE49-F238E27FC236}">
                  <a16:creationId xmlns:a16="http://schemas.microsoft.com/office/drawing/2014/main" id="{819F58A9-E813-4511-BEF2-5B65BB728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B473A7-CB16-AE95-DB54-0CDE8FCD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287" y="1826134"/>
            <a:ext cx="5961486" cy="3432347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FFE62-6EB6-DC45-5C76-81ED9BFA5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9"/>
            <a:ext cx="5074368" cy="3018870"/>
          </a:xfrm>
        </p:spPr>
        <p:txBody>
          <a:bodyPr anchor="b">
            <a:normAutofit/>
          </a:bodyPr>
          <a:lstStyle/>
          <a:p>
            <a:r>
              <a:rPr lang="ru-RU">
                <a:solidFill>
                  <a:schemeClr val="bg1"/>
                </a:solidFill>
              </a:rPr>
              <a:t>Відносні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показники</a:t>
            </a:r>
            <a:r>
              <a:rPr lang="ru-RU" dirty="0">
                <a:solidFill>
                  <a:schemeClr val="bg1"/>
                </a:solidFill>
              </a:rPr>
              <a:t> природного руху </a:t>
            </a:r>
            <a:r>
              <a:rPr lang="ru-RU">
                <a:solidFill>
                  <a:schemeClr val="bg1"/>
                </a:solidFill>
              </a:rPr>
              <a:t>трудових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ресурсів</a:t>
            </a:r>
            <a:r>
              <a:rPr lang="ru-RU" dirty="0">
                <a:solidFill>
                  <a:schemeClr val="bg1"/>
                </a:solidFill>
              </a:rPr>
              <a:t>:</a:t>
            </a:r>
            <a:br>
              <a:rPr lang="ru-RU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E1787F1-C4BB-D3AA-79B9-55D92254E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952172"/>
            <a:ext cx="5074368" cy="2229172"/>
          </a:xfrm>
        </p:spPr>
        <p:txBody>
          <a:bodyPr anchor="t">
            <a:normAutofit/>
          </a:bodyPr>
          <a:lstStyle/>
          <a:p>
            <a:r>
              <a:rPr lang="ru-RU" sz="1800">
                <a:solidFill>
                  <a:schemeClr val="bg1"/>
                </a:solidFill>
              </a:rPr>
              <a:t>Коефіцієнт природного поповнення (прибуття) трудових ресурсів    розраховується    відношенням    чисельності   природного поповнення,	тобто	чисельності	осіб,	які	протягом	року досягли працездатного віку, до середньорічної чисельності трудових ресурсів:</a:t>
            </a:r>
          </a:p>
          <a:p>
            <a:endParaRPr lang="en-GB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42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CEF60B-EF3F-4A5E-BDC6-A2D840B9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99CE9C4B-76CC-43D8-BCEF-0CE380886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C2324D64-DFBA-4803-8BE2-87DDFA57A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Color">
            <a:extLst>
              <a:ext uri="{FF2B5EF4-FFF2-40B4-BE49-F238E27FC236}">
                <a16:creationId xmlns:a16="http://schemas.microsoft.com/office/drawing/2014/main" id="{BF9E7B5D-88C3-4C36-A22E-93AA384B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967925E5-39EB-0531-893A-0689D7811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454" y="872947"/>
            <a:ext cx="6711072" cy="511210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0638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EA34E53-35C3-A139-EBAF-B4AC8D8AB9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028" b="2"/>
          <a:stretch/>
        </p:blipFill>
        <p:spPr>
          <a:xfrm>
            <a:off x="20" y="10"/>
            <a:ext cx="6204384" cy="5114534"/>
          </a:xfrm>
          <a:custGeom>
            <a:avLst/>
            <a:gdLst/>
            <a:ahLst/>
            <a:cxnLst/>
            <a:rect l="l" t="t" r="r" b="b"/>
            <a:pathLst>
              <a:path w="6204404" h="5114544">
                <a:moveTo>
                  <a:pt x="5659431" y="0"/>
                </a:moveTo>
                <a:lnTo>
                  <a:pt x="6157098" y="0"/>
                </a:lnTo>
                <a:lnTo>
                  <a:pt x="6181355" y="190991"/>
                </a:lnTo>
                <a:cubicBezTo>
                  <a:pt x="6196596" y="341154"/>
                  <a:pt x="6204404" y="493515"/>
                  <a:pt x="6204404" y="647700"/>
                </a:cubicBezTo>
                <a:cubicBezTo>
                  <a:pt x="6204404" y="3114670"/>
                  <a:pt x="4205578" y="5114544"/>
                  <a:pt x="1739900" y="5114544"/>
                </a:cubicBezTo>
                <a:cubicBezTo>
                  <a:pt x="1123481" y="5114544"/>
                  <a:pt x="536240" y="4989552"/>
                  <a:pt x="2114" y="4763518"/>
                </a:cubicBezTo>
                <a:lnTo>
                  <a:pt x="0" y="4762561"/>
                </a:lnTo>
                <a:lnTo>
                  <a:pt x="0" y="4226363"/>
                </a:lnTo>
                <a:lnTo>
                  <a:pt x="15791" y="4234455"/>
                </a:lnTo>
                <a:cubicBezTo>
                  <a:pt x="537360" y="4485921"/>
                  <a:pt x="1122182" y="4626842"/>
                  <a:pt x="1739899" y="4626842"/>
                </a:cubicBezTo>
                <a:cubicBezTo>
                  <a:pt x="3936226" y="4626842"/>
                  <a:pt x="5716700" y="2845319"/>
                  <a:pt x="5716700" y="647700"/>
                </a:cubicBezTo>
                <a:cubicBezTo>
                  <a:pt x="5716700" y="510349"/>
                  <a:pt x="5709745" y="374623"/>
                  <a:pt x="5696169" y="240856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B19162-5A6A-F093-9C5D-2F43B1558DA1}"/>
              </a:ext>
            </a:extLst>
          </p:cNvPr>
          <p:cNvSpPr txBox="1"/>
          <p:nvPr/>
        </p:nvSpPr>
        <p:spPr>
          <a:xfrm>
            <a:off x="1231028" y="1934647"/>
            <a:ext cx="37423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4000" dirty="0"/>
              <a:t>При вивченні міграції відрізняють: </a:t>
            </a:r>
          </a:p>
        </p:txBody>
      </p:sp>
      <p:graphicFrame>
        <p:nvGraphicFramePr>
          <p:cNvPr id="19" name="Місце для вмісту 2">
            <a:extLst>
              <a:ext uri="{FF2B5EF4-FFF2-40B4-BE49-F238E27FC236}">
                <a16:creationId xmlns:a16="http://schemas.microsoft.com/office/drawing/2014/main" id="{372E3E9C-79F2-22F0-2828-FCE63F891C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091331"/>
              </p:ext>
            </p:extLst>
          </p:nvPr>
        </p:nvGraphicFramePr>
        <p:xfrm>
          <a:off x="6381750" y="2119313"/>
          <a:ext cx="5329236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4494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963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4119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095D3E-C464-41D5-87FA-07742698A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7722DCE9-76F1-42AC-AC0A-487CFB087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B29A5FA1-D0E7-448B-AB7D-032F01D5B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Color">
            <a:extLst>
              <a:ext uri="{FF2B5EF4-FFF2-40B4-BE49-F238E27FC236}">
                <a16:creationId xmlns:a16="http://schemas.microsoft.com/office/drawing/2014/main" id="{C58F402F-FDB5-409B-8818-B6FCE06E5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A20AA758-3587-DB68-4ACB-54764E4FF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3985" y="653615"/>
            <a:ext cx="6624848" cy="554000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0EEEB-160A-D97B-FC28-56616AC77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2332"/>
            <a:ext cx="3585114" cy="27820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Відносними показниками механічного руху трудових ресурсів є:</a:t>
            </a:r>
            <a:br>
              <a:rPr lang="en-US" sz="3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30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8118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D4505-90E0-E5D6-8BA5-BC7A2BB8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5.3.	Показники статистики безробіття</a:t>
            </a:r>
            <a:endParaRPr lang="en-GB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93B9DC-ADF5-5D5D-A96C-2531CF529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/>
              <a:t>Безробіття є ключовою проблемою будь-якої національної економіки, проявом її нестабільності, порушенням макроекономічної рівноваги.</a:t>
            </a:r>
          </a:p>
          <a:p>
            <a:r>
              <a:rPr lang="uk-UA" dirty="0"/>
              <a:t>Відповідно до Закону України «Про зайнятість населення» безробітними визначаються працездатні громадяни працездатного віку, які через відсутність роботи не мають заробітку або інших передбачених законодавством доходів і зареєстровані в державній службі зайнятості як такі, що шукають роботу, готові приступити до підходящої роботи [5].</a:t>
            </a:r>
          </a:p>
          <a:p>
            <a:r>
              <a:rPr lang="uk-UA" dirty="0"/>
              <a:t>Безробітні (за методологією МОП) – особи віком 15-70 років, які одночасно відповідають трьом основним умовам:</a:t>
            </a:r>
          </a:p>
          <a:p>
            <a:r>
              <a:rPr lang="uk-UA" dirty="0"/>
              <a:t>а) не мали роботи (прибуткового заняття);</a:t>
            </a:r>
          </a:p>
          <a:p>
            <a:r>
              <a:rPr lang="uk-UA" dirty="0"/>
              <a:t>б) активно шукали роботу або намагались організувати власну справу впродовж останніх 4–х тижнів, що передували опитуванню,</a:t>
            </a:r>
            <a:r>
              <a:rPr lang="ru-RU" dirty="0"/>
              <a:t> </a:t>
            </a:r>
            <a:r>
              <a:rPr lang="ru-RU" dirty="0" err="1"/>
              <a:t>тобто</a:t>
            </a:r>
            <a:r>
              <a:rPr lang="ru-RU" dirty="0"/>
              <a:t> робили </a:t>
            </a:r>
            <a:r>
              <a:rPr lang="ru-RU" dirty="0" err="1"/>
              <a:t>конкретні</a:t>
            </a:r>
            <a:r>
              <a:rPr lang="ru-RU" dirty="0"/>
              <a:t> кроки </a:t>
            </a:r>
            <a:r>
              <a:rPr lang="ru-RU" dirty="0" err="1"/>
              <a:t>протягом</a:t>
            </a:r>
            <a:r>
              <a:rPr lang="ru-RU" dirty="0"/>
              <a:t> названого </a:t>
            </a:r>
            <a:r>
              <a:rPr lang="ru-RU" dirty="0" err="1"/>
              <a:t>періоду</a:t>
            </a:r>
            <a:r>
              <a:rPr lang="ru-RU" dirty="0"/>
              <a:t> з метою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оплачувану</a:t>
            </a:r>
            <a:r>
              <a:rPr lang="ru-RU" dirty="0"/>
              <a:t> роботу за наймом </a:t>
            </a:r>
            <a:r>
              <a:rPr lang="ru-RU" dirty="0" err="1"/>
              <a:t>чи</a:t>
            </a:r>
            <a:r>
              <a:rPr lang="ru-RU" dirty="0"/>
              <a:t> на </a:t>
            </a:r>
            <a:r>
              <a:rPr lang="ru-RU" dirty="0" err="1"/>
              <a:t>власному</a:t>
            </a:r>
            <a:r>
              <a:rPr lang="ru-RU" dirty="0"/>
              <a:t> </a:t>
            </a:r>
            <a:r>
              <a:rPr lang="ru-RU" dirty="0" err="1"/>
              <a:t>підприємстві</a:t>
            </a:r>
            <a:r>
              <a:rPr lang="ru-RU" dirty="0"/>
              <a:t>;</a:t>
            </a:r>
          </a:p>
          <a:p>
            <a:r>
              <a:rPr lang="ru-RU" dirty="0"/>
              <a:t>в) були </a:t>
            </a:r>
            <a:r>
              <a:rPr lang="ru-RU" dirty="0" err="1"/>
              <a:t>готові</a:t>
            </a:r>
            <a:r>
              <a:rPr lang="ru-RU" dirty="0"/>
              <a:t> </a:t>
            </a:r>
            <a:r>
              <a:rPr lang="ru-RU" dirty="0" err="1"/>
              <a:t>приступити</a:t>
            </a:r>
            <a:r>
              <a:rPr lang="ru-RU" dirty="0"/>
              <a:t> до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впродовж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найближчих</a:t>
            </a:r>
            <a:r>
              <a:rPr lang="ru-RU" dirty="0"/>
              <a:t> </a:t>
            </a:r>
            <a:r>
              <a:rPr lang="ru-RU" dirty="0" err="1"/>
              <a:t>тижнів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почати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за наймом </a:t>
            </a:r>
            <a:r>
              <a:rPr lang="ru-RU" dirty="0" err="1"/>
              <a:t>або</a:t>
            </a:r>
            <a:r>
              <a:rPr lang="ru-RU" dirty="0"/>
              <a:t> на </a:t>
            </a:r>
            <a:r>
              <a:rPr lang="ru-RU" dirty="0" err="1"/>
              <a:t>власному</a:t>
            </a:r>
            <a:r>
              <a:rPr lang="ru-RU" dirty="0"/>
              <a:t> </a:t>
            </a:r>
            <a:r>
              <a:rPr lang="ru-RU" dirty="0" err="1"/>
              <a:t>підприємстві</a:t>
            </a:r>
            <a:r>
              <a:rPr lang="ru-RU" dirty="0"/>
              <a:t> з метою </a:t>
            </a:r>
            <a:r>
              <a:rPr lang="ru-RU" dirty="0" err="1"/>
              <a:t>отримання</a:t>
            </a:r>
            <a:r>
              <a:rPr lang="ru-RU" dirty="0"/>
              <a:t> оплати </a:t>
            </a:r>
            <a:r>
              <a:rPr lang="ru-RU" dirty="0" err="1"/>
              <a:t>або</a:t>
            </a:r>
            <a:r>
              <a:rPr lang="ru-RU" dirty="0"/>
              <a:t> доходу.</a:t>
            </a:r>
          </a:p>
          <a:p>
            <a:r>
              <a:rPr lang="ru-RU" dirty="0"/>
              <a:t>До </a:t>
            </a:r>
            <a:r>
              <a:rPr lang="ru-RU" dirty="0" err="1"/>
              <a:t>категорії</a:t>
            </a:r>
            <a:r>
              <a:rPr lang="ru-RU" dirty="0"/>
              <a:t> </a:t>
            </a:r>
            <a:r>
              <a:rPr lang="ru-RU" dirty="0" err="1"/>
              <a:t>безробітних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також особи,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приступають</a:t>
            </a:r>
            <a:r>
              <a:rPr lang="ru-RU" dirty="0"/>
              <a:t> до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найближчих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тижнів</a:t>
            </a:r>
            <a:r>
              <a:rPr lang="ru-RU" dirty="0"/>
              <a:t>; </a:t>
            </a:r>
            <a:r>
              <a:rPr lang="ru-RU" dirty="0" err="1"/>
              <a:t>знайшли</a:t>
            </a:r>
            <a:r>
              <a:rPr lang="ru-RU" dirty="0"/>
              <a:t> роботу, </a:t>
            </a:r>
            <a:r>
              <a:rPr lang="ru-RU" dirty="0" err="1"/>
              <a:t>чекають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 </a:t>
            </a:r>
            <a:endParaRPr lang="uk-UA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146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52FED-9588-FFDD-A9CE-31999E900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Існують такі типи безробіття:</a:t>
            </a:r>
            <a:br>
              <a:rPr lang="uk-UA" dirty="0"/>
            </a:br>
            <a:endParaRPr lang="en-GB" dirty="0"/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F5EC736B-90C4-CA02-A73B-894B0B0D8E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3189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D7610DE-DDB0-2E47-ED2D-6384AC5F6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807" y="1081548"/>
            <a:ext cx="5476568" cy="272714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870C02-9C57-8A2B-C2B9-EEE32D746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375" y="2546555"/>
            <a:ext cx="6223817" cy="226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49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3" name="Місце для вмісту 2">
            <a:extLst>
              <a:ext uri="{FF2B5EF4-FFF2-40B4-BE49-F238E27FC236}">
                <a16:creationId xmlns:a16="http://schemas.microsoft.com/office/drawing/2014/main" id="{9A717859-5323-3AFD-5802-DDB4EB021A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35740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0578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23C64A00-C268-77F9-0439-FFF32DBAC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8070" y="844826"/>
            <a:ext cx="8507895" cy="566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3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E6196-A73B-565F-84DC-18D219182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uk-UA" sz="4000">
                <a:solidFill>
                  <a:srgbClr val="FFFFFF"/>
                </a:solidFill>
              </a:rPr>
              <a:t>Зміст теми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2F3C1E-5735-F585-CD31-247B89BFD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ru-RU" sz="2000"/>
              <a:t>5.1. Поняття й показники трудових ресурсів,</a:t>
            </a:r>
          </a:p>
          <a:p>
            <a:r>
              <a:rPr lang="ru-RU" sz="2000"/>
              <a:t>економічно активного та зайнятого населення</a:t>
            </a:r>
          </a:p>
          <a:p>
            <a:r>
              <a:rPr lang="ru-RU" sz="2000"/>
              <a:t>5.2. Показники природного та механічного руху</a:t>
            </a:r>
          </a:p>
          <a:p>
            <a:r>
              <a:rPr lang="ru-RU" sz="2000"/>
              <a:t>трудових ресурсів </a:t>
            </a:r>
          </a:p>
          <a:p>
            <a:r>
              <a:rPr lang="ru-RU" sz="2000"/>
              <a:t>5.3. Показники статистики безробіття</a:t>
            </a:r>
          </a:p>
          <a:p>
            <a:r>
              <a:rPr lang="ru-RU" sz="2000"/>
              <a:t>5.4. Поняття ринку праці та особливості його статистичного вивчення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509840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A7EA6-6780-4F94-1486-60C721E2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ru-RU" sz="3400">
                <a:solidFill>
                  <a:srgbClr val="FFFFFF"/>
                </a:solidFill>
              </a:rPr>
              <a:t>5.4.	Поняття  ринку праці та особливості  його статистичного вивчення</a:t>
            </a:r>
            <a:endParaRPr lang="en-GB" sz="3400">
              <a:solidFill>
                <a:srgbClr val="FFFFFF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9E3BBC8-A94B-F0D2-EA44-7430881D1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3" y="2037522"/>
            <a:ext cx="11579086" cy="4525940"/>
          </a:xfrm>
        </p:spPr>
        <p:txBody>
          <a:bodyPr anchor="ctr">
            <a:normAutofit/>
          </a:bodyPr>
          <a:lstStyle/>
          <a:p>
            <a:r>
              <a:rPr lang="uk-UA" sz="2000" dirty="0"/>
              <a:t>Ринок праці – це, перш за все, система суспільних відносин, пов’язаних із </a:t>
            </a:r>
            <a:r>
              <a:rPr lang="uk-UA" sz="2000" dirty="0" err="1"/>
              <a:t>наймом</a:t>
            </a:r>
            <a:r>
              <a:rPr lang="uk-UA" sz="2000" dirty="0"/>
              <a:t> і пропозицією праці, тобто з її купівлею та </a:t>
            </a:r>
            <a:r>
              <a:rPr lang="uk-UA" sz="2000" dirty="0" err="1"/>
              <a:t>продажем</a:t>
            </a:r>
            <a:r>
              <a:rPr lang="uk-UA" sz="2000" dirty="0"/>
              <a:t>; це також економічний та географічний простір – сфера працевлаштування, в якій взаємодіють покупці та продавці специфічного товару – праці; нарешті, це механізм, який забезпечує узгодження ціни й умов праці між роботодавцями та найманими працівниками.</a:t>
            </a:r>
          </a:p>
          <a:p>
            <a:r>
              <a:rPr lang="uk-UA" sz="2000" dirty="0"/>
              <a:t>Формування ринку праці в країні пов’язано з появою для цього економічних, соціальних та юридичних передумов, тобто деяких об’єктивних умов, без яких ринкові відносини в трудовій сфері не можливі або ж можливі в обмеженому вигляді.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61710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FBC8D2-1FE2-9F8D-BD61-6D4290ED8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Економічними передумовами ринку праці є:</a:t>
            </a:r>
            <a:br>
              <a:rPr lang="uk-UA" dirty="0"/>
            </a:br>
            <a:endParaRPr lang="en-GB" dirty="0"/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4C4229BE-6768-3D1F-6FFA-7E315CA2DB4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7649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D4703D-8D60-8402-D58C-6CDAD0316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uk-UA" sz="2000" dirty="0"/>
              <a:t>4.Соціальні передумови ринку праці містять в собі наявність соціальної нерівності між людьми в рівні доходів, у родинному складі, в стані здоров'я, в стажі й досвіді роботи, в розумових здібностях, у рівні освіти, в особистих якостях (фізична сила, витривалість, пам’ять та ін.). Передумови цього типу призводять до розшарування населення, появи багатих і бідних, а також так званого середнього класу.</a:t>
            </a:r>
          </a:p>
          <a:p>
            <a:r>
              <a:rPr lang="uk-UA" sz="2000" dirty="0"/>
              <a:t>5. Юридичні  передумови  ринку   праці   полягають   у наявності системи законів, що забезпечують економічні свободи та соціальний захист населення країни.</a:t>
            </a:r>
          </a:p>
          <a:p>
            <a:r>
              <a:rPr lang="uk-UA" sz="2000" dirty="0"/>
              <a:t>Ринок праці охоплює відносини, які розпочинаються при прийнятті людини на роботу й завершуються звільненням із неї. Але тоді, коли людина працездатного віку є не зайнятою, проте шукає роботу, вона все одно перебуває на ринку праці, впливаючи на пропозицію.</a:t>
            </a:r>
          </a:p>
          <a:p>
            <a:endParaRPr lang="uk-UA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36936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E516762-D5EB-F3D3-7E12-3373DEA93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622746"/>
            <a:ext cx="11477545" cy="5016594"/>
          </a:xfrm>
        </p:spPr>
        <p:txBody>
          <a:bodyPr anchor="ctr">
            <a:normAutofit/>
          </a:bodyPr>
          <a:lstStyle/>
          <a:p>
            <a:r>
              <a:rPr lang="uk-UA" sz="1700" dirty="0"/>
              <a:t>Об’єктом ринку праці є послуги праці, незалежно від того, втілюються вони в конкретних прибутках, виробах чи є послугами безпосередньо, наприклад, послуги юриста, лікаря, вчителя.</a:t>
            </a:r>
          </a:p>
          <a:p>
            <a:r>
              <a:rPr lang="uk-UA" sz="1700" dirty="0"/>
              <a:t>Пропонувати послуги праці, або, як кажуть, формувати пропозицію, може будь-яка людина працездатного віку. Купувати послуги праці можуть приватні підприємці або держава. Відповідно суб’єктами ринку праці є:</a:t>
            </a:r>
          </a:p>
          <a:p>
            <a:r>
              <a:rPr lang="uk-UA" sz="1700" dirty="0"/>
              <a:t>-	контрагенти трудових відносин – робітники й роботодавці;</a:t>
            </a:r>
          </a:p>
          <a:p>
            <a:r>
              <a:rPr lang="uk-UA" sz="1700" dirty="0"/>
              <a:t>-	посередники між підприємцем і найманим робітником (служби зайнятості й біржі праці);</a:t>
            </a:r>
          </a:p>
          <a:p>
            <a:r>
              <a:rPr lang="uk-UA" sz="1700" dirty="0"/>
              <a:t>-	органи влади, що розробляють принципи правової регламентації відносин на ринку праці;</a:t>
            </a:r>
          </a:p>
          <a:p>
            <a:r>
              <a:rPr lang="uk-UA" sz="1700" dirty="0"/>
              <a:t>-	представники інтересів працівників і роботодавців (профспілки, спілки підприємців).</a:t>
            </a:r>
          </a:p>
          <a:p>
            <a:r>
              <a:rPr lang="uk-UA" sz="1700" dirty="0"/>
              <a:t>Існують численні сегменти ринку праці, диференційовані залежно від складу робочої сили та її споживачів.</a:t>
            </a:r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821634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969EE-B02D-DD0A-ADCC-C887763C4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7692"/>
          </a:xfrm>
        </p:spPr>
        <p:txBody>
          <a:bodyPr/>
          <a:lstStyle/>
          <a:p>
            <a:r>
              <a:rPr lang="uk-UA" dirty="0"/>
              <a:t>Статистика кваліфікує ринки праці:</a:t>
            </a:r>
            <a:endParaRPr lang="en-GB" dirty="0"/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3695B46C-CA6F-8873-60C2-BF9569D133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420973"/>
              </p:ext>
            </p:extLst>
          </p:nvPr>
        </p:nvGraphicFramePr>
        <p:xfrm>
          <a:off x="838200" y="1172818"/>
          <a:ext cx="10515600" cy="5685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2879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75E7F2-DA4E-D37B-D3CD-8AB1721AF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6286"/>
            <a:ext cx="10515600" cy="5864087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Ринок праці – це невід’ємна складова частина системи ринкової економіки, система купівлі-продажу робочої сили, що забезпечує життєдіяльність економіки та залежить від багатьох факторів, які збігаються в системі соціально-трудових та правових відносин і мають своє відображення насамперед у кон’юнктурі пропозиції робочої сили та попиту на неї.</a:t>
            </a:r>
          </a:p>
          <a:p>
            <a:r>
              <a:rPr lang="uk-UA" dirty="0"/>
              <a:t>Попит на ринку праці, як і на ринках інших ресурсів, є похідним від попиту на товари та послуги, що їх виробляють працівники.</a:t>
            </a:r>
          </a:p>
          <a:p>
            <a:r>
              <a:rPr lang="uk-UA" dirty="0"/>
              <a:t>На попит на ринку праці впливають певні фактори. Серед них: заробітна плата, технологія виробництва, попит на товари та послуги, технічна озброєність, рівень податків та ін.</a:t>
            </a:r>
          </a:p>
          <a:p>
            <a:r>
              <a:rPr lang="uk-UA" dirty="0"/>
              <a:t>Пропозиція на ринку праці також визначається певними факторами: заробітною платою; досягнутим рівнем добробуту; віковою структурою населення; освітнім, культурним рівнем та існуючими традиціями; впливовістю професійних спілок.</a:t>
            </a:r>
          </a:p>
          <a:p>
            <a:r>
              <a:rPr lang="uk-UA" dirty="0"/>
              <a:t>Ринок праці діє в умовах конкурентного ринку. Сама конкуренція виявляється як із боку населення (тієї його частки, яка формує пропозицію), так і з боку підприємців, які формують попит. Економічно активне населення країни конкурує між собою за найпривабливіші робочі місця, кращі умови праці, а також певний рівень заробітної плати. Що стосується підприємців, то вони конкурують між собою за найбільш кваліфікованих працівників і дешеву робочу силу.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76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E3A94-4888-A048-20D2-E2B6C4FE0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5.1.	</a:t>
            </a:r>
            <a:r>
              <a:rPr lang="ru-RU" dirty="0" err="1"/>
              <a:t>Поняття</a:t>
            </a:r>
            <a:r>
              <a:rPr lang="ru-RU" dirty="0"/>
              <a:t> та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економічно</a:t>
            </a:r>
            <a:r>
              <a:rPr lang="ru-RU" dirty="0"/>
              <a:t> активного та </a:t>
            </a:r>
            <a:r>
              <a:rPr lang="ru-RU" dirty="0" err="1"/>
              <a:t>зайнятого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endParaRPr lang="en-GB" dirty="0"/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D0200FA7-57ED-F6A5-EF07-8B49911CD8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3033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6FF12-BABB-10DA-A19A-59B0901A8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5251316" cy="1119546"/>
          </a:xfrm>
        </p:spPr>
        <p:txBody>
          <a:bodyPr>
            <a:normAutofit fontScale="90000"/>
          </a:bodyPr>
          <a:lstStyle/>
          <a:p>
            <a:r>
              <a:rPr lang="uk-UA" dirty="0"/>
              <a:t>Методи визначення трудових ресурсів</a:t>
            </a:r>
            <a:endParaRPr lang="en-GB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3E0B8C9-8B60-45F4-461B-04A8D1A76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87" y="1582994"/>
            <a:ext cx="6518787" cy="51521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1400" dirty="0"/>
              <a:t>1.	</a:t>
            </a:r>
            <a:r>
              <a:rPr lang="uk-UA" sz="1400" b="1" dirty="0"/>
              <a:t>Демографічним методом </a:t>
            </a:r>
            <a:r>
              <a:rPr lang="uk-UA" sz="1400" dirty="0"/>
              <a:t>чисельність трудових ресурсів дорівнює сумі чисельності працездатного населення й працюючих осіб поза межами працездатного віку, тобто працюючих осіб пенсійного віку та підлітків.</a:t>
            </a:r>
          </a:p>
          <a:p>
            <a:pPr>
              <a:spcBef>
                <a:spcPts val="0"/>
              </a:spcBef>
            </a:pPr>
            <a:r>
              <a:rPr lang="uk-UA" sz="1400" dirty="0"/>
              <a:t>Чисельність працездатного населення визначається різницею між чисельністю населення працездатного віку й чисельністю інвалідів І та ІІ групи в працездатному віці.</a:t>
            </a:r>
          </a:p>
          <a:p>
            <a:pPr>
              <a:spcBef>
                <a:spcPts val="0"/>
              </a:spcBef>
            </a:pPr>
            <a:r>
              <a:rPr lang="uk-UA" sz="1400" dirty="0"/>
              <a:t>2.	</a:t>
            </a:r>
            <a:r>
              <a:rPr lang="uk-UA" sz="1400" b="1" dirty="0"/>
              <a:t>Економічним методом чисельність </a:t>
            </a:r>
            <a:r>
              <a:rPr lang="uk-UA" sz="1400" dirty="0"/>
              <a:t>трудових ресурсів розраховують як суму чисельності зайнятого населення та незайнятого населення в працездатному віці.</a:t>
            </a:r>
          </a:p>
          <a:p>
            <a:pPr>
              <a:spcBef>
                <a:spcPts val="0"/>
              </a:spcBef>
            </a:pPr>
            <a:r>
              <a:rPr lang="uk-UA" sz="1400" dirty="0"/>
              <a:t>Економічно активне населення (робоча сила) – це населення, яке пропонує свою працю для виробництва товарів і послуг ( за міжнародною методологію віком від 15 до 70 років).</a:t>
            </a:r>
          </a:p>
          <a:p>
            <a:pPr>
              <a:spcBef>
                <a:spcPts val="0"/>
              </a:spcBef>
            </a:pPr>
            <a:r>
              <a:rPr lang="uk-UA" sz="1400" dirty="0"/>
              <a:t>Економічно активне населення поділяється на 2 групи: зайняте населення й безробітні.</a:t>
            </a:r>
          </a:p>
          <a:p>
            <a:pPr>
              <a:spcBef>
                <a:spcPts val="0"/>
              </a:spcBef>
            </a:pPr>
            <a:r>
              <a:rPr lang="uk-UA" sz="1400" dirty="0"/>
              <a:t>Зайняте населення – це особи, які мають роботу. У тому числі й ті, які працюють неповний робочий день.</a:t>
            </a:r>
          </a:p>
          <a:p>
            <a:pPr>
              <a:spcBef>
                <a:spcPts val="0"/>
              </a:spcBef>
            </a:pPr>
            <a:r>
              <a:rPr lang="uk-UA" sz="1400" dirty="0"/>
              <a:t>Безробітні (за методологією Міжнародної Організації Праці)</a:t>
            </a:r>
          </a:p>
          <a:p>
            <a:pPr>
              <a:spcBef>
                <a:spcPts val="0"/>
              </a:spcBef>
            </a:pPr>
            <a:r>
              <a:rPr lang="uk-UA" sz="1400" dirty="0"/>
              <a:t>– це особи у віці 15–70 років, які одночасно задовольняють трьом</a:t>
            </a:r>
            <a:r>
              <a:rPr lang="ru-RU" sz="1400" dirty="0" err="1"/>
              <a:t>умовам</a:t>
            </a:r>
            <a:r>
              <a:rPr lang="ru-RU" sz="1400" dirty="0"/>
              <a:t>: не </a:t>
            </a:r>
            <a:r>
              <a:rPr lang="ru-RU" sz="1400" dirty="0" err="1"/>
              <a:t>мали</a:t>
            </a:r>
            <a:r>
              <a:rPr lang="ru-RU" sz="1400" dirty="0"/>
              <a:t> </a:t>
            </a:r>
            <a:r>
              <a:rPr lang="ru-RU" sz="1400" dirty="0" err="1"/>
              <a:t>роботи</a:t>
            </a:r>
            <a:r>
              <a:rPr lang="ru-RU" sz="1400" dirty="0"/>
              <a:t> (</a:t>
            </a:r>
            <a:r>
              <a:rPr lang="ru-RU" sz="1400" dirty="0" err="1"/>
              <a:t>прибуткового</a:t>
            </a:r>
            <a:r>
              <a:rPr lang="ru-RU" sz="1400" dirty="0"/>
              <a:t> </a:t>
            </a:r>
            <a:r>
              <a:rPr lang="ru-RU" sz="1400" dirty="0" err="1"/>
              <a:t>заняття</a:t>
            </a:r>
            <a:r>
              <a:rPr lang="ru-RU" sz="1400" dirty="0"/>
              <a:t>); </a:t>
            </a:r>
            <a:r>
              <a:rPr lang="ru-RU" sz="1400" dirty="0" err="1"/>
              <a:t>упродовж</a:t>
            </a:r>
            <a:r>
              <a:rPr lang="ru-RU" sz="1400" dirty="0"/>
              <a:t> </a:t>
            </a:r>
            <a:r>
              <a:rPr lang="ru-RU" sz="1400" dirty="0" err="1"/>
              <a:t>останніх</a:t>
            </a:r>
            <a:r>
              <a:rPr lang="ru-RU" sz="1400" dirty="0"/>
              <a:t> </a:t>
            </a:r>
            <a:r>
              <a:rPr lang="ru-RU" sz="1400" dirty="0" err="1"/>
              <a:t>чотирьох</a:t>
            </a:r>
            <a:r>
              <a:rPr lang="ru-RU" sz="1400" dirty="0"/>
              <a:t> </a:t>
            </a:r>
            <a:r>
              <a:rPr lang="ru-RU" sz="1400" dirty="0" err="1"/>
              <a:t>тижнів</a:t>
            </a:r>
            <a:r>
              <a:rPr lang="ru-RU" sz="1400" dirty="0"/>
              <a:t> активно шукали роботу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намагались</a:t>
            </a:r>
            <a:r>
              <a:rPr lang="ru-RU" sz="1400" dirty="0"/>
              <a:t> </a:t>
            </a:r>
            <a:r>
              <a:rPr lang="ru-RU" sz="1400" dirty="0" err="1"/>
              <a:t>організувати</a:t>
            </a:r>
            <a:r>
              <a:rPr lang="ru-RU" sz="1400" dirty="0"/>
              <a:t> </a:t>
            </a:r>
            <a:r>
              <a:rPr lang="ru-RU" sz="1400" dirty="0" err="1"/>
              <a:t>власну</a:t>
            </a:r>
            <a:r>
              <a:rPr lang="ru-RU" sz="1400" dirty="0"/>
              <a:t> справу; </a:t>
            </a:r>
            <a:r>
              <a:rPr lang="ru-RU" sz="1400" dirty="0" err="1"/>
              <a:t>упродовж</a:t>
            </a:r>
            <a:r>
              <a:rPr lang="ru-RU" sz="1400" dirty="0"/>
              <a:t> </a:t>
            </a:r>
            <a:r>
              <a:rPr lang="ru-RU" sz="1400" dirty="0" err="1"/>
              <a:t>найближчих</a:t>
            </a:r>
            <a:r>
              <a:rPr lang="ru-RU" sz="1400" dirty="0"/>
              <a:t> </a:t>
            </a:r>
            <a:r>
              <a:rPr lang="ru-RU" sz="1400" dirty="0" err="1"/>
              <a:t>двох</a:t>
            </a:r>
            <a:r>
              <a:rPr lang="ru-RU" sz="1400" dirty="0"/>
              <a:t> </a:t>
            </a:r>
            <a:r>
              <a:rPr lang="ru-RU" sz="1400" dirty="0" err="1"/>
              <a:t>тижнів</a:t>
            </a:r>
            <a:r>
              <a:rPr lang="ru-RU" sz="1400" dirty="0"/>
              <a:t> були </a:t>
            </a:r>
            <a:r>
              <a:rPr lang="ru-RU" sz="1400" dirty="0" err="1"/>
              <a:t>готові</a:t>
            </a:r>
            <a:r>
              <a:rPr lang="ru-RU" sz="1400" dirty="0"/>
              <a:t> </a:t>
            </a:r>
            <a:r>
              <a:rPr lang="ru-RU" sz="1400" dirty="0" err="1"/>
              <a:t>приступити</a:t>
            </a:r>
            <a:r>
              <a:rPr lang="ru-RU" sz="1400" dirty="0"/>
              <a:t> до </a:t>
            </a:r>
            <a:r>
              <a:rPr lang="ru-RU" sz="1400" dirty="0" err="1"/>
              <a:t>роботи</a:t>
            </a:r>
            <a:r>
              <a:rPr lang="ru-RU" sz="1400" dirty="0"/>
              <a:t>, </a:t>
            </a:r>
            <a:r>
              <a:rPr lang="ru-RU" sz="1400" dirty="0" err="1"/>
              <a:t>тобто</a:t>
            </a:r>
            <a:r>
              <a:rPr lang="ru-RU" sz="1400" dirty="0"/>
              <a:t> </a:t>
            </a:r>
            <a:r>
              <a:rPr lang="ru-RU" sz="1400" dirty="0" err="1"/>
              <a:t>почати</a:t>
            </a:r>
            <a:r>
              <a:rPr lang="ru-RU" sz="1400" dirty="0"/>
              <a:t> </a:t>
            </a:r>
            <a:r>
              <a:rPr lang="ru-RU" sz="1400" dirty="0" err="1"/>
              <a:t>працювати</a:t>
            </a:r>
            <a:r>
              <a:rPr lang="ru-RU" sz="1400" dirty="0"/>
              <a:t> за наймом </a:t>
            </a:r>
            <a:r>
              <a:rPr lang="ru-RU" sz="1400" dirty="0" err="1"/>
              <a:t>або</a:t>
            </a:r>
            <a:r>
              <a:rPr lang="ru-RU" sz="1400" dirty="0"/>
              <a:t> на </a:t>
            </a:r>
            <a:r>
              <a:rPr lang="ru-RU" sz="1400" dirty="0" err="1"/>
              <a:t>власному</a:t>
            </a:r>
            <a:r>
              <a:rPr lang="ru-RU" sz="1400" dirty="0"/>
              <a:t> </a:t>
            </a:r>
            <a:r>
              <a:rPr lang="ru-RU" sz="1400" dirty="0" err="1"/>
              <a:t>підприємстві</a:t>
            </a:r>
            <a:r>
              <a:rPr lang="ru-RU" sz="1400" dirty="0"/>
              <a:t> з метою </a:t>
            </a:r>
            <a:r>
              <a:rPr lang="ru-RU" sz="1400" dirty="0" err="1"/>
              <a:t>отримання</a:t>
            </a:r>
            <a:r>
              <a:rPr lang="ru-RU" sz="1400" dirty="0"/>
              <a:t> оплати </a:t>
            </a:r>
            <a:r>
              <a:rPr lang="ru-RU" sz="1400" dirty="0" err="1"/>
              <a:t>або</a:t>
            </a:r>
            <a:r>
              <a:rPr lang="ru-RU" sz="1400" dirty="0"/>
              <a:t> доходу </a:t>
            </a:r>
            <a:endParaRPr lang="uk-UA" sz="1400" dirty="0"/>
          </a:p>
          <a:p>
            <a:endParaRPr lang="en-GB" sz="800" dirty="0"/>
          </a:p>
        </p:txBody>
      </p:sp>
      <p:pic>
        <p:nvPicPr>
          <p:cNvPr id="13" name="Picture 12" descr="15 Moais at Ahu Tongariki - Easter Isalnd">
            <a:extLst>
              <a:ext uri="{FF2B5EF4-FFF2-40B4-BE49-F238E27FC236}">
                <a16:creationId xmlns:a16="http://schemas.microsoft.com/office/drawing/2014/main" id="{1881AF5E-485D-D700-63D2-8C59CE08D3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33" r="21955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089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B75904AD-F633-A1F9-D99F-9383AB596B1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608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F15C1552-33FF-A8BF-833A-442596F36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878" y="570271"/>
            <a:ext cx="10373032" cy="588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0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103A9D6E-D118-C6D4-53D9-1C85EF77F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079" y="664920"/>
            <a:ext cx="9879243" cy="179039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45A733-D6F7-69AE-5462-414165BFA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335" y="2292882"/>
            <a:ext cx="9026013" cy="287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1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6F3BC845-52C2-CAA1-6D96-EBA415EC2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420" y="570271"/>
            <a:ext cx="10087896" cy="594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08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2AEC7146-CD6C-DC29-9ADE-B150B927C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278194"/>
            <a:ext cx="5294716" cy="335324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9E0C1E-22BA-CDDD-60CA-ADB1944FD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044" y="1736479"/>
            <a:ext cx="5602944" cy="413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420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1928</Words>
  <Application>Microsoft Office PowerPoint</Application>
  <PresentationFormat>Широкий екран</PresentationFormat>
  <Paragraphs>80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СТАТИСТИКА ТРУДОВИХ РЕСУРСІВ, ЗАЙНЯТОСТІ  ТА БЕЗРОБІТТЯ  НАСЕЛЕННЯ</vt:lpstr>
      <vt:lpstr>Зміст теми</vt:lpstr>
      <vt:lpstr>5.1. Поняття та показники трудових ресурсів, економічно активного та зайнятого населення</vt:lpstr>
      <vt:lpstr>Методи визначення трудових ресурсів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5.2. Показники природного та механічного руху трудових ресурсів</vt:lpstr>
      <vt:lpstr>Відносні показники природного руху трудових ресурсів: </vt:lpstr>
      <vt:lpstr>Презентація PowerPoint</vt:lpstr>
      <vt:lpstr>Презентація PowerPoint</vt:lpstr>
      <vt:lpstr>Відносними показниками механічного руху трудових ресурсів є: </vt:lpstr>
      <vt:lpstr>5.3. Показники статистики безробіття</vt:lpstr>
      <vt:lpstr>Існують такі типи безробіття: </vt:lpstr>
      <vt:lpstr>Презентація PowerPoint</vt:lpstr>
      <vt:lpstr>Презентація PowerPoint</vt:lpstr>
      <vt:lpstr>Презентація PowerPoint</vt:lpstr>
      <vt:lpstr>5.4. Поняття  ринку праці та особливості  його статистичного вивчення</vt:lpstr>
      <vt:lpstr>Економічними передумовами ринку праці є: </vt:lpstr>
      <vt:lpstr>Презентація PowerPoint</vt:lpstr>
      <vt:lpstr>Презентація PowerPoint</vt:lpstr>
      <vt:lpstr>Статистика кваліфікує ринки праці: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СТАТИСТИКА ТРУДОВИХ РЕСУРСІВ, ЗАЙНЯТОСТІ  ТА БЕЗРОБІТТЯ  НАСЕЛЕННЯ</dc:title>
  <dc:creator>Olha Stakhiv</dc:creator>
  <cp:lastModifiedBy>Olha Stakhiv</cp:lastModifiedBy>
  <cp:revision>2</cp:revision>
  <dcterms:created xsi:type="dcterms:W3CDTF">2023-09-17T19:52:13Z</dcterms:created>
  <dcterms:modified xsi:type="dcterms:W3CDTF">2023-09-24T20:39:34Z</dcterms:modified>
</cp:coreProperties>
</file>