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B0A9-1F09-42D7-9353-BA0EF2F0BDDC}" type="datetimeFigureOut">
              <a:rPr lang="uk-UA" smtClean="0"/>
              <a:t>13.04.2015</a:t>
            </a:fld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4C5A83-08E5-4DAB-8F01-BAEA72A5E545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B0A9-1F09-42D7-9353-BA0EF2F0BDDC}" type="datetimeFigureOut">
              <a:rPr lang="uk-UA" smtClean="0"/>
              <a:t>13.04.2015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5A83-08E5-4DAB-8F01-BAEA72A5E54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B0A9-1F09-42D7-9353-BA0EF2F0BDDC}" type="datetimeFigureOut">
              <a:rPr lang="uk-UA" smtClean="0"/>
              <a:t>13.04.2015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5A83-08E5-4DAB-8F01-BAEA72A5E54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433B0A9-1F09-42D7-9353-BA0EF2F0BDDC}" type="datetimeFigureOut">
              <a:rPr lang="uk-UA" smtClean="0"/>
              <a:t>13.04.2015</a:t>
            </a:fld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C4C5A83-08E5-4DAB-8F01-BAEA72A5E545}" type="slidenum">
              <a:rPr lang="uk-UA" smtClean="0"/>
              <a:t>‹#›</a:t>
            </a:fld>
            <a:endParaRPr lang="uk-UA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B0A9-1F09-42D7-9353-BA0EF2F0BDDC}" type="datetimeFigureOut">
              <a:rPr lang="uk-UA" smtClean="0"/>
              <a:t>13.04.2015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5A83-08E5-4DAB-8F01-BAEA72A5E545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B0A9-1F09-42D7-9353-BA0EF2F0BDDC}" type="datetimeFigureOut">
              <a:rPr lang="uk-UA" smtClean="0"/>
              <a:t>13.04.2015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5A83-08E5-4DAB-8F01-BAEA72A5E545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5A83-08E5-4DAB-8F01-BAEA72A5E545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B0A9-1F09-42D7-9353-BA0EF2F0BDDC}" type="datetimeFigureOut">
              <a:rPr lang="uk-UA" smtClean="0"/>
              <a:t>13.04.2015</a:t>
            </a:fld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B0A9-1F09-42D7-9353-BA0EF2F0BDDC}" type="datetimeFigureOut">
              <a:rPr lang="uk-UA" smtClean="0"/>
              <a:t>13.04.2015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5A83-08E5-4DAB-8F01-BAEA72A5E545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B0A9-1F09-42D7-9353-BA0EF2F0BDDC}" type="datetimeFigureOut">
              <a:rPr lang="uk-UA" smtClean="0"/>
              <a:t>13.04.2015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5A83-08E5-4DAB-8F01-BAEA72A5E54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433B0A9-1F09-42D7-9353-BA0EF2F0BDDC}" type="datetimeFigureOut">
              <a:rPr lang="uk-UA" smtClean="0"/>
              <a:t>13.04.2015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C4C5A83-08E5-4DAB-8F01-BAEA72A5E545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B0A9-1F09-42D7-9353-BA0EF2F0BDDC}" type="datetimeFigureOut">
              <a:rPr lang="uk-UA" smtClean="0"/>
              <a:t>13.04.2015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4C5A83-08E5-4DAB-8F01-BAEA72A5E545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433B0A9-1F09-42D7-9353-BA0EF2F0BDDC}" type="datetimeFigureOut">
              <a:rPr lang="uk-UA" smtClean="0"/>
              <a:t>13.04.2015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C4C5A83-08E5-4DAB-8F01-BAEA72A5E545}" type="slidenum">
              <a:rPr lang="uk-UA" smtClean="0"/>
              <a:t>‹#›</a:t>
            </a:fld>
            <a:endParaRPr lang="uk-UA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7240" y="476672"/>
            <a:ext cx="7543800" cy="5040560"/>
          </a:xfrm>
        </p:spPr>
        <p:txBody>
          <a:bodyPr/>
          <a:lstStyle/>
          <a:p>
            <a:r>
              <a:rPr lang="uk-UA" sz="2800" dirty="0">
                <a:effectLst/>
              </a:rPr>
              <a:t>Тема 6. Податок на доходи фізичних осіб.</a:t>
            </a:r>
            <a:br>
              <a:rPr lang="uk-UA" sz="2800" dirty="0">
                <a:effectLst/>
              </a:rPr>
            </a:br>
            <a:r>
              <a:rPr lang="uk-UA" sz="2800" dirty="0">
                <a:effectLst/>
              </a:rPr>
              <a:t>Лекція </a:t>
            </a:r>
            <a:br>
              <a:rPr lang="uk-UA" sz="2800" dirty="0">
                <a:effectLst/>
              </a:rPr>
            </a:br>
            <a:r>
              <a:rPr lang="uk-UA" sz="2800" dirty="0">
                <a:effectLst/>
              </a:rPr>
              <a:t>Платники податку на доходи фізичних осіб.</a:t>
            </a:r>
            <a:br>
              <a:rPr lang="uk-UA" sz="2800" dirty="0">
                <a:effectLst/>
              </a:rPr>
            </a:br>
            <a:r>
              <a:rPr lang="uk-UA" sz="2800" dirty="0">
                <a:effectLst/>
              </a:rPr>
              <a:t>Об'єкт оподаткування та база оподаткування.</a:t>
            </a:r>
            <a:br>
              <a:rPr lang="uk-UA" sz="2800" dirty="0">
                <a:effectLst/>
              </a:rPr>
            </a:br>
            <a:r>
              <a:rPr lang="uk-UA" sz="2800" dirty="0">
                <a:effectLst/>
              </a:rPr>
              <a:t>Податкова знижка.</a:t>
            </a:r>
            <a:br>
              <a:rPr lang="uk-UA" sz="2800" dirty="0">
                <a:effectLst/>
              </a:rPr>
            </a:br>
            <a:r>
              <a:rPr lang="uk-UA" sz="2800" dirty="0">
                <a:effectLst/>
              </a:rPr>
              <a:t>Ставки податку.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4088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Платниками податку є:</a:t>
            </a:r>
          </a:p>
          <a:p>
            <a:r>
              <a:rPr lang="uk-UA" dirty="0"/>
              <a:t>фізична особа - резидент, яка отримує доходи як з джерела їх походження в Україні, так і іноземні доходи;</a:t>
            </a:r>
          </a:p>
          <a:p>
            <a:r>
              <a:rPr lang="uk-UA" dirty="0"/>
              <a:t>фізична особа - нерезидент, яка отримує доходи з джерела їх походження в Україні;</a:t>
            </a:r>
          </a:p>
          <a:p>
            <a:r>
              <a:rPr lang="uk-UA" dirty="0"/>
              <a:t>податковий агент.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2260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dirty="0"/>
              <a:t>Об'єктом оподаткування резидента є:</a:t>
            </a:r>
          </a:p>
          <a:p>
            <a:r>
              <a:rPr lang="uk-UA" dirty="0"/>
              <a:t>загальний місячний (річний) оподатковуваний дохід;</a:t>
            </a:r>
          </a:p>
          <a:p>
            <a:r>
              <a:rPr lang="uk-UA" dirty="0"/>
              <a:t>доходи з джерела їх походження в Україні, які остаточно оподатковуються під час їх нарахування (виплати, надання);</a:t>
            </a:r>
          </a:p>
          <a:p>
            <a:r>
              <a:rPr lang="uk-UA" dirty="0"/>
              <a:t>іноземні доходи - </a:t>
            </a:r>
            <a:r>
              <a:rPr lang="uk-UA" dirty="0" err="1"/>
              <a:t>доходи</a:t>
            </a:r>
            <a:r>
              <a:rPr lang="uk-UA" dirty="0"/>
              <a:t> (прибуток), отримані з джерел за межами України.</a:t>
            </a:r>
          </a:p>
          <a:p>
            <a:r>
              <a:rPr lang="uk-UA" dirty="0"/>
              <a:t>Об'єктом оподаткування нерезидента є:</a:t>
            </a:r>
          </a:p>
          <a:p>
            <a:r>
              <a:rPr lang="uk-UA" dirty="0"/>
              <a:t>загальний місячний (річний) оподатковуваний дохід з джерела його походження в Україні;</a:t>
            </a:r>
          </a:p>
          <a:p>
            <a:r>
              <a:rPr lang="uk-UA" dirty="0"/>
              <a:t>доходи з джерела їх походження в Україні, які остаточно оподатковуються під час їх нарахування (виплати, надання).</a:t>
            </a: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4510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Платник податку має право на податкову знижку за наслідками звітного податкового року;</a:t>
            </a:r>
          </a:p>
          <a:p>
            <a:r>
              <a:rPr lang="uk-UA" dirty="0"/>
              <a:t>підстави для нарахування податкової знижки із зазначенням конкретних сум відображаються платником податку у річній податковій декларації, яка подається по 31 грудня включно наступного за звітним податкового року.</a:t>
            </a:r>
          </a:p>
          <a:p>
            <a:r>
              <a:rPr lang="uk-UA" dirty="0"/>
              <a:t>Документальне підтвердження витрат, що включаються до податкової знижки.</a:t>
            </a: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6268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</TotalTime>
  <Words>190</Words>
  <Application>Microsoft Office PowerPoint</Application>
  <PresentationFormat>Экран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Бумажная</vt:lpstr>
      <vt:lpstr>Тема 6. Податок на доходи фізичних осіб. Лекція  Платники податку на доходи фізичних осіб. Об'єкт оподаткування та база оподаткування. Податкова знижка. Ставки податку. 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6. Податок на доходи фізичних осіб. Лекція  Платники податку на доходи фізичних осіб. Об'єкт оподаткування та база оподаткування. Податкова знижка. Ставки податку. </dc:title>
  <dc:creator>Fox</dc:creator>
  <cp:lastModifiedBy>Fox</cp:lastModifiedBy>
  <cp:revision>1</cp:revision>
  <dcterms:created xsi:type="dcterms:W3CDTF">2015-04-13T13:21:29Z</dcterms:created>
  <dcterms:modified xsi:type="dcterms:W3CDTF">2015-04-13T13:23:36Z</dcterms:modified>
</cp:coreProperties>
</file>