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3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6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AB3B43-43F0-4D4F-B35E-665EAD319D29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F0115A6F-A3A0-48E0-AFBE-060D824B15D2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FF0000"/>
              </a:solidFill>
            </a:rPr>
            <a:t>Духовно-світоглядні характеристики </a:t>
          </a:r>
          <a:r>
            <a:rPr lang="uk-UA" sz="2000" dirty="0" smtClean="0"/>
            <a:t>(спрямованість особистості, цінності, переконання, погляди, установки)</a:t>
          </a:r>
          <a:endParaRPr lang="uk-UA" sz="2000" dirty="0"/>
        </a:p>
      </dgm:t>
    </dgm:pt>
    <dgm:pt modelId="{2ABD1D38-3A63-4B39-934E-61BFD1346968}" type="parTrans" cxnId="{87BB27E4-CF4D-4097-B86C-6FEAFC9E0111}">
      <dgm:prSet/>
      <dgm:spPr/>
      <dgm:t>
        <a:bodyPr/>
        <a:lstStyle/>
        <a:p>
          <a:endParaRPr lang="uk-UA" sz="2000"/>
        </a:p>
      </dgm:t>
    </dgm:pt>
    <dgm:pt modelId="{C2161B90-6514-4F83-855F-E6FDB43BA85E}" type="sibTrans" cxnId="{87BB27E4-CF4D-4097-B86C-6FEAFC9E0111}">
      <dgm:prSet/>
      <dgm:spPr/>
      <dgm:t>
        <a:bodyPr/>
        <a:lstStyle/>
        <a:p>
          <a:endParaRPr lang="uk-UA" sz="2000"/>
        </a:p>
      </dgm:t>
    </dgm:pt>
    <dgm:pt modelId="{0BA71231-9A36-457F-80E0-9C562C1FF803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FF0000"/>
              </a:solidFill>
            </a:rPr>
            <a:t>Предметно-змістові якості </a:t>
          </a:r>
          <a:r>
            <a:rPr lang="uk-UA" sz="2000" dirty="0" smtClean="0"/>
            <a:t>(риси, типи особистості, здібності, стильові характеристики </a:t>
          </a:r>
          <a:r>
            <a:rPr lang="uk-UA" sz="2000" dirty="0" err="1" smtClean="0"/>
            <a:t>оведінки</a:t>
          </a:r>
          <a:r>
            <a:rPr lang="uk-UA" sz="2000" dirty="0" smtClean="0"/>
            <a:t>)</a:t>
          </a:r>
          <a:endParaRPr lang="uk-UA" sz="2000" dirty="0"/>
        </a:p>
      </dgm:t>
    </dgm:pt>
    <dgm:pt modelId="{A433B1BD-1BC8-43B6-9910-F1E114DC5E9A}" type="parTrans" cxnId="{158FA56F-6143-4DD5-8A17-2E7D1BACE11C}">
      <dgm:prSet/>
      <dgm:spPr/>
      <dgm:t>
        <a:bodyPr/>
        <a:lstStyle/>
        <a:p>
          <a:endParaRPr lang="uk-UA" sz="2000"/>
        </a:p>
      </dgm:t>
    </dgm:pt>
    <dgm:pt modelId="{D1C570EB-F1F4-43CD-9589-56309C4B23ED}" type="sibTrans" cxnId="{158FA56F-6143-4DD5-8A17-2E7D1BACE11C}">
      <dgm:prSet/>
      <dgm:spPr/>
      <dgm:t>
        <a:bodyPr/>
        <a:lstStyle/>
        <a:p>
          <a:endParaRPr lang="uk-UA" sz="2000"/>
        </a:p>
      </dgm:t>
    </dgm:pt>
    <dgm:pt modelId="{A1599752-3576-48B2-9B64-26AB09CE089C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FF0000"/>
              </a:solidFill>
            </a:rPr>
            <a:t>Біологічний </a:t>
          </a:r>
          <a:r>
            <a:rPr lang="uk-UA" sz="2000" dirty="0" smtClean="0">
              <a:solidFill>
                <a:srgbClr val="FF0000"/>
              </a:solidFill>
            </a:rPr>
            <a:t>фундамент особистості </a:t>
          </a:r>
          <a:r>
            <a:rPr lang="uk-UA" sz="2000" dirty="0" smtClean="0"/>
            <a:t>– всі </a:t>
          </a:r>
          <a:r>
            <a:rPr lang="uk-UA" sz="2000" dirty="0" err="1" smtClean="0"/>
            <a:t>індивідні</a:t>
          </a:r>
          <a:r>
            <a:rPr lang="uk-UA" sz="2000" dirty="0" smtClean="0"/>
            <a:t>, формально-динамічні характеристики (стать, темперамент, задатки здібностей, асиметрія півкуль головного мозку)</a:t>
          </a:r>
          <a:endParaRPr lang="uk-UA" sz="2000" dirty="0"/>
        </a:p>
      </dgm:t>
    </dgm:pt>
    <dgm:pt modelId="{53D7E8AB-9ED9-4A32-83B1-18C009D9A99B}" type="parTrans" cxnId="{C34252D2-B403-47EC-A0D1-BFB35C05EDFF}">
      <dgm:prSet/>
      <dgm:spPr/>
      <dgm:t>
        <a:bodyPr/>
        <a:lstStyle/>
        <a:p>
          <a:endParaRPr lang="uk-UA" sz="2000"/>
        </a:p>
      </dgm:t>
    </dgm:pt>
    <dgm:pt modelId="{9766C9D2-DF7A-444D-8526-EE4C1BE67B93}" type="sibTrans" cxnId="{C34252D2-B403-47EC-A0D1-BFB35C05EDFF}">
      <dgm:prSet/>
      <dgm:spPr/>
      <dgm:t>
        <a:bodyPr/>
        <a:lstStyle/>
        <a:p>
          <a:endParaRPr lang="uk-UA" sz="2000"/>
        </a:p>
      </dgm:t>
    </dgm:pt>
    <dgm:pt modelId="{C8E9DA8E-C8B7-43EC-BF60-87A7C747CDA8}" type="pres">
      <dgm:prSet presAssocID="{57AB3B43-43F0-4D4F-B35E-665EAD319D29}" presName="Name0" presStyleCnt="0">
        <dgm:presLayoutVars>
          <dgm:dir/>
          <dgm:animLvl val="lvl"/>
          <dgm:resizeHandles val="exact"/>
        </dgm:presLayoutVars>
      </dgm:prSet>
      <dgm:spPr/>
    </dgm:pt>
    <dgm:pt modelId="{1CF5750A-A2D4-44FB-BB59-B4EB80BFF678}" type="pres">
      <dgm:prSet presAssocID="{F0115A6F-A3A0-48E0-AFBE-060D824B15D2}" presName="Name8" presStyleCnt="0"/>
      <dgm:spPr/>
    </dgm:pt>
    <dgm:pt modelId="{9DEC86CB-05B8-429C-BF0B-1EE61C522D2D}" type="pres">
      <dgm:prSet presAssocID="{F0115A6F-A3A0-48E0-AFBE-060D824B15D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E4DE94-30D2-4522-8BEF-04FAABC0913C}" type="pres">
      <dgm:prSet presAssocID="{F0115A6F-A3A0-48E0-AFBE-060D824B15D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E1422F3-9DA8-42FA-BA2B-752F8F30A064}" type="pres">
      <dgm:prSet presAssocID="{0BA71231-9A36-457F-80E0-9C562C1FF803}" presName="Name8" presStyleCnt="0"/>
      <dgm:spPr/>
    </dgm:pt>
    <dgm:pt modelId="{9F1D4786-0F17-46CB-AA9C-E672374662C1}" type="pres">
      <dgm:prSet presAssocID="{0BA71231-9A36-457F-80E0-9C562C1FF80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18718E-8B5F-4FF1-8A69-4B352D63E972}" type="pres">
      <dgm:prSet presAssocID="{0BA71231-9A36-457F-80E0-9C562C1FF8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12F6D7-6D30-4802-81F6-1419BC9B32C5}" type="pres">
      <dgm:prSet presAssocID="{A1599752-3576-48B2-9B64-26AB09CE089C}" presName="Name8" presStyleCnt="0"/>
      <dgm:spPr/>
    </dgm:pt>
    <dgm:pt modelId="{3F4A65A8-B362-4571-9E90-EDCB94D5F49A}" type="pres">
      <dgm:prSet presAssocID="{A1599752-3576-48B2-9B64-26AB09CE089C}" presName="level" presStyleLbl="node1" presStyleIdx="2" presStyleCnt="3" custLinFactNeighborX="1866" custLinFactNeighborY="-146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827D8C-A9DE-48D5-A343-4E7B7E9ED5E8}" type="pres">
      <dgm:prSet presAssocID="{A1599752-3576-48B2-9B64-26AB09CE08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46D11B9-E407-473F-81A4-046108CEAC52}" type="presOf" srcId="{A1599752-3576-48B2-9B64-26AB09CE089C}" destId="{3F4A65A8-B362-4571-9E90-EDCB94D5F49A}" srcOrd="0" destOrd="0" presId="urn:microsoft.com/office/officeart/2005/8/layout/pyramid1"/>
    <dgm:cxn modelId="{12EF50FF-06DE-49AC-87AD-FC91DB56FED1}" type="presOf" srcId="{0BA71231-9A36-457F-80E0-9C562C1FF803}" destId="{BD18718E-8B5F-4FF1-8A69-4B352D63E972}" srcOrd="1" destOrd="0" presId="urn:microsoft.com/office/officeart/2005/8/layout/pyramid1"/>
    <dgm:cxn modelId="{158FA56F-6143-4DD5-8A17-2E7D1BACE11C}" srcId="{57AB3B43-43F0-4D4F-B35E-665EAD319D29}" destId="{0BA71231-9A36-457F-80E0-9C562C1FF803}" srcOrd="1" destOrd="0" parTransId="{A433B1BD-1BC8-43B6-9910-F1E114DC5E9A}" sibTransId="{D1C570EB-F1F4-43CD-9589-56309C4B23ED}"/>
    <dgm:cxn modelId="{EE9D5C37-BE22-439B-8B12-CCA817CA921B}" type="presOf" srcId="{F0115A6F-A3A0-48E0-AFBE-060D824B15D2}" destId="{9DEC86CB-05B8-429C-BF0B-1EE61C522D2D}" srcOrd="0" destOrd="0" presId="urn:microsoft.com/office/officeart/2005/8/layout/pyramid1"/>
    <dgm:cxn modelId="{CC6E47C6-F4DF-4662-8C8E-73B62AB6834C}" type="presOf" srcId="{A1599752-3576-48B2-9B64-26AB09CE089C}" destId="{66827D8C-A9DE-48D5-A343-4E7B7E9ED5E8}" srcOrd="1" destOrd="0" presId="urn:microsoft.com/office/officeart/2005/8/layout/pyramid1"/>
    <dgm:cxn modelId="{B1D8BE0F-6FC4-49D4-ADE4-EBA38181731F}" type="presOf" srcId="{57AB3B43-43F0-4D4F-B35E-665EAD319D29}" destId="{C8E9DA8E-C8B7-43EC-BF60-87A7C747CDA8}" srcOrd="0" destOrd="0" presId="urn:microsoft.com/office/officeart/2005/8/layout/pyramid1"/>
    <dgm:cxn modelId="{87BB27E4-CF4D-4097-B86C-6FEAFC9E0111}" srcId="{57AB3B43-43F0-4D4F-B35E-665EAD319D29}" destId="{F0115A6F-A3A0-48E0-AFBE-060D824B15D2}" srcOrd="0" destOrd="0" parTransId="{2ABD1D38-3A63-4B39-934E-61BFD1346968}" sibTransId="{C2161B90-6514-4F83-855F-E6FDB43BA85E}"/>
    <dgm:cxn modelId="{B27BC84C-B6EC-4D88-AF98-021E72BB9878}" type="presOf" srcId="{F0115A6F-A3A0-48E0-AFBE-060D824B15D2}" destId="{30E4DE94-30D2-4522-8BEF-04FAABC0913C}" srcOrd="1" destOrd="0" presId="urn:microsoft.com/office/officeart/2005/8/layout/pyramid1"/>
    <dgm:cxn modelId="{C34252D2-B403-47EC-A0D1-BFB35C05EDFF}" srcId="{57AB3B43-43F0-4D4F-B35E-665EAD319D29}" destId="{A1599752-3576-48B2-9B64-26AB09CE089C}" srcOrd="2" destOrd="0" parTransId="{53D7E8AB-9ED9-4A32-83B1-18C009D9A99B}" sibTransId="{9766C9D2-DF7A-444D-8526-EE4C1BE67B93}"/>
    <dgm:cxn modelId="{D5BC22C9-BD57-4FE2-A836-AB0E91E38F8E}" type="presOf" srcId="{0BA71231-9A36-457F-80E0-9C562C1FF803}" destId="{9F1D4786-0F17-46CB-AA9C-E672374662C1}" srcOrd="0" destOrd="0" presId="urn:microsoft.com/office/officeart/2005/8/layout/pyramid1"/>
    <dgm:cxn modelId="{12B957B3-9988-4CB3-B448-CF4F3791AC82}" type="presParOf" srcId="{C8E9DA8E-C8B7-43EC-BF60-87A7C747CDA8}" destId="{1CF5750A-A2D4-44FB-BB59-B4EB80BFF678}" srcOrd="0" destOrd="0" presId="urn:microsoft.com/office/officeart/2005/8/layout/pyramid1"/>
    <dgm:cxn modelId="{F7E3D983-3D8C-4133-AD84-9124BBCA0E62}" type="presParOf" srcId="{1CF5750A-A2D4-44FB-BB59-B4EB80BFF678}" destId="{9DEC86CB-05B8-429C-BF0B-1EE61C522D2D}" srcOrd="0" destOrd="0" presId="urn:microsoft.com/office/officeart/2005/8/layout/pyramid1"/>
    <dgm:cxn modelId="{197250E6-AF8F-4C11-8B9A-543B1F89D8ED}" type="presParOf" srcId="{1CF5750A-A2D4-44FB-BB59-B4EB80BFF678}" destId="{30E4DE94-30D2-4522-8BEF-04FAABC0913C}" srcOrd="1" destOrd="0" presId="urn:microsoft.com/office/officeart/2005/8/layout/pyramid1"/>
    <dgm:cxn modelId="{56D3907F-0FB6-4FF8-AD23-0ABD7462B4B6}" type="presParOf" srcId="{C8E9DA8E-C8B7-43EC-BF60-87A7C747CDA8}" destId="{3E1422F3-9DA8-42FA-BA2B-752F8F30A064}" srcOrd="1" destOrd="0" presId="urn:microsoft.com/office/officeart/2005/8/layout/pyramid1"/>
    <dgm:cxn modelId="{661C5402-005F-46A9-AB70-3DF15EF40D99}" type="presParOf" srcId="{3E1422F3-9DA8-42FA-BA2B-752F8F30A064}" destId="{9F1D4786-0F17-46CB-AA9C-E672374662C1}" srcOrd="0" destOrd="0" presId="urn:microsoft.com/office/officeart/2005/8/layout/pyramid1"/>
    <dgm:cxn modelId="{AE520615-DF4C-4CD7-9249-9080B422B248}" type="presParOf" srcId="{3E1422F3-9DA8-42FA-BA2B-752F8F30A064}" destId="{BD18718E-8B5F-4FF1-8A69-4B352D63E972}" srcOrd="1" destOrd="0" presId="urn:microsoft.com/office/officeart/2005/8/layout/pyramid1"/>
    <dgm:cxn modelId="{750EE8FD-0050-4E96-9603-DAA26577F859}" type="presParOf" srcId="{C8E9DA8E-C8B7-43EC-BF60-87A7C747CDA8}" destId="{C512F6D7-6D30-4802-81F6-1419BC9B32C5}" srcOrd="2" destOrd="0" presId="urn:microsoft.com/office/officeart/2005/8/layout/pyramid1"/>
    <dgm:cxn modelId="{207BDDB0-1C56-4435-A012-660AE847052D}" type="presParOf" srcId="{C512F6D7-6D30-4802-81F6-1419BC9B32C5}" destId="{3F4A65A8-B362-4571-9E90-EDCB94D5F49A}" srcOrd="0" destOrd="0" presId="urn:microsoft.com/office/officeart/2005/8/layout/pyramid1"/>
    <dgm:cxn modelId="{7EAA2EFE-8D08-4C74-B12C-9B41D6880DF9}" type="presParOf" srcId="{C512F6D7-6D30-4802-81F6-1419BC9B32C5}" destId="{66827D8C-A9DE-48D5-A343-4E7B7E9ED5E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C86CB-05B8-429C-BF0B-1EE61C522D2D}">
      <dsp:nvSpPr>
        <dsp:cNvPr id="0" name=""/>
        <dsp:cNvSpPr/>
      </dsp:nvSpPr>
      <dsp:spPr>
        <a:xfrm>
          <a:off x="2784309" y="0"/>
          <a:ext cx="2784309" cy="1776197"/>
        </a:xfrm>
        <a:prstGeom prst="trapezoid">
          <a:avLst>
            <a:gd name="adj" fmla="val 7837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FF0000"/>
              </a:solidFill>
            </a:rPr>
            <a:t>Духовно-світоглядні характеристики </a:t>
          </a:r>
          <a:r>
            <a:rPr lang="uk-UA" sz="2000" kern="1200" dirty="0" smtClean="0"/>
            <a:t>(спрямованість особистості, цінності, переконання, погляди, установки)</a:t>
          </a:r>
          <a:endParaRPr lang="uk-UA" sz="2000" kern="1200" dirty="0"/>
        </a:p>
      </dsp:txBody>
      <dsp:txXfrm>
        <a:off x="2784309" y="0"/>
        <a:ext cx="2784309" cy="1776197"/>
      </dsp:txXfrm>
    </dsp:sp>
    <dsp:sp modelId="{9F1D4786-0F17-46CB-AA9C-E672374662C1}">
      <dsp:nvSpPr>
        <dsp:cNvPr id="0" name=""/>
        <dsp:cNvSpPr/>
      </dsp:nvSpPr>
      <dsp:spPr>
        <a:xfrm>
          <a:off x="1392154" y="1776197"/>
          <a:ext cx="5568618" cy="1776197"/>
        </a:xfrm>
        <a:prstGeom prst="trapezoid">
          <a:avLst>
            <a:gd name="adj" fmla="val 7837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FF0000"/>
              </a:solidFill>
            </a:rPr>
            <a:t>Предметно-змістові якості </a:t>
          </a:r>
          <a:r>
            <a:rPr lang="uk-UA" sz="2000" kern="1200" dirty="0" smtClean="0"/>
            <a:t>(риси, типи особистості, здібності, стильові характеристики </a:t>
          </a:r>
          <a:r>
            <a:rPr lang="uk-UA" sz="2000" kern="1200" dirty="0" err="1" smtClean="0"/>
            <a:t>оведінки</a:t>
          </a:r>
          <a:r>
            <a:rPr lang="uk-UA" sz="2000" kern="1200" dirty="0" smtClean="0"/>
            <a:t>)</a:t>
          </a:r>
          <a:endParaRPr lang="uk-UA" sz="2000" kern="1200" dirty="0"/>
        </a:p>
      </dsp:txBody>
      <dsp:txXfrm>
        <a:off x="2366662" y="1776197"/>
        <a:ext cx="3619602" cy="1776197"/>
      </dsp:txXfrm>
    </dsp:sp>
    <dsp:sp modelId="{3F4A65A8-B362-4571-9E90-EDCB94D5F49A}">
      <dsp:nvSpPr>
        <dsp:cNvPr id="0" name=""/>
        <dsp:cNvSpPr/>
      </dsp:nvSpPr>
      <dsp:spPr>
        <a:xfrm>
          <a:off x="0" y="3526337"/>
          <a:ext cx="8352928" cy="1776197"/>
        </a:xfrm>
        <a:prstGeom prst="trapezoid">
          <a:avLst>
            <a:gd name="adj" fmla="val 7837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FF0000"/>
              </a:solidFill>
            </a:rPr>
            <a:t>Біологічний </a:t>
          </a:r>
          <a:r>
            <a:rPr lang="uk-UA" sz="2000" kern="1200" dirty="0" smtClean="0">
              <a:solidFill>
                <a:srgbClr val="FF0000"/>
              </a:solidFill>
            </a:rPr>
            <a:t>фундамент особистості </a:t>
          </a:r>
          <a:r>
            <a:rPr lang="uk-UA" sz="2000" kern="1200" dirty="0" smtClean="0"/>
            <a:t>– всі </a:t>
          </a:r>
          <a:r>
            <a:rPr lang="uk-UA" sz="2000" kern="1200" dirty="0" err="1" smtClean="0"/>
            <a:t>індивідні</a:t>
          </a:r>
          <a:r>
            <a:rPr lang="uk-UA" sz="2000" kern="1200" dirty="0" smtClean="0"/>
            <a:t>, формально-динамічні характеристики (стать, темперамент, задатки здібностей, асиметрія півкуль головного мозку)</a:t>
          </a:r>
          <a:endParaRPr lang="uk-UA" sz="2000" kern="1200" dirty="0"/>
        </a:p>
      </dsp:txBody>
      <dsp:txXfrm>
        <a:off x="1461762" y="3526337"/>
        <a:ext cx="5429403" cy="1776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543800" cy="3226296"/>
          </a:xfrm>
        </p:spPr>
        <p:txBody>
          <a:bodyPr/>
          <a:lstStyle/>
          <a:p>
            <a:r>
              <a:rPr lang="uk-UA" dirty="0" smtClean="0">
                <a:effectLst/>
              </a:rPr>
              <a:t>Лекція 7. Індивідуальність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2126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673878"/>
              </p:ext>
            </p:extLst>
          </p:nvPr>
        </p:nvGraphicFramePr>
        <p:xfrm>
          <a:off x="611560" y="1412776"/>
          <a:ext cx="8352928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1130424"/>
          </a:xfrm>
        </p:spPr>
        <p:txBody>
          <a:bodyPr/>
          <a:lstStyle/>
          <a:p>
            <a:pPr algn="just"/>
            <a:r>
              <a:rPr lang="uk-UA" sz="2400" dirty="0" smtClean="0">
                <a:effectLst/>
              </a:rPr>
              <a:t>       З </a:t>
            </a:r>
            <a:r>
              <a:rPr lang="uk-UA" sz="2400" dirty="0">
                <a:effectLst/>
              </a:rPr>
              <a:t>огляду на неоднорідність різних характеристик індивідуальності можна представити її як триповерхову «будівлю»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688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31640" y="685801"/>
            <a:ext cx="6897960" cy="4183359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uk-UA" sz="2400" dirty="0" smtClean="0">
                <a:effectLst/>
              </a:rPr>
              <a:t>         Супідрядність </a:t>
            </a:r>
            <a:r>
              <a:rPr lang="uk-UA" sz="2400" dirty="0">
                <a:effectLst/>
              </a:rPr>
              <a:t>не означає верховенства якогось із « поверхів» . Однак нижній - стійкіший у часі, практично не піддається соціальному впливові, середній - сприйнятливіший до виховання, а на третьому рівні біологічного міститься дуже мало, і він </a:t>
            </a:r>
            <a:r>
              <a:rPr lang="uk-UA" sz="2400" dirty="0" err="1">
                <a:effectLst/>
              </a:rPr>
              <a:t>наймінливіший</a:t>
            </a:r>
            <a:r>
              <a:rPr lang="uk-UA" sz="2400" dirty="0">
                <a:effectLst/>
              </a:rPr>
              <a:t> (насправді погляди, переконання, цінності людина змінює протягом життя кілька разів)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5375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85801"/>
            <a:ext cx="7992888" cy="5119463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uk-UA" sz="2400" dirty="0" smtClean="0">
                <a:effectLst/>
              </a:rPr>
              <a:t>         Німецький </a:t>
            </a:r>
            <a:r>
              <a:rPr lang="uk-UA" sz="2400" dirty="0">
                <a:effectLst/>
              </a:rPr>
              <a:t>психолог Карл Леонгард (1904-1988) у структурі індивідуальності виокремив три сфери: спрямованість інтересів і </a:t>
            </a:r>
            <a:r>
              <a:rPr lang="uk-UA" sz="2400" dirty="0" err="1">
                <a:effectLst/>
              </a:rPr>
              <a:t>схильностей</a:t>
            </a:r>
            <a:r>
              <a:rPr lang="uk-UA" sz="2400" dirty="0">
                <a:effectLst/>
              </a:rPr>
              <a:t> (за змістом нагадує духовно-світоглядні властивості), почуття і воля (близькі до поняття темперамент), асоціативно-інтелектуальна (близька до здібностей і стильових особливостей).</a:t>
            </a:r>
          </a:p>
          <a:p>
            <a:pPr marL="18288" indent="0" algn="just">
              <a:buNone/>
            </a:pPr>
            <a:r>
              <a:rPr lang="uk-UA" sz="2400" dirty="0" smtClean="0">
                <a:effectLst/>
              </a:rPr>
              <a:t>          Загалом</a:t>
            </a:r>
            <a:r>
              <a:rPr lang="uk-UA" sz="2400" dirty="0">
                <a:effectLst/>
              </a:rPr>
              <a:t>, цілісну індивідуальність схематично можна представити як багаторівневе ієрархічне утворення, кожний рівень якого має власну детермінацію, структуру і функції, але, будучи включеним у систему, діє як єдине й неподільне ціле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25430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083230"/>
              </p:ext>
            </p:extLst>
          </p:nvPr>
        </p:nvGraphicFramePr>
        <p:xfrm>
          <a:off x="251520" y="1196752"/>
          <a:ext cx="8712968" cy="5328591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943660"/>
                <a:gridCol w="4769308"/>
              </a:tblGrid>
              <a:tr h="802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Рівень інтеграції</a:t>
                      </a:r>
                      <a:endParaRPr lang="uk-UA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1193" marR="111193" marT="111193" marB="11119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Рівень детермінації</a:t>
                      </a:r>
                      <a:endParaRPr lang="uk-UA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1193" marR="111193" marT="111193" marB="111193" anchor="ctr"/>
                </a:tc>
              </a:tr>
              <a:tr h="1180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Індивідуальність</a:t>
                      </a:r>
                      <a:endParaRPr lang="uk-UA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1193" marR="111193" marT="111193" marB="11119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Біопсихосоціальний</a:t>
                      </a:r>
                      <a:endParaRPr lang="uk-UA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1193" marR="111193" marT="111193" marB="111193" anchor="ctr"/>
                </a:tc>
              </a:tr>
              <a:tr h="936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Особистість</a:t>
                      </a:r>
                      <a:endParaRPr lang="uk-UA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1193" marR="111193" marT="111193" marB="11119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Психосоціальний</a:t>
                      </a:r>
                      <a:endParaRPr lang="uk-UA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1193" marR="111193" marT="111193" marB="111193" anchor="ctr"/>
                </a:tc>
              </a:tr>
              <a:tr h="802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Індивід</a:t>
                      </a:r>
                      <a:endParaRPr lang="uk-UA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1193" marR="111193" marT="111193" marB="11119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Психічний</a:t>
                      </a:r>
                      <a:endParaRPr lang="uk-UA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1193" marR="111193" marT="111193" marB="111193" anchor="ctr"/>
                </a:tc>
              </a:tr>
              <a:tr h="802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Організм</a:t>
                      </a:r>
                      <a:endParaRPr lang="uk-UA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1193" marR="111193" marT="111193" marB="11119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Фізіологічний</a:t>
                      </a:r>
                      <a:endParaRPr lang="uk-UA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1193" marR="111193" marT="111193" marB="111193" anchor="ctr"/>
                </a:tc>
              </a:tr>
              <a:tr h="802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Людина</a:t>
                      </a:r>
                      <a:endParaRPr lang="uk-UA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1193" marR="111193" marT="111193" marB="11119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Біологічний</a:t>
                      </a:r>
                      <a:endParaRPr lang="uk-UA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1193" marR="111193" marT="111193" marB="111193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43800" cy="770384"/>
          </a:xfrm>
        </p:spPr>
        <p:txBody>
          <a:bodyPr/>
          <a:lstStyle/>
          <a:p>
            <a:pPr algn="ctr"/>
            <a:r>
              <a:rPr lang="uk-UA" sz="2800" b="1" dirty="0">
                <a:effectLst/>
              </a:rPr>
              <a:t>Ієрархічна структура </a:t>
            </a:r>
            <a:r>
              <a:rPr lang="uk-UA" sz="2800" b="1" dirty="0" smtClean="0">
                <a:effectLst/>
              </a:rPr>
              <a:t>індивідуальності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32228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132856"/>
            <a:ext cx="6701368" cy="2362200"/>
          </a:xfrm>
        </p:spPr>
        <p:txBody>
          <a:bodyPr/>
          <a:lstStyle/>
          <a:p>
            <a:pPr algn="ctr"/>
            <a:r>
              <a:rPr lang="uk-UA" sz="2800" b="1" dirty="0">
                <a:effectLst/>
              </a:rPr>
              <a:t>2. Диференціально-психофізіологічний вимір детермінації індивідуальних відмінностей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844172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5904655"/>
          </a:xfrm>
        </p:spPr>
        <p:txBody>
          <a:bodyPr>
            <a:noAutofit/>
          </a:bodyPr>
          <a:lstStyle/>
          <a:p>
            <a:pPr marL="18288" indent="0" algn="just">
              <a:buNone/>
            </a:pPr>
            <a:r>
              <a:rPr lang="uk-UA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У </a:t>
            </a:r>
            <a:r>
              <a:rPr lang="uk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 індивідуальних відмінностей між людьми історично окреслилося два підходи. </a:t>
            </a:r>
            <a:endParaRPr lang="uk-UA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5488" indent="-457200" algn="just">
              <a:buFont typeface="+mj-lt"/>
              <a:buAutoNum type="arabicPeriod"/>
            </a:pPr>
            <a:r>
              <a:rPr lang="uk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Змістово</a:t>
            </a:r>
            <a:r>
              <a:rPr lang="uk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-смисловий підхід, представлений у диференціальній психології, спрямований на пізнання і вимірювання індивідуальних варіацій характеру, знань, умінь, здібностей, значень, переживань, мотивів, цілей та інших імовірно стійких внутрішніх </a:t>
            </a:r>
            <a:r>
              <a:rPr lang="uk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змістово</a:t>
            </a:r>
            <a:r>
              <a:rPr lang="uk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-смислових, або особистісних, структур індивідуальної психіки людини. </a:t>
            </a:r>
            <a:endParaRPr lang="uk-UA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5488" indent="-457200" algn="just">
              <a:buFont typeface="+mj-lt"/>
              <a:buAutoNum type="arabicPeriod"/>
            </a:pPr>
            <a:r>
              <a:rPr lang="uk-UA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Поведінковий </a:t>
            </a:r>
            <a:r>
              <a:rPr lang="uk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підхід пов'язаний з аналізом об'єктивно реєстрованих психофізіологічних форм індивідуальної поведінки - від біохімічних, вегетативних та електрофізіологічних до найскладніших моторних проявів</a:t>
            </a:r>
            <a:r>
              <a:rPr lang="uk-UA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 представлений у диференціальній психофізіології</a:t>
            </a:r>
            <a:endParaRPr lang="uk-UA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583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85801"/>
            <a:ext cx="7834064" cy="3657599"/>
          </a:xfrm>
        </p:spPr>
        <p:txBody>
          <a:bodyPr/>
          <a:lstStyle/>
          <a:p>
            <a:pPr marL="18288" indent="0" algn="just">
              <a:buNone/>
            </a:pPr>
            <a:r>
              <a:rPr lang="uk-UA" b="1" i="1" dirty="0" smtClean="0">
                <a:solidFill>
                  <a:srgbClr val="FFC000"/>
                </a:solidFill>
                <a:effectLst/>
              </a:rPr>
              <a:t>      Диференціальна </a:t>
            </a:r>
            <a:r>
              <a:rPr lang="uk-UA" b="1" i="1" dirty="0">
                <a:solidFill>
                  <a:srgbClr val="FFC000"/>
                </a:solidFill>
                <a:effectLst/>
              </a:rPr>
              <a:t>психофізіологія </a:t>
            </a:r>
            <a:r>
              <a:rPr lang="uk-UA" b="1" i="1" dirty="0">
                <a:effectLst/>
              </a:rPr>
              <a:t>- дисципліна, яка вивчає роль усієї сукупності біологічних властивостей, а насамперед нервової системи, </a:t>
            </a:r>
            <a:r>
              <a:rPr lang="uk-UA" dirty="0">
                <a:effectLst/>
              </a:rPr>
              <a:t>в </a:t>
            </a:r>
            <a:r>
              <a:rPr lang="uk-UA" b="1" i="1" dirty="0">
                <a:effectLst/>
              </a:rPr>
              <a:t>детермінації стійких індивідуально-психологічних відмінностей між людьми.</a:t>
            </a:r>
            <a:endParaRPr lang="uk-UA" dirty="0">
              <a:effectLst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9215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04665"/>
            <a:ext cx="8496944" cy="5904656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uk-UA" dirty="0" smtClean="0">
                <a:effectLst/>
              </a:rPr>
              <a:t>      Сучасний </a:t>
            </a:r>
            <a:r>
              <a:rPr lang="uk-UA" dirty="0">
                <a:effectLst/>
              </a:rPr>
              <a:t>психолог Володимир </a:t>
            </a:r>
            <a:r>
              <a:rPr lang="uk-UA" dirty="0" err="1">
                <a:effectLst/>
              </a:rPr>
              <a:t>Русалов</a:t>
            </a:r>
            <a:r>
              <a:rPr lang="uk-UA" dirty="0">
                <a:effectLst/>
              </a:rPr>
              <a:t> у розвитку диференціальної психофізіології виокремлює чотири основні етапи: </a:t>
            </a:r>
            <a:r>
              <a:rPr lang="uk-UA" dirty="0" err="1">
                <a:effectLst/>
              </a:rPr>
              <a:t>допавловський</a:t>
            </a:r>
            <a:r>
              <a:rPr lang="uk-UA" dirty="0">
                <a:effectLst/>
              </a:rPr>
              <a:t>, павловський (з 1927), </a:t>
            </a:r>
            <a:r>
              <a:rPr lang="uk-UA" dirty="0" err="1">
                <a:effectLst/>
              </a:rPr>
              <a:t>тепловсько-небилицинський</a:t>
            </a:r>
            <a:r>
              <a:rPr lang="uk-UA" dirty="0">
                <a:effectLst/>
              </a:rPr>
              <a:t> (з 1956), сучасний (з 1972).</a:t>
            </a:r>
          </a:p>
          <a:p>
            <a:pPr marL="18288" indent="0" algn="just">
              <a:buNone/>
            </a:pPr>
            <a:r>
              <a:rPr lang="uk-UA" dirty="0" smtClean="0">
                <a:effectLst/>
              </a:rPr>
              <a:t>      Ще </a:t>
            </a:r>
            <a:r>
              <a:rPr lang="uk-UA" dirty="0">
                <a:effectLst/>
              </a:rPr>
              <a:t>в </a:t>
            </a:r>
            <a:r>
              <a:rPr lang="uk-UA" dirty="0">
                <a:solidFill>
                  <a:srgbClr val="FFC000"/>
                </a:solidFill>
                <a:effectLst/>
              </a:rPr>
              <a:t>донауковий період </a:t>
            </a:r>
            <a:r>
              <a:rPr lang="uk-UA" dirty="0">
                <a:effectLst/>
              </a:rPr>
              <a:t>були спроби пояснити індивідуальні відмінності в поведінці людей різним співвідношенням рідин організму, наприклад крові, жовчі, чорної жовчі і слизу. Гіппократ, а згодом лікарі Давніх Греції і Риму вважали, що психологічні особливості залежать від того, у якій пропорції змішані основні рідини в організмі. На цьому ґрунтувалися гуморальні (лат. </a:t>
            </a:r>
            <a:r>
              <a:rPr lang="uk-UA" dirty="0" err="1">
                <a:effectLst/>
              </a:rPr>
              <a:t>humor</a:t>
            </a:r>
            <a:r>
              <a:rPr lang="uk-UA" dirty="0">
                <a:effectLst/>
              </a:rPr>
              <a:t> - сік, вода) теорії, які підтримували Гіппократ, </a:t>
            </a:r>
            <a:r>
              <a:rPr lang="uk-UA" dirty="0" err="1">
                <a:effectLst/>
              </a:rPr>
              <a:t>Арістотель</a:t>
            </a:r>
            <a:r>
              <a:rPr lang="uk-UA" dirty="0">
                <a:effectLst/>
              </a:rPr>
              <a:t>, а згодом І. </a:t>
            </a:r>
            <a:r>
              <a:rPr lang="uk-UA" dirty="0" smtClean="0">
                <a:effectLst/>
              </a:rPr>
              <a:t>Кант. </a:t>
            </a:r>
            <a:r>
              <a:rPr lang="uk-UA" dirty="0">
                <a:effectLst/>
              </a:rPr>
              <a:t>Деякі положення гуморальних теорій підтвердили сучасні ендокринні дослідження, які довели, що індивідуальні відмінності у функціонуванні ендокринної системи впливають на чутливість, емоції, динаміку реактивності тощо.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6382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408711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uk-UA" dirty="0" smtClean="0">
                <a:effectLst/>
              </a:rPr>
              <a:t>       На </a:t>
            </a:r>
            <a:r>
              <a:rPr lang="uk-UA" dirty="0">
                <a:effectLst/>
              </a:rPr>
              <a:t>початку XX ст. сформувалася соматична (конституційна) теорія, за якою індивідуальні відмінності обумовлені будовою тіла (К. </a:t>
            </a:r>
            <a:r>
              <a:rPr lang="uk-UA" dirty="0" err="1">
                <a:effectLst/>
              </a:rPr>
              <a:t>Ciрo</a:t>
            </a:r>
            <a:r>
              <a:rPr lang="uk-UA" dirty="0">
                <a:effectLst/>
              </a:rPr>
              <a:t>, В. </a:t>
            </a:r>
            <a:r>
              <a:rPr lang="uk-UA" dirty="0" err="1">
                <a:effectLst/>
              </a:rPr>
              <a:t>Вундт</a:t>
            </a:r>
            <a:r>
              <a:rPr lang="uk-UA" dirty="0">
                <a:effectLst/>
              </a:rPr>
              <a:t>, Е. </a:t>
            </a:r>
            <a:r>
              <a:rPr lang="uk-UA" dirty="0" err="1">
                <a:effectLst/>
              </a:rPr>
              <a:t>Кречмер</a:t>
            </a:r>
            <a:r>
              <a:rPr lang="uk-UA" dirty="0">
                <a:effectLst/>
              </a:rPr>
              <a:t>, В. </a:t>
            </a:r>
            <a:r>
              <a:rPr lang="uk-UA" dirty="0" err="1">
                <a:effectLst/>
              </a:rPr>
              <a:t>Шелдон</a:t>
            </a:r>
            <a:r>
              <a:rPr lang="uk-UA" dirty="0">
                <a:effectLst/>
              </a:rPr>
              <a:t> та ін.). Уже тоді дослідники передбачали зв'язок між властивостями організму і психіки.</a:t>
            </a:r>
          </a:p>
          <a:p>
            <a:pPr marL="18288" indent="0" algn="just">
              <a:buNone/>
            </a:pPr>
            <a:r>
              <a:rPr lang="uk-UA" dirty="0" smtClean="0">
                <a:effectLst/>
              </a:rPr>
              <a:t>      </a:t>
            </a:r>
            <a:r>
              <a:rPr lang="uk-UA" dirty="0" smtClean="0">
                <a:solidFill>
                  <a:srgbClr val="FFC000"/>
                </a:solidFill>
                <a:effectLst/>
              </a:rPr>
              <a:t>Другий </a:t>
            </a:r>
            <a:r>
              <a:rPr lang="uk-UA" dirty="0">
                <a:solidFill>
                  <a:srgbClr val="FFC000"/>
                </a:solidFill>
                <a:effectLst/>
              </a:rPr>
              <a:t>етап </a:t>
            </a:r>
            <a:r>
              <a:rPr lang="uk-UA" dirty="0">
                <a:effectLst/>
              </a:rPr>
              <a:t>у вивченні біологічних основ індивідуально-психологічних відмінностей пов'язаний із дослідженнями російського фізіолога І. Павлова, який розробив вчення про типи вищої нервової системи, довів, що індивідуально-психологічні відмінності зумовлені особливостями функціонування нервової системи. Пав-лов однозначно пов'язав властивості нервової системи - комбінацію сили, врівноваженості й рухливості - не тільки з типом темпераменту, а й зі схильністю людини до певних психічних захворювань.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7478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43800" cy="914400"/>
          </a:xfrm>
        </p:spPr>
        <p:txBody>
          <a:bodyPr/>
          <a:lstStyle/>
          <a:p>
            <a:pPr algn="ctr"/>
            <a:r>
              <a:rPr lang="uk-UA" sz="2800" b="1" dirty="0">
                <a:effectLst/>
              </a:rPr>
              <a:t>Властивості нервової системи за </a:t>
            </a:r>
            <a:r>
              <a:rPr lang="uk-UA" sz="2800" b="1" dirty="0" smtClean="0">
                <a:effectLst/>
              </a:rPr>
              <a:t/>
            </a:r>
            <a:br>
              <a:rPr lang="uk-UA" sz="2800" b="1" dirty="0" smtClean="0">
                <a:effectLst/>
              </a:rPr>
            </a:br>
            <a:r>
              <a:rPr lang="uk-UA" sz="2800" b="1" dirty="0" smtClean="0">
                <a:effectLst/>
              </a:rPr>
              <a:t>І</a:t>
            </a:r>
            <a:r>
              <a:rPr lang="uk-UA" sz="2800" b="1" dirty="0">
                <a:effectLst/>
              </a:rPr>
              <a:t>. </a:t>
            </a:r>
            <a:r>
              <a:rPr lang="uk-UA" sz="2800" b="1" dirty="0" smtClean="0">
                <a:effectLst/>
              </a:rPr>
              <a:t>Павловим</a:t>
            </a:r>
            <a:endParaRPr lang="uk-UA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298429"/>
              </p:ext>
            </p:extLst>
          </p:nvPr>
        </p:nvGraphicFramePr>
        <p:xfrm>
          <a:off x="251520" y="1268760"/>
          <a:ext cx="8424936" cy="529159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759971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Властивості нервової системи</a:t>
                      </a:r>
                      <a:endParaRPr lang="uk-UA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86360" marR="86360" marT="86360" marB="8636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59971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Слабкість</a:t>
                      </a:r>
                      <a:endParaRPr lang="uk-UA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86360" marR="86360" marT="86360" marB="8636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+mn-lt"/>
                          <a:ea typeface="Times New Roman"/>
                        </a:rPr>
                        <a:t>Сила </a:t>
                      </a:r>
                      <a:endParaRPr lang="uk-UA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6360" marR="86360" marT="86360" marB="8636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599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Неврівноваженість</a:t>
                      </a:r>
                      <a:endParaRPr lang="uk-UA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86360" marR="86360" marT="86360" marB="8636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Врівноваженість</a:t>
                      </a:r>
                      <a:endParaRPr lang="uk-UA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86360" marR="86360" marT="86360" marB="8636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599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Рухливість</a:t>
                      </a:r>
                      <a:endParaRPr lang="uk-UA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86360" marR="86360" marT="86360" marB="8636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Інертність</a:t>
                      </a:r>
                      <a:endParaRPr lang="uk-UA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86360" marR="86360" marT="86360" marB="86360" anchor="ctr"/>
                </a:tc>
              </a:tr>
              <a:tr h="2144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Слабкий тип (меланхолік)</a:t>
                      </a:r>
                      <a:endParaRPr lang="uk-UA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86360" marR="86360" marT="86360" marB="8636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Сильний, Неврівноважений тип (холерик)</a:t>
                      </a:r>
                      <a:endParaRPr lang="uk-UA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86360" marR="86360" marT="86360" marB="8636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Сильний, урівноважений, рухливий тип (сангвінік)</a:t>
                      </a:r>
                      <a:endParaRPr lang="uk-UA" sz="2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86360" marR="86360" marT="86360" marB="8636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Сильний, урівноважений, інертний тип (флегматик)</a:t>
                      </a:r>
                      <a:endParaRPr lang="uk-UA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86360" marR="86360" marT="86360" marB="8636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60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3801615"/>
          </a:xfrm>
        </p:spPr>
        <p:txBody>
          <a:bodyPr>
            <a:normAutofit/>
          </a:bodyPr>
          <a:lstStyle/>
          <a:p>
            <a:pPr lvl="0" algn="just"/>
            <a:r>
              <a:rPr lang="uk-UA" sz="2400" dirty="0">
                <a:effectLst/>
              </a:rPr>
              <a:t>Індивідуальність – інтегральна </a:t>
            </a:r>
            <a:r>
              <a:rPr lang="uk-UA" sz="2400" dirty="0" err="1">
                <a:effectLst/>
              </a:rPr>
              <a:t>біопсихосоціальна</a:t>
            </a:r>
            <a:r>
              <a:rPr lang="uk-UA" sz="2400" dirty="0">
                <a:effectLst/>
              </a:rPr>
              <a:t> характеристика людини.</a:t>
            </a:r>
            <a:endParaRPr lang="uk-UA" sz="2400" b="1" dirty="0">
              <a:effectLst/>
            </a:endParaRPr>
          </a:p>
          <a:p>
            <a:pPr lvl="0" algn="just"/>
            <a:r>
              <a:rPr lang="uk-UA" sz="2400" dirty="0">
                <a:effectLst/>
              </a:rPr>
              <a:t>Диференціально-психофізіологічний вимір детермінації індивідуальних відмінностей.</a:t>
            </a:r>
            <a:endParaRPr lang="uk-UA" sz="2400" b="1" dirty="0">
              <a:effectLst/>
            </a:endParaRPr>
          </a:p>
          <a:p>
            <a:pPr algn="just"/>
            <a:r>
              <a:rPr lang="uk-UA" sz="2400" dirty="0">
                <a:effectLst/>
              </a:rPr>
              <a:t>Спеціальна теорія індивідуальності.</a:t>
            </a:r>
            <a:endParaRPr lang="uk-UA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43800" cy="914400"/>
          </a:xfrm>
        </p:spPr>
        <p:txBody>
          <a:bodyPr/>
          <a:lstStyle/>
          <a:p>
            <a:r>
              <a:rPr lang="uk-UA" sz="4000" dirty="0" smtClean="0"/>
              <a:t>План: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659260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6264696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uk-UA" dirty="0" smtClean="0">
                <a:effectLst/>
              </a:rPr>
              <a:t>       У </a:t>
            </a:r>
            <a:r>
              <a:rPr lang="uk-UA" dirty="0">
                <a:effectLst/>
              </a:rPr>
              <a:t>1956 р. під керівництвом </a:t>
            </a:r>
            <a:r>
              <a:rPr lang="uk-UA" dirty="0">
                <a:solidFill>
                  <a:srgbClr val="FFC000"/>
                </a:solidFill>
                <a:effectLst/>
              </a:rPr>
              <a:t>Б. Теплова </a:t>
            </a:r>
            <a:r>
              <a:rPr lang="uk-UA" dirty="0">
                <a:effectLst/>
              </a:rPr>
              <a:t>була організована спеціальна лабораторія для вивчення типологічних особливостей вищої нервової діяльності людини, на основі якої пізніше </a:t>
            </a:r>
            <a:r>
              <a:rPr lang="uk-UA" dirty="0" err="1">
                <a:effectLst/>
              </a:rPr>
              <a:t>виникло</a:t>
            </a:r>
            <a:r>
              <a:rPr lang="uk-UA" dirty="0">
                <a:effectLst/>
              </a:rPr>
              <a:t> кілька самостійних наукових колективів, які вивчали різні теоретичні і прикладні аспекти природних основ індивідуально-психологічних відмінностей.</a:t>
            </a:r>
          </a:p>
          <a:p>
            <a:pPr marL="18288" indent="0" algn="just">
              <a:buNone/>
            </a:pPr>
            <a:r>
              <a:rPr lang="uk-UA" dirty="0" smtClean="0">
                <a:effectLst/>
              </a:rPr>
              <a:t>      Термін </a:t>
            </a:r>
            <a:r>
              <a:rPr lang="uk-UA" dirty="0">
                <a:effectLst/>
              </a:rPr>
              <a:t>"диференціальна психофізіологія" уперше використав </a:t>
            </a:r>
            <a:r>
              <a:rPr lang="uk-UA" dirty="0">
                <a:solidFill>
                  <a:srgbClr val="FFC000"/>
                </a:solidFill>
                <a:effectLst/>
              </a:rPr>
              <a:t>В. </a:t>
            </a:r>
            <a:r>
              <a:rPr lang="uk-UA" dirty="0" err="1">
                <a:solidFill>
                  <a:srgbClr val="FFC000"/>
                </a:solidFill>
                <a:effectLst/>
              </a:rPr>
              <a:t>Небилицин</a:t>
            </a:r>
            <a:r>
              <a:rPr lang="uk-UA" dirty="0">
                <a:effectLst/>
              </a:rPr>
              <a:t> у 1963 р. на позначення </a:t>
            </a:r>
            <a:r>
              <a:rPr lang="uk-UA" dirty="0" err="1">
                <a:effectLst/>
              </a:rPr>
              <a:t>мультидисциплінарної</a:t>
            </a:r>
            <a:r>
              <a:rPr lang="uk-UA" dirty="0">
                <a:effectLst/>
              </a:rPr>
              <a:t> галузі психології, яка утворилася на перетині фізіології вищої нервової діяльності, нейрофізіології та диференціальної психології (психології індивідуальних відмінностей). Вона сфокусована на вивченні механізмів детермінації індивідуально-психологічних відмінностей, зокрема в темпераменті та здібностях, особливостях </a:t>
            </a:r>
            <a:r>
              <a:rPr lang="uk-UA" dirty="0" err="1">
                <a:effectLst/>
              </a:rPr>
              <a:t>нейродинамічної</a:t>
            </a:r>
            <a:r>
              <a:rPr lang="uk-UA" dirty="0">
                <a:effectLst/>
              </a:rPr>
              <a:t> організації індивідуальності. Представники цієї школи - Є. Климов, </a:t>
            </a:r>
            <a:r>
              <a:rPr lang="uk-UA" dirty="0" smtClean="0">
                <a:effectLst/>
              </a:rPr>
              <a:t>              Є</a:t>
            </a:r>
            <a:r>
              <a:rPr lang="uk-UA" dirty="0">
                <a:effectLst/>
              </a:rPr>
              <a:t>. Голубєва, В. Білоус, К. Гуревич.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2767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256584"/>
          </a:xfrm>
        </p:spPr>
        <p:txBody>
          <a:bodyPr>
            <a:normAutofit/>
          </a:bodyPr>
          <a:lstStyle/>
          <a:p>
            <a:pPr lvl="0" algn="just"/>
            <a:r>
              <a:rPr lang="uk-UA" dirty="0">
                <a:effectLst/>
              </a:rPr>
              <a:t>Вивчення властивостей, а не типів. Якщо І. Павлов дотримувався синтетичного (типологічного підходу), то Б. </a:t>
            </a:r>
            <a:r>
              <a:rPr lang="uk-UA" dirty="0" err="1">
                <a:effectLst/>
              </a:rPr>
              <a:t>Теплов</a:t>
            </a:r>
            <a:r>
              <a:rPr lang="uk-UA" dirty="0">
                <a:effectLst/>
              </a:rPr>
              <a:t> уважав, що спочатку потрібно виділити окремі властивості нервової системи, а вже потім вивчати їх можливі поєднання.</a:t>
            </a:r>
          </a:p>
          <a:p>
            <a:pPr lvl="0" algn="just"/>
            <a:r>
              <a:rPr lang="uk-UA" dirty="0">
                <a:effectLst/>
              </a:rPr>
              <a:t>Застосування кількісного аналізу, а не опис окремих випадків. Цей принцип орієнтує на чітке дотримання наукової об'єктивної парадигми дослідження.</a:t>
            </a:r>
          </a:p>
          <a:p>
            <a:pPr lvl="0" algn="just"/>
            <a:r>
              <a:rPr lang="uk-UA" dirty="0">
                <a:effectLst/>
              </a:rPr>
              <a:t>Використання лабораторного експерименту, а не опис повсякденних проявів властивостей нервової системи.</a:t>
            </a:r>
          </a:p>
          <a:p>
            <a:pPr lvl="0" algn="just"/>
            <a:r>
              <a:rPr lang="uk-UA" dirty="0">
                <a:effectLst/>
              </a:rPr>
              <a:t>Вивчення тільки мимовільних реакцій організму, зведення до мінімуму елементів регулювання.</a:t>
            </a:r>
          </a:p>
          <a:p>
            <a:pPr lvl="0" algn="just"/>
            <a:r>
              <a:rPr lang="uk-UA" dirty="0">
                <a:effectLst/>
              </a:rPr>
              <a:t>Відмова від оцінного підходу до індивідуальних відмінностей у психофізіологічних характеристиках (тобто не буває властивостей гарних і поганих, кожна з них може бути корисною).</a:t>
            </a:r>
          </a:p>
          <a:p>
            <a:pPr algn="just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008112"/>
          </a:xfrm>
        </p:spPr>
        <p:txBody>
          <a:bodyPr/>
          <a:lstStyle/>
          <a:p>
            <a:pPr algn="just"/>
            <a:r>
              <a:rPr lang="uk-UA" sz="2400" dirty="0">
                <a:effectLst/>
              </a:rPr>
              <a:t>Принципи, на яких будували дослідження представники школи Теплова - </a:t>
            </a:r>
            <a:r>
              <a:rPr lang="uk-UA" sz="2400" dirty="0" err="1">
                <a:effectLst/>
              </a:rPr>
              <a:t>Небилицина</a:t>
            </a:r>
            <a:r>
              <a:rPr lang="uk-UA" sz="2400" dirty="0">
                <a:effectLst/>
              </a:rPr>
              <a:t>, дотепер є основою диференціально-фізіологічних досліджень</a:t>
            </a:r>
            <a:r>
              <a:rPr lang="uk-UA" sz="2400" dirty="0" smtClean="0">
                <a:effectLst/>
              </a:rPr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96814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16624"/>
          </a:xfrm>
        </p:spPr>
        <p:txBody>
          <a:bodyPr>
            <a:normAutofit/>
          </a:bodyPr>
          <a:lstStyle/>
          <a:p>
            <a:pPr lvl="0" algn="just"/>
            <a:r>
              <a:rPr lang="uk-UA" dirty="0">
                <a:effectLst/>
              </a:rPr>
              <a:t>сила (витривалість) нервової системи до збудження - здатність витримувати тривале часто повторюване збудження. Із силою корелює опірність до гальмівної дії сторонніх подразників, особливості концентрації, величина абсолютних порогів зору і слуху (чутливість). Сила нервової системи до гальмування - це здатність витримувати часто повторювану дію гальмівного подразника, що необхідно для створення </a:t>
            </a:r>
            <a:r>
              <a:rPr lang="uk-UA" dirty="0" err="1">
                <a:effectLst/>
              </a:rPr>
              <a:t>диференціювань</a:t>
            </a:r>
            <a:r>
              <a:rPr lang="uk-UA" dirty="0">
                <a:effectLst/>
              </a:rPr>
              <a:t> - здатності розрізнення. Отже, сила свідчить про працездатність і витривалість нервової системи;</a:t>
            </a:r>
          </a:p>
          <a:p>
            <a:pPr lvl="0" algn="just"/>
            <a:r>
              <a:rPr lang="uk-UA" dirty="0">
                <a:effectLst/>
              </a:rPr>
              <a:t>динамічність - швидкість утворення умовних реакцій;</a:t>
            </a:r>
          </a:p>
          <a:p>
            <a:pPr lvl="0" algn="just"/>
            <a:r>
              <a:rPr lang="uk-UA" dirty="0">
                <a:effectLst/>
              </a:rPr>
              <a:t>рухливість нервових процесів - швидкість зміни збудження гальмуванням і гальмування збудженням. Ця властивість є основою </a:t>
            </a:r>
            <a:r>
              <a:rPr lang="uk-UA" dirty="0" err="1">
                <a:effectLst/>
              </a:rPr>
              <a:t>научуваності</a:t>
            </a:r>
            <a:r>
              <a:rPr lang="uk-UA" dirty="0">
                <a:effectLst/>
              </a:rPr>
              <a:t>;</a:t>
            </a:r>
          </a:p>
          <a:p>
            <a:pPr lvl="0" algn="just"/>
            <a:r>
              <a:rPr lang="uk-UA" dirty="0">
                <a:effectLst/>
              </a:rPr>
              <a:t>лабільність - швидкість виникнення і припинення нервових процесів.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88640"/>
            <a:ext cx="7543800" cy="914400"/>
          </a:xfrm>
        </p:spPr>
        <p:txBody>
          <a:bodyPr/>
          <a:lstStyle/>
          <a:p>
            <a:r>
              <a:rPr lang="uk-UA" sz="2400" dirty="0">
                <a:effectLst/>
              </a:rPr>
              <a:t>Б. </a:t>
            </a:r>
            <a:r>
              <a:rPr lang="uk-UA" sz="2400" dirty="0" err="1">
                <a:effectLst/>
              </a:rPr>
              <a:t>Теплов</a:t>
            </a:r>
            <a:r>
              <a:rPr lang="uk-UA" sz="2400" dirty="0">
                <a:effectLst/>
              </a:rPr>
              <a:t> і В. </a:t>
            </a:r>
            <a:r>
              <a:rPr lang="uk-UA" sz="2400" dirty="0" err="1">
                <a:effectLst/>
              </a:rPr>
              <a:t>Небилицин</a:t>
            </a:r>
            <a:r>
              <a:rPr lang="uk-UA" sz="2400" dirty="0">
                <a:effectLst/>
              </a:rPr>
              <a:t> виокремили властивості, що належать до процесів збудження і гальмування: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083205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85801"/>
            <a:ext cx="8496944" cy="5767535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uk-UA" dirty="0" smtClean="0">
                <a:effectLst/>
              </a:rPr>
              <a:t>       В</a:t>
            </a:r>
            <a:r>
              <a:rPr lang="uk-UA" dirty="0">
                <a:effectLst/>
              </a:rPr>
              <a:t>. </a:t>
            </a:r>
            <a:r>
              <a:rPr lang="uk-UA" dirty="0" err="1">
                <a:effectLst/>
              </a:rPr>
              <a:t>Небилицин</a:t>
            </a:r>
            <a:r>
              <a:rPr lang="uk-UA" dirty="0">
                <a:effectLst/>
              </a:rPr>
              <a:t> дослідив зв'язки між ВНС і психологічними проявами - наприклад, люди зі слабкою нервовою системою легше виконують монотонну роботу, а в екстремальних ситуаціях краще проявляють себе люди, що володіють силою і динамічністю.</a:t>
            </a:r>
          </a:p>
          <a:p>
            <a:pPr marL="18288" indent="0" algn="just">
              <a:buNone/>
            </a:pPr>
            <a:r>
              <a:rPr lang="uk-UA" dirty="0" smtClean="0">
                <a:effectLst/>
              </a:rPr>
              <a:t>      Три </a:t>
            </a:r>
            <a:r>
              <a:rPr lang="uk-UA" dirty="0">
                <a:effectLst/>
              </a:rPr>
              <a:t>"унітарні властивості" нервової системи (сила, врівноваженість і рухливість, за Павловим) поступово були "розщеплені" і перетворені на складне "дерево" властивостей з 15-мірною структурою: 10 первинних і 5 вторинних властивостей - сила, лабільність, рухливість, динамічність, сконцентрованість за збудженням і відповідно за гальмуванням, а далі - врівноваженість за кожною з указаних первинних властивостей (врівноваженість за силою, врівноваженість за лабільністю і т. д.)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6000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9"/>
            <a:ext cx="8856984" cy="6264696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uk-UA" dirty="0" smtClean="0">
                <a:effectLst/>
              </a:rPr>
              <a:t>       </a:t>
            </a:r>
            <a:r>
              <a:rPr lang="uk-UA" dirty="0" smtClean="0">
                <a:solidFill>
                  <a:srgbClr val="FFC000"/>
                </a:solidFill>
                <a:effectLst/>
              </a:rPr>
              <a:t>Диференціально-психологічний </a:t>
            </a:r>
            <a:r>
              <a:rPr lang="uk-UA" dirty="0">
                <a:solidFill>
                  <a:srgbClr val="FFC000"/>
                </a:solidFill>
                <a:effectLst/>
              </a:rPr>
              <a:t>і диференціально-психофізіологічний </a:t>
            </a:r>
            <a:r>
              <a:rPr lang="uk-UA" dirty="0" smtClean="0">
                <a:solidFill>
                  <a:srgbClr val="FFC000"/>
                </a:solidFill>
                <a:effectLst/>
              </a:rPr>
              <a:t>(сучасні) підходи</a:t>
            </a:r>
            <a:r>
              <a:rPr lang="uk-UA" dirty="0" smtClean="0">
                <a:effectLst/>
              </a:rPr>
              <a:t> </a:t>
            </a:r>
            <a:r>
              <a:rPr lang="uk-UA" dirty="0">
                <a:effectLst/>
              </a:rPr>
              <a:t>до вивчення індивідуальних відмінностей між людьми тривалий час розвивалися незалежно. </a:t>
            </a:r>
            <a:endParaRPr lang="uk-UA" dirty="0" smtClean="0">
              <a:effectLst/>
            </a:endParaRPr>
          </a:p>
          <a:p>
            <a:pPr marL="18288" indent="0" algn="just">
              <a:buNone/>
            </a:pPr>
            <a:r>
              <a:rPr lang="uk-UA" dirty="0" smtClean="0">
                <a:effectLst/>
              </a:rPr>
              <a:t>       Перші </a:t>
            </a:r>
            <a:r>
              <a:rPr lang="uk-UA" dirty="0">
                <a:effectLst/>
              </a:rPr>
              <a:t>результати зіставлення деяких диференціально-психологічних і диференціально-психофізіологічних характеристик дали підстави для тверджень, що багато інтелектуальних і </a:t>
            </a:r>
            <a:r>
              <a:rPr lang="uk-UA" dirty="0" err="1">
                <a:effectLst/>
              </a:rPr>
              <a:t>темпераментальних</a:t>
            </a:r>
            <a:r>
              <a:rPr lang="uk-UA" dirty="0">
                <a:effectLst/>
              </a:rPr>
              <a:t> характеристик тісно пов'язані з інтегральними характеристиками біоелектричної активності мозку людини. Наприклад, швидкість психічних процесів, що відіграє важливу роль у загальному рівні інтелекту, позитивно пов'язана з рівнем просторово-часової синхронізації ЕЕГ-процесів (або </a:t>
            </a:r>
            <a:r>
              <a:rPr lang="uk-UA" dirty="0" err="1">
                <a:effectLst/>
              </a:rPr>
              <a:t>загальномозковою</a:t>
            </a:r>
            <a:r>
              <a:rPr lang="uk-UA" dirty="0">
                <a:effectLst/>
              </a:rPr>
              <a:t> лабільністю); рухливість психічних процесів (пластичність), що входить до структури креативності, позитивно пов'язана з варіабельністю викликаних потенціалів (або </a:t>
            </a:r>
            <a:r>
              <a:rPr lang="uk-UA" dirty="0" err="1">
                <a:effectLst/>
              </a:rPr>
              <a:t>стохастичністю</a:t>
            </a:r>
            <a:r>
              <a:rPr lang="uk-UA" dirty="0">
                <a:effectLst/>
              </a:rPr>
              <a:t> нейронних сіток мозку); характеристики розумової і психомоторної витривалості, що визначають загальну працездатність людини, негативно пов'язані із загальною "потужністю" </a:t>
            </a:r>
            <a:r>
              <a:rPr lang="uk-UA" dirty="0" err="1">
                <a:effectLst/>
              </a:rPr>
              <a:t>активованості</a:t>
            </a:r>
            <a:r>
              <a:rPr lang="uk-UA" dirty="0">
                <a:effectLst/>
              </a:rPr>
              <a:t> (за показниками енергії повільних ритмів ЕЕГ</a:t>
            </a:r>
            <a:r>
              <a:rPr lang="uk-UA" dirty="0" smtClean="0">
                <a:effectLst/>
              </a:rPr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3033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060848"/>
            <a:ext cx="8784976" cy="3096344"/>
          </a:xfrm>
        </p:spPr>
        <p:txBody>
          <a:bodyPr>
            <a:normAutofit/>
          </a:bodyPr>
          <a:lstStyle/>
          <a:p>
            <a:pPr lvl="1"/>
            <a:r>
              <a:rPr lang="uk-UA" sz="2100" dirty="0">
                <a:effectLst/>
              </a:rPr>
              <a:t>зорієнтований на моделі мозку чи нервової системи (підхід Б. Теплова і В. </a:t>
            </a:r>
            <a:r>
              <a:rPr lang="uk-UA" sz="2100" dirty="0" err="1">
                <a:effectLst/>
              </a:rPr>
              <a:t>Небилицина</a:t>
            </a:r>
            <a:r>
              <a:rPr lang="uk-UA" sz="2100" dirty="0">
                <a:effectLst/>
              </a:rPr>
              <a:t>);</a:t>
            </a:r>
          </a:p>
          <a:p>
            <a:pPr lvl="1"/>
            <a:r>
              <a:rPr lang="uk-UA" sz="2100" dirty="0">
                <a:effectLst/>
              </a:rPr>
              <a:t>зорієнтований на моделі поведінки (дослідження П, Симонова, В. </a:t>
            </a:r>
            <a:r>
              <a:rPr lang="uk-UA" sz="2100" dirty="0" err="1">
                <a:effectLst/>
              </a:rPr>
              <a:t>Русалова</a:t>
            </a:r>
            <a:r>
              <a:rPr lang="uk-UA" sz="2100" dirty="0" smtClean="0">
                <a:effectLst/>
              </a:rPr>
              <a:t>);</a:t>
            </a:r>
          </a:p>
          <a:p>
            <a:pPr lvl="1"/>
            <a:r>
              <a:rPr lang="uk-UA" sz="2100" dirty="0" smtClean="0">
                <a:effectLst/>
              </a:rPr>
              <a:t>зосереджений </a:t>
            </a:r>
            <a:r>
              <a:rPr lang="uk-UA" sz="2100" dirty="0">
                <a:effectLst/>
              </a:rPr>
              <a:t>на моделях людини (дослідження В. </a:t>
            </a:r>
            <a:r>
              <a:rPr lang="uk-UA" sz="2100" dirty="0" err="1">
                <a:effectLst/>
              </a:rPr>
              <a:t>Мерліна</a:t>
            </a:r>
            <a:r>
              <a:rPr lang="uk-UA" sz="2100" dirty="0">
                <a:effectLst/>
              </a:rPr>
              <a:t>).</a:t>
            </a:r>
            <a:endParaRPr lang="uk-UA" sz="21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43232" cy="1642120"/>
          </a:xfrm>
        </p:spPr>
        <p:txBody>
          <a:bodyPr/>
          <a:lstStyle/>
          <a:p>
            <a:pPr algn="just"/>
            <a:r>
              <a:rPr lang="uk-UA" sz="2400" dirty="0" smtClean="0">
                <a:effectLst/>
              </a:rPr>
              <a:t>        І</a:t>
            </a:r>
            <a:r>
              <a:rPr lang="uk-UA" sz="2400" dirty="0">
                <a:effectLst/>
              </a:rPr>
              <a:t>. </a:t>
            </a:r>
            <a:r>
              <a:rPr lang="uk-UA" sz="2400" dirty="0" err="1">
                <a:effectLst/>
              </a:rPr>
              <a:t>Боєв</a:t>
            </a:r>
            <a:r>
              <a:rPr lang="uk-UA" sz="2400" dirty="0">
                <a:effectLst/>
              </a:rPr>
              <a:t>, С. Золотарьов розрізняють такі основні підходи у дослідженні індивідуально-психологічних відмінностей залежно від орієнтації на певні моделі: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04956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85801"/>
            <a:ext cx="8640960" cy="5839543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uk-UA" dirty="0" smtClean="0">
                <a:effectLst/>
              </a:rPr>
              <a:t>       В</a:t>
            </a:r>
            <a:r>
              <a:rPr lang="uk-UA" dirty="0">
                <a:effectLst/>
              </a:rPr>
              <a:t>. </a:t>
            </a:r>
            <a:r>
              <a:rPr lang="uk-UA" dirty="0" err="1">
                <a:effectLst/>
              </a:rPr>
              <a:t>Русалов</a:t>
            </a:r>
            <a:r>
              <a:rPr lang="uk-UA" dirty="0">
                <a:effectLst/>
              </a:rPr>
              <a:t> запропонував концепцію </a:t>
            </a:r>
            <a:r>
              <a:rPr lang="uk-UA" dirty="0" err="1">
                <a:effectLst/>
              </a:rPr>
              <a:t>трирівневої</a:t>
            </a:r>
            <a:r>
              <a:rPr lang="uk-UA" dirty="0">
                <a:effectLst/>
              </a:rPr>
              <a:t> структури властивостей нервової системи. На додаток до рівнів, запропонованих В. </a:t>
            </a:r>
            <a:r>
              <a:rPr lang="uk-UA" dirty="0" err="1">
                <a:effectLst/>
              </a:rPr>
              <a:t>Небилициним</a:t>
            </a:r>
            <a:r>
              <a:rPr lang="uk-UA" dirty="0">
                <a:effectLst/>
              </a:rPr>
              <a:t> (рівень нейронів і рівень комплексів структур мозку), </a:t>
            </a:r>
            <a:r>
              <a:rPr lang="uk-UA" dirty="0" err="1">
                <a:effectLst/>
              </a:rPr>
              <a:t>Русалов</a:t>
            </a:r>
            <a:r>
              <a:rPr lang="uk-UA" dirty="0">
                <a:effectLst/>
              </a:rPr>
              <a:t> запровадив третій рівень - властивості цілого мозку, що відображають функціональні параметри інтеграції нервових процесів у мозку. Він відзначав, що цей рівень - найважливіший для аналізу фізіологічних основ індивідуальних відмінностей у формально-динамічних параметрах поведінки (включаючи особливості темпераменту і загальних здібностей).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3292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9"/>
            <a:ext cx="8784976" cy="6408712"/>
          </a:xfrm>
        </p:spPr>
        <p:txBody>
          <a:bodyPr>
            <a:normAutofit fontScale="92500"/>
          </a:bodyPr>
          <a:lstStyle/>
          <a:p>
            <a:pPr marL="18288" indent="0" algn="just">
              <a:spcBef>
                <a:spcPts val="0"/>
              </a:spcBef>
              <a:buNone/>
            </a:pPr>
            <a:r>
              <a:rPr lang="uk-UA" dirty="0" smtClean="0">
                <a:effectLst/>
              </a:rPr>
              <a:t>        В</a:t>
            </a:r>
            <a:r>
              <a:rPr lang="uk-UA" dirty="0">
                <a:effectLst/>
              </a:rPr>
              <a:t>. </a:t>
            </a:r>
            <a:r>
              <a:rPr lang="uk-UA" dirty="0" err="1">
                <a:effectLst/>
              </a:rPr>
              <a:t>Мерлін</a:t>
            </a:r>
            <a:r>
              <a:rPr lang="uk-UA" dirty="0">
                <a:effectLst/>
              </a:rPr>
              <a:t> розглядав темперамент як структуру, що належить до формально-динамічного аспекту індивідуальної поведінки, відносно незалежного від змістового аспекту. Дослідник зосередився не на окремих вимірюваннях темпераменту, а на комплексах його властивостей. Порівнюючи свою концепцію з </a:t>
            </a:r>
            <a:r>
              <a:rPr lang="uk-UA" dirty="0" err="1">
                <a:effectLst/>
              </a:rPr>
              <a:t>ідіографічним</a:t>
            </a:r>
            <a:r>
              <a:rPr lang="uk-UA" dirty="0">
                <a:effectLst/>
              </a:rPr>
              <a:t> підходом до вивчення особистості, </a:t>
            </a:r>
            <a:r>
              <a:rPr lang="uk-UA" dirty="0" err="1">
                <a:effectLst/>
              </a:rPr>
              <a:t>Мерлін</a:t>
            </a:r>
            <a:r>
              <a:rPr lang="uk-UA" dirty="0">
                <a:effectLst/>
              </a:rPr>
              <a:t> визначав її як «інтегральну теорію індивідуальності», наголошуючи, що поняття «індивідуальність» охоплює всю сукупність властивостей людини. За принципом системного аналізу він розрізняв такі рівні у структурі індивідуальності: біохімічний, соматичний, </a:t>
            </a:r>
            <a:r>
              <a:rPr lang="uk-UA" dirty="0" err="1">
                <a:effectLst/>
              </a:rPr>
              <a:t>нейродинамічний</a:t>
            </a:r>
            <a:r>
              <a:rPr lang="uk-UA" dirty="0">
                <a:effectLst/>
              </a:rPr>
              <a:t> (властивості нервової системи), </a:t>
            </a:r>
            <a:r>
              <a:rPr lang="uk-UA" dirty="0" err="1">
                <a:effectLst/>
              </a:rPr>
              <a:t>психодинамічний</a:t>
            </a:r>
            <a:r>
              <a:rPr lang="uk-UA" dirty="0">
                <a:effectLst/>
              </a:rPr>
              <a:t> (темперамент), властивості особистості, соціальні ролі. </a:t>
            </a:r>
            <a:r>
              <a:rPr lang="uk-UA" dirty="0" err="1">
                <a:effectLst/>
              </a:rPr>
              <a:t>Мерлін</a:t>
            </a:r>
            <a:r>
              <a:rPr lang="uk-UA" dirty="0">
                <a:effectLst/>
              </a:rPr>
              <a:t> та його колеги також вивчали </a:t>
            </a:r>
            <a:r>
              <a:rPr lang="uk-UA" dirty="0" err="1">
                <a:effectLst/>
              </a:rPr>
              <a:t>успадковуваність</a:t>
            </a:r>
            <a:r>
              <a:rPr lang="uk-UA" dirty="0">
                <a:effectLst/>
              </a:rPr>
              <a:t> загальних властивостей нервової системи. </a:t>
            </a:r>
            <a:endParaRPr lang="uk-UA" dirty="0" smtClean="0">
              <a:effectLst/>
            </a:endParaRPr>
          </a:p>
          <a:p>
            <a:pPr marL="18288" indent="0" algn="just">
              <a:spcBef>
                <a:spcPts val="0"/>
              </a:spcBef>
              <a:buNone/>
            </a:pPr>
            <a:r>
              <a:rPr lang="uk-UA" dirty="0" smtClean="0">
                <a:effectLst/>
              </a:rPr>
              <a:t>       Дослідження </a:t>
            </a:r>
            <a:r>
              <a:rPr lang="uk-UA" dirty="0">
                <a:effectLst/>
              </a:rPr>
              <a:t>на близнятах довели, що </a:t>
            </a:r>
            <a:r>
              <a:rPr lang="uk-UA" dirty="0" err="1" smtClean="0">
                <a:effectLst/>
              </a:rPr>
              <a:t>внутрішньопарна</a:t>
            </a:r>
            <a:r>
              <a:rPr lang="uk-UA" dirty="0" smtClean="0">
                <a:effectLst/>
              </a:rPr>
              <a:t> </a:t>
            </a:r>
            <a:r>
              <a:rPr lang="uk-UA" dirty="0">
                <a:effectLst/>
              </a:rPr>
              <a:t>подібність показників </a:t>
            </a:r>
            <a:r>
              <a:rPr lang="uk-UA" dirty="0" smtClean="0">
                <a:effectLst/>
              </a:rPr>
              <a:t>ЕЕГ </a:t>
            </a:r>
            <a:r>
              <a:rPr lang="uk-UA" dirty="0">
                <a:effectLst/>
              </a:rPr>
              <a:t>у них надзвичайно висока, причому це стосується і дітей, і літніх осіб. Також було виявлено існування стійких в онтогенезі ВНС (динамічності й сили), однак надійних даних про їх </a:t>
            </a:r>
            <a:r>
              <a:rPr lang="uk-UA" dirty="0" err="1">
                <a:effectLst/>
              </a:rPr>
              <a:t>успадковуваність</a:t>
            </a:r>
            <a:r>
              <a:rPr lang="uk-UA" dirty="0">
                <a:effectLst/>
              </a:rPr>
              <a:t> немає. Можна зробити висновок про стійкість ВНС, але не можна пояснити природу їх походження. Отже, біологічне, визначаючи поведінку людини та її індивідуальні варіації, не завжди успадковується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5310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348880"/>
            <a:ext cx="7543800" cy="914400"/>
          </a:xfrm>
        </p:spPr>
        <p:txBody>
          <a:bodyPr/>
          <a:lstStyle/>
          <a:p>
            <a:pPr algn="ctr"/>
            <a:r>
              <a:rPr lang="uk-UA" sz="2800" b="1" dirty="0" smtClean="0">
                <a:effectLst/>
              </a:rPr>
              <a:t>3. Спеціальна </a:t>
            </a:r>
            <a:r>
              <a:rPr lang="uk-UA" sz="2800" b="1" dirty="0">
                <a:effectLst/>
              </a:rPr>
              <a:t>теорія індивідуальності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3031876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484784"/>
            <a:ext cx="9036496" cy="5373216"/>
          </a:xfrm>
        </p:spPr>
        <p:txBody>
          <a:bodyPr>
            <a:normAutofit lnSpcReduction="10000"/>
          </a:bodyPr>
          <a:lstStyle/>
          <a:p>
            <a:pPr marL="18288" indent="0" algn="just">
              <a:buNone/>
            </a:pPr>
            <a:r>
              <a:rPr lang="uk-UA" dirty="0">
                <a:effectLst/>
              </a:rPr>
              <a:t>1. Біологічні чинники індивідуальності - це не тільки тілесна, </a:t>
            </a:r>
            <a:r>
              <a:rPr lang="uk-UA" dirty="0" err="1">
                <a:effectLst/>
              </a:rPr>
              <a:t>морфофункціональна</a:t>
            </a:r>
            <a:r>
              <a:rPr lang="uk-UA" dirty="0">
                <a:effectLst/>
              </a:rPr>
              <a:t> організація людини, а й програми поведінки, що сформувалися в процесі еволюції живого світу. Програми починають діяти з моменту зачаття, і вже на третьому місяці життя ембріона виявляються стійкі форми індивідуальної поведінки. Підтверджено наявність таких програм</a:t>
            </a:r>
            <a:r>
              <a:rPr lang="uk-UA" dirty="0" smtClean="0">
                <a:effectLst/>
              </a:rPr>
              <a:t>:</a:t>
            </a:r>
          </a:p>
          <a:p>
            <a:pPr lvl="1" algn="just"/>
            <a:r>
              <a:rPr lang="uk-UA" sz="2000" dirty="0">
                <a:effectLst/>
              </a:rPr>
              <a:t>К/к-стратегія, </a:t>
            </a:r>
            <a:r>
              <a:rPr lang="uk-UA" sz="2000" dirty="0" err="1">
                <a:effectLst/>
              </a:rPr>
              <a:t>загальнобіологічна</a:t>
            </a:r>
            <a:r>
              <a:rPr lang="uk-UA" sz="2000" dirty="0">
                <a:effectLst/>
              </a:rPr>
              <a:t> програма, яка характеризує переважання репродуктивних механізмів поведінки над соціокультурними (Б. Вільсон і </a:t>
            </a:r>
            <a:r>
              <a:rPr lang="uk-UA" sz="2000" dirty="0" err="1">
                <a:effectLst/>
              </a:rPr>
              <a:t>Дж</a:t>
            </a:r>
            <a:r>
              <a:rPr lang="uk-UA" sz="2000" dirty="0">
                <a:effectLst/>
              </a:rPr>
              <a:t>. </a:t>
            </a:r>
            <a:r>
              <a:rPr lang="uk-UA" sz="2000" dirty="0" err="1">
                <a:effectLst/>
              </a:rPr>
              <a:t>Раштон</a:t>
            </a:r>
            <a:r>
              <a:rPr lang="uk-UA" sz="2000" dirty="0">
                <a:effectLst/>
              </a:rPr>
              <a:t>);</a:t>
            </a:r>
            <a:endParaRPr lang="uk-UA" sz="1600" dirty="0">
              <a:effectLst/>
            </a:endParaRPr>
          </a:p>
          <a:p>
            <a:pPr lvl="1" algn="just"/>
            <a:r>
              <a:rPr lang="uk-UA" sz="2000" dirty="0">
                <a:effectLst/>
              </a:rPr>
              <a:t>програма зростання, або </a:t>
            </a:r>
            <a:r>
              <a:rPr lang="uk-UA" sz="2000" dirty="0" err="1">
                <a:effectLst/>
              </a:rPr>
              <a:t>граціалізації</a:t>
            </a:r>
            <a:r>
              <a:rPr lang="uk-UA" sz="2000" dirty="0">
                <a:effectLst/>
              </a:rPr>
              <a:t>, що визначає співвідношення дитячого і дорослого у вигляді і поведінці (відкрили радянські дослідники А. </a:t>
            </a:r>
            <a:r>
              <a:rPr lang="uk-UA" sz="2000" dirty="0" smtClean="0">
                <a:effectLst/>
              </a:rPr>
              <a:t>Малиновський </a:t>
            </a:r>
            <a:r>
              <a:rPr lang="uk-UA" sz="2000" dirty="0">
                <a:effectLst/>
              </a:rPr>
              <a:t>і Я. </a:t>
            </a:r>
            <a:r>
              <a:rPr lang="uk-UA" sz="2000" dirty="0" err="1">
                <a:effectLst/>
              </a:rPr>
              <a:t>Рогінський</a:t>
            </a:r>
            <a:r>
              <a:rPr lang="uk-UA" sz="2000" dirty="0">
                <a:effectLst/>
              </a:rPr>
              <a:t>);</a:t>
            </a:r>
            <a:endParaRPr lang="uk-UA" sz="1600" dirty="0">
              <a:effectLst/>
            </a:endParaRPr>
          </a:p>
          <a:p>
            <a:pPr lvl="1" algn="just"/>
            <a:r>
              <a:rPr lang="uk-UA" sz="2000" dirty="0">
                <a:effectLst/>
              </a:rPr>
              <a:t>програма енерговитрат, що регламентує переважання механізму жирового обміну, тобто інтенсивного накопичення енергії і меншої її витрати (асиміляція), або механізму вуглеводного обміну (дисиміляція), що також відображається в поведінці і морфології людини (В. </a:t>
            </a:r>
            <a:r>
              <a:rPr lang="uk-UA" sz="2000" dirty="0" err="1">
                <a:effectLst/>
              </a:rPr>
              <a:t>Бунак</a:t>
            </a:r>
            <a:r>
              <a:rPr lang="uk-UA" sz="2000" dirty="0" smtClean="0">
                <a:effectLst/>
              </a:rPr>
              <a:t>).</a:t>
            </a:r>
            <a:endParaRPr lang="uk-UA" dirty="0">
              <a:effectLst/>
            </a:endParaRPr>
          </a:p>
          <a:p>
            <a:pPr algn="just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224136"/>
          </a:xfrm>
        </p:spPr>
        <p:txBody>
          <a:bodyPr/>
          <a:lstStyle/>
          <a:p>
            <a:pPr algn="just"/>
            <a:r>
              <a:rPr lang="uk-UA" sz="2400" dirty="0">
                <a:effectLst/>
              </a:rPr>
              <a:t>На розшифрування конкретної дії біологічних чинників спрямована спеціальна теорія індивідуальності (В. </a:t>
            </a:r>
            <a:r>
              <a:rPr lang="uk-UA" sz="2400" dirty="0" err="1">
                <a:effectLst/>
              </a:rPr>
              <a:t>Русалов</a:t>
            </a:r>
            <a:r>
              <a:rPr lang="uk-UA" sz="2400" dirty="0">
                <a:effectLst/>
              </a:rPr>
              <a:t>). Вона ґрунтується на таких положеннях</a:t>
            </a:r>
            <a:r>
              <a:rPr lang="uk-UA" sz="2400" dirty="0" smtClean="0">
                <a:effectLst/>
              </a:rPr>
              <a:t>: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7623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1772816"/>
            <a:ext cx="6171024" cy="2434208"/>
          </a:xfrm>
        </p:spPr>
        <p:txBody>
          <a:bodyPr/>
          <a:lstStyle/>
          <a:p>
            <a:pPr algn="ctr"/>
            <a:r>
              <a:rPr lang="uk-UA" sz="2800" b="1" dirty="0">
                <a:effectLst/>
              </a:rPr>
              <a:t>1. Індивідуальність - інтегральна </a:t>
            </a:r>
            <a:r>
              <a:rPr lang="uk-UA" sz="2800" b="1" dirty="0" err="1">
                <a:effectLst/>
              </a:rPr>
              <a:t>біопсихосоціальна</a:t>
            </a:r>
            <a:r>
              <a:rPr lang="uk-UA" sz="2800" b="1" dirty="0">
                <a:effectLst/>
              </a:rPr>
              <a:t> характеристика людини</a:t>
            </a:r>
            <a:br>
              <a:rPr lang="uk-UA" sz="2800" b="1" dirty="0">
                <a:effectLst/>
              </a:rPr>
            </a:b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415288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7"/>
            <a:ext cx="8568952" cy="6192688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uk-UA" sz="2000" dirty="0">
                <a:effectLst/>
              </a:rPr>
              <a:t>2. Існують два типи законів, які діють одночасно. Внаслідок дії одних формуються предметно-змістові характеристики психіки (мотиви, інтелект, спрямованість), внаслідок дії інших - формально-динамічні особливості індивідуальної поведінки. Структура узагальнення предметно-змістових характеристик задається ззовні середовищем, забезпечуючи мінливість психіки. Формально-динамічні властивості зумовлені дією узагальнених біологічних програм. Отже, формально-динамічні властивості, що характеризують усі види людської діяльності, допомагають зберігати стійкість, а предметно-змістові - змінюватися, пристосовуючись до середовища.</a:t>
            </a:r>
          </a:p>
          <a:p>
            <a:pPr marL="18288" indent="0" algn="just">
              <a:buNone/>
            </a:pPr>
            <a:r>
              <a:rPr lang="uk-UA" sz="2000" dirty="0">
                <a:effectLst/>
              </a:rPr>
              <a:t>3. Вроджені програми узагальнюються за трьома напрямами: </a:t>
            </a:r>
            <a:r>
              <a:rPr lang="uk-UA" sz="2000" dirty="0" err="1">
                <a:effectLst/>
              </a:rPr>
              <a:t>динамічно</a:t>
            </a:r>
            <a:r>
              <a:rPr lang="uk-UA" sz="2000" dirty="0">
                <a:effectLst/>
              </a:rPr>
              <a:t>-енергетичні характеристики поведінки (витривалість, пластичність, швидкість); емоційні характеристики (чутливість, лабільність, домінуючий настрій); надання переваги (</a:t>
            </a:r>
            <a:r>
              <a:rPr lang="uk-UA" sz="2000" dirty="0" err="1">
                <a:effectLst/>
              </a:rPr>
              <a:t>стимульному</a:t>
            </a:r>
            <a:r>
              <a:rPr lang="uk-UA" sz="2000" dirty="0">
                <a:effectLst/>
              </a:rPr>
              <a:t> середовищу, когнітивному стилю). Отже, життєстійкість, чутливість, прагнення до різноманітності або монотонності є стійкими, практично незмінними властивостями людини.</a:t>
            </a:r>
          </a:p>
          <a:p>
            <a:pPr algn="just"/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612574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85801"/>
            <a:ext cx="7618040" cy="5407495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uk-UA" sz="2000" dirty="0">
                <a:effectLst/>
              </a:rPr>
              <a:t>4. Формальні властивості (темперамент) не існують ізольовано, а включаються в більш високоорганізовані структури особистості (це положення збігається із запропонованим В. </a:t>
            </a:r>
            <a:r>
              <a:rPr lang="uk-UA" sz="2000" dirty="0" err="1">
                <a:effectLst/>
              </a:rPr>
              <a:t>Мерліним</a:t>
            </a:r>
            <a:r>
              <a:rPr lang="uk-UA" sz="2000" dirty="0">
                <a:effectLst/>
              </a:rPr>
              <a:t> визначенням індивідуальності як ієрархічної системи).</a:t>
            </a:r>
          </a:p>
          <a:p>
            <a:pPr marL="18288" indent="0" algn="just">
              <a:buNone/>
            </a:pPr>
            <a:r>
              <a:rPr lang="uk-UA" sz="2000" dirty="0">
                <a:effectLst/>
              </a:rPr>
              <a:t>5. Формально-динамічні характеристики не тільки є передумовами та умовами діяльності, а й впливають на її динаміку, своєрідність і стиль, тобто можуть визначати кінцеві результати діяльності.</a:t>
            </a:r>
          </a:p>
          <a:p>
            <a:pPr marL="18288" indent="0" algn="just">
              <a:buNone/>
            </a:pPr>
            <a:r>
              <a:rPr lang="uk-UA" sz="2000" dirty="0" smtClean="0">
                <a:effectLst/>
              </a:rPr>
              <a:t>         Отже</a:t>
            </a:r>
            <a:r>
              <a:rPr lang="uk-UA" sz="2000" dirty="0">
                <a:effectLst/>
              </a:rPr>
              <a:t>, спеціальна теорія індивідуальності - це теорія про походження, структуру і місце біологічних факторів (темпераменту) у загальній структурі індивідуальних властивостей людини.</a:t>
            </a:r>
          </a:p>
          <a:p>
            <a:pPr algn="just"/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82884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85801"/>
            <a:ext cx="7920880" cy="5407495"/>
          </a:xfrm>
        </p:spPr>
        <p:txBody>
          <a:bodyPr>
            <a:noAutofit/>
          </a:bodyPr>
          <a:lstStyle/>
          <a:p>
            <a:pPr marL="18288" indent="0" algn="just">
              <a:buNone/>
            </a:pPr>
            <a:r>
              <a:rPr lang="uk-UA" sz="3200" dirty="0" smtClean="0">
                <a:effectLst/>
              </a:rPr>
              <a:t>      </a:t>
            </a:r>
            <a:r>
              <a:rPr lang="uk-UA" sz="3200" b="1" i="1" dirty="0" smtClean="0">
                <a:effectLst/>
              </a:rPr>
              <a:t>Індивідуальність</a:t>
            </a:r>
            <a:r>
              <a:rPr lang="uk-UA" sz="3200" dirty="0" smtClean="0">
                <a:effectLst/>
              </a:rPr>
              <a:t> </a:t>
            </a:r>
            <a:r>
              <a:rPr lang="uk-UA" sz="3200" dirty="0">
                <a:effectLst/>
              </a:rPr>
              <a:t>(лат. </a:t>
            </a:r>
            <a:r>
              <a:rPr lang="uk-UA" sz="3200" dirty="0" err="1">
                <a:effectLst/>
              </a:rPr>
              <a:t>іndividuum</a:t>
            </a:r>
            <a:r>
              <a:rPr lang="uk-UA" sz="3200" dirty="0">
                <a:effectLst/>
              </a:rPr>
              <a:t> – неподільне) – визначення людини з погляду своєрідності її психофізіологічних і психологічних якостей, що відрізняють її від інших людей і характеризують унікальність її можливостей у сфері взаємодії з навколишнім світом; глибинний рівень ієрархічної організації психічних властивостей людини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86989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768756"/>
              </p:ext>
            </p:extLst>
          </p:nvPr>
        </p:nvGraphicFramePr>
        <p:xfrm>
          <a:off x="0" y="980727"/>
          <a:ext cx="9036496" cy="543960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123728"/>
                <a:gridCol w="4954504"/>
                <a:gridCol w="1958264"/>
              </a:tblGrid>
              <a:tr h="302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Рівні у структурі індивідуальності</a:t>
                      </a:r>
                      <a:endParaRPr lang="uk-UA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Властивості, що належать до кожного рівня</a:t>
                      </a:r>
                      <a:endParaRPr lang="uk-UA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Системо-твірні властивості</a:t>
                      </a:r>
                      <a:endParaRPr lang="uk-UA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</a:tr>
              <a:tr h="15128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В. </a:t>
                      </a:r>
                      <a:r>
                        <a:rPr lang="uk-UA" sz="2000" dirty="0" err="1">
                          <a:effectLst/>
                        </a:rPr>
                        <a:t>Ананьев</a:t>
                      </a:r>
                      <a:r>
                        <a:rPr lang="uk-UA" sz="2000" dirty="0">
                          <a:effectLst/>
                        </a:rPr>
                        <a:t> (1969)</a:t>
                      </a:r>
                      <a:endParaRPr lang="uk-UA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6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1. Індивід</a:t>
                      </a:r>
                      <a:endParaRPr lang="uk-UA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 dirty="0">
                          <a:effectLst/>
                        </a:rPr>
                        <a:t>Стать, вік, конституція, </a:t>
                      </a:r>
                      <a:r>
                        <a:rPr lang="uk-UA" sz="2000" dirty="0" err="1">
                          <a:effectLst/>
                        </a:rPr>
                        <a:t>нейродинаміка</a:t>
                      </a:r>
                      <a:r>
                        <a:rPr lang="uk-UA" sz="2000" dirty="0">
                          <a:effectLst/>
                        </a:rPr>
                        <a:t>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 dirty="0">
                          <a:effectLst/>
                        </a:rPr>
                        <a:t>Психофізіологічні функції, органічні потреби.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 dirty="0">
                          <a:effectLst/>
                        </a:rPr>
                        <a:t>Задатки, темперамент</a:t>
                      </a:r>
                      <a:endParaRPr lang="uk-UA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Властивості особистості</a:t>
                      </a:r>
                      <a:endParaRPr lang="uk-UA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 anchor="ctr"/>
                </a:tc>
              </a:tr>
              <a:tr h="56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2. Суб'єкт діяльності</a:t>
                      </a:r>
                      <a:endParaRPr lang="uk-UA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>
                          <a:effectLst/>
                        </a:rPr>
                        <a:t>Когнітивні характеристики, комунікативні властивості, працездатність.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>
                          <a:effectLst/>
                        </a:rPr>
                        <a:t>Здібності</a:t>
                      </a:r>
                      <a:endParaRPr lang="uk-UA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6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3. Особистість</a:t>
                      </a:r>
                      <a:endParaRPr lang="uk-UA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 dirty="0">
                          <a:effectLst/>
                        </a:rPr>
                        <a:t>Статус, соціальні ролі, структура цінностей.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 dirty="0">
                          <a:effectLst/>
                        </a:rPr>
                        <a:t>Мотивація поведінки.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 dirty="0">
                          <a:effectLst/>
                        </a:rPr>
                        <a:t>Характер, схильності</a:t>
                      </a:r>
                      <a:endParaRPr lang="uk-UA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08912" cy="914400"/>
          </a:xfrm>
        </p:spPr>
        <p:txBody>
          <a:bodyPr/>
          <a:lstStyle/>
          <a:p>
            <a:pPr algn="ctr"/>
            <a:r>
              <a:rPr lang="uk-UA" sz="2400" b="1" dirty="0">
                <a:effectLst/>
              </a:rPr>
              <a:t>Структура індивідуальності в концепціях </a:t>
            </a:r>
            <a:r>
              <a:rPr lang="uk-UA" sz="2400" b="1" dirty="0" err="1">
                <a:effectLst/>
              </a:rPr>
              <a:t>Б.Ананьева</a:t>
            </a:r>
            <a:r>
              <a:rPr lang="uk-UA" sz="2400" b="1" dirty="0">
                <a:effectLst/>
              </a:rPr>
              <a:t>, </a:t>
            </a:r>
            <a:r>
              <a:rPr lang="uk-UA" sz="2400" b="1" dirty="0" err="1">
                <a:effectLst/>
              </a:rPr>
              <a:t>В.Мерліна</a:t>
            </a:r>
            <a:r>
              <a:rPr lang="uk-UA" sz="2400" b="1" dirty="0">
                <a:effectLst/>
              </a:rPr>
              <a:t>, </a:t>
            </a:r>
            <a:r>
              <a:rPr lang="uk-UA" sz="2400" b="1" dirty="0" err="1" smtClean="0">
                <a:effectLst/>
              </a:rPr>
              <a:t>Є.Голубєвої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3144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250651"/>
              </p:ext>
            </p:extLst>
          </p:nvPr>
        </p:nvGraphicFramePr>
        <p:xfrm>
          <a:off x="0" y="1124744"/>
          <a:ext cx="9144001" cy="3400672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025054"/>
                <a:gridCol w="5137384"/>
                <a:gridCol w="1981563"/>
              </a:tblGrid>
              <a:tr h="42508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В. </a:t>
                      </a:r>
                      <a:r>
                        <a:rPr lang="uk-UA" sz="2000" dirty="0" err="1">
                          <a:effectLst/>
                        </a:rPr>
                        <a:t>Мерлін</a:t>
                      </a:r>
                      <a:r>
                        <a:rPr lang="uk-UA" sz="2000" dirty="0">
                          <a:effectLst/>
                        </a:rPr>
                        <a:t> (1986)</a:t>
                      </a:r>
                      <a:endParaRPr lang="uk-UA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50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1. Властивості організму</a:t>
                      </a:r>
                      <a:endParaRPr lang="uk-UA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>
                          <a:effectLst/>
                        </a:rPr>
                        <a:t>Біохімічні властивості.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>
                          <a:effectLst/>
                        </a:rPr>
                        <a:t>Загальносоматичні властивості</a:t>
                      </a:r>
                      <a:endParaRPr lang="uk-UA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Індивідуальний стиль діяльності</a:t>
                      </a:r>
                      <a:endParaRPr lang="uk-UA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 anchor="ctr"/>
                </a:tc>
              </a:tr>
              <a:tr h="850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2. Психічні властивості</a:t>
                      </a:r>
                      <a:endParaRPr lang="uk-UA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>
                          <a:effectLst/>
                        </a:rPr>
                        <a:t>Темперамент.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>
                          <a:effectLst/>
                        </a:rPr>
                        <a:t>Властивості особистості</a:t>
                      </a:r>
                      <a:endParaRPr lang="uk-UA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75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3. Соціально-психологічні властивості</a:t>
                      </a:r>
                      <a:endParaRPr lang="uk-UA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 dirty="0">
                          <a:effectLst/>
                        </a:rPr>
                        <a:t>Соціальні ролі в соціальній групі.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 dirty="0">
                          <a:effectLst/>
                        </a:rPr>
                        <a:t>Соціальні ролі в історичних спільнотах</a:t>
                      </a:r>
                      <a:endParaRPr lang="uk-UA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42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903771"/>
              </p:ext>
            </p:extLst>
          </p:nvPr>
        </p:nvGraphicFramePr>
        <p:xfrm>
          <a:off x="-2" y="908720"/>
          <a:ext cx="9144001" cy="449637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025054"/>
                <a:gridCol w="5137384"/>
                <a:gridCol w="1981563"/>
              </a:tblGrid>
              <a:tr h="32126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Є. Голубєва (1989)</a:t>
                      </a:r>
                      <a:endParaRPr lang="uk-UA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248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1. Організм</a:t>
                      </a:r>
                      <a:endParaRPr lang="uk-UA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>
                          <a:effectLst/>
                        </a:rPr>
                        <a:t>Первинні потреби.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>
                          <a:effectLst/>
                        </a:rPr>
                        <a:t>Властивості нервової системи, спільні для людини і тварин.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>
                          <a:effectLst/>
                        </a:rPr>
                        <a:t>Специфічно людські властивості нервової системи.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>
                          <a:effectLst/>
                        </a:rPr>
                        <a:t>Прижиттєво сформовані системи тимчасових зв'язків</a:t>
                      </a:r>
                      <a:endParaRPr lang="uk-UA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Емоційність, активність, саморегуляція, спонукання</a:t>
                      </a:r>
                      <a:endParaRPr lang="uk-UA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 anchor="ctr"/>
                </a:tc>
              </a:tr>
              <a:tr h="1606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2. Особистість</a:t>
                      </a:r>
                      <a:endParaRPr lang="uk-UA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 dirty="0">
                          <a:effectLst/>
                        </a:rPr>
                        <a:t>Схильності.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 dirty="0">
                          <a:effectLst/>
                        </a:rPr>
                        <a:t>Найбільш узагальнені властивості темпераменту.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 dirty="0">
                          <a:effectLst/>
                        </a:rPr>
                        <a:t>Реалізація здібностей.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2000" dirty="0">
                          <a:effectLst/>
                        </a:rPr>
                        <a:t>Властивості характеру</a:t>
                      </a:r>
                      <a:endParaRPr lang="uk-UA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37" marR="65237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95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85801"/>
            <a:ext cx="8280920" cy="4111351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uk-UA" sz="2400" dirty="0" smtClean="0">
                <a:effectLst/>
              </a:rPr>
              <a:t>       Щоб </a:t>
            </a:r>
            <a:r>
              <a:rPr lang="uk-UA" sz="2400" dirty="0">
                <a:effectLst/>
              </a:rPr>
              <a:t>об'єднати характеристики індивіда і особистості, В. </a:t>
            </a:r>
            <a:r>
              <a:rPr lang="uk-UA" sz="2400" dirty="0" err="1">
                <a:effectLst/>
              </a:rPr>
              <a:t>Мерлін</a:t>
            </a:r>
            <a:r>
              <a:rPr lang="uk-UA" sz="2400" dirty="0">
                <a:effectLst/>
              </a:rPr>
              <a:t> запровадив поняття </a:t>
            </a:r>
            <a:r>
              <a:rPr lang="uk-UA" sz="2400" b="1" i="1" dirty="0">
                <a:solidFill>
                  <a:srgbClr val="FFC000"/>
                </a:solidFill>
                <a:effectLst/>
              </a:rPr>
              <a:t>інтегральної індивідуальності</a:t>
            </a:r>
            <a:r>
              <a:rPr lang="uk-UA" sz="2400" dirty="0">
                <a:effectLst/>
              </a:rPr>
              <a:t>, наголошуючи самою назвою, що всі природні та соціальні якості в ній тісно взаємопов'язані. В. </a:t>
            </a:r>
            <a:r>
              <a:rPr lang="uk-UA" sz="2400" dirty="0" err="1">
                <a:effectLst/>
              </a:rPr>
              <a:t>Мерлін</a:t>
            </a:r>
            <a:r>
              <a:rPr lang="uk-UA" sz="2400" dirty="0">
                <a:effectLst/>
              </a:rPr>
              <a:t>, на відміну від О. Леонтьєва, не протиставляв </a:t>
            </a:r>
            <a:r>
              <a:rPr lang="uk-UA" sz="2400" dirty="0" err="1">
                <a:effectLst/>
              </a:rPr>
              <a:t>індивідних</a:t>
            </a:r>
            <a:r>
              <a:rPr lang="uk-UA" sz="2400" dirty="0">
                <a:effectLst/>
              </a:rPr>
              <a:t> і особистісних рис, а намагався їх підпорядкувати, включивши </a:t>
            </a:r>
            <a:r>
              <a:rPr lang="uk-UA" sz="2400" dirty="0" err="1">
                <a:effectLst/>
              </a:rPr>
              <a:t>індивідне</a:t>
            </a:r>
            <a:r>
              <a:rPr lang="uk-UA" sz="2400" dirty="0">
                <a:effectLst/>
              </a:rPr>
              <a:t> в індивідуальність.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7853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76672"/>
            <a:ext cx="8424936" cy="6055567"/>
          </a:xfrm>
        </p:spPr>
        <p:txBody>
          <a:bodyPr>
            <a:noAutofit/>
          </a:bodyPr>
          <a:lstStyle/>
          <a:p>
            <a:pPr marL="18288" indent="0" algn="just">
              <a:buNone/>
            </a:pPr>
            <a:r>
              <a:rPr lang="uk-UA" sz="2400" dirty="0" smtClean="0">
                <a:effectLst/>
              </a:rPr>
              <a:t>         В </a:t>
            </a:r>
            <a:r>
              <a:rPr lang="uk-UA" sz="2400" dirty="0">
                <a:effectLst/>
              </a:rPr>
              <a:t>індивідуальності, як вважає </a:t>
            </a:r>
            <a:r>
              <a:rPr lang="uk-UA" sz="2400" dirty="0" err="1">
                <a:effectLst/>
              </a:rPr>
              <a:t>С.Нартова-Бочавер</a:t>
            </a:r>
            <a:r>
              <a:rPr lang="uk-UA" sz="2400" dirty="0">
                <a:effectLst/>
              </a:rPr>
              <a:t>, взаємопов'язані всі прояви людини як організму, особистості й носія самосвідомості, причому вони </a:t>
            </a:r>
            <a:r>
              <a:rPr lang="uk-UA" sz="2400" dirty="0" err="1">
                <a:effectLst/>
              </a:rPr>
              <a:t>взаємовпливають</a:t>
            </a:r>
            <a:r>
              <a:rPr lang="uk-UA" sz="2400" dirty="0">
                <a:effectLst/>
              </a:rPr>
              <a:t> один на одного, в чому і виявляється здатність саморегуляції. Дещо спрощуючи, можна стверджувати, що темперамент обумовлює завантаження людини і схиляє її до вибору професії, а її цілі й цінності визначає психотип (характерологічні особливості). І незважаючи на те що тканинний склад людини оновлюється (внутрішні зміни), а життя ставить нові завдання (зовнішні зміни), людина не втрачає почуття власного «Я» – умови цілісності, за порушення якої особистість переживає внутрішні суперечності, конфлікти і може, розщеплюючись, дійти до саморуйнування.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500833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150</TotalTime>
  <Words>2422</Words>
  <Application>Microsoft Office PowerPoint</Application>
  <PresentationFormat>Экран (4:3)</PresentationFormat>
  <Paragraphs>125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Базовая</vt:lpstr>
      <vt:lpstr>Лекція 7. Індивідуальність</vt:lpstr>
      <vt:lpstr>План:</vt:lpstr>
      <vt:lpstr>1. Індивідуальність - інтегральна біопсихосоціальна характеристика людини </vt:lpstr>
      <vt:lpstr>Презентация PowerPoint</vt:lpstr>
      <vt:lpstr>Структура індивідуальності в концепціях Б.Ананьева, В.Мерліна, Є.Голубєвої</vt:lpstr>
      <vt:lpstr>Презентация PowerPoint</vt:lpstr>
      <vt:lpstr>Презентация PowerPoint</vt:lpstr>
      <vt:lpstr>Презентация PowerPoint</vt:lpstr>
      <vt:lpstr>Презентация PowerPoint</vt:lpstr>
      <vt:lpstr>       З огляду на неоднорідність різних характеристик індивідуальності можна представити її як триповерхову «будівлю» </vt:lpstr>
      <vt:lpstr>Презентация PowerPoint</vt:lpstr>
      <vt:lpstr>Презентация PowerPoint</vt:lpstr>
      <vt:lpstr>Ієрархічна структура індивідуальності</vt:lpstr>
      <vt:lpstr>2. Диференціально-психофізіологічний вимір детермінації індивідуальних відмінностей</vt:lpstr>
      <vt:lpstr>Презентация PowerPoint</vt:lpstr>
      <vt:lpstr>Презентация PowerPoint</vt:lpstr>
      <vt:lpstr>Презентация PowerPoint</vt:lpstr>
      <vt:lpstr>Презентация PowerPoint</vt:lpstr>
      <vt:lpstr>Властивості нервової системи за  І. Павловим</vt:lpstr>
      <vt:lpstr>Презентация PowerPoint</vt:lpstr>
      <vt:lpstr>Принципи, на яких будували дослідження представники школи Теплова - Небилицина, дотепер є основою диференціально-фізіологічних досліджень.</vt:lpstr>
      <vt:lpstr>Б. Теплов і В. Небилицин виокремили властивості, що належать до процесів збудження і гальмування:</vt:lpstr>
      <vt:lpstr>Презентация PowerPoint</vt:lpstr>
      <vt:lpstr>Презентация PowerPoint</vt:lpstr>
      <vt:lpstr>        І. Боєв, С. Золотарьов розрізняють такі основні підходи у дослідженні індивідуально-психологічних відмінностей залежно від орієнтації на певні моделі:</vt:lpstr>
      <vt:lpstr>Презентация PowerPoint</vt:lpstr>
      <vt:lpstr>Презентация PowerPoint</vt:lpstr>
      <vt:lpstr>3. Спеціальна теорія індивідуальності</vt:lpstr>
      <vt:lpstr>На розшифрування конкретної дії біологічних чинників спрямована спеціальна теорія індивідуальності (В. Русалов). Вона ґрунтується на таких положеннях: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7. Індивідуальність</dc:title>
  <dc:creator>User</dc:creator>
  <cp:lastModifiedBy>User</cp:lastModifiedBy>
  <cp:revision>9</cp:revision>
  <dcterms:created xsi:type="dcterms:W3CDTF">2021-02-09T09:00:19Z</dcterms:created>
  <dcterms:modified xsi:type="dcterms:W3CDTF">2021-02-09T11:41:14Z</dcterms:modified>
</cp:coreProperties>
</file>