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8" r:id="rId6"/>
    <p:sldId id="259" r:id="rId7"/>
    <p:sldId id="265" r:id="rId8"/>
    <p:sldId id="264" r:id="rId9"/>
    <p:sldId id="266" r:id="rId10"/>
    <p:sldId id="269" r:id="rId11"/>
    <p:sldId id="267" r:id="rId12"/>
    <p:sldId id="270" r:id="rId13"/>
    <p:sldId id="268" r:id="rId14"/>
    <p:sldId id="271" r:id="rId15"/>
    <p:sldId id="272" r:id="rId16"/>
    <p:sldId id="275" r:id="rId17"/>
    <p:sldId id="273" r:id="rId18"/>
    <p:sldId id="277" r:id="rId19"/>
    <p:sldId id="274" r:id="rId20"/>
    <p:sldId id="276" r:id="rId21"/>
    <p:sldId id="278" r:id="rId22"/>
    <p:sldId id="279" r:id="rId23"/>
    <p:sldId id="280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683528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113" y="3960639"/>
            <a:ext cx="56290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88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42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81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272808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200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235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10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43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46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64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69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2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4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C00000">
                <a:alpha val="1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BE21-034B-49C5-86FB-5F5F7E47A892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DBE2-9417-4760-8F19-4A1B7AF34E0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92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ib.shiftcms.n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l.kiev.ua/elibrary/Book/Show/276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chl.kiev.ua/elibrary/Book/Show/277" TargetMode="External"/><Relationship Id="rId2" Type="http://schemas.openxmlformats.org/officeDocument/2006/relationships/hyperlink" Target="http://www.chl.kiev.ua/e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l.kiev.ua/elibrary/Book/Show/279" TargetMode="External"/><Relationship Id="rId5" Type="http://schemas.openxmlformats.org/officeDocument/2006/relationships/hyperlink" Target="http://www.chl.kiev.ua/elibrary/Book/Show/280" TargetMode="External"/><Relationship Id="rId4" Type="http://schemas.openxmlformats.org/officeDocument/2006/relationships/hyperlink" Target="http://www.chl.kiev.ua/elibrary/Book/Show/28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hytanka.com.u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-bookua.org.u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krli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krlib.com.u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ookland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61127072830/http:/www.z-y.org.ua:80/25/news/178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bruk.in.u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libusta.is/stat/lang/u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krclassic.com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584" y="332656"/>
            <a:ext cx="8964488" cy="219010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uk-UA" b="1" dirty="0" err="1" smtClean="0">
                <a:latin typeface="Monotype Corsiva" pitchFamily="66" charset="0"/>
              </a:rPr>
              <a:t>Виртуальна</a:t>
            </a:r>
            <a:r>
              <a:rPr lang="uk-UA" b="1" dirty="0" smtClean="0">
                <a:latin typeface="Monotype Corsiva" pitchFamily="66" charset="0"/>
              </a:rPr>
              <a:t> подорож до 10 найкращих </a:t>
            </a:r>
            <a:r>
              <a:rPr lang="uk-UA" b="1" dirty="0" err="1" smtClean="0">
                <a:latin typeface="Monotype Corsiva" pitchFamily="66" charset="0"/>
              </a:rPr>
              <a:t>онлайн-бібліотек</a:t>
            </a:r>
            <a:r>
              <a:rPr lang="uk-UA" b="1" dirty="0" smtClean="0">
                <a:latin typeface="Monotype Corsiva" pitchFamily="66" charset="0"/>
              </a:rPr>
              <a:t> з електронними книжками українською мовою 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33731"/>
            <a:ext cx="3456384" cy="2588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3731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74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676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Електронна бібліотека “Українська література” </a:t>
            </a:r>
            <a:r>
              <a:rPr lang="uk-UA" dirty="0" smtClean="0"/>
              <a:t>орієнтована </a:t>
            </a:r>
            <a:r>
              <a:rPr lang="uk-UA" dirty="0"/>
              <a:t>на студентів, школярів та будь-яких поціновувачів української літератури. На цьому ресурсі є можливість отримати вільний доступ до кращих творів класичної української літератури, з якими зазвичай починають знайомство ще в школі.</a:t>
            </a:r>
          </a:p>
          <a:p>
            <a:endParaRPr lang="uk-UA" dirty="0"/>
          </a:p>
          <a:p>
            <a:r>
              <a:rPr lang="uk-UA" dirty="0"/>
              <a:t>Для зручної роботи з матеріалами сайту всі письменники структуровані за алфавітним покажчиком. Вибравши потрібного автора читачу відкриється сторінка зі списком усіх необхідних матеріалів, що відносяться до цього письменника. В цей список входять детальна і скорочена біографії, твори, скорочені твори та перекази, аналіз і характеристики книжок та шкільні твори. Цей перелік допоможе повторити раніше прочитану книжку, підготуватися до ЗНО, або швидше виконати домашнє завдання.</a:t>
            </a:r>
          </a:p>
          <a:p>
            <a:endParaRPr lang="uk-UA" dirty="0"/>
          </a:p>
          <a:p>
            <a:r>
              <a:rPr lang="uk-UA" dirty="0"/>
              <a:t>Всі книжки електронної бібліотеки “Українська література” можна читати прямо на сайті, або завантажити в один клік в форматах </a:t>
            </a:r>
            <a:r>
              <a:rPr lang="en-US" dirty="0"/>
              <a:t>DOCX, FB2, PDF, DJVU </a:t>
            </a:r>
            <a:r>
              <a:rPr lang="uk-UA" dirty="0"/>
              <a:t>для читання на мобільному телефоні, планшеті або електронній книзі.</a:t>
            </a:r>
          </a:p>
          <a:p>
            <a:endParaRPr lang="uk-UA" dirty="0"/>
          </a:p>
          <a:p>
            <a:r>
              <a:rPr lang="uk-UA" dirty="0"/>
              <a:t>Окремо відзначимо підрозділ “ЗНО </a:t>
            </a:r>
            <a:r>
              <a:rPr lang="uk-UA" dirty="0" smtClean="0"/>
              <a:t>2020”, </a:t>
            </a:r>
            <a:r>
              <a:rPr lang="uk-UA" dirty="0"/>
              <a:t>в якому зібрані автори та їхні твори, які включені у програму Зовнішнього незалежного оцінювання з української літератури </a:t>
            </a:r>
            <a:r>
              <a:rPr lang="uk-UA" dirty="0" smtClean="0"/>
              <a:t>2020-го </a:t>
            </a:r>
            <a:r>
              <a:rPr lang="uk-UA" dirty="0"/>
              <a:t>року. Учні зможуть знайти там аналізи книжок, характеристики, скорочені варіанти творів, теорію літератури, а також програму ЗНО </a:t>
            </a:r>
            <a:r>
              <a:rPr lang="uk-UA" dirty="0" smtClean="0"/>
              <a:t>2020.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032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44016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Українська </a:t>
            </a:r>
            <a:r>
              <a:rPr lang="uk-UA" b="1" dirty="0"/>
              <a:t>та зарубіжна література українською мовою “</a:t>
            </a:r>
            <a:r>
              <a:rPr lang="en-US" b="1" dirty="0"/>
              <a:t>Shift Library CMS”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http://lib.shiftcms.net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88" y="2420888"/>
            <a:ext cx="583522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9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Метою діяльності цією електронної бібліотеки є поширення і популяризація україномовних творів серед читачів. Особлива увага приділяється книжкам нерадянського періоду, що видавались українською діаспорою, а також виданням останніх років. Пріоритетним завданням бібліотеки є надання читачам електронних книг в повному обсязі та забезпечення школярів і студентів україномовним матеріалом, який вони вивчають за програмами навчальних закладів.</a:t>
            </a:r>
          </a:p>
          <a:p>
            <a:endParaRPr lang="uk-UA" dirty="0"/>
          </a:p>
          <a:p>
            <a:r>
              <a:rPr lang="uk-UA" dirty="0"/>
              <a:t>Всі книги бібліотеки згруповані за наступними жанрами: Гумор, Детективи і Трилери, Дитяча література, Довідкова література, Документальна література, Домоведення (Дім і сім'я), Комп'ютери та Інтернет, Любовні романи, Наука, Освіта, Поезія, Драматургія, Пригоди, Проза, Релігія і духовність, Старовинна література, Фантастика.</a:t>
            </a:r>
          </a:p>
          <a:p>
            <a:endParaRPr lang="uk-UA" dirty="0"/>
          </a:p>
          <a:p>
            <a:r>
              <a:rPr lang="uk-UA" dirty="0"/>
              <a:t>На думку творців ресурсу компактність, зручність та </a:t>
            </a:r>
            <a:r>
              <a:rPr lang="uk-UA" dirty="0" err="1"/>
              <a:t>унівесальність</a:t>
            </a:r>
            <a:r>
              <a:rPr lang="uk-UA" dirty="0"/>
              <a:t> електронних текстів яскраво доводять, що в електронної книги велике майбутнє і українці просто зобов'язані йти в ногу з часом. Саме тому вони намагаються забезпечити зручне користування і доступ до вмісту своєї електронної бібліотеки усіма можливими способами.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346340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149817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Електронна</a:t>
            </a:r>
            <a:r>
              <a:rPr lang="ru-RU" b="1" dirty="0"/>
              <a:t> </a:t>
            </a:r>
            <a:r>
              <a:rPr lang="ru-RU" b="1" dirty="0" err="1"/>
              <a:t>бібліотека</a:t>
            </a:r>
            <a:r>
              <a:rPr lang="ru-RU" b="1" dirty="0"/>
              <a:t>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бібліотеки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для </a:t>
            </a:r>
            <a:r>
              <a:rPr lang="ru-RU" b="1" dirty="0" err="1"/>
              <a:t>дітей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7200800" cy="399330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http://www.chl.kiev.ua/elibrary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2" y="2786768"/>
            <a:ext cx="5998368" cy="40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2786768"/>
            <a:ext cx="31694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00" i="1" dirty="0"/>
              <a:t>Останні публікації</a:t>
            </a:r>
            <a:r>
              <a:rPr lang="uk-UA" sz="700" dirty="0"/>
              <a:t/>
            </a:r>
            <a:br>
              <a:rPr lang="uk-UA" sz="700" dirty="0"/>
            </a:br>
            <a:r>
              <a:rPr lang="uk-UA" sz="700" dirty="0">
                <a:hlinkClick r:id="rId4"/>
              </a:rPr>
              <a:t>Про брук і молоток</a:t>
            </a:r>
            <a:r>
              <a:rPr lang="uk-UA" sz="700" dirty="0"/>
              <a:t> [15 травня 2020]</a:t>
            </a:r>
            <a:br>
              <a:rPr lang="uk-UA" sz="700" dirty="0"/>
            </a:br>
            <a:r>
              <a:rPr lang="uk-UA" sz="700" u="sng" dirty="0">
                <a:hlinkClick r:id="rId5"/>
              </a:rPr>
              <a:t>Оповідання про хлопців</a:t>
            </a:r>
            <a:r>
              <a:rPr lang="uk-UA" sz="700" dirty="0"/>
              <a:t> [8 травня 2020]</a:t>
            </a:r>
            <a:br>
              <a:rPr lang="uk-UA" sz="700" dirty="0"/>
            </a:br>
            <a:r>
              <a:rPr lang="uk-UA" sz="700" u="sng" dirty="0">
                <a:hlinkClick r:id="rId6"/>
              </a:rPr>
              <a:t>Байки та загадки</a:t>
            </a:r>
            <a:r>
              <a:rPr lang="uk-UA" sz="700" dirty="0"/>
              <a:t> [10 березня 2020]</a:t>
            </a:r>
            <a:br>
              <a:rPr lang="uk-UA" sz="700" dirty="0"/>
            </a:br>
            <a:r>
              <a:rPr lang="uk-UA" sz="700" u="sng" dirty="0">
                <a:hlinkClick r:id="rId7"/>
              </a:rPr>
              <a:t>Вибір із творів</a:t>
            </a:r>
            <a:r>
              <a:rPr lang="uk-UA" sz="700" dirty="0"/>
              <a:t> [4 березня 2020]</a:t>
            </a:r>
            <a:br>
              <a:rPr lang="uk-UA" sz="700" dirty="0"/>
            </a:br>
            <a:r>
              <a:rPr lang="uk-UA" sz="700" u="sng" dirty="0">
                <a:hlinkClick r:id="rId8"/>
              </a:rPr>
              <a:t>Вареники</a:t>
            </a:r>
            <a:r>
              <a:rPr lang="uk-UA" sz="700" dirty="0"/>
              <a:t> [4 березня 2020]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22931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952" y="1268760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фонді Національної бібліотеки України для дітей є багато книжок, які збереглися в країні у одиночних примірниках і зберігаються у зібранні рідкісних і цінних видань. Деякі з них являють собою справжні шедеври книжкової культури періоду другої половини </a:t>
            </a:r>
            <a:r>
              <a:rPr lang="en-US" dirty="0"/>
              <a:t>XIX – </a:t>
            </a:r>
            <a:r>
              <a:rPr lang="uk-UA" dirty="0"/>
              <a:t>першої половини </a:t>
            </a:r>
            <a:r>
              <a:rPr lang="en-US" dirty="0"/>
              <a:t>XX </a:t>
            </a:r>
            <a:r>
              <a:rPr lang="uk-UA" dirty="0"/>
              <a:t>століття, є й малотиражні цікаві наукові дослідження, які можуть стати у нагоді сучасним вченим.</a:t>
            </a:r>
          </a:p>
          <a:p>
            <a:endParaRPr lang="uk-UA" dirty="0"/>
          </a:p>
          <a:p>
            <a:r>
              <a:rPr lang="uk-UA" dirty="0"/>
              <a:t>Доступ до цих книжок мають лише окремі дослідники: книгознавці, мистецтвознавці, літературознавці, художники та видавці. Тому основною метою проекту “Електронна бібліотека НБУ для дітей” є ознайомлення широкого загалу із кращими зразками зібрання бібліотеки в межах існуючого законодавства з авторського права. В планах проекту включення у електронну бібліотеку сучасних книжок, що стане можливим після досягнення відповідних домовленостей з авторами та видавництвами.</a:t>
            </a:r>
          </a:p>
        </p:txBody>
      </p:sp>
    </p:spTree>
    <p:extLst>
      <p:ext uri="{BB962C8B-B14F-4D97-AF65-F5344CB8AC3E}">
        <p14:creationId xmlns:p14="http://schemas.microsoft.com/office/powerpoint/2010/main" val="51157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Дитяча публічна </a:t>
            </a:r>
            <a:r>
              <a:rPr lang="uk-UA" b="1" dirty="0" err="1"/>
              <a:t>онлайн-бібліотека</a:t>
            </a:r>
            <a:r>
              <a:rPr lang="uk-UA" b="1" dirty="0"/>
              <a:t> “Читанка”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http://chytanka.com.ua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820022" cy="38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2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Дитяча публічна </a:t>
            </a:r>
            <a:r>
              <a:rPr lang="uk-UA" dirty="0" err="1"/>
              <a:t>онлайн-бібліотека</a:t>
            </a:r>
            <a:r>
              <a:rPr lang="uk-UA" dirty="0"/>
              <a:t> "Читанка" спеціалізується на україномовних ілюстрованих книжках. Автори проекту сканують старі дитячі книжки з малюнками для того, щоб поділитися ними з сучасними дітьми.</a:t>
            </a:r>
          </a:p>
          <a:p>
            <a:endParaRPr lang="uk-UA" dirty="0"/>
          </a:p>
          <a:p>
            <a:r>
              <a:rPr lang="uk-UA" dirty="0"/>
              <a:t>Щоб знайти потрібну книжку варто скористатися авторським, алфавітним або систематичним каталогом. В перших </a:t>
            </a:r>
            <a:r>
              <a:rPr lang="uk-UA" dirty="0" err="1"/>
              <a:t>двух</a:t>
            </a:r>
            <a:r>
              <a:rPr lang="uk-UA" dirty="0"/>
              <a:t> розділах книжки розташовані за автором чи найменуванням, а в другому вони згруповані по наступних розділах: “Зарубіжні”, “Українські”, “Дитячі”, “Пізнавальні”, “Повість”, “Оповідання”, “Казки”, “П`єси”, “Віршовані твори”, “Гумор”, “Журнали”, “Підручники” і т.д.</a:t>
            </a:r>
          </a:p>
          <a:p>
            <a:endParaRPr lang="uk-UA" dirty="0"/>
          </a:p>
          <a:p>
            <a:r>
              <a:rPr lang="uk-UA" dirty="0"/>
              <a:t>Всі книжки в "Читанці" можна завантажити в єдиному форматі </a:t>
            </a:r>
            <a:r>
              <a:rPr lang="en-US" dirty="0"/>
              <a:t>DJVU, </a:t>
            </a:r>
            <a:r>
              <a:rPr lang="uk-UA" dirty="0"/>
              <a:t>тому їх можливо читати тільки на планшетах чи </a:t>
            </a:r>
            <a:r>
              <a:rPr lang="uk-UA" dirty="0" err="1"/>
              <a:t>рідерах</a:t>
            </a:r>
            <a:r>
              <a:rPr lang="uk-UA" dirty="0"/>
              <a:t>, які підтримують цей стандарт електронних книжок.</a:t>
            </a:r>
          </a:p>
        </p:txBody>
      </p:sp>
    </p:spTree>
    <p:extLst>
      <p:ext uri="{BB962C8B-B14F-4D97-AF65-F5344CB8AC3E}">
        <p14:creationId xmlns:p14="http://schemas.microsoft.com/office/powerpoint/2010/main" val="2656104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Художня література українською мовою “</a:t>
            </a:r>
            <a:r>
              <a:rPr lang="en-US" b="1" dirty="0"/>
              <a:t>E-bookua.org.ua”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http://e-bookua.org.ua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96" y="2204864"/>
            <a:ext cx="6192688" cy="41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22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352928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/>
              <a:t>В </a:t>
            </a:r>
            <a:r>
              <a:rPr lang="uk-UA" sz="2400" dirty="0" err="1"/>
              <a:t>онлайн-бібліотеці</a:t>
            </a:r>
            <a:r>
              <a:rPr lang="uk-UA" sz="2400" dirty="0"/>
              <a:t> </a:t>
            </a:r>
            <a:r>
              <a:rPr lang="en-US" sz="2400" dirty="0"/>
              <a:t>E-bookua.org.ua </a:t>
            </a:r>
            <a:r>
              <a:rPr lang="uk-UA" sz="2400" dirty="0"/>
              <a:t>зібрана велика колекція книг здебільше художнього напрямку. Сайт має такі розділи як “Класика”, “Біографії”, “Історичні романи, пригоди”, “Фантастика, </a:t>
            </a:r>
            <a:r>
              <a:rPr lang="uk-UA" sz="2400" dirty="0" err="1"/>
              <a:t>фентезі</a:t>
            </a:r>
            <a:r>
              <a:rPr lang="uk-UA" sz="2400" dirty="0"/>
              <a:t>”, “Детективи, </a:t>
            </a:r>
            <a:r>
              <a:rPr lang="uk-UA" sz="2400" dirty="0" err="1"/>
              <a:t>боєвики</a:t>
            </a:r>
            <a:r>
              <a:rPr lang="uk-UA" sz="2400" dirty="0"/>
              <a:t>”, “Любовні романи”, “Сучасна проза”, “Наука і освіта”, “Батькам і дітям”. Якщо ви віддаєте перевагу не читанню, а прослуховуванню книжок, то для вас на сайті присутній розділ “</a:t>
            </a:r>
            <a:r>
              <a:rPr lang="uk-UA" sz="2400" dirty="0" err="1"/>
              <a:t>Аудіокниги</a:t>
            </a:r>
            <a:r>
              <a:rPr lang="uk-UA" sz="24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8236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532440" cy="1584176"/>
          </a:xfrm>
        </p:spPr>
        <p:txBody>
          <a:bodyPr>
            <a:noAutofit/>
          </a:bodyPr>
          <a:lstStyle/>
          <a:p>
            <a:r>
              <a:rPr lang="uk-UA" sz="3600" b="1" dirty="0"/>
              <a:t>Публічна електронна бібліотека української художньої літератури “УКРЛІТ.</a:t>
            </a:r>
            <a:r>
              <a:rPr lang="en-US" sz="3600" b="1" dirty="0"/>
              <a:t>ORG”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http://ukrlit.org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3504"/>
            <a:ext cx="66967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1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Бібліотека української літератури “</a:t>
            </a:r>
            <a:r>
              <a:rPr lang="uk-UA" b="1" dirty="0" err="1"/>
              <a:t>УкрЛіб</a:t>
            </a:r>
            <a:r>
              <a:rPr lang="uk-UA" b="1" dirty="0"/>
              <a:t>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en-US" dirty="0">
                <a:hlinkClick r:id="rId2"/>
              </a:rPr>
              <a:t>http://www.ukrlib.com.ua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en-US" dirty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08482" cy="42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0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208912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/>
              <a:t>Публічна електронна бібліотека української художньої літератури УКРЛІТ.</a:t>
            </a:r>
            <a:r>
              <a:rPr lang="en-US" sz="2000" dirty="0"/>
              <a:t>ORG </a:t>
            </a:r>
            <a:r>
              <a:rPr lang="uk-UA" sz="2000" dirty="0"/>
              <a:t>розпочала свою роботу ще в 2005 році зі збірки творів кількох авторів. Відтоді бібліотека доопрацьовувалась і наповнювалась новими книжками. Основними розділами бібліотеки є українська література, переважно класика, тлумачні словники, транслітерація та інші твори для школярів, студентів, вчителів та широкого загалу.</a:t>
            </a:r>
          </a:p>
        </p:txBody>
      </p:sp>
    </p:spTree>
    <p:extLst>
      <p:ext uri="{BB962C8B-B14F-4D97-AF65-F5344CB8AC3E}">
        <p14:creationId xmlns:p14="http://schemas.microsoft.com/office/powerpoint/2010/main" val="260760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Магазин електронних книг </a:t>
            </a:r>
            <a:r>
              <a:rPr lang="en-US" b="1" dirty="0" err="1"/>
              <a:t>Bookland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http://www.bookland.com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654532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1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/>
              <a:t>Як зрозуміло з назви, магазин електронних книг </a:t>
            </a:r>
            <a:r>
              <a:rPr lang="en-US" sz="2000" dirty="0" err="1"/>
              <a:t>Bookland</a:t>
            </a:r>
            <a:r>
              <a:rPr lang="en-US" sz="2000" dirty="0"/>
              <a:t> </a:t>
            </a:r>
            <a:r>
              <a:rPr lang="uk-UA" sz="2000" dirty="0"/>
              <a:t>в першу чергу намагається продати читачу книжки, </a:t>
            </a:r>
            <a:r>
              <a:rPr lang="uk-UA" sz="2000" dirty="0" err="1"/>
              <a:t>аудіокнижки</a:t>
            </a:r>
            <a:r>
              <a:rPr lang="uk-UA" sz="2000" dirty="0"/>
              <a:t>, словники та </a:t>
            </a:r>
            <a:r>
              <a:rPr lang="uk-UA" sz="2000" dirty="0" smtClean="0"/>
              <a:t>періодичні </a:t>
            </a:r>
            <a:r>
              <a:rPr lang="uk-UA" sz="2000" dirty="0"/>
              <a:t>видання. Але за рахунок монетизації цей ресурс має в своєму репертуарі такі видання, які ви не знайдете на сторінках безкоштовних електронних бібліотек. Ціна на книги та журнали цілком прийнятна, до того ж в </a:t>
            </a:r>
            <a:r>
              <a:rPr lang="en-US" sz="2000" dirty="0" err="1"/>
              <a:t>Bookland</a:t>
            </a:r>
            <a:r>
              <a:rPr lang="en-US" sz="2000" dirty="0"/>
              <a:t> </a:t>
            </a:r>
            <a:r>
              <a:rPr lang="uk-UA" sz="2000" dirty="0"/>
              <a:t>присутній і розділ з безкоштовними книжками.</a:t>
            </a:r>
          </a:p>
        </p:txBody>
      </p:sp>
    </p:spTree>
    <p:extLst>
      <p:ext uri="{BB962C8B-B14F-4D97-AF65-F5344CB8AC3E}">
        <p14:creationId xmlns:p14="http://schemas.microsoft.com/office/powerpoint/2010/main" val="3514542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2026146"/>
          </a:xfrm>
        </p:spPr>
        <p:txBody>
          <a:bodyPr>
            <a:normAutofit fontScale="90000"/>
          </a:bodyPr>
          <a:lstStyle/>
          <a:p>
            <a:r>
              <a:rPr lang="uk-UA" dirty="0"/>
              <a:t>«Читати корисно! Книги освічують душу, піднімають і зміцнюють людину, пробуджують в ньому кращі прагнення, гострять її розум і пом'якшують серце.» </a:t>
            </a:r>
            <a:r>
              <a:rPr lang="uk-UA" dirty="0" smtClean="0"/>
              <a:t>            </a:t>
            </a:r>
            <a:r>
              <a:rPr lang="uk-UA" i="1" dirty="0" smtClean="0"/>
              <a:t>Теккерей </a:t>
            </a:r>
            <a:r>
              <a:rPr lang="uk-UA" i="1" dirty="0"/>
              <a:t>У.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/>
              <a:t>Бібліотека – це той храм, де завжди народжується і зберігається духовність. Пам’ятаймо, що у давнину бібліотеку називали «дім життя», «притулок мудрості», «аптека для душі». </a:t>
            </a:r>
            <a:r>
              <a:rPr lang="uk-UA" sz="2800" b="1" dirty="0" smtClean="0"/>
              <a:t>    </a:t>
            </a:r>
            <a:r>
              <a:rPr lang="uk-UA" sz="2800" b="1" i="1" dirty="0" smtClean="0"/>
              <a:t>(</a:t>
            </a:r>
            <a:r>
              <a:rPr lang="uk-UA" sz="2800" b="1" i="1" dirty="0"/>
              <a:t>Сухомлинський В.)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2446459"/>
            <a:ext cx="3008313" cy="3705275"/>
          </a:xfrm>
        </p:spPr>
        <p:txBody>
          <a:bodyPr>
            <a:normAutofit/>
          </a:bodyPr>
          <a:lstStyle/>
          <a:p>
            <a:r>
              <a:rPr lang="ru-RU" sz="1600" b="1" dirty="0"/>
              <a:t>«</a:t>
            </a:r>
            <a:r>
              <a:rPr lang="ru-RU" sz="1600" b="1" dirty="0" err="1"/>
              <a:t>Хто</a:t>
            </a:r>
            <a:r>
              <a:rPr lang="ru-RU" sz="1600" b="1" dirty="0"/>
              <a:t> не </a:t>
            </a:r>
            <a:r>
              <a:rPr lang="ru-RU" sz="1600" b="1" dirty="0" err="1"/>
              <a:t>шукає</a:t>
            </a:r>
            <a:r>
              <a:rPr lang="ru-RU" sz="1600" b="1" dirty="0"/>
              <a:t> - той не </a:t>
            </a:r>
            <a:r>
              <a:rPr lang="ru-RU" sz="1600" b="1" dirty="0" err="1"/>
              <a:t>читає</a:t>
            </a:r>
            <a:r>
              <a:rPr lang="ru-RU" sz="1600" b="1" dirty="0" smtClean="0"/>
              <a:t>,</a:t>
            </a:r>
            <a:endParaRPr lang="ru-RU" sz="1600" b="1" dirty="0"/>
          </a:p>
          <a:p>
            <a:r>
              <a:rPr lang="ru-RU" sz="1600" b="1" dirty="0" err="1"/>
              <a:t>хто</a:t>
            </a:r>
            <a:r>
              <a:rPr lang="ru-RU" sz="1600" b="1" dirty="0"/>
              <a:t> не </a:t>
            </a:r>
            <a:r>
              <a:rPr lang="ru-RU" sz="1600" b="1" dirty="0" err="1"/>
              <a:t>читає</a:t>
            </a:r>
            <a:r>
              <a:rPr lang="ru-RU" sz="1600" b="1" dirty="0"/>
              <a:t> - той не </a:t>
            </a:r>
            <a:r>
              <a:rPr lang="ru-RU" sz="1600" b="1" dirty="0" err="1"/>
              <a:t>знає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 err="1"/>
              <a:t>Хто</a:t>
            </a:r>
            <a:r>
              <a:rPr lang="ru-RU" sz="1600" b="1" dirty="0"/>
              <a:t> не </a:t>
            </a:r>
            <a:r>
              <a:rPr lang="ru-RU" sz="1600" b="1" dirty="0" err="1"/>
              <a:t>знає</a:t>
            </a:r>
            <a:r>
              <a:rPr lang="ru-RU" sz="1600" b="1" dirty="0"/>
              <a:t> - той не </a:t>
            </a:r>
            <a:r>
              <a:rPr lang="ru-RU" sz="1600" b="1" dirty="0" err="1"/>
              <a:t>живе</a:t>
            </a:r>
            <a:r>
              <a:rPr lang="ru-RU" sz="1600" b="1" dirty="0" smtClean="0"/>
              <a:t>!</a:t>
            </a:r>
            <a:endParaRPr lang="ru-RU" sz="1600" b="1" dirty="0"/>
          </a:p>
          <a:p>
            <a:r>
              <a:rPr lang="ru-RU" sz="1600" b="1" dirty="0"/>
              <a:t>І ГОЛОВНЕ в </a:t>
            </a:r>
            <a:r>
              <a:rPr lang="ru-RU" sz="1600" b="1" dirty="0" err="1"/>
              <a:t>житті</a:t>
            </a:r>
            <a:r>
              <a:rPr lang="ru-RU" sz="1600" b="1" dirty="0"/>
              <a:t> ПОВЗ </a:t>
            </a:r>
            <a:r>
              <a:rPr lang="ru-RU" sz="1600" b="1" dirty="0" err="1"/>
              <a:t>пройде</a:t>
            </a:r>
            <a:r>
              <a:rPr lang="ru-RU" sz="1600" b="1" i="1" dirty="0"/>
              <a:t>!» </a:t>
            </a:r>
            <a:r>
              <a:rPr lang="ru-RU" sz="1600" b="1" i="1" dirty="0" smtClean="0"/>
              <a:t>                   Фетисов </a:t>
            </a:r>
            <a:r>
              <a:rPr lang="ru-RU" sz="1600" b="1" i="1" dirty="0"/>
              <a:t>С</a:t>
            </a:r>
            <a:r>
              <a:rPr lang="ru-RU" sz="1600" b="1" i="1" dirty="0" smtClean="0"/>
              <a:t>.</a:t>
            </a:r>
          </a:p>
          <a:p>
            <a:endParaRPr lang="ru-RU" sz="1600" b="1" i="1" dirty="0"/>
          </a:p>
          <a:p>
            <a:r>
              <a:rPr lang="ru-RU" sz="1600" b="1" dirty="0"/>
              <a:t>«</a:t>
            </a:r>
            <a:r>
              <a:rPr lang="ru-RU" sz="1600" b="1" dirty="0" err="1"/>
              <a:t>Якщо</a:t>
            </a:r>
            <a:r>
              <a:rPr lang="ru-RU" sz="1600" b="1" dirty="0"/>
              <a:t> не </a:t>
            </a:r>
            <a:r>
              <a:rPr lang="ru-RU" sz="1600" b="1" dirty="0" err="1"/>
              <a:t>вмієш</a:t>
            </a:r>
            <a:r>
              <a:rPr lang="ru-RU" sz="1600" b="1" dirty="0"/>
              <a:t> </a:t>
            </a:r>
            <a:r>
              <a:rPr lang="ru-RU" sz="1600" b="1" dirty="0" err="1"/>
              <a:t>говорити</a:t>
            </a:r>
            <a:r>
              <a:rPr lang="ru-RU" sz="1600" b="1" dirty="0"/>
              <a:t> - учись </a:t>
            </a:r>
            <a:r>
              <a:rPr lang="ru-RU" sz="1600" b="1" dirty="0" err="1"/>
              <a:t>читати</a:t>
            </a:r>
            <a:r>
              <a:rPr lang="ru-RU" sz="1600" b="1" dirty="0"/>
              <a:t>.» </a:t>
            </a:r>
            <a:r>
              <a:rPr lang="ru-RU" sz="1600" b="1" i="1" dirty="0" smtClean="0"/>
              <a:t>   </a:t>
            </a:r>
            <a:r>
              <a:rPr lang="ru-RU" sz="1600" b="1" i="1" dirty="0" err="1" smtClean="0"/>
              <a:t>Помпоній</a:t>
            </a:r>
            <a:r>
              <a:rPr lang="ru-RU" sz="1600" b="1" i="1" dirty="0" smtClean="0"/>
              <a:t> </a:t>
            </a:r>
            <a:r>
              <a:rPr lang="ru-RU" sz="1600" b="1" i="1" dirty="0"/>
              <a:t>Л.</a:t>
            </a:r>
            <a:endParaRPr lang="uk-UA" sz="1600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857500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79"/>
            <a:ext cx="2673648" cy="2002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94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1384" y="0"/>
            <a:ext cx="7992888" cy="5328591"/>
          </a:xfrm>
        </p:spPr>
        <p:txBody>
          <a:bodyPr>
            <a:noAutofit/>
          </a:bodyPr>
          <a:lstStyle/>
          <a:p>
            <a:r>
              <a:rPr lang="uk-UA" sz="900" dirty="0"/>
              <a:t> </a:t>
            </a:r>
            <a:r>
              <a:rPr lang="uk-UA" sz="1400" dirty="0"/>
              <a:t>20 років тому засновник </a:t>
            </a:r>
            <a:r>
              <a:rPr lang="uk-UA" sz="1400" dirty="0" err="1"/>
              <a:t>УкрЛіб</a:t>
            </a:r>
            <a:r>
              <a:rPr lang="uk-UA" sz="1400" dirty="0"/>
              <a:t> Євген Васильєв почав працювати над втіленням у життя ідеї створення найбільшої </a:t>
            </a:r>
            <a:r>
              <a:rPr lang="uk-UA" sz="1400" dirty="0" err="1"/>
              <a:t>онлайн</a:t>
            </a:r>
            <a:r>
              <a:rPr lang="uk-UA" sz="1400" dirty="0"/>
              <a:t> бібліотеки української літератури, а також світової літератури українською мовою.</a:t>
            </a:r>
          </a:p>
          <a:p>
            <a:endParaRPr lang="uk-UA" sz="1400" dirty="0"/>
          </a:p>
          <a:p>
            <a:r>
              <a:rPr lang="uk-UA" sz="1400" dirty="0"/>
              <a:t>З народженням </a:t>
            </a:r>
            <a:r>
              <a:rPr lang="uk-UA" sz="1400" dirty="0" err="1"/>
              <a:t>УкрЛіб</a:t>
            </a:r>
            <a:r>
              <a:rPr lang="uk-UA" sz="1400" dirty="0"/>
              <a:t> пов'язано декілька дуже цікавих фактів, про які мало хто знає:</a:t>
            </a:r>
          </a:p>
          <a:p>
            <a:endParaRPr lang="uk-UA" sz="1400" dirty="0"/>
          </a:p>
          <a:p>
            <a:r>
              <a:rPr lang="uk-UA" sz="1400" dirty="0"/>
              <a:t>- Євген почав реалізовувати проект, будучи учнем 9-го класу.</a:t>
            </a:r>
          </a:p>
          <a:p>
            <a:r>
              <a:rPr lang="uk-UA" sz="1400" dirty="0"/>
              <a:t>- До початку роботи його спонукала участь у конкурсі до Малої академії наук України.</a:t>
            </a:r>
          </a:p>
          <a:p>
            <a:r>
              <a:rPr lang="uk-UA" sz="1400" dirty="0"/>
              <a:t>- Для відкриття першої версії сайту йому знадобився 1 рік.</a:t>
            </a:r>
          </a:p>
          <a:p>
            <a:r>
              <a:rPr lang="uk-UA" sz="1400" dirty="0"/>
              <a:t>- Домен </a:t>
            </a:r>
            <a:r>
              <a:rPr lang="en-US" sz="1400" dirty="0"/>
              <a:t>ukrlib.com.ua </a:t>
            </a:r>
            <a:r>
              <a:rPr lang="uk-UA" sz="1400" dirty="0"/>
              <a:t>з'явився 27 листопада 2001 року.</a:t>
            </a:r>
          </a:p>
          <a:p>
            <a:r>
              <a:rPr lang="uk-UA" sz="1400" dirty="0"/>
              <a:t>- Обличчя </a:t>
            </a:r>
            <a:r>
              <a:rPr lang="uk-UA" sz="1400" dirty="0" err="1"/>
              <a:t>УкрЛіб</a:t>
            </a:r>
            <a:r>
              <a:rPr lang="uk-UA" sz="1400" dirty="0"/>
              <a:t> - прабабуся Євгена, перша інтелігентна жінка та вчителька в селі </a:t>
            </a:r>
            <a:r>
              <a:rPr lang="uk-UA" sz="1400" dirty="0" err="1"/>
              <a:t>Гельмязів</a:t>
            </a:r>
            <a:r>
              <a:rPr lang="uk-UA" sz="1400" dirty="0"/>
              <a:t> на Черкащині, в рік заснування проекту відзначалась 100-та річниця від дня її народження.</a:t>
            </a:r>
          </a:p>
          <a:p>
            <a:endParaRPr lang="uk-UA" sz="1400" dirty="0"/>
          </a:p>
          <a:p>
            <a:r>
              <a:rPr lang="uk-UA" sz="1400" dirty="0"/>
              <a:t>Сьогодні на сайті </a:t>
            </a:r>
            <a:r>
              <a:rPr lang="uk-UA" sz="1400" dirty="0" err="1"/>
              <a:t>УкрЛіб</a:t>
            </a:r>
            <a:r>
              <a:rPr lang="uk-UA" sz="1400" dirty="0"/>
              <a:t> читачі (серед яких переважають школярі, студенти та вчителі) можуть знайти не тільки твори та біографії видатних письменників, а й приклади рефератів, критичні статті, контрольні запитання, словник термінів, крилаті вирази та багато іншого.</a:t>
            </a:r>
          </a:p>
          <a:p>
            <a:endParaRPr lang="uk-UA" sz="1400" dirty="0"/>
          </a:p>
          <a:p>
            <a:r>
              <a:rPr lang="uk-UA" sz="1400" dirty="0"/>
              <a:t>Варто відмітити, що команда проекту, до якої сьогодні належать засновник та керівник </a:t>
            </a:r>
            <a:r>
              <a:rPr lang="en-US" sz="1400" dirty="0" err="1"/>
              <a:t>Evgeny</a:t>
            </a:r>
            <a:r>
              <a:rPr lang="en-US" sz="1400" dirty="0"/>
              <a:t> </a:t>
            </a:r>
            <a:r>
              <a:rPr lang="en-US" sz="1400" dirty="0" err="1"/>
              <a:t>Vasiliev</a:t>
            </a:r>
            <a:r>
              <a:rPr lang="en-US" sz="1400" dirty="0"/>
              <a:t>, </a:t>
            </a:r>
            <a:r>
              <a:rPr lang="uk-UA" sz="1400" dirty="0"/>
              <a:t>контент-менеджер та генератор ідей Анна </a:t>
            </a:r>
            <a:r>
              <a:rPr lang="uk-UA" sz="1400" dirty="0" err="1"/>
              <a:t>Васильева</a:t>
            </a:r>
            <a:r>
              <a:rPr lang="uk-UA" sz="1400" dirty="0"/>
              <a:t>, дизайнер </a:t>
            </a:r>
            <a:r>
              <a:rPr lang="en-US" sz="1400" dirty="0"/>
              <a:t>Valentine </a:t>
            </a:r>
            <a:r>
              <a:rPr lang="en-US" sz="1400" dirty="0" err="1"/>
              <a:t>Reshetniak</a:t>
            </a:r>
            <a:r>
              <a:rPr lang="en-US" sz="1400" dirty="0"/>
              <a:t> </a:t>
            </a:r>
            <a:r>
              <a:rPr lang="uk-UA" sz="1400" dirty="0"/>
              <a:t>та </a:t>
            </a:r>
            <a:r>
              <a:rPr lang="en-US" sz="1400" dirty="0"/>
              <a:t>SMM-</a:t>
            </a:r>
            <a:r>
              <a:rPr lang="uk-UA" sz="1400" dirty="0"/>
              <a:t>менеджер </a:t>
            </a:r>
            <a:r>
              <a:rPr lang="en-US" sz="1400" dirty="0"/>
              <a:t>Lena </a:t>
            </a:r>
            <a:r>
              <a:rPr lang="en-US" sz="1400" dirty="0" err="1"/>
              <a:t>Chalenko</a:t>
            </a:r>
            <a:r>
              <a:rPr lang="en-US" sz="1400" dirty="0"/>
              <a:t>, </a:t>
            </a:r>
            <a:r>
              <a:rPr lang="uk-UA" sz="1400" dirty="0"/>
              <a:t>постійно працює над вдосконаленням його контенту та дизайну, створенням нових розділів та цікавих рубрик (чого тільки вартий спецпроект з </a:t>
            </a:r>
            <a:r>
              <a:rPr lang="uk-UA" sz="1400" dirty="0" err="1"/>
              <a:t>інтереактивною</a:t>
            </a:r>
            <a:r>
              <a:rPr lang="uk-UA" sz="1400" dirty="0"/>
              <a:t> біографією Тараса Шевченка, перекладеною 7-ма мовами!).</a:t>
            </a:r>
          </a:p>
          <a:p>
            <a:endParaRPr lang="uk-UA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253045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3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Бібліотека української літератури “</a:t>
            </a:r>
            <a:r>
              <a:rPr lang="uk-UA" b="1" dirty="0" err="1"/>
              <a:t>УкрЛіб</a:t>
            </a:r>
            <a:r>
              <a:rPr lang="uk-UA" b="1" dirty="0"/>
              <a:t>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488832" cy="4525963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 </a:t>
            </a:r>
          </a:p>
          <a:p>
            <a:r>
              <a:rPr lang="ru-RU" dirty="0"/>
              <a:t> Онлайн-</a:t>
            </a:r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УкрЛіб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заснована на </a:t>
            </a:r>
            <a:r>
              <a:rPr lang="ru-RU" dirty="0" err="1"/>
              <a:t>зламі</a:t>
            </a:r>
            <a:r>
              <a:rPr lang="ru-RU" dirty="0"/>
              <a:t> </a:t>
            </a:r>
            <a:r>
              <a:rPr lang="ru-RU" dirty="0" err="1"/>
              <a:t>тисячоліть</a:t>
            </a:r>
            <a:r>
              <a:rPr lang="ru-RU" dirty="0"/>
              <a:t> - в далекому 2000-му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вона </a:t>
            </a:r>
            <a:r>
              <a:rPr lang="ru-RU" dirty="0" err="1"/>
              <a:t>позиціонує</a:t>
            </a:r>
            <a:r>
              <a:rPr lang="ru-RU" dirty="0"/>
              <a:t> себе як </a:t>
            </a:r>
            <a:r>
              <a:rPr lang="ru-RU" dirty="0" err="1"/>
              <a:t>найбільша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проекту </a:t>
            </a:r>
            <a:r>
              <a:rPr lang="ru-RU" dirty="0" err="1"/>
              <a:t>засновники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популяризувати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і культуру та </a:t>
            </a:r>
            <a:r>
              <a:rPr lang="ru-RU" dirty="0" err="1"/>
              <a:t>плекати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рідної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поколінням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бібліотеці</a:t>
            </a:r>
            <a:r>
              <a:rPr lang="ru-RU" dirty="0"/>
              <a:t> є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“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”, “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”, “</a:t>
            </a:r>
            <a:r>
              <a:rPr lang="ru-RU" dirty="0" err="1"/>
              <a:t>Навчання</a:t>
            </a:r>
            <a:r>
              <a:rPr lang="ru-RU" dirty="0"/>
              <a:t>”, “</a:t>
            </a:r>
            <a:r>
              <a:rPr lang="ru-RU" dirty="0" err="1"/>
              <a:t>Літературознавство</a:t>
            </a:r>
            <a:r>
              <a:rPr lang="ru-RU" dirty="0"/>
              <a:t>” та “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”. У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</a:t>
            </a:r>
            <a:r>
              <a:rPr lang="ru-RU" dirty="0" err="1"/>
              <a:t>розділи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“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”, “Народна </a:t>
            </a:r>
            <a:r>
              <a:rPr lang="ru-RU" dirty="0" err="1"/>
              <a:t>творчість</a:t>
            </a:r>
            <a:r>
              <a:rPr lang="ru-RU" dirty="0"/>
              <a:t>”, “</a:t>
            </a:r>
            <a:r>
              <a:rPr lang="ru-RU" dirty="0" err="1"/>
              <a:t>Біографії</a:t>
            </a:r>
            <a:r>
              <a:rPr lang="ru-RU" dirty="0"/>
              <a:t>” та “</a:t>
            </a:r>
            <a:r>
              <a:rPr lang="ru-RU" dirty="0" err="1"/>
              <a:t>Критичні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 smtClean="0"/>
              <a:t>”.</a:t>
            </a:r>
          </a:p>
          <a:p>
            <a:r>
              <a:rPr lang="ru-RU" dirty="0"/>
              <a:t>Книжки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завантажити</a:t>
            </a:r>
            <a:r>
              <a:rPr lang="ru-RU" dirty="0"/>
              <a:t> в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прийнятному</a:t>
            </a:r>
            <a:r>
              <a:rPr lang="ru-RU" dirty="0"/>
              <a:t> </a:t>
            </a:r>
            <a:r>
              <a:rPr lang="ru-RU" dirty="0" err="1"/>
              <a:t>форматі</a:t>
            </a:r>
            <a:r>
              <a:rPr lang="ru-RU" dirty="0"/>
              <a:t>: </a:t>
            </a:r>
            <a:r>
              <a:rPr lang="en-US" dirty="0"/>
              <a:t>DOCX, RTF, HTML, EPUB, MOBI, PDF.</a:t>
            </a:r>
            <a:endParaRPr lang="ru-RU" dirty="0"/>
          </a:p>
          <a:p>
            <a:pPr fontAlgn="ctr"/>
            <a:r>
              <a:rPr lang="ru-RU" b="1" dirty="0" smtClean="0"/>
              <a:t> </a:t>
            </a:r>
            <a:endParaRPr lang="ru-RU" b="1" dirty="0"/>
          </a:p>
          <a:p>
            <a:r>
              <a:rPr lang="ru-RU" dirty="0"/>
              <a:t>4 </a:t>
            </a:r>
            <a:r>
              <a:rPr lang="ru-RU" dirty="0" err="1"/>
              <a:t>червня</a:t>
            </a:r>
            <a:r>
              <a:rPr lang="ru-RU" dirty="0"/>
              <a:t> 2010 року </a:t>
            </a:r>
            <a:r>
              <a:rPr lang="ru-RU" dirty="0" err="1"/>
              <a:t>Експертна</a:t>
            </a:r>
            <a:r>
              <a:rPr lang="ru-RU" dirty="0"/>
              <a:t> Рада </a:t>
            </a:r>
            <a:r>
              <a:rPr lang="ru-RU" dirty="0" err="1"/>
              <a:t>нагороджувальної</a:t>
            </a:r>
            <a:r>
              <a:rPr lang="ru-RU" dirty="0"/>
              <a:t> </a:t>
            </a:r>
            <a:r>
              <a:rPr lang="ru-RU" dirty="0" err="1"/>
              <a:t>відзнаки</a:t>
            </a:r>
            <a:r>
              <a:rPr lang="ru-RU" dirty="0"/>
              <a:t> «ЗНАК ЯКОСТІ» </a:t>
            </a:r>
            <a:r>
              <a:rPr lang="ru-RU" u="sng" dirty="0" err="1">
                <a:hlinkClick r:id="rId2"/>
              </a:rPr>
              <a:t>відзначила</a:t>
            </a:r>
            <a:r>
              <a:rPr lang="ru-RU" u="sng" dirty="0">
                <a:hlinkClick r:id="rId2"/>
              </a:rPr>
              <a:t> «ЗНАКОМ ЯКОСТІ®»</a:t>
            </a:r>
            <a:r>
              <a:rPr lang="ru-RU" dirty="0"/>
              <a:t> </a:t>
            </a:r>
            <a:r>
              <a:rPr lang="ru-RU" dirty="0" err="1"/>
              <a:t>Інтернет</a:t>
            </a:r>
            <a:r>
              <a:rPr lang="ru-RU" dirty="0"/>
              <a:t>-портал «</a:t>
            </a:r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» </a:t>
            </a:r>
            <a:r>
              <a:rPr lang="en-US" dirty="0"/>
              <a:t>ukrlib.com.ua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387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Українська електронна бібліотека “</a:t>
            </a:r>
            <a:r>
              <a:rPr lang="en-US" b="1" dirty="0" err="1"/>
              <a:t>Libruk</a:t>
            </a:r>
            <a:r>
              <a:rPr lang="en-US" b="1" dirty="0"/>
              <a:t>”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http://libruk.in.ua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6696744" cy="44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9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620688"/>
            <a:ext cx="7200900" cy="4525963"/>
          </a:xfrm>
        </p:spPr>
        <p:txBody>
          <a:bodyPr>
            <a:normAutofit fontScale="47500" lnSpcReduction="20000"/>
          </a:bodyPr>
          <a:lstStyle/>
          <a:p>
            <a:r>
              <a:rPr lang="uk-UA" dirty="0"/>
              <a:t>На ресурсі </a:t>
            </a:r>
            <a:r>
              <a:rPr lang="en-US" dirty="0" err="1"/>
              <a:t>Libruk</a:t>
            </a:r>
            <a:r>
              <a:rPr lang="en-US" dirty="0"/>
              <a:t> </a:t>
            </a:r>
            <a:r>
              <a:rPr lang="uk-UA" dirty="0"/>
              <a:t>зібрано різні за жанром твори українських письменників-класиків та сучасних авторів. Всі книжки поділені на два великих розділи - українська література та світові бестселери. Також існує можливість завантажити на </a:t>
            </a:r>
            <a:r>
              <a:rPr lang="en-US" dirty="0" err="1"/>
              <a:t>Libruk</a:t>
            </a:r>
            <a:r>
              <a:rPr lang="en-US" dirty="0"/>
              <a:t> </a:t>
            </a:r>
            <a:r>
              <a:rPr lang="uk-UA" dirty="0"/>
              <a:t>свої твори, що без сумніву сподобається молодим українським авторам.</a:t>
            </a:r>
          </a:p>
          <a:p>
            <a:endParaRPr lang="uk-UA" dirty="0"/>
          </a:p>
          <a:p>
            <a:r>
              <a:rPr lang="uk-UA" dirty="0"/>
              <a:t>На головній сторінці присутній повний перелік авторів, алфавітний каталог та такий незвичний інструмент пошуку, як “Автори за місцем народження”. В цьому режимі авторів книжок можна розшукувати на мапі України. Також для знайомства з життєвим та творчим шляхом письменників України на ресурсі викладені їх скорочені </a:t>
            </a:r>
            <a:r>
              <a:rPr lang="uk-UA" dirty="0" smtClean="0"/>
              <a:t>біографії.</a:t>
            </a:r>
            <a:endParaRPr lang="uk-UA" dirty="0"/>
          </a:p>
          <a:p>
            <a:endParaRPr lang="uk-UA" dirty="0"/>
          </a:p>
          <a:p>
            <a:r>
              <a:rPr lang="uk-UA" dirty="0"/>
              <a:t>Всі книжки доступні у найбільш популярних електронних форматах </a:t>
            </a:r>
            <a:r>
              <a:rPr lang="en-US" dirty="0"/>
              <a:t>FB2, EPUB </a:t>
            </a:r>
            <a:r>
              <a:rPr lang="uk-UA" dirty="0"/>
              <a:t>та </a:t>
            </a:r>
            <a:r>
              <a:rPr lang="en-US" dirty="0"/>
              <a:t>MOBI. </a:t>
            </a:r>
            <a:r>
              <a:rPr lang="uk-UA" dirty="0"/>
              <a:t>Останній формат включено у бібліотеку через те, що електронні книжки </a:t>
            </a:r>
            <a:r>
              <a:rPr lang="en-US" dirty="0"/>
              <a:t>Amazon Kindle </a:t>
            </a:r>
            <a:r>
              <a:rPr lang="uk-UA" dirty="0"/>
              <a:t>користуються широкою популярністю в Україні через гарне співвідношення ціна/якість. Деякі книжки можна скачати у форматах </a:t>
            </a:r>
            <a:r>
              <a:rPr lang="en-US" dirty="0"/>
              <a:t>PDF </a:t>
            </a:r>
            <a:r>
              <a:rPr lang="uk-UA" dirty="0"/>
              <a:t>або </a:t>
            </a:r>
            <a:r>
              <a:rPr lang="en-US" dirty="0"/>
              <a:t>DJVU, </a:t>
            </a:r>
            <a:r>
              <a:rPr lang="uk-UA" dirty="0"/>
              <a:t>які більше підходять для читання на настільному </a:t>
            </a:r>
            <a:r>
              <a:rPr lang="uk-UA" dirty="0" smtClean="0"/>
              <a:t>комп'ютері </a:t>
            </a:r>
            <a:r>
              <a:rPr lang="uk-UA" dirty="0"/>
              <a:t>або планшеті.</a:t>
            </a:r>
          </a:p>
          <a:p>
            <a:endParaRPr lang="uk-UA" dirty="0"/>
          </a:p>
          <a:p>
            <a:r>
              <a:rPr lang="uk-UA" dirty="0"/>
              <a:t>Окрім цього, книжки можна читати за допомогою інтегрованої </a:t>
            </a:r>
            <a:r>
              <a:rPr lang="uk-UA" dirty="0" err="1"/>
              <a:t>онлайн-читалки</a:t>
            </a:r>
            <a:r>
              <a:rPr lang="uk-UA" dirty="0"/>
              <a:t>, яка дозволяє налаштувати під себе відображення тексту та запам'ятовує останню прочитану сторінку</a:t>
            </a:r>
            <a:r>
              <a:rPr lang="uk-UA" dirty="0" smtClean="0"/>
              <a:t>.</a:t>
            </a:r>
          </a:p>
          <a:p>
            <a:r>
              <a:rPr lang="en-US" dirty="0" err="1"/>
              <a:t>Libruk</a:t>
            </a:r>
            <a:r>
              <a:rPr lang="en-US" dirty="0"/>
              <a:t> </a:t>
            </a:r>
            <a:r>
              <a:rPr lang="uk-UA" dirty="0" smtClean="0"/>
              <a:t>був створений з любов'ю до рідної мови, виключно з метою донесення до читача чудових творінь талановитих українців.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193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Книжкове братерство “</a:t>
            </a:r>
            <a:r>
              <a:rPr lang="uk-UA" b="1" dirty="0" err="1"/>
              <a:t>Флібуста</a:t>
            </a:r>
            <a:r>
              <a:rPr lang="uk-UA" b="1" dirty="0"/>
              <a:t>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flibusta.is/stat/lang/uk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6578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8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256" y="980728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Книжкове братерство </a:t>
            </a:r>
            <a:r>
              <a:rPr lang="uk-UA" dirty="0" err="1"/>
              <a:t>Флібуста</a:t>
            </a:r>
            <a:r>
              <a:rPr lang="uk-UA" dirty="0"/>
              <a:t> - це одна з найбільших </a:t>
            </a:r>
            <a:r>
              <a:rPr lang="uk-UA" dirty="0" err="1"/>
              <a:t>онлайн-бібліотек</a:t>
            </a:r>
            <a:r>
              <a:rPr lang="uk-UA" dirty="0"/>
              <a:t> в Інтернеті. Цей ресурс спеціалізується на російськомовних книжках, але на його сторінках можна знайти книги будь-якого жанру на всіх </a:t>
            </a:r>
            <a:r>
              <a:rPr lang="uk-UA" dirty="0" err="1"/>
              <a:t>європейсьских</a:t>
            </a:r>
            <a:r>
              <a:rPr lang="uk-UA" dirty="0"/>
              <a:t> мовах, включаючи українську. Всього на </a:t>
            </a:r>
            <a:r>
              <a:rPr lang="uk-UA" dirty="0" err="1"/>
              <a:t>Флібусті</a:t>
            </a:r>
            <a:r>
              <a:rPr lang="uk-UA" dirty="0"/>
              <a:t> 350 тисяч книжок більш ніж 130 тисяч авторів, при цьому майже 5 тисяч з них українською мовою. Щоб відшукати книжки українською мовою потрібно скористатися відповідним розділом, або вказати при пошуку код “</a:t>
            </a:r>
            <a:r>
              <a:rPr lang="en-US" dirty="0" err="1"/>
              <a:t>uk</a:t>
            </a:r>
            <a:r>
              <a:rPr lang="en-US" dirty="0"/>
              <a:t>” </a:t>
            </a:r>
            <a:r>
              <a:rPr lang="uk-UA" dirty="0"/>
              <a:t>в параметрі “мова”.</a:t>
            </a:r>
          </a:p>
          <a:p>
            <a:endParaRPr lang="uk-UA" dirty="0"/>
          </a:p>
          <a:p>
            <a:r>
              <a:rPr lang="uk-UA" dirty="0"/>
              <a:t>Головна перевага </a:t>
            </a:r>
            <a:r>
              <a:rPr lang="uk-UA" dirty="0" err="1"/>
              <a:t>Флібусти</a:t>
            </a:r>
            <a:r>
              <a:rPr lang="uk-UA" dirty="0"/>
              <a:t> в порівнянні з іншими </a:t>
            </a:r>
            <a:r>
              <a:rPr lang="uk-UA" dirty="0" err="1"/>
              <a:t>онлайн-бібліотеками</a:t>
            </a:r>
            <a:r>
              <a:rPr lang="uk-UA" dirty="0"/>
              <a:t> полягає в тому, що на її сторінках присутні найновіші книжки. До кожного </a:t>
            </a:r>
            <a:r>
              <a:rPr lang="uk-UA" dirty="0" err="1"/>
              <a:t>тома</a:t>
            </a:r>
            <a:r>
              <a:rPr lang="uk-UA" dirty="0"/>
              <a:t> додається фото обкладинки, оцінки та коментарі тих, хто вже прочитав книжку. Знайти щось цікаве допоможе розширений пошук та численні рейтинги, до яких включено “Книжки дня”, “Книжки тижня”, а також “Найпопулярніші книжки”, “Найпопулярніші автори” та “Книжки, що отримали найбільше оцінок”.</a:t>
            </a:r>
          </a:p>
        </p:txBody>
      </p:sp>
    </p:spTree>
    <p:extLst>
      <p:ext uri="{BB962C8B-B14F-4D97-AF65-F5344CB8AC3E}">
        <p14:creationId xmlns:p14="http://schemas.microsoft.com/office/powerpoint/2010/main" val="249293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Електронна бібліотека “Українська література”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http://ukrclassic.com.ua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552728" cy="436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58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332dd6756571e3c41933a661595d6583b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1792</Words>
  <Application>Microsoft Office PowerPoint</Application>
  <PresentationFormat>Екран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7" baseType="lpstr">
      <vt:lpstr>Arial</vt:lpstr>
      <vt:lpstr>Calibri</vt:lpstr>
      <vt:lpstr>Monotype Corsiva</vt:lpstr>
      <vt:lpstr>Тема Office</vt:lpstr>
      <vt:lpstr> Виртуальна подорож до 10 найкращих онлайн-бібліотек з електронними книжками українською мовою </vt:lpstr>
      <vt:lpstr>Бібліотека української літератури “УкрЛіб”</vt:lpstr>
      <vt:lpstr>Презентація PowerPoint</vt:lpstr>
      <vt:lpstr>Бібліотека української літератури “УкрЛіб”</vt:lpstr>
      <vt:lpstr>Українська електронна бібліотека “Libruk” </vt:lpstr>
      <vt:lpstr>Презентація PowerPoint</vt:lpstr>
      <vt:lpstr>Книжкове братерство “Флібуста”</vt:lpstr>
      <vt:lpstr>Презентація PowerPoint</vt:lpstr>
      <vt:lpstr>Електронна бібліотека “Українська література”</vt:lpstr>
      <vt:lpstr>Презентація PowerPoint</vt:lpstr>
      <vt:lpstr>Українська та зарубіжна література українською мовою “Shift Library CMS”</vt:lpstr>
      <vt:lpstr>Презентація PowerPoint</vt:lpstr>
      <vt:lpstr>Електронна бібліотека Національної бібліотеки України для дітей</vt:lpstr>
      <vt:lpstr>Презентація PowerPoint</vt:lpstr>
      <vt:lpstr>Дитяча публічна онлайн-бібліотека “Читанка”</vt:lpstr>
      <vt:lpstr>Презентація PowerPoint</vt:lpstr>
      <vt:lpstr>Художня література українською мовою “E-bookua.org.ua”</vt:lpstr>
      <vt:lpstr>Презентація PowerPoint</vt:lpstr>
      <vt:lpstr>Публічна електронна бібліотека української художньої літератури “УКРЛІТ.ORG”</vt:lpstr>
      <vt:lpstr>Презентація PowerPoint</vt:lpstr>
      <vt:lpstr>Магазин електронних книг Bookland</vt:lpstr>
      <vt:lpstr>Презентація PowerPoint</vt:lpstr>
      <vt:lpstr>«Читати корисно! Книги освічують душу, піднімають і зміцнюють людину, пробуджують в ньому кращі прагнення, гострять її розум і пом'якшують серце.»             Теккерей У.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obstinate</dc:creator>
  <cp:lastModifiedBy>LIROL5</cp:lastModifiedBy>
  <cp:revision>26</cp:revision>
  <dcterms:created xsi:type="dcterms:W3CDTF">2017-01-23T15:50:34Z</dcterms:created>
  <dcterms:modified xsi:type="dcterms:W3CDTF">2023-11-16T07:41:07Z</dcterms:modified>
</cp:coreProperties>
</file>