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BA6E0-39E0-68F7-B7E3-D1C61571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316" y="4920916"/>
            <a:ext cx="9153687" cy="1668583"/>
          </a:xfrm>
        </p:spPr>
        <p:txBody>
          <a:bodyPr/>
          <a:lstStyle/>
          <a:p>
            <a:r>
              <a:rPr lang="uk-UA" dirty="0"/>
              <a:t>Соціальна робота з сім’</a:t>
            </a:r>
            <a:r>
              <a:rPr lang="en-US" dirty="0" err="1"/>
              <a:t>є</a:t>
            </a:r>
            <a:r>
              <a:rPr lang="uk-UA" dirty="0" err="1"/>
              <a:t>ю</a:t>
            </a:r>
            <a:r>
              <a:rPr lang="uk-UA" dirty="0"/>
              <a:t>, дітьми та молоддю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753BC-0856-601B-3407-4633307BE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603" y="61220"/>
            <a:ext cx="7772400" cy="48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B8A76-83F0-6371-B668-650EDA10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0" u="none" strike="noStrike" dirty="0">
                <a:solidFill>
                  <a:srgbClr val="0D0D0D"/>
                </a:solidFill>
                <a:effectLst/>
                <a:latin typeface="Söhne"/>
              </a:rPr>
              <a:t>Чому варто вивчати цей курс?</a:t>
            </a:r>
            <a:br>
              <a:rPr lang="uk-UA" dirty="0"/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F280E-6CA7-F8A7-F6A6-24A69D02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Сім'я, діти та молодь - це важливий фундамент суспільства. У нашому курсі ми розглядатимемо ключові аспекти соціальної роботи з цією групою клієнтів, надаючи вам поглиблені знання та практичні навички.</a:t>
            </a:r>
            <a:endParaRPr lang="uk-UA" sz="2000" dirty="0">
              <a:solidFill>
                <a:srgbClr val="0D0D0D"/>
              </a:solidFill>
              <a:latin typeface="Söhne"/>
            </a:endParaRPr>
          </a:p>
          <a:p>
            <a:pPr marL="0" indent="0" algn="l">
              <a:buNone/>
            </a:pPr>
            <a:endParaRPr lang="uk-UA" sz="2000" b="0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algn="l"/>
            <a:r>
              <a:rPr lang="uk-UA" sz="2000" b="0" i="0" u="none" strike="noStrike" dirty="0">
                <a:solidFill>
                  <a:srgbClr val="0D0D0D"/>
                </a:solidFill>
                <a:effectLst/>
                <a:latin typeface="Söhne"/>
              </a:rPr>
              <a:t>Ми дослідимо сучасні виклики, з якими стикаються сім'ї, діти та молодь, і вивчимо стратегії ефективної соціальної підтримки. Цей курс стане основою для розуміння та розвитку вашої професійної компетентності в сфері соціальної роботи.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4938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9F18-7A6F-3B47-C7F5-6CE64E0A9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0" u="none" strike="noStrike" dirty="0">
                <a:solidFill>
                  <a:srgbClr val="0D0D0D"/>
                </a:solidFill>
                <a:effectLst/>
                <a:latin typeface="Söhne"/>
              </a:rPr>
              <a:t>Особливості вивчення в дистанційному режимі:</a:t>
            </a:r>
            <a:br>
              <a:rPr lang="uk-UA" b="0" i="0" u="none" strike="noStrike" dirty="0">
                <a:solidFill>
                  <a:srgbClr val="0D0D0D"/>
                </a:solidFill>
                <a:effectLst/>
                <a:latin typeface="Söhne"/>
              </a:rPr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0C7A9-4E6A-7992-1654-14E609A4F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u="none" strike="noStrike" dirty="0">
                <a:solidFill>
                  <a:srgbClr val="0D0D0D"/>
                </a:solidFill>
                <a:effectLst/>
                <a:latin typeface="Söhne"/>
              </a:rPr>
              <a:t>Важливо відзначити, що цей курс розроблено так, щоб навчання в дистанційному режимі було не менш ефективним. Ми використовуємо інтерактивну онлайн-платформи, де ви матимете можливість обговорювати матеріали, спілкуватися зі спільнотою та здійснювати практичні завдання.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57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2300-18BC-77AE-03AB-3D2FD258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0" u="none" strike="noStrike" dirty="0">
                <a:solidFill>
                  <a:srgbClr val="0D0D0D"/>
                </a:solidFill>
                <a:effectLst/>
                <a:latin typeface="Söhne"/>
              </a:rPr>
              <a:t>Дотримання правил академічної доброчесності:</a:t>
            </a:r>
            <a:br>
              <a:rPr lang="uk-UA" b="0" i="0" u="none" strike="noStrike" dirty="0">
                <a:solidFill>
                  <a:srgbClr val="0D0D0D"/>
                </a:solidFill>
                <a:effectLst/>
                <a:latin typeface="Söhne"/>
              </a:rPr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8246A-254D-6130-3A41-8B4169FDF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uk-UA" b="0" i="0" u="none" strike="noStrike" dirty="0">
                <a:solidFill>
                  <a:srgbClr val="0D0D0D"/>
                </a:solidFill>
                <a:effectLst/>
                <a:latin typeface="Söhne"/>
              </a:rPr>
              <a:t>Ми покладаємо особливий акцент на чесність та етичність. Ваше успішне навчання базується на ваших зусиллях та власному розвитку. Робота над завданнями та проекти заснована на вашому власному розумінні та творчому підході.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1818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F73C-091F-0471-B961-70F0EACC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0" u="none" strike="noStrike" dirty="0">
                <a:solidFill>
                  <a:srgbClr val="0D0D0D"/>
                </a:solidFill>
                <a:effectLst/>
                <a:latin typeface="Söhne"/>
              </a:rPr>
              <a:t>Обговорення актуальних тенденцій у сфері соціальної роботи з сім'єю, дітьми та молоддю.</a:t>
            </a:r>
            <a:br>
              <a:rPr lang="uk-UA" b="0" i="0" u="none" strike="noStrike" dirty="0">
                <a:solidFill>
                  <a:srgbClr val="0D0D0D"/>
                </a:solidFill>
                <a:effectLst/>
                <a:latin typeface="Söhne"/>
              </a:rPr>
            </a:br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628EA-35AD-252D-9E13-2D6BAB12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800" dirty="0">
                <a:effectLst/>
                <a:latin typeface="TimesNewRoman"/>
              </a:rPr>
              <a:t>Соціальна робота з сім’ями, дітьми та молоддю є важливим інструментом та складовою забезпечення соціального захисту та підтримки вразливих </a:t>
            </a:r>
            <a:r>
              <a:rPr lang="uk-UA" sz="1800" dirty="0" err="1">
                <a:effectLst/>
                <a:latin typeface="TimesNewRoman"/>
              </a:rPr>
              <a:t>категоріи</a:t>
            </a:r>
            <a:r>
              <a:rPr lang="uk-UA" sz="1800" dirty="0">
                <a:effectLst/>
                <a:latin typeface="TimesNewRoman"/>
              </a:rPr>
              <a:t>̆ населення з метою запобігання, мінімізацію негативних наслідків та подолання складних життєвих обставин, посилення здатності клієнтів до </a:t>
            </a:r>
            <a:r>
              <a:rPr lang="uk-UA" sz="1800" dirty="0" err="1">
                <a:effectLst/>
                <a:latin typeface="TimesNewRoman"/>
              </a:rPr>
              <a:t>реалізаціі</a:t>
            </a:r>
            <a:r>
              <a:rPr lang="uk-UA" sz="1800" dirty="0">
                <a:effectLst/>
                <a:latin typeface="TimesNewRoman"/>
              </a:rPr>
              <a:t>̈ власного життєвого потенціалу. </a:t>
            </a:r>
            <a:r>
              <a:rPr lang="uk-UA" sz="1800" dirty="0" err="1">
                <a:effectLst/>
                <a:latin typeface="TimesNewRoman"/>
              </a:rPr>
              <a:t>Здійснення</a:t>
            </a:r>
            <a:r>
              <a:rPr lang="uk-UA" sz="1800" dirty="0">
                <a:effectLst/>
                <a:latin typeface="TimesNewRoman"/>
              </a:rPr>
              <a:t> </a:t>
            </a:r>
            <a:r>
              <a:rPr lang="uk-UA" sz="1800" dirty="0" err="1">
                <a:effectLst/>
                <a:latin typeface="TimesNewRoman"/>
              </a:rPr>
              <a:t>соціальноі</a:t>
            </a:r>
            <a:r>
              <a:rPr lang="uk-UA" sz="1800" dirty="0">
                <a:effectLst/>
                <a:latin typeface="TimesNewRoman"/>
              </a:rPr>
              <a:t>̈ підтримки та надання соціальних послуг та допомог дітям, сім’ям та молоді, які перебувають у складних життєвих обставинах і не можуть </a:t>
            </a:r>
            <a:r>
              <a:rPr lang="uk-UA" sz="1800" dirty="0" err="1">
                <a:effectLst/>
                <a:latin typeface="TimesNewRoman"/>
              </a:rPr>
              <a:t>їх</a:t>
            </a:r>
            <a:r>
              <a:rPr lang="uk-UA" sz="1800" dirty="0">
                <a:effectLst/>
                <a:latin typeface="TimesNewRoman"/>
              </a:rPr>
              <a:t> вирішити </a:t>
            </a:r>
            <a:r>
              <a:rPr lang="uk-UA" sz="1800" dirty="0" err="1">
                <a:effectLst/>
                <a:latin typeface="TimesNewRoman"/>
              </a:rPr>
              <a:t>самостійно</a:t>
            </a:r>
            <a:r>
              <a:rPr lang="uk-UA" sz="1800" dirty="0">
                <a:effectLst/>
                <a:latin typeface="TimesNewRoman"/>
              </a:rPr>
              <a:t>, потребує від фахівців із </a:t>
            </a:r>
            <a:r>
              <a:rPr lang="uk-UA" sz="1800" dirty="0" err="1">
                <a:effectLst/>
                <a:latin typeface="TimesNewRoman"/>
              </a:rPr>
              <a:t>соціальноі</a:t>
            </a:r>
            <a:r>
              <a:rPr lang="uk-UA" sz="1800" dirty="0">
                <a:effectLst/>
                <a:latin typeface="TimesNewRoman"/>
              </a:rPr>
              <a:t>̈ роботи володіння відповідними знаннями і навичками. 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386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7523BC-72A8-39BF-4BC8-9E43D90F2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232" y="752893"/>
            <a:ext cx="9059779" cy="4748491"/>
          </a:xfrm>
        </p:spPr>
      </p:pic>
    </p:spTree>
    <p:extLst>
      <p:ext uri="{BB962C8B-B14F-4D97-AF65-F5344CB8AC3E}">
        <p14:creationId xmlns:p14="http://schemas.microsoft.com/office/powerpoint/2010/main" val="20717449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281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Söhne</vt:lpstr>
      <vt:lpstr>TimesNewRoman</vt:lpstr>
      <vt:lpstr>Trebuchet MS</vt:lpstr>
      <vt:lpstr>Wingdings 3</vt:lpstr>
      <vt:lpstr>Facet</vt:lpstr>
      <vt:lpstr>Соціальна робота з сім’єю, дітьми та молоддю</vt:lpstr>
      <vt:lpstr>Чому варто вивчати цей курс? </vt:lpstr>
      <vt:lpstr>Особливості вивчення в дистанційному режимі: </vt:lpstr>
      <vt:lpstr>Дотримання правил академічної доброчесності: </vt:lpstr>
      <vt:lpstr>Обговорення актуальних тенденцій у сфері соціальної роботи з сім'єю, дітьми та молоддю.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Соціальна робота з сім’єю, дітьми та молоддю</dc:title>
  <dc:creator>Microsoft Office User</dc:creator>
  <cp:lastModifiedBy>Microsoft Office User</cp:lastModifiedBy>
  <cp:revision>1</cp:revision>
  <dcterms:created xsi:type="dcterms:W3CDTF">2024-03-13T16:18:10Z</dcterms:created>
  <dcterms:modified xsi:type="dcterms:W3CDTF">2024-03-14T12:52:09Z</dcterms:modified>
</cp:coreProperties>
</file>