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612" r:id="rId3"/>
    <p:sldId id="1613" r:id="rId4"/>
    <p:sldId id="1614" r:id="rId5"/>
    <p:sldId id="1616" r:id="rId6"/>
    <p:sldId id="1617" r:id="rId7"/>
    <p:sldId id="1618" r:id="rId8"/>
    <p:sldId id="836" r:id="rId9"/>
    <p:sldId id="839" r:id="rId10"/>
    <p:sldId id="840" r:id="rId11"/>
    <p:sldId id="684" r:id="rId12"/>
    <p:sldId id="841" r:id="rId13"/>
    <p:sldId id="845" r:id="rId14"/>
    <p:sldId id="846" r:id="rId15"/>
    <p:sldId id="1400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08000"/>
    <a:srgbClr val="ECEEEB"/>
    <a:srgbClr val="396BC5"/>
    <a:srgbClr val="13B1CE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200" i="1" noProof="0" dirty="0"/>
            <a:t>Не публікуйте свою адресу й телефони на сайтах.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200" i="1" noProof="0" dirty="0"/>
            <a:t>Якщо адресу доводиться публікувати, то закодуйте її на кшталт </a:t>
          </a:r>
          <a:r>
            <a:rPr lang="uk-UA" sz="2200" b="1" i="1" noProof="0" dirty="0" err="1"/>
            <a:t>r_a_n_o_c</a:t>
          </a:r>
          <a:r>
            <a:rPr lang="uk-UA" sz="2200" b="1" i="1" noProof="0" dirty="0"/>
            <a:t>_(a)_i_._</a:t>
          </a:r>
          <a:r>
            <a:rPr lang="uk-UA" sz="2200" b="1" i="1" noProof="0" dirty="0" err="1"/>
            <a:t>u_a</a:t>
          </a:r>
          <a:r>
            <a:rPr lang="uk-UA" sz="2200" b="1" i="1" noProof="0" dirty="0"/>
            <a:t> </a:t>
          </a:r>
          <a:r>
            <a:rPr lang="uk-UA" sz="2200" i="1" noProof="0" dirty="0"/>
            <a:t>або подайте у форматі картинки, що дозволить розпізнати адресу тільки людині.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200" i="1" noProof="0" dirty="0">
              <a:solidFill>
                <a:srgbClr val="002060"/>
              </a:solidFill>
            </a:rPr>
            <a:t>Іноді доцільно завести додаткову поштову скриньку для реєстрації в службах, які можуть розповсюджувати спам.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200" i="1" noProof="0" dirty="0"/>
            <a:t>Не реагуйте на спам (не переходьте за посиланнями тощо), бо такі дії можуть підтвердити </a:t>
          </a:r>
          <a:r>
            <a:rPr lang="uk-UA" sz="2200" i="1" noProof="0" dirty="0" err="1"/>
            <a:t>спамерам</a:t>
          </a:r>
          <a:r>
            <a:rPr lang="uk-UA" sz="2200" i="1" noProof="0" dirty="0"/>
            <a:t> активність електронної скриньки що збільшить кількість спаму на вашу адресу.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9170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29170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07144" custLinFactNeighborY="-994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50655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878201" y="-899589"/>
          <a:ext cx="6997956" cy="6997956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86095" y="283034"/>
          <a:ext cx="11242287" cy="10330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noProof="0" dirty="0"/>
            <a:t>Не публікуйте свою адресу й телефони на сайтах.</a:t>
          </a:r>
        </a:p>
      </dsp:txBody>
      <dsp:txXfrm>
        <a:off x="586095" y="283034"/>
        <a:ext cx="11242287" cy="1033075"/>
      </dsp:txXfrm>
    </dsp:sp>
    <dsp:sp modelId="{27878C57-BBF6-4C22-88FA-1C3D4933722D}">
      <dsp:nvSpPr>
        <dsp:cNvPr id="0" name=""/>
        <dsp:cNvSpPr/>
      </dsp:nvSpPr>
      <dsp:spPr>
        <a:xfrm>
          <a:off x="86233" y="299709"/>
          <a:ext cx="999724" cy="99972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44627" y="1482911"/>
          <a:ext cx="10783754" cy="103307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noProof="0" dirty="0"/>
            <a:t>Якщо адресу доводиться публікувати, то закодуйте її на кшталт </a:t>
          </a:r>
          <a:r>
            <a:rPr lang="uk-UA" sz="2200" b="1" i="1" kern="1200" noProof="0" dirty="0" err="1"/>
            <a:t>r_a_n_o_c</a:t>
          </a:r>
          <a:r>
            <a:rPr lang="uk-UA" sz="2200" b="1" i="1" kern="1200" noProof="0" dirty="0"/>
            <a:t>_(a)_i_._</a:t>
          </a:r>
          <a:r>
            <a:rPr lang="uk-UA" sz="2200" b="1" i="1" kern="1200" noProof="0" dirty="0" err="1"/>
            <a:t>u_a</a:t>
          </a:r>
          <a:r>
            <a:rPr lang="uk-UA" sz="2200" b="1" i="1" kern="1200" noProof="0" dirty="0"/>
            <a:t> </a:t>
          </a:r>
          <a:r>
            <a:rPr lang="uk-UA" sz="2200" i="1" kern="1200" noProof="0" dirty="0"/>
            <a:t>або подайте у форматі картинки, що дозволить розпізнати адресу тільки людині.</a:t>
          </a:r>
        </a:p>
      </dsp:txBody>
      <dsp:txXfrm>
        <a:off x="1044627" y="1482911"/>
        <a:ext cx="10783754" cy="1033075"/>
      </dsp:txXfrm>
    </dsp:sp>
    <dsp:sp modelId="{E63EBB38-5984-4F74-98F1-254621592311}">
      <dsp:nvSpPr>
        <dsp:cNvPr id="0" name=""/>
        <dsp:cNvSpPr/>
      </dsp:nvSpPr>
      <dsp:spPr>
        <a:xfrm>
          <a:off x="544765" y="1499587"/>
          <a:ext cx="999724" cy="99972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44627" y="2691347"/>
          <a:ext cx="10783754" cy="8569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noProof="0" dirty="0">
              <a:solidFill>
                <a:srgbClr val="002060"/>
              </a:solidFill>
            </a:rPr>
            <a:t>Іноді доцільно завести додаткову поштову скриньку для реєстрації в службах, які можуть розповсюджувати спам.</a:t>
          </a:r>
        </a:p>
      </dsp:txBody>
      <dsp:txXfrm>
        <a:off x="1044627" y="2691347"/>
        <a:ext cx="10783754" cy="856916"/>
      </dsp:txXfrm>
    </dsp:sp>
    <dsp:sp modelId="{D13D7DA6-9D1E-4150-A6AE-C6ABC36166D5}">
      <dsp:nvSpPr>
        <dsp:cNvPr id="0" name=""/>
        <dsp:cNvSpPr/>
      </dsp:nvSpPr>
      <dsp:spPr>
        <a:xfrm>
          <a:off x="544765" y="2699464"/>
          <a:ext cx="999724" cy="99972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86095" y="3796750"/>
          <a:ext cx="11242287" cy="12049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noProof="0" dirty="0"/>
            <a:t>Не реагуйте на спам (не переходьте за посиланнями тощо), бо такі дії можуть підтвердити </a:t>
          </a:r>
          <a:r>
            <a:rPr lang="uk-UA" sz="2200" i="1" kern="1200" noProof="0" dirty="0" err="1"/>
            <a:t>спамерам</a:t>
          </a:r>
          <a:r>
            <a:rPr lang="uk-UA" sz="2200" i="1" kern="1200" noProof="0" dirty="0"/>
            <a:t> активність електронної скриньки що збільшить кількість спаму на вашу адресу.</a:t>
          </a:r>
        </a:p>
      </dsp:txBody>
      <dsp:txXfrm>
        <a:off x="586095" y="3796750"/>
        <a:ext cx="11242287" cy="1204908"/>
      </dsp:txXfrm>
    </dsp:sp>
    <dsp:sp modelId="{AA2029A9-878F-42BF-A694-5944B1AD983E}">
      <dsp:nvSpPr>
        <dsp:cNvPr id="0" name=""/>
        <dsp:cNvSpPr/>
      </dsp:nvSpPr>
      <dsp:spPr>
        <a:xfrm>
          <a:off x="86233" y="3899342"/>
          <a:ext cx="999724" cy="99972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15020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Система аналізу вмісту поштового і веб-трафіку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:a16="http://schemas.microsoft.com/office/drawing/2014/main" id="{01D16870-8CDE-4F8A-B22D-C80FE87B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web traffic icon&quot;">
            <a:extLst>
              <a:ext uri="{FF2B5EF4-FFF2-40B4-BE49-F238E27FC236}">
                <a16:creationId xmlns:a16="http://schemas.microsoft.com/office/drawing/2014/main" id="{CF8F4109-8A5B-4EDA-B058-0FC7994FC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38" y="3664310"/>
            <a:ext cx="2328338" cy="23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від спаму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ж </a:t>
            </a:r>
            <a:r>
              <a:rPr lang="uk-UA" sz="2800" b="1" i="1" kern="0" dirty="0" err="1">
                <a:solidFill>
                  <a:srgbClr val="FFFFFF"/>
                </a:solidFill>
              </a:rPr>
              <a:t>антиспамовий</a:t>
            </a:r>
            <a:r>
              <a:rPr lang="uk-UA" sz="2800" b="1" i="1" kern="0" dirty="0">
                <a:solidFill>
                  <a:srgbClr val="FFFFFF"/>
                </a:solidFill>
              </a:rPr>
              <a:t> модуль поштового сервера пропустив </a:t>
            </a:r>
            <a:r>
              <a:rPr lang="uk-UA" sz="2800" b="1" i="1" kern="0" dirty="0">
                <a:solidFill>
                  <a:srgbClr val="FFFF00"/>
                </a:solidFill>
              </a:rPr>
              <a:t>спам</a:t>
            </a:r>
            <a:r>
              <a:rPr lang="uk-UA" sz="2800" b="1" i="1" kern="0" dirty="0">
                <a:solidFill>
                  <a:srgbClr val="FFFFFF"/>
                </a:solidFill>
              </a:rPr>
              <a:t>, то користувач, наприклад </a:t>
            </a:r>
            <a:r>
              <a:rPr lang="uk-UA" sz="2800" b="1" i="1" kern="0" dirty="0" err="1">
                <a:solidFill>
                  <a:srgbClr val="FFFF00"/>
                </a:solidFill>
              </a:rPr>
              <a:t>Gmail</a:t>
            </a:r>
            <a:r>
              <a:rPr lang="uk-UA" sz="2800" b="1" i="1" kern="0" dirty="0">
                <a:solidFill>
                  <a:srgbClr val="FFFFFF"/>
                </a:solidFill>
              </a:rPr>
              <a:t>, може позначити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спамовий</a:t>
            </a:r>
            <a:r>
              <a:rPr lang="uk-UA" sz="2800" b="1" i="1" kern="0" dirty="0">
                <a:solidFill>
                  <a:srgbClr val="FFFFFF"/>
                </a:solidFill>
              </a:rPr>
              <a:t> лист, вибравши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Повідомити про спам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484442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Такий лист буде переміщено в папку </a:t>
            </a:r>
            <a:r>
              <a:rPr lang="uk-UA" sz="2800" b="1" i="1" kern="0" dirty="0">
                <a:solidFill>
                  <a:srgbClr val="FFFF00"/>
                </a:solidFill>
              </a:rPr>
              <a:t>Спам</a:t>
            </a:r>
            <a:r>
              <a:rPr lang="uk-UA" sz="2800" b="1" i="1" kern="0" dirty="0">
                <a:solidFill>
                  <a:srgbClr val="FFFFFF"/>
                </a:solidFill>
              </a:rPr>
              <a:t> і в подальшому всі листи з адреси відправника спаму будуть потрапляти до відповідної папки.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79" y="3246509"/>
            <a:ext cx="10536199" cy="124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3950321" y="3441761"/>
            <a:ext cx="1327799" cy="5434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19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від спаму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Наведемо кілька порад, як захиститися від спаму.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6385" y="1560443"/>
          <a:ext cx="11901492" cy="5198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29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Спамом можна вважати і велику кількість рекламних блоків, що з'являються на багатьох сайтах. Для боротьби з показом такої реклами використовують спеціальні програми, що вбудовуються у браузер. </a:t>
            </a:r>
          </a:p>
        </p:txBody>
      </p:sp>
      <p:pic>
        <p:nvPicPr>
          <p:cNvPr id="21506" name="Picture 2" descr="Результат пошуку зображень за запитом &quot;Google Chrome extens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43" y="3134963"/>
            <a:ext cx="7589907" cy="332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3115086"/>
            <a:ext cx="426145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en-US" sz="2800" b="1" i="1" kern="0" dirty="0">
                <a:solidFill>
                  <a:srgbClr val="FFFF00"/>
                </a:solidFill>
              </a:rPr>
              <a:t>Google Chrome </a:t>
            </a:r>
            <a:r>
              <a:rPr lang="uk-UA" sz="2800" b="1" i="1" kern="0" dirty="0">
                <a:solidFill>
                  <a:srgbClr val="FFFFFF"/>
                </a:solidFill>
              </a:rPr>
              <a:t>такі програми називаються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розширенням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1508" name="Picture 4" descr="Результат пошуку зображень за запитом &quot;Google Chrome веб магазин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5"/>
          <a:stretch/>
        </p:blipFill>
        <p:spPr bwMode="auto">
          <a:xfrm>
            <a:off x="825926" y="5003592"/>
            <a:ext cx="2753615" cy="15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блокування непотрібної реклами в </a:t>
            </a:r>
            <a:r>
              <a:rPr lang="en-US" sz="2800" b="1" i="1" kern="0" dirty="0">
                <a:solidFill>
                  <a:srgbClr val="FFFFFF"/>
                </a:solidFill>
              </a:rPr>
              <a:t>Google Chrome </a:t>
            </a:r>
            <a:r>
              <a:rPr lang="uk-UA" sz="2800" b="1" i="1" kern="0" dirty="0">
                <a:solidFill>
                  <a:srgbClr val="FFFFFF"/>
                </a:solidFill>
              </a:rPr>
              <a:t>треба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Налаштування та керування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Google Chrome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Інші інструменти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Розширення</a:t>
            </a:r>
            <a:r>
              <a:rPr lang="uk-UA" sz="2800" b="1" i="1" kern="0" dirty="0">
                <a:solidFill>
                  <a:srgbClr val="FFFFFF"/>
                </a:solidFill>
              </a:rPr>
              <a:t>, вибрати посилання </a:t>
            </a:r>
            <a:r>
              <a:rPr lang="uk-UA" sz="2800" b="1" i="1" kern="0" dirty="0">
                <a:solidFill>
                  <a:srgbClr val="FFFF00"/>
                </a:solidFill>
              </a:rPr>
              <a:t>Інші розширення </a:t>
            </a:r>
            <a:r>
              <a:rPr lang="uk-UA" sz="2800" b="1" i="1" kern="0" dirty="0">
                <a:solidFill>
                  <a:srgbClr val="FFFFFF"/>
                </a:solidFill>
              </a:rPr>
              <a:t>та ввести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Пошук в магазині </a:t>
            </a:r>
            <a:r>
              <a:rPr lang="uk-UA" sz="2800" b="1" i="1" kern="0" dirty="0">
                <a:solidFill>
                  <a:srgbClr val="FFFFFF"/>
                </a:solidFill>
              </a:rPr>
              <a:t>назву програми — </a:t>
            </a:r>
            <a:r>
              <a:rPr lang="uk-UA" sz="2800" b="1" i="1" kern="0" dirty="0" err="1">
                <a:solidFill>
                  <a:srgbClr val="FFFFFF"/>
                </a:solidFill>
              </a:rPr>
              <a:t>блокувальника</a:t>
            </a:r>
            <a:r>
              <a:rPr lang="uk-UA" sz="2800" b="1" i="1" kern="0" dirty="0">
                <a:solidFill>
                  <a:srgbClr val="FFFFFF"/>
                </a:solidFill>
              </a:rPr>
              <a:t> реклами — </a:t>
            </a:r>
            <a:r>
              <a:rPr lang="en-US" sz="2800" b="1" i="1" kern="0" dirty="0" err="1">
                <a:solidFill>
                  <a:srgbClr val="FFFF00"/>
                </a:solidFill>
              </a:rPr>
              <a:t>Adblock</a:t>
            </a:r>
            <a:r>
              <a:rPr lang="en-US" sz="2800" b="1" i="1" kern="0" dirty="0">
                <a:solidFill>
                  <a:srgbClr val="FFFF00"/>
                </a:solidFill>
              </a:rPr>
              <a:t> Plus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942" y="3997849"/>
            <a:ext cx="2712555" cy="267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3986419"/>
            <a:ext cx="7720270" cy="239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4771986" y="3997849"/>
            <a:ext cx="2055533" cy="4369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9800000">
            <a:off x="6498753" y="35503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19548" y="5135160"/>
            <a:ext cx="2250272" cy="4369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974924" y="452877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8968813" y="4566505"/>
            <a:ext cx="2471126" cy="4369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/>
          <p:cNvSpPr/>
          <p:nvPr/>
        </p:nvSpPr>
        <p:spPr>
          <a:xfrm rot="19800000">
            <a:off x="10928961" y="41152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4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натиснення клавіші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rgbClr val="FFFFFF"/>
                </a:solidFill>
              </a:rPr>
              <a:t> відобразиться список розширень. Обравши   потрібне,   слід   вибрати   кнопку  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в </a:t>
            </a:r>
            <a:r>
              <a:rPr lang="uk-UA" sz="2800" b="1" i="1" kern="0" dirty="0" err="1">
                <a:solidFill>
                  <a:srgbClr val="FFFF00"/>
                </a:solidFill>
              </a:rPr>
              <a:t>Chrome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4496561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перезавантаження браузера майже всі блоки реклами з веб-сторінок не відображатимуться. Зазначене розширення безкоштовно можна додати до браузера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Chrome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54795"/>
            <a:ext cx="114300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3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рефлексії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нового я дізнався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7" y="1830707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 є задоволення від роботи на </a:t>
            </a:r>
            <a:r>
              <a:rPr lang="uk-UA" sz="2800" b="1" i="1" kern="0" dirty="0" err="1">
                <a:solidFill>
                  <a:srgbClr val="002060"/>
                </a:solidFill>
              </a:rPr>
              <a:t>уроці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7" y="246465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 що хотілося б ще дізнатися?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D39733-2D95-4B65-8A8B-867C0D29D781}"/>
              </a:ext>
            </a:extLst>
          </p:cNvPr>
          <p:cNvSpPr txBox="1"/>
          <p:nvPr/>
        </p:nvSpPr>
        <p:spPr>
          <a:xfrm>
            <a:off x="86966" y="3099330"/>
            <a:ext cx="1203518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 досяг я мети уроку?</a:t>
            </a:r>
          </a:p>
        </p:txBody>
      </p:sp>
      <p:pic>
        <p:nvPicPr>
          <p:cNvPr id="12" name="Picture 2" descr="Результат пошуку зображень за запитом &quot;Спам&quot;">
            <a:extLst>
              <a:ext uri="{FF2B5EF4-FFF2-40B4-BE49-F238E27FC236}">
                <a16:creationId xmlns:a16="http://schemas.microsoft.com/office/drawing/2014/main" id="{6C318F01-2AB3-4017-A2B6-C7AF135D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25" y="3744057"/>
            <a:ext cx="7606163" cy="28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:a16="http://schemas.microsoft.com/office/drawing/2014/main" id="{0E791245-BFD8-4E03-BBA7-0BDBF5F0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 ÐµÐ·ÑÐ»ÑÑÐ°Ñ Ð¿Ð¾ÑÑÐºÑ Ð·Ð¾Ð±ÑÐ°Ð¶ÐµÐ½Ñ Ð·Ð° Ð·Ð°Ð¿Ð¸ÑÐ¾Ð¼ &quot;web traffic icon&quot;">
            <a:extLst>
              <a:ext uri="{FF2B5EF4-FFF2-40B4-BE49-F238E27FC236}">
                <a16:creationId xmlns:a16="http://schemas.microsoft.com/office/drawing/2014/main" id="{9F82F6F0-804E-4CAE-87F5-5AAE2D8AF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38" y="3664310"/>
            <a:ext cx="2328338" cy="23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аналізу вмісту</a:t>
            </a:r>
            <a:br>
              <a:rPr lang="uk-UA" dirty="0"/>
            </a:br>
            <a:r>
              <a:rPr lang="uk-UA" dirty="0"/>
              <a:t>поштового і веб-трафіку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C7E313-E959-477B-B715-DE9A1BD52AC1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Система </a:t>
            </a:r>
            <a:r>
              <a:rPr lang="uk-UA" sz="2800" b="1" i="1" kern="0" dirty="0" err="1">
                <a:solidFill>
                  <a:srgbClr val="FFFF00"/>
                </a:solidFill>
              </a:rPr>
              <a:t>mail</a:t>
            </a:r>
            <a:r>
              <a:rPr lang="uk-UA" sz="2800" b="1" i="1" kern="0" dirty="0">
                <a:solidFill>
                  <a:srgbClr val="FFFF00"/>
                </a:solidFill>
              </a:rPr>
              <a:t>-контенту </a:t>
            </a:r>
            <a:r>
              <a:rPr lang="uk-UA" sz="2800" b="1" i="1" kern="0" dirty="0">
                <a:solidFill>
                  <a:prstClr val="white"/>
                </a:solidFill>
              </a:rPr>
              <a:t>— це набір політик, правил, фільтрів для аналізу вхідного і вихідного поштового трафіку.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6E2BED5-7312-4916-A7F9-B0D64A17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 ÐµÐ·ÑÐ»ÑÑÐ°Ñ Ð¿Ð¾ÑÑÐºÑ Ð·Ð¾Ð±ÑÐ°Ð¶ÐµÐ½Ñ Ð·Ð° Ð·Ð°Ð¿Ð¸ÑÐ¾Ð¼ &quot;mail traffic&quot;">
            <a:extLst>
              <a:ext uri="{FF2B5EF4-FFF2-40B4-BE49-F238E27FC236}">
                <a16:creationId xmlns:a16="http://schemas.microsoft.com/office/drawing/2014/main" id="{88E8D06C-333A-4603-99EF-E5F302613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9"/>
          <a:stretch/>
        </p:blipFill>
        <p:spPr bwMode="auto">
          <a:xfrm>
            <a:off x="994785" y="2752347"/>
            <a:ext cx="4284436" cy="37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CCD17FE-C8CE-43FC-AF8F-C6E2623C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03" y="2752347"/>
            <a:ext cx="5117004" cy="37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аналізу вмісту</a:t>
            </a:r>
            <a:br>
              <a:rPr lang="uk-UA" dirty="0"/>
            </a:br>
            <a:r>
              <a:rPr lang="uk-UA" dirty="0"/>
              <a:t>поштового і веб-трафіку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Існує два способи роботи системи </a:t>
            </a:r>
            <a:r>
              <a:rPr lang="en-AU" sz="2800" b="1" i="1" kern="0" dirty="0">
                <a:solidFill>
                  <a:prstClr val="white"/>
                </a:solidFill>
              </a:rPr>
              <a:t>mail-</a:t>
            </a:r>
            <a:r>
              <a:rPr lang="uk-UA" sz="2800" b="1" i="1" kern="0" dirty="0">
                <a:solidFill>
                  <a:prstClr val="white"/>
                </a:solidFill>
              </a:rPr>
              <a:t>контент: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716162D-70BD-4673-BD4B-6BA3D6CC4E87}"/>
              </a:ext>
            </a:extLst>
          </p:cNvPr>
          <p:cNvSpPr/>
          <p:nvPr/>
        </p:nvSpPr>
        <p:spPr>
          <a:xfrm>
            <a:off x="69850" y="1801824"/>
            <a:ext cx="6572112" cy="8107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prstClr val="white"/>
                </a:solidFill>
              </a:rPr>
              <a:t>у розриві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44871AB-5320-4AC0-B352-A122548D0AE9}"/>
              </a:ext>
            </a:extLst>
          </p:cNvPr>
          <p:cNvSpPr/>
          <p:nvPr/>
        </p:nvSpPr>
        <p:spPr>
          <a:xfrm>
            <a:off x="6715444" y="1801824"/>
            <a:ext cx="5404549" cy="8107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prstClr val="white"/>
                </a:solidFill>
              </a:rPr>
              <a:t>у відгалуженні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448584F-E033-4659-ACA8-74DE1A85BB61}"/>
              </a:ext>
            </a:extLst>
          </p:cNvPr>
          <p:cNvSpPr/>
          <p:nvPr/>
        </p:nvSpPr>
        <p:spPr>
          <a:xfrm>
            <a:off x="69848" y="2697604"/>
            <a:ext cx="6572112" cy="3763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Це режим, за якого вся вхідна та вихідна кореспонденція обов’язково проходить крізь контент-систему, яка, працюючи в  </a:t>
            </a:r>
            <a:r>
              <a:rPr lang="en-AU" sz="2800" b="1" i="1" kern="0" dirty="0">
                <a:solidFill>
                  <a:prstClr val="white"/>
                </a:solidFill>
              </a:rPr>
              <a:t>online-</a:t>
            </a:r>
            <a:r>
              <a:rPr lang="uk-UA" sz="2800" b="1" i="1" kern="0" dirty="0">
                <a:solidFill>
                  <a:prstClr val="white"/>
                </a:solidFill>
              </a:rPr>
              <a:t>режимі, здійснює аналіз пошти і приймає рішення: відправка/затримка і т. д.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B0866FF-A435-4542-8542-718BF0BFC39B}"/>
              </a:ext>
            </a:extLst>
          </p:cNvPr>
          <p:cNvSpPr/>
          <p:nvPr/>
        </p:nvSpPr>
        <p:spPr>
          <a:xfrm>
            <a:off x="6715442" y="2697604"/>
            <a:ext cx="5404549" cy="3763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Це режим, за якого система отримує копію поштового потоку. Аналіз вмісту і реакція на порушення політик іде як постфактум.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аналізу вмісту</a:t>
            </a:r>
            <a:br>
              <a:rPr lang="uk-UA" dirty="0"/>
            </a:br>
            <a:r>
              <a:rPr lang="uk-UA" dirty="0"/>
              <a:t>поштового і веб-трафіку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Система </a:t>
            </a:r>
            <a:r>
              <a:rPr lang="uk-UA" sz="2800" b="1" i="1" kern="0" dirty="0" err="1">
                <a:solidFill>
                  <a:prstClr val="white"/>
                </a:solidFill>
              </a:rPr>
              <a:t>mail</a:t>
            </a:r>
            <a:r>
              <a:rPr lang="uk-UA" sz="2800" b="1" i="1" kern="0" dirty="0">
                <a:solidFill>
                  <a:prstClr val="white"/>
                </a:solidFill>
              </a:rPr>
              <a:t>-контент складається з двох груп серверів: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F9EB9AF-B40F-4938-A437-0964CDE7EBBC}"/>
              </a:ext>
            </a:extLst>
          </p:cNvPr>
          <p:cNvSpPr/>
          <p:nvPr/>
        </p:nvSpPr>
        <p:spPr>
          <a:xfrm>
            <a:off x="72006" y="2257968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розбору поштового потоку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EF80124-5BA8-4022-BE79-4C7459B2A0F0}"/>
              </a:ext>
            </a:extLst>
          </p:cNvPr>
          <p:cNvSpPr/>
          <p:nvPr/>
        </p:nvSpPr>
        <p:spPr>
          <a:xfrm>
            <a:off x="6149818" y="2257968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зберігання поштових повідомлень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16E270-77C1-4F90-B889-F470998AD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" r="2460"/>
          <a:stretch/>
        </p:blipFill>
        <p:spPr>
          <a:xfrm>
            <a:off x="72006" y="3683459"/>
            <a:ext cx="5972332" cy="27774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D71F8E-1B9E-48AC-89AA-127AB9784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664" y="3683459"/>
            <a:ext cx="5972330" cy="27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аналізу вмісту</a:t>
            </a:r>
            <a:br>
              <a:rPr lang="uk-UA" dirty="0"/>
            </a:br>
            <a:r>
              <a:rPr lang="uk-UA" dirty="0"/>
              <a:t>поштового і веб-трафіку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Система </a:t>
            </a:r>
            <a:r>
              <a:rPr lang="en-AU" sz="2800" b="1" i="1" kern="0" dirty="0">
                <a:solidFill>
                  <a:srgbClr val="FFFF00"/>
                </a:solidFill>
              </a:rPr>
              <a:t>web-</a:t>
            </a:r>
            <a:r>
              <a:rPr lang="uk-UA" sz="2800" b="1" i="1" kern="0" dirty="0">
                <a:solidFill>
                  <a:srgbClr val="FFFF00"/>
                </a:solidFill>
              </a:rPr>
              <a:t>контент</a:t>
            </a:r>
            <a:r>
              <a:rPr lang="uk-UA" sz="2800" b="1" i="1" kern="0" dirty="0">
                <a:solidFill>
                  <a:prstClr val="white"/>
                </a:solidFill>
              </a:rPr>
              <a:t>. 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048E2-F1D6-4B8F-AB55-2AC65ACF7AFC}"/>
              </a:ext>
            </a:extLst>
          </p:cNvPr>
          <p:cNvSpPr txBox="1"/>
          <p:nvPr/>
        </p:nvSpPr>
        <p:spPr>
          <a:xfrm>
            <a:off x="70929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Система являє собою</a:t>
            </a:r>
            <a:r>
              <a:rPr lang="en-US" sz="2800" b="1" i="1" kern="0" dirty="0">
                <a:solidFill>
                  <a:prstClr val="white"/>
                </a:solidFill>
              </a:rPr>
              <a:t> </a:t>
            </a:r>
            <a:r>
              <a:rPr lang="uk-UA" sz="2800" b="1" i="1" kern="0" dirty="0">
                <a:solidFill>
                  <a:prstClr val="white"/>
                </a:solidFill>
              </a:rPr>
              <a:t>набір: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29CB009-13EF-414C-AED9-16D31709EA0D}"/>
              </a:ext>
            </a:extLst>
          </p:cNvPr>
          <p:cNvSpPr/>
          <p:nvPr/>
        </p:nvSpPr>
        <p:spPr>
          <a:xfrm>
            <a:off x="70928" y="2439682"/>
            <a:ext cx="5767163" cy="8831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політик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375045F-9320-4E2B-83F4-744C978AFE2C}"/>
              </a:ext>
            </a:extLst>
          </p:cNvPr>
          <p:cNvSpPr/>
          <p:nvPr/>
        </p:nvSpPr>
        <p:spPr>
          <a:xfrm>
            <a:off x="70928" y="3429000"/>
            <a:ext cx="5767163" cy="8831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правил роботи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9BF710E-7EED-4016-804A-F9448B1DCDC1}"/>
              </a:ext>
            </a:extLst>
          </p:cNvPr>
          <p:cNvSpPr/>
          <p:nvPr/>
        </p:nvSpPr>
        <p:spPr>
          <a:xfrm>
            <a:off x="70928" y="4401422"/>
            <a:ext cx="5767163" cy="8831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фільтрів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8E3CD4-EE65-42C2-A53F-9B698A9C4E3E}"/>
              </a:ext>
            </a:extLst>
          </p:cNvPr>
          <p:cNvSpPr txBox="1"/>
          <p:nvPr/>
        </p:nvSpPr>
        <p:spPr>
          <a:xfrm>
            <a:off x="70929" y="545778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На відміну від </a:t>
            </a:r>
            <a:r>
              <a:rPr lang="en-AU" sz="2800" b="1" i="1" kern="0" dirty="0">
                <a:solidFill>
                  <a:prstClr val="white"/>
                </a:solidFill>
              </a:rPr>
              <a:t>mail-</a:t>
            </a:r>
            <a:r>
              <a:rPr lang="uk-UA" sz="2800" b="1" i="1" kern="0" dirty="0">
                <a:solidFill>
                  <a:prstClr val="white"/>
                </a:solidFill>
              </a:rPr>
              <a:t>контенту, </a:t>
            </a:r>
            <a:r>
              <a:rPr lang="en-AU" sz="2800" b="1" i="1" kern="0" dirty="0">
                <a:solidFill>
                  <a:prstClr val="white"/>
                </a:solidFill>
              </a:rPr>
              <a:t>web-</a:t>
            </a:r>
            <a:r>
              <a:rPr lang="uk-UA" sz="2800" b="1" i="1" kern="0" dirty="0">
                <a:solidFill>
                  <a:prstClr val="white"/>
                </a:solidFill>
              </a:rPr>
              <a:t>контент може бути встановлений тільки «в розрив».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web content vector&quot;">
            <a:extLst>
              <a:ext uri="{FF2B5EF4-FFF2-40B4-BE49-F238E27FC236}">
                <a16:creationId xmlns:a16="http://schemas.microsoft.com/office/drawing/2014/main" id="{656E5FD7-F470-48AF-95F8-9B77D3EA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70" y="2416600"/>
            <a:ext cx="5031332" cy="2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аналізу вмісту</a:t>
            </a:r>
            <a:br>
              <a:rPr lang="uk-UA" dirty="0"/>
            </a:br>
            <a:r>
              <a:rPr lang="uk-UA" dirty="0"/>
              <a:t>поштового і веб-трафіку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Система </a:t>
            </a:r>
            <a:r>
              <a:rPr lang="en-AU" sz="2800" b="1" i="1" kern="0" dirty="0">
                <a:solidFill>
                  <a:srgbClr val="FFFF00"/>
                </a:solidFill>
              </a:rPr>
              <a:t>web-</a:t>
            </a:r>
            <a:r>
              <a:rPr lang="uk-UA" sz="2800" b="1" i="1" kern="0" dirty="0">
                <a:solidFill>
                  <a:srgbClr val="FFFF00"/>
                </a:solidFill>
              </a:rPr>
              <a:t>контент</a:t>
            </a:r>
            <a:r>
              <a:rPr lang="uk-UA" sz="2800" b="1" i="1" kern="0" dirty="0">
                <a:solidFill>
                  <a:prstClr val="white"/>
                </a:solidFill>
              </a:rPr>
              <a:t> складається із двох груп серверів: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0713306-9CD5-4E80-A394-22A8EAC6ADC9}"/>
              </a:ext>
            </a:extLst>
          </p:cNvPr>
          <p:cNvSpPr/>
          <p:nvPr/>
        </p:nvSpPr>
        <p:spPr>
          <a:xfrm>
            <a:off x="72008" y="2278064"/>
            <a:ext cx="5972332" cy="17111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аналіз вмісту </a:t>
            </a:r>
            <a:r>
              <a:rPr lang="en-AU" sz="2800" b="1" i="1" kern="0" dirty="0">
                <a:solidFill>
                  <a:prstClr val="white"/>
                </a:solidFill>
              </a:rPr>
              <a:t>web-</a:t>
            </a:r>
            <a:r>
              <a:rPr lang="uk-UA" sz="2800" b="1" i="1" kern="0" dirty="0">
                <a:solidFill>
                  <a:prstClr val="white"/>
                </a:solidFill>
              </a:rPr>
              <a:t>трафіку (а так само </a:t>
            </a:r>
            <a:r>
              <a:rPr lang="uk-UA" sz="2800" b="1" i="1" kern="0" dirty="0" err="1">
                <a:solidFill>
                  <a:prstClr val="white"/>
                </a:solidFill>
              </a:rPr>
              <a:t>кешування</a:t>
            </a:r>
            <a:r>
              <a:rPr lang="uk-UA" sz="2800" b="1" i="1" kern="0" dirty="0">
                <a:solidFill>
                  <a:prstClr val="white"/>
                </a:solidFill>
              </a:rPr>
              <a:t> потоку)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EF0285F-E3CC-4F68-A4F3-C352FE3B2B5B}"/>
              </a:ext>
            </a:extLst>
          </p:cNvPr>
          <p:cNvSpPr/>
          <p:nvPr/>
        </p:nvSpPr>
        <p:spPr>
          <a:xfrm>
            <a:off x="6149820" y="2278064"/>
            <a:ext cx="5972332" cy="17111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зберігання журналів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(</a:t>
            </a:r>
            <a:r>
              <a:rPr lang="uk-UA" sz="2800" b="1" i="1" kern="0" dirty="0" err="1">
                <a:solidFill>
                  <a:prstClr val="white"/>
                </a:solidFill>
              </a:rPr>
              <a:t>логів</a:t>
            </a:r>
            <a:r>
              <a:rPr lang="uk-UA" sz="2800" b="1" i="1" kern="0" dirty="0">
                <a:solidFill>
                  <a:prstClr val="white"/>
                </a:solidFill>
              </a:rPr>
              <a:t> і звітів)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FA06A5-0642-47B8-9464-11A6684F0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" r="543"/>
          <a:stretch/>
        </p:blipFill>
        <p:spPr>
          <a:xfrm>
            <a:off x="72007" y="4147322"/>
            <a:ext cx="12050143" cy="22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Система аналізу вмісту</a:t>
            </a:r>
            <a:br>
              <a:rPr lang="uk-UA" dirty="0"/>
            </a:br>
            <a:r>
              <a:rPr lang="uk-UA" dirty="0"/>
              <a:t>поштового і веб-трафіку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prstClr val="white"/>
                </a:solidFill>
              </a:rPr>
              <a:t>Класифікація засобів контролю за використанням Інтернет-ресурсів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313F5BD-4F6B-4FA7-8306-F5F3AD79BF38}"/>
              </a:ext>
            </a:extLst>
          </p:cNvPr>
          <p:cNvSpPr/>
          <p:nvPr/>
        </p:nvSpPr>
        <p:spPr>
          <a:xfrm>
            <a:off x="69850" y="3483705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Мережеві екрани, проксі-сервери та їхні аналоги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D434DDA-1EFC-4AEB-A911-9F4947804EB4}"/>
              </a:ext>
            </a:extLst>
          </p:cNvPr>
          <p:cNvSpPr/>
          <p:nvPr/>
        </p:nvSpPr>
        <p:spPr>
          <a:xfrm>
            <a:off x="4108395" y="3483705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Спеціалізовані програмні засоби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2E36FD3-B9C5-44B8-A7FC-430D18728758}"/>
              </a:ext>
            </a:extLst>
          </p:cNvPr>
          <p:cNvSpPr/>
          <p:nvPr/>
        </p:nvSpPr>
        <p:spPr>
          <a:xfrm>
            <a:off x="8146943" y="3483705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Антивірусні програми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F4C5B86-9B84-4894-BAD4-7EF2E192E1CA}"/>
              </a:ext>
            </a:extLst>
          </p:cNvPr>
          <p:cNvSpPr/>
          <p:nvPr/>
        </p:nvSpPr>
        <p:spPr>
          <a:xfrm>
            <a:off x="69850" y="2240795"/>
            <a:ext cx="12050142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Засоби контролю використання інтернет-ресурсів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5A98D0F-1DB5-42CB-9FDC-968CF6EF340B}"/>
              </a:ext>
            </a:extLst>
          </p:cNvPr>
          <p:cNvSpPr/>
          <p:nvPr/>
        </p:nvSpPr>
        <p:spPr>
          <a:xfrm>
            <a:off x="2058533" y="5066608"/>
            <a:ext cx="3953665" cy="138824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Серверні засоби </a:t>
            </a:r>
            <a:r>
              <a:rPr lang="uk-UA" sz="2300" b="1" i="1" kern="0" dirty="0" err="1">
                <a:solidFill>
                  <a:srgbClr val="FFFFFF"/>
                </a:solidFill>
              </a:rPr>
              <a:t>контентної</a:t>
            </a:r>
            <a:r>
              <a:rPr lang="uk-UA" sz="2300" b="1" i="1" kern="0" dirty="0">
                <a:solidFill>
                  <a:srgbClr val="FFFFFF"/>
                </a:solidFill>
              </a:rPr>
              <a:t> фільтрації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BE5F6A7-A390-4AB7-A1A7-670517110CD6}"/>
              </a:ext>
            </a:extLst>
          </p:cNvPr>
          <p:cNvSpPr/>
          <p:nvPr/>
        </p:nvSpPr>
        <p:spPr>
          <a:xfrm>
            <a:off x="6178266" y="5066608"/>
            <a:ext cx="3953665" cy="138824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Клієнтські засоби </a:t>
            </a:r>
            <a:r>
              <a:rPr lang="uk-UA" sz="2300" b="1" i="1" kern="0" dirty="0" err="1">
                <a:solidFill>
                  <a:srgbClr val="FFFFFF"/>
                </a:solidFill>
              </a:rPr>
              <a:t>контентної</a:t>
            </a:r>
            <a:r>
              <a:rPr lang="uk-UA" sz="2300" b="1" i="1" kern="0" dirty="0">
                <a:solidFill>
                  <a:srgbClr val="FFFFFF"/>
                </a:solidFill>
              </a:rPr>
              <a:t> фільтрації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72B97267-E7A7-411E-B06F-21BD624114CF}"/>
              </a:ext>
            </a:extLst>
          </p:cNvPr>
          <p:cNvCxnSpPr>
            <a:cxnSpLocks/>
          </p:cNvCxnSpPr>
          <p:nvPr/>
        </p:nvCxnSpPr>
        <p:spPr>
          <a:xfrm flipV="1">
            <a:off x="2058533" y="3194903"/>
            <a:ext cx="0" cy="291248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B0DA7F5C-928D-4F3B-9F10-B8A9A5A61391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6094921" y="3194903"/>
            <a:ext cx="2158" cy="291248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AB367FB8-F881-4595-93C9-B7DB360AE4E8}"/>
              </a:ext>
            </a:extLst>
          </p:cNvPr>
          <p:cNvCxnSpPr>
            <a:cxnSpLocks/>
          </p:cNvCxnSpPr>
          <p:nvPr/>
        </p:nvCxnSpPr>
        <p:spPr>
          <a:xfrm flipV="1">
            <a:off x="10135625" y="3194903"/>
            <a:ext cx="0" cy="290686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D45307C1-0C10-4925-AB3D-76E3F1FEF947}"/>
              </a:ext>
            </a:extLst>
          </p:cNvPr>
          <p:cNvCxnSpPr>
            <a:cxnSpLocks/>
          </p:cNvCxnSpPr>
          <p:nvPr/>
        </p:nvCxnSpPr>
        <p:spPr>
          <a:xfrm flipV="1">
            <a:off x="4459147" y="4776366"/>
            <a:ext cx="0" cy="291248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62C641DC-0D08-43F3-ACAA-47E794654F40}"/>
              </a:ext>
            </a:extLst>
          </p:cNvPr>
          <p:cNvCxnSpPr>
            <a:cxnSpLocks/>
          </p:cNvCxnSpPr>
          <p:nvPr/>
        </p:nvCxnSpPr>
        <p:spPr>
          <a:xfrm flipV="1">
            <a:off x="7719435" y="4776366"/>
            <a:ext cx="0" cy="291248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від спаму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2727386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повідомлення надсилаються користувачам без їхньої згоди на це. Більшість спаму йде через електронну пошту, тому часто поштові сервери мають у своєму складі модуль захисту від спаму, який відстежує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Спам</a:t>
            </a:r>
            <a:r>
              <a:rPr lang="uk-UA" sz="2800" b="1" i="1" kern="0" dirty="0">
                <a:solidFill>
                  <a:srgbClr val="FFFFFF"/>
                </a:solidFill>
              </a:rPr>
              <a:t> — це розсилання повідомлень, як правило, рекламного характеру великій кількості користувачів.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Результат пошуку зображень за запитом &quot;Спам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105" y="4613801"/>
            <a:ext cx="3465167" cy="21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4543268"/>
            <a:ext cx="839613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накопичує відомості про адреси, з яких ідуть спамові розсилки, та направляє такі листи у спеціальну папку — </a:t>
            </a:r>
            <a:r>
              <a:rPr lang="uk-UA" sz="2800" b="1" i="1" kern="0" dirty="0">
                <a:solidFill>
                  <a:srgbClr val="FFFF00"/>
                </a:solidFill>
              </a:rPr>
              <a:t>Спам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9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від спаму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Антиспамовий</a:t>
            </a:r>
            <a:r>
              <a:rPr lang="uk-UA" sz="2800" b="1" i="1" kern="0" dirty="0">
                <a:solidFill>
                  <a:srgbClr val="FFFFFF"/>
                </a:solidFill>
              </a:rPr>
              <a:t> модуль також намагається за вмістом листа визначити спам і направити такий лист у ту саму папку. Проте інколи трапляються і помилки та до папки Спам потрапляють корисні листи. Тому користувачу варто періодично переглядати вміст цієї папки.</a:t>
            </a:r>
          </a:p>
        </p:txBody>
      </p:sp>
      <p:pic>
        <p:nvPicPr>
          <p:cNvPr id="6" name="Picture 2" descr="Результат пошуку зображень за запитом &quot;spam уьфшд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26973" r="6558" b="10869"/>
          <a:stretch/>
        </p:blipFill>
        <p:spPr bwMode="auto">
          <a:xfrm>
            <a:off x="5287617" y="3493368"/>
            <a:ext cx="6834533" cy="31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езультат пошуку зображень за запитом &quot;спамер программа email address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"/>
          <a:stretch/>
        </p:blipFill>
        <p:spPr bwMode="auto">
          <a:xfrm>
            <a:off x="72007" y="3493368"/>
            <a:ext cx="5056583" cy="31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209089</TotalTime>
  <Words>751</Words>
  <Application>Microsoft Office PowerPoint</Application>
  <PresentationFormat>Широкий екран</PresentationFormat>
  <Paragraphs>81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Comic Sans MS</vt:lpstr>
      <vt:lpstr>Times New Roman</vt:lpstr>
      <vt:lpstr>Verdana</vt:lpstr>
      <vt:lpstr>Wingdings</vt:lpstr>
      <vt:lpstr>Тема Office</vt:lpstr>
      <vt:lpstr>Система аналізу вмісту поштового і веб-трафіку</vt:lpstr>
      <vt:lpstr>Система аналізу вмісту поштового і веб-трафіку</vt:lpstr>
      <vt:lpstr>Система аналізу вмісту поштового і веб-трафіку</vt:lpstr>
      <vt:lpstr>Система аналізу вмісту поштового і веб-трафіку</vt:lpstr>
      <vt:lpstr>Система аналізу вмісту поштового і веб-трафіку</vt:lpstr>
      <vt:lpstr>Система аналізу вмісту поштового і веб-трафіку</vt:lpstr>
      <vt:lpstr>Система аналізу вмісту поштового і веб-трафіку</vt:lpstr>
      <vt:lpstr>Захист від спаму</vt:lpstr>
      <vt:lpstr>Захист від спаму</vt:lpstr>
      <vt:lpstr>Захист від спаму</vt:lpstr>
      <vt:lpstr>Захист від спаму</vt:lpstr>
      <vt:lpstr>Для тих, хто хоче знати більше</vt:lpstr>
      <vt:lpstr>Для тих, хто хоче знати більше</vt:lpstr>
      <vt:lpstr>Для тих, хто хоче знати більше</vt:lpstr>
      <vt:lpstr>Запитання для рефлексії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Olena</cp:lastModifiedBy>
  <cp:revision>866</cp:revision>
  <dcterms:created xsi:type="dcterms:W3CDTF">2016-06-06T19:48:43Z</dcterms:created>
  <dcterms:modified xsi:type="dcterms:W3CDTF">2023-04-20T21:55:54Z</dcterms:modified>
</cp:coreProperties>
</file>