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300" r:id="rId3"/>
    <p:sldId id="261" r:id="rId4"/>
    <p:sldId id="262" r:id="rId5"/>
    <p:sldId id="258" r:id="rId6"/>
    <p:sldId id="263" r:id="rId7"/>
    <p:sldId id="301" r:id="rId8"/>
    <p:sldId id="264" r:id="rId9"/>
    <p:sldId id="282" r:id="rId10"/>
    <p:sldId id="265" r:id="rId11"/>
    <p:sldId id="302" r:id="rId12"/>
    <p:sldId id="303" r:id="rId13"/>
    <p:sldId id="304" r:id="rId14"/>
    <p:sldId id="269" r:id="rId15"/>
    <p:sldId id="276" r:id="rId16"/>
    <p:sldId id="277" r:id="rId17"/>
    <p:sldId id="278" r:id="rId18"/>
    <p:sldId id="305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CC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-106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5BA61-EF6C-4C32-A090-DF973970DFA5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56E94D7-3DC3-49CF-8174-10112911086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454F-4AD6-4B1C-9A77-5C47ECD2F0A5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D3C9A-5AFB-4037-AA39-451ACADAB99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45E9-5C0D-4708-AC2F-3A23B3C5F9CE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6594-A498-4D47-9183-4F5067EF614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3CB7-3F9C-4025-819A-59AA4F7A9CEF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14B17-39BC-4BE0-92AA-FD8A6D16F75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B0760-0A23-4E5C-9A68-01FBE06F6DC5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045E-9FC1-4402-A0BE-511840792DC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C4BB-2BB1-4068-B6C5-A3E831DF221A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60D58-0AEB-45F4-A39F-05AAFA81D69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203BE-E351-45B8-8A8B-391D6BBEBD4B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F2DDD-9030-4B4D-8183-E55FAD1F7D2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78BF-B373-4A02-9B77-D061575D9E83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2965A-AD63-4718-92C8-A5ACF09A61C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C0E58-BFA7-45A8-BDDC-A59F19D7756A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43552-F52F-4C92-BE11-BF9E96AD905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3315E-EF56-47B0-B868-85F983ECF5F4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F5B45-9E84-4AD0-83B8-672DB0434F1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C7CDD-76BA-4D98-8355-972B6DDF2FD9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A915-9309-4073-8346-A3E830EC6A0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42AE65-E216-44E1-A385-92584B2040E1}" type="datetimeFigureOut">
              <a:rPr lang="ru-RU"/>
              <a:pPr>
                <a:defRPr/>
              </a:pPr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BDEFF2-A1BD-47D8-99FB-2119010CE8D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2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04704" y="3140968"/>
            <a:ext cx="6631591" cy="1291209"/>
          </a:xfrm>
        </p:spPr>
        <p:txBody>
          <a:bodyPr/>
          <a:lstStyle/>
          <a:p>
            <a:pPr lvl="0" algn="l"/>
            <a:r>
              <a:rPr lang="uk-UA" altLang="uk-UA" sz="3200" b="1" i="1" cap="none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ПОПИТ, ПРОПОНУВАННЯ</a:t>
            </a:r>
            <a:r>
              <a:rPr lang="uk-UA" altLang="uk-UA" sz="3200" b="1" i="1" cap="none" dirty="0">
                <a:solidFill>
                  <a:schemeClr val="tx1"/>
                </a:solidFill>
                <a:latin typeface="Bookman Old Style" panose="02050604050505020204" pitchFamily="18" charset="0"/>
              </a:rPr>
              <a:t>,</a:t>
            </a:r>
            <a:r>
              <a:rPr lang="uk-UA" altLang="uk-UA" sz="3200" b="1" cap="none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altLang="uk-UA" sz="3200" i="1" cap="none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altLang="uk-UA" sz="3200" i="1" cap="none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200" i="1" cap="none" dirty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altLang="uk-UA" sz="3200" i="1" cap="none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РИНКОВА</a:t>
            </a:r>
            <a:r>
              <a:rPr lang="ru-RU" altLang="uk-UA" sz="3200" i="1" cap="none" dirty="0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3200" i="1" cap="none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РІВНОВАГА</a:t>
            </a:r>
            <a:r>
              <a:rPr lang="uk-UA" altLang="uk-UA" sz="600" cap="none" dirty="0" smtClean="0">
                <a:solidFill>
                  <a:schemeClr val="tx1"/>
                </a:solidFill>
              </a:rPr>
              <a:t> </a:t>
            </a:r>
            <a:endParaRPr lang="uk-UA" altLang="uk-UA" sz="3600" cap="non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7116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015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6"/>
          <p:cNvSpPr>
            <a:spLocks noChangeShapeType="1"/>
          </p:cNvSpPr>
          <p:nvPr/>
        </p:nvSpPr>
        <p:spPr bwMode="auto">
          <a:xfrm flipV="1">
            <a:off x="611883" y="3110656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 sz="2000">
              <a:latin typeface="+mn-lt"/>
            </a:endParaRPr>
          </a:p>
        </p:txBody>
      </p:sp>
      <p:sp>
        <p:nvSpPr>
          <p:cNvPr id="21507" name="Line 7"/>
          <p:cNvSpPr>
            <a:spLocks noChangeShapeType="1"/>
          </p:cNvSpPr>
          <p:nvPr/>
        </p:nvSpPr>
        <p:spPr bwMode="auto">
          <a:xfrm>
            <a:off x="611883" y="5917356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 sz="2000">
              <a:latin typeface="+mn-lt"/>
            </a:endParaRPr>
          </a:p>
        </p:txBody>
      </p:sp>
      <p:sp>
        <p:nvSpPr>
          <p:cNvPr id="18451" name="Arc 19"/>
          <p:cNvSpPr>
            <a:spLocks/>
          </p:cNvSpPr>
          <p:nvPr/>
        </p:nvSpPr>
        <p:spPr bwMode="auto">
          <a:xfrm flipV="1">
            <a:off x="1045270" y="3829794"/>
            <a:ext cx="158273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 sz="2000">
              <a:latin typeface="+mn-lt"/>
            </a:endParaRPr>
          </a:p>
        </p:txBody>
      </p:sp>
      <p:sp>
        <p:nvSpPr>
          <p:cNvPr id="18453" name="Arc 21"/>
          <p:cNvSpPr>
            <a:spLocks/>
          </p:cNvSpPr>
          <p:nvPr/>
        </p:nvSpPr>
        <p:spPr bwMode="auto">
          <a:xfrm flipV="1">
            <a:off x="1046709" y="3841303"/>
            <a:ext cx="158273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 sz="2000">
              <a:latin typeface="+mn-lt"/>
            </a:endParaRPr>
          </a:p>
        </p:txBody>
      </p:sp>
      <p:sp>
        <p:nvSpPr>
          <p:cNvPr id="18454" name="Arc 22"/>
          <p:cNvSpPr>
            <a:spLocks/>
          </p:cNvSpPr>
          <p:nvPr/>
        </p:nvSpPr>
        <p:spPr bwMode="auto">
          <a:xfrm flipV="1">
            <a:off x="1046709" y="3841303"/>
            <a:ext cx="1582737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 sz="2000">
              <a:latin typeface="+mn-lt"/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258120" y="4837856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 sz="2000">
              <a:latin typeface="+mn-lt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611883" y="4837856"/>
            <a:ext cx="165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 sz="2000">
              <a:latin typeface="+mn-lt"/>
            </a:endParaRPr>
          </a:p>
        </p:txBody>
      </p:sp>
      <p:sp>
        <p:nvSpPr>
          <p:cNvPr id="20502" name="Line 26"/>
          <p:cNvSpPr>
            <a:spLocks noChangeShapeType="1"/>
          </p:cNvSpPr>
          <p:nvPr/>
        </p:nvSpPr>
        <p:spPr bwMode="auto">
          <a:xfrm>
            <a:off x="2293045" y="4837856"/>
            <a:ext cx="4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 sz="2000">
              <a:latin typeface="+mn-lt"/>
            </a:endParaRP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771800" y="4837856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 sz="2000">
              <a:latin typeface="+mn-lt"/>
            </a:endParaRPr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1619945" y="4837856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 sz="2000">
              <a:latin typeface="+mn-lt"/>
            </a:endParaRPr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2364483" y="4766419"/>
            <a:ext cx="3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 sz="2000">
              <a:latin typeface="+mn-lt"/>
            </a:endParaRPr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 flipH="1">
            <a:off x="1727752" y="4766419"/>
            <a:ext cx="5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 sz="2000">
              <a:latin typeface="+mn-lt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326629" y="6289575"/>
            <a:ext cx="5832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400" dirty="0">
                <a:latin typeface="+mn-lt"/>
                <a:cs typeface="Times New Roman" pitchFamily="18" charset="0"/>
              </a:rPr>
              <a:t>Рис </a:t>
            </a:r>
            <a:r>
              <a:rPr lang="uk-UA" sz="1400" dirty="0" smtClean="0">
                <a:latin typeface="+mn-lt"/>
                <a:cs typeface="Times New Roman" pitchFamily="18" charset="0"/>
              </a:rPr>
              <a:t>7</a:t>
            </a:r>
            <a:r>
              <a:rPr lang="uk-UA" sz="1400" dirty="0">
                <a:latin typeface="+mn-lt"/>
                <a:cs typeface="Times New Roman" pitchFamily="18" charset="0"/>
              </a:rPr>
              <a:t>. Зміни у пропонуванні під впливом нецінових чинників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54695" y="3121769"/>
            <a:ext cx="285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+mn-lt"/>
              </a:rPr>
              <a:t>P</a:t>
            </a:r>
            <a:endParaRPr lang="uk-UA" sz="2000">
              <a:latin typeface="+mn-lt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172520" y="5937994"/>
            <a:ext cx="285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+mn-lt"/>
              </a:rPr>
              <a:t>Q</a:t>
            </a:r>
            <a:endParaRPr lang="uk-UA" sz="2000" dirty="0">
              <a:latin typeface="+mn-lt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98637" y="5929535"/>
            <a:ext cx="428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>
                <a:latin typeface="+mn-lt"/>
              </a:rPr>
              <a:t>0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51520" y="4621956"/>
            <a:ext cx="5000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+mn-lt"/>
              </a:rPr>
              <a:t>P</a:t>
            </a:r>
            <a:r>
              <a:rPr lang="en-US" sz="900" dirty="0">
                <a:latin typeface="+mn-lt"/>
              </a:rPr>
              <a:t>0</a:t>
            </a:r>
            <a:endParaRPr lang="uk-UA" sz="2000" dirty="0">
              <a:latin typeface="+mn-lt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058815" y="5938093"/>
            <a:ext cx="500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+mn-lt"/>
              </a:rPr>
              <a:t>Q</a:t>
            </a:r>
            <a:r>
              <a:rPr lang="en-US" sz="900" dirty="0">
                <a:latin typeface="+mn-lt"/>
              </a:rPr>
              <a:t>0</a:t>
            </a:r>
            <a:endParaRPr lang="uk-UA" sz="2000" dirty="0">
              <a:latin typeface="+mn-lt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558877" y="5937994"/>
            <a:ext cx="500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+mn-lt"/>
              </a:rPr>
              <a:t>Q</a:t>
            </a:r>
            <a:r>
              <a:rPr lang="en-US" sz="900" dirty="0">
                <a:latin typeface="+mn-lt"/>
              </a:rPr>
              <a:t>1</a:t>
            </a:r>
            <a:endParaRPr lang="uk-UA" sz="2000" dirty="0">
              <a:latin typeface="+mn-lt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411189" y="5937994"/>
            <a:ext cx="500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+mn-lt"/>
              </a:rPr>
              <a:t>Q</a:t>
            </a:r>
            <a:r>
              <a:rPr lang="en-US" sz="900" dirty="0">
                <a:latin typeface="+mn-lt"/>
              </a:rPr>
              <a:t>2</a:t>
            </a:r>
            <a:endParaRPr lang="uk-UA" sz="2000" dirty="0">
              <a:latin typeface="+mn-lt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599433" y="3469431"/>
            <a:ext cx="428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+mn-lt"/>
              </a:rPr>
              <a:t>S</a:t>
            </a:r>
            <a:r>
              <a:rPr lang="en-US" sz="900">
                <a:latin typeface="+mn-lt"/>
              </a:rPr>
              <a:t>0</a:t>
            </a:r>
            <a:endParaRPr lang="uk-UA" sz="2000">
              <a:latin typeface="+mn-lt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940745" y="3758356"/>
            <a:ext cx="428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+mn-lt"/>
              </a:rPr>
              <a:t>S</a:t>
            </a:r>
            <a:r>
              <a:rPr lang="en-US" sz="900" dirty="0">
                <a:latin typeface="+mn-lt"/>
              </a:rPr>
              <a:t>1</a:t>
            </a:r>
            <a:endParaRPr lang="uk-UA" sz="2000" dirty="0">
              <a:latin typeface="+mn-lt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254945" y="3258294"/>
            <a:ext cx="428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+mn-lt"/>
              </a:rPr>
              <a:t>S</a:t>
            </a:r>
            <a:r>
              <a:rPr lang="en-US" sz="900" dirty="0">
                <a:latin typeface="+mn-lt"/>
              </a:rPr>
              <a:t>2</a:t>
            </a:r>
            <a:endParaRPr lang="uk-UA" sz="2000" dirty="0">
              <a:latin typeface="+mn-lt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251520" y="447507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spc="-1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Нецінові </a:t>
            </a:r>
            <a:r>
              <a:rPr lang="uk-UA" sz="2400" b="1" i="1" spc="-1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чинники </a:t>
            </a:r>
            <a:r>
              <a:rPr lang="uk-UA" sz="2400" spc="-10" dirty="0">
                <a:latin typeface="+mn-lt"/>
                <a:ea typeface="Times New Roman" panose="02020603050405020304" pitchFamily="18" charset="0"/>
              </a:rPr>
              <a:t>спричиняють</a:t>
            </a:r>
            <a:r>
              <a:rPr lang="uk-UA" sz="2400" b="1" i="1" spc="-1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spc="-10" dirty="0">
                <a:latin typeface="+mn-lt"/>
                <a:ea typeface="Times New Roman" panose="02020603050405020304" pitchFamily="18" charset="0"/>
              </a:rPr>
              <a:t>зміни</a:t>
            </a:r>
            <a:r>
              <a:rPr lang="uk-UA" sz="2400" b="1" i="1" spc="-1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spc="-10" dirty="0">
                <a:latin typeface="+mn-lt"/>
                <a:ea typeface="Times New Roman" panose="02020603050405020304" pitchFamily="18" charset="0"/>
              </a:rPr>
              <a:t>у пропонуванні,</a:t>
            </a:r>
            <a:r>
              <a:rPr lang="uk-UA" sz="2400" spc="-10" dirty="0">
                <a:latin typeface="+mn-lt"/>
                <a:ea typeface="Times New Roman" panose="02020603050405020304" pitchFamily="18" charset="0"/>
              </a:rPr>
              <a:t> що графічно відповідає </a:t>
            </a:r>
            <a:r>
              <a:rPr lang="uk-UA" sz="2400" b="1" i="1" spc="-10" dirty="0">
                <a:latin typeface="+mn-lt"/>
                <a:ea typeface="Times New Roman" panose="02020603050405020304" pitchFamily="18" charset="0"/>
              </a:rPr>
              <a:t>зміщенню всієї кривої пропонування</a:t>
            </a:r>
            <a:r>
              <a:rPr lang="uk-UA" sz="2400" spc="-10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uk-UA" sz="2400" spc="-30" dirty="0">
                <a:latin typeface="+mn-lt"/>
                <a:ea typeface="Times New Roman" panose="02020603050405020304" pitchFamily="18" charset="0"/>
              </a:rPr>
              <a:t>праворуч – вниз, якщо пропонування зростає, і ліворуч – вгору, якщо пропонування скорочується </a:t>
            </a:r>
            <a:endParaRPr lang="uk-UA" sz="2400" dirty="0">
              <a:latin typeface="+mn-lt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5050482" y="2244606"/>
            <a:ext cx="36979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>
                <a:latin typeface="+mn-lt"/>
                <a:ea typeface="Times New Roman" panose="02020603050405020304" pitchFamily="18" charset="0"/>
              </a:rPr>
              <a:t>До нецінових чинників пропонування</a:t>
            </a:r>
            <a:r>
              <a:rPr lang="uk-UA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+mn-lt"/>
                <a:ea typeface="Times New Roman" panose="02020603050405020304" pitchFamily="18" charset="0"/>
              </a:rPr>
              <a:t>належать</a:t>
            </a:r>
            <a:r>
              <a:rPr lang="uk-UA" sz="2000" i="1" dirty="0">
                <a:latin typeface="+mn-lt"/>
                <a:ea typeface="Times New Roman" panose="02020603050405020304" pitchFamily="18" charset="0"/>
              </a:rPr>
              <a:t>:</a:t>
            </a:r>
            <a:r>
              <a:rPr lang="uk-UA" sz="2000" dirty="0">
                <a:latin typeface="+mn-lt"/>
                <a:ea typeface="Times New Roman" panose="02020603050405020304" pitchFamily="18" charset="0"/>
              </a:rPr>
              <a:t> </a:t>
            </a:r>
            <a:endParaRPr lang="uk-UA" sz="2000" dirty="0" smtClean="0"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000" i="1" dirty="0" smtClean="0">
                <a:latin typeface="+mn-lt"/>
                <a:ea typeface="Times New Roman" panose="02020603050405020304" pitchFamily="18" charset="0"/>
              </a:rPr>
              <a:t>ціни </a:t>
            </a:r>
            <a:r>
              <a:rPr lang="uk-UA" sz="2000" i="1" dirty="0">
                <a:latin typeface="+mn-lt"/>
                <a:ea typeface="Times New Roman" panose="02020603050405020304" pitchFamily="18" charset="0"/>
              </a:rPr>
              <a:t>факторів виробництва; </a:t>
            </a:r>
            <a:endParaRPr lang="uk-UA" sz="2000" i="1" dirty="0" smtClean="0"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000" i="1" dirty="0" smtClean="0">
                <a:latin typeface="+mn-lt"/>
                <a:ea typeface="Times New Roman" panose="02020603050405020304" pitchFamily="18" charset="0"/>
              </a:rPr>
              <a:t>технології </a:t>
            </a:r>
            <a:r>
              <a:rPr lang="uk-UA" sz="2000" i="1" dirty="0">
                <a:latin typeface="+mn-lt"/>
                <a:ea typeface="Times New Roman" panose="02020603050405020304" pitchFamily="18" charset="0"/>
              </a:rPr>
              <a:t>виробництва; </a:t>
            </a:r>
            <a:endParaRPr lang="uk-UA" sz="2000" i="1" dirty="0" smtClean="0"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000" i="1" dirty="0" smtClean="0">
                <a:latin typeface="+mn-lt"/>
                <a:ea typeface="Times New Roman" panose="02020603050405020304" pitchFamily="18" charset="0"/>
              </a:rPr>
              <a:t>кількість </a:t>
            </a:r>
            <a:r>
              <a:rPr lang="uk-UA" sz="2000" i="1" dirty="0">
                <a:latin typeface="+mn-lt"/>
                <a:ea typeface="Times New Roman" panose="02020603050405020304" pitchFamily="18" charset="0"/>
              </a:rPr>
              <a:t>продавців на ринку; </a:t>
            </a:r>
            <a:endParaRPr lang="uk-UA" sz="2000" i="1" dirty="0" smtClean="0"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000" i="1" dirty="0" smtClean="0">
                <a:latin typeface="+mn-lt"/>
                <a:ea typeface="Times New Roman" panose="02020603050405020304" pitchFamily="18" charset="0"/>
              </a:rPr>
              <a:t>податки </a:t>
            </a:r>
            <a:r>
              <a:rPr lang="uk-UA" sz="2000" i="1" dirty="0">
                <a:latin typeface="+mn-lt"/>
                <a:ea typeface="Times New Roman" panose="02020603050405020304" pitchFamily="18" charset="0"/>
              </a:rPr>
              <a:t>та дотації; </a:t>
            </a:r>
            <a:endParaRPr lang="uk-UA" sz="2000" i="1" dirty="0" smtClean="0"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000" i="1" dirty="0" smtClean="0">
                <a:latin typeface="+mn-lt"/>
                <a:ea typeface="Times New Roman" panose="02020603050405020304" pitchFamily="18" charset="0"/>
              </a:rPr>
              <a:t>зміни </a:t>
            </a:r>
            <a:r>
              <a:rPr lang="uk-UA" sz="2000" i="1" dirty="0">
                <a:latin typeface="+mn-lt"/>
                <a:ea typeface="Times New Roman" panose="02020603050405020304" pitchFamily="18" charset="0"/>
              </a:rPr>
              <a:t>цін інших товарів; </a:t>
            </a:r>
            <a:endParaRPr lang="uk-UA" sz="2000" i="1" dirty="0" smtClean="0"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000" i="1" dirty="0" smtClean="0">
                <a:latin typeface="+mn-lt"/>
                <a:ea typeface="Times New Roman" panose="02020603050405020304" pitchFamily="18" charset="0"/>
              </a:rPr>
              <a:t>очікування </a:t>
            </a:r>
            <a:r>
              <a:rPr lang="uk-UA" sz="2000" i="1" dirty="0">
                <a:latin typeface="+mn-lt"/>
                <a:ea typeface="Times New Roman" panose="02020603050405020304" pitchFamily="18" charset="0"/>
              </a:rPr>
              <a:t>зміни цін.</a:t>
            </a:r>
            <a:r>
              <a:rPr lang="uk-UA" sz="2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C 0.01649 0.0125 0.03316 0.02524 0.03958 0.03149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-0.01615 -0.025 -0.03229 -0.05 " pathEditMode="relative" ptsTypes="aA">
                                      <p:cBhvr>
                                        <p:cTn id="128" dur="2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/>
      <p:bldP spid="18451" grpId="0" animBg="1"/>
      <p:bldP spid="18453" grpId="0" animBg="1"/>
      <p:bldP spid="18453" grpId="1" animBg="1"/>
      <p:bldP spid="18454" grpId="0" animBg="1"/>
      <p:bldP spid="18454" grpId="1" animBg="1"/>
      <p:bldP spid="18455" grpId="0" animBg="1"/>
      <p:bldP spid="18457" grpId="0" animBg="1"/>
      <p:bldP spid="20502" grpId="0" animBg="1"/>
      <p:bldP spid="18460" grpId="0" animBg="1"/>
      <p:bldP spid="18461" grpId="0" animBg="1"/>
      <p:bldP spid="18462" grpId="0" animBg="1"/>
      <p:bldP spid="18463" grpId="0" animBg="1"/>
      <p:bldP spid="33" grpId="0"/>
      <p:bldP spid="34" grpId="0"/>
      <p:bldP spid="35" grpId="0"/>
      <p:bldP spid="36" grpId="0"/>
      <p:bldP spid="44" grpId="0"/>
      <p:bldP spid="45" grpId="0"/>
      <p:bldP spid="47" grpId="0"/>
      <p:bldP spid="49" grpId="0"/>
      <p:bldP spid="50" grpId="0"/>
      <p:bldP spid="51" grpId="0"/>
      <p:bldP spid="52" grpId="0"/>
      <p:bldP spid="3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>
                <a:solidFill>
                  <a:schemeClr val="tx1"/>
                </a:solidFill>
              </a:rPr>
              <a:t>3. Ринкова рівновага: утворення ринкової ціни та її роль. Моделі ринкової рівноваги.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83584" y="1752600"/>
            <a:ext cx="4252912" cy="4373563"/>
          </a:xfrm>
        </p:spPr>
        <p:txBody>
          <a:bodyPr/>
          <a:lstStyle/>
          <a:p>
            <a:pPr marL="114300" indent="0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Умова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часткової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рівноваги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114300" indent="0"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uk-UA" b="1" i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У </a:t>
            </a:r>
            <a:r>
              <a:rPr lang="uk-UA" b="1" i="1" dirty="0">
                <a:solidFill>
                  <a:schemeClr val="tx1"/>
                </a:solidFill>
              </a:rPr>
              <a:t>точці рівноваги відсутні як дефіцит, так і надлишок товарів, </a:t>
            </a:r>
            <a:r>
              <a:rPr lang="uk-UA" dirty="0">
                <a:solidFill>
                  <a:schemeClr val="tx1"/>
                </a:solidFill>
              </a:rPr>
              <a:t>отже, зникають чинники, які спричиняють зміну ціни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827088" y="2420938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27088" y="5516563"/>
            <a:ext cx="388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827088" y="2997200"/>
            <a:ext cx="2881312" cy="1944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27088" y="2997200"/>
            <a:ext cx="3097212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309813" y="388620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339975" y="3933825"/>
            <a:ext cx="0" cy="1582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827088" y="3933825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5125" y="2244725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P</a:t>
            </a:r>
            <a:endParaRPr lang="ru-RU" b="1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02163" y="5727700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Q</a:t>
            </a:r>
            <a:endParaRPr lang="ru-RU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14375" y="5621338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66713" y="380365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P*</a:t>
            </a:r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124075" y="55895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Q*</a:t>
            </a:r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000500" y="47148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endParaRPr lang="uk-UA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786188" y="29289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endParaRPr lang="uk-UA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98588" y="350100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  <a:endParaRPr lang="uk-UA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683569" y="6000750"/>
            <a:ext cx="75608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charset="0"/>
              </a:rPr>
              <a:t>Рис. </a:t>
            </a:r>
            <a:r>
              <a:rPr lang="uk-UA" dirty="0" smtClean="0">
                <a:latin typeface="Arial" charset="0"/>
              </a:rPr>
              <a:t>8</a:t>
            </a:r>
            <a:r>
              <a:rPr lang="uk-UA" dirty="0">
                <a:latin typeface="Arial" charset="0"/>
              </a:rPr>
              <a:t>. </a:t>
            </a:r>
            <a:r>
              <a:rPr lang="uk-UA" dirty="0" smtClean="0">
                <a:latin typeface="Arial" charset="0"/>
              </a:rPr>
              <a:t>Модель часткової ринкової рівноваги; «Хрест Маршалла»; «Ножиці Маршала» </a:t>
            </a:r>
            <a:endParaRPr lang="uk-UA" dirty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Об'є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205312"/>
              </p:ext>
            </p:extLst>
          </p:nvPr>
        </p:nvGraphicFramePr>
        <p:xfrm>
          <a:off x="5149961" y="2780928"/>
          <a:ext cx="2116025" cy="846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r:id="rId3" imgW="571252" imgH="228501" progId="Equation.3">
                  <p:embed/>
                </p:oleObj>
              </mc:Choice>
              <mc:Fallback>
                <p:oleObj r:id="rId3" imgW="571252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961" y="2780928"/>
                        <a:ext cx="2116025" cy="846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7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моделі </a:t>
            </a:r>
            <a:r>
              <a:rPr lang="uk-UA" dirty="0">
                <a:solidFill>
                  <a:schemeClr val="tx1"/>
                </a:solidFill>
              </a:rPr>
              <a:t>механізму встановлення ринкової рівноваги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916759"/>
          </a:xfrm>
        </p:spPr>
        <p:txBody>
          <a:bodyPr/>
          <a:lstStyle/>
          <a:p>
            <a:r>
              <a:rPr lang="uk-UA" b="1" i="1" dirty="0" smtClean="0">
                <a:solidFill>
                  <a:schemeClr val="tx1"/>
                </a:solidFill>
              </a:rPr>
              <a:t>модель </a:t>
            </a:r>
            <a:r>
              <a:rPr lang="uk-UA" dirty="0">
                <a:solidFill>
                  <a:schemeClr val="tx1"/>
                </a:solidFill>
              </a:rPr>
              <a:t>„</a:t>
            </a:r>
            <a:r>
              <a:rPr lang="uk-UA" b="1" i="1" dirty="0">
                <a:solidFill>
                  <a:schemeClr val="tx1"/>
                </a:solidFill>
              </a:rPr>
              <a:t>невидимої руки</a:t>
            </a:r>
            <a:r>
              <a:rPr lang="uk-UA" dirty="0" smtClean="0">
                <a:solidFill>
                  <a:schemeClr val="tx1"/>
                </a:solidFill>
              </a:rPr>
              <a:t>“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r>
              <a:rPr lang="uk-UA" b="1" i="1" dirty="0" err="1">
                <a:solidFill>
                  <a:schemeClr val="tx1"/>
                </a:solidFill>
              </a:rPr>
              <a:t>п</a:t>
            </a:r>
            <a:r>
              <a:rPr lang="uk-UA" b="1" i="1" dirty="0" err="1" smtClean="0">
                <a:solidFill>
                  <a:schemeClr val="tx1"/>
                </a:solidFill>
              </a:rPr>
              <a:t>авутиноподібна</a:t>
            </a:r>
            <a:r>
              <a:rPr lang="uk-UA" b="1" i="1" dirty="0" smtClean="0">
                <a:solidFill>
                  <a:schemeClr val="tx1"/>
                </a:solidFill>
              </a:rPr>
              <a:t> модель</a:t>
            </a:r>
          </a:p>
          <a:p>
            <a:endParaRPr lang="uk-UA" b="1" i="1" dirty="0">
              <a:solidFill>
                <a:schemeClr val="tx1"/>
              </a:solidFill>
            </a:endParaRPr>
          </a:p>
          <a:p>
            <a:endParaRPr lang="uk-UA" b="1" i="1" dirty="0" smtClean="0">
              <a:solidFill>
                <a:schemeClr val="tx1"/>
              </a:solidFill>
            </a:endParaRPr>
          </a:p>
          <a:p>
            <a:endParaRPr lang="uk-UA" b="1" i="1" dirty="0">
              <a:solidFill>
                <a:schemeClr val="tx1"/>
              </a:solidFill>
            </a:endParaRPr>
          </a:p>
          <a:p>
            <a:endParaRPr lang="uk-UA" b="1" i="1" dirty="0" smtClean="0">
              <a:solidFill>
                <a:schemeClr val="tx1"/>
              </a:solidFill>
            </a:endParaRPr>
          </a:p>
          <a:p>
            <a:endParaRPr lang="uk-UA" b="1" i="1" dirty="0" smtClean="0">
              <a:solidFill>
                <a:schemeClr val="tx1"/>
              </a:solidFill>
            </a:endParaRPr>
          </a:p>
          <a:p>
            <a:pPr algn="r"/>
            <a:endParaRPr lang="uk-UA" b="1" i="1" dirty="0" smtClean="0">
              <a:solidFill>
                <a:schemeClr val="tx1"/>
              </a:solidFill>
            </a:endParaRPr>
          </a:p>
          <a:p>
            <a:pPr algn="r"/>
            <a:r>
              <a:rPr lang="uk-UA" b="1" i="1" dirty="0" smtClean="0">
                <a:solidFill>
                  <a:schemeClr val="tx1"/>
                </a:solidFill>
              </a:rPr>
              <a:t>модель </a:t>
            </a:r>
            <a:r>
              <a:rPr lang="uk-UA" b="1" i="1" dirty="0">
                <a:solidFill>
                  <a:schemeClr val="tx1"/>
                </a:solidFill>
              </a:rPr>
              <a:t>аукціоніста</a:t>
            </a:r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7" name="Пряма зі стрілкою 6"/>
          <p:cNvCxnSpPr/>
          <p:nvPr/>
        </p:nvCxnSpPr>
        <p:spPr>
          <a:xfrm>
            <a:off x="2811017" y="2310435"/>
            <a:ext cx="1544959" cy="4333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зі стрілкою 8"/>
          <p:cNvCxnSpPr/>
          <p:nvPr/>
        </p:nvCxnSpPr>
        <p:spPr>
          <a:xfrm>
            <a:off x="1331640" y="3645024"/>
            <a:ext cx="0" cy="6480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e 4"/>
          <p:cNvSpPr>
            <a:spLocks noChangeShapeType="1"/>
          </p:cNvSpPr>
          <p:nvPr/>
        </p:nvSpPr>
        <p:spPr bwMode="auto">
          <a:xfrm flipV="1">
            <a:off x="505967" y="3151569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505967" y="5959857"/>
            <a:ext cx="4465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V="1">
            <a:off x="904431" y="3656393"/>
            <a:ext cx="1906586" cy="2022475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721867" y="4221088"/>
            <a:ext cx="3241675" cy="115252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901254" y="4304094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901254" y="4304094"/>
            <a:ext cx="12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2195736" y="4304094"/>
            <a:ext cx="0" cy="43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H="1">
            <a:off x="1763688" y="4772407"/>
            <a:ext cx="43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 flipH="1">
            <a:off x="505967" y="4304094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2195736" y="4329248"/>
            <a:ext cx="0" cy="1620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1763688" y="4798342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 flipH="1">
            <a:off x="505967" y="4772407"/>
            <a:ext cx="165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78942" y="2943607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P</a:t>
            </a:r>
            <a:endParaRPr lang="ru-RU">
              <a:latin typeface="+mn-lt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750942" y="6086857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Q</a:t>
            </a:r>
            <a:endParaRPr lang="ru-RU">
              <a:latin typeface="+mn-lt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64692" y="6015419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0</a:t>
            </a:r>
            <a:endParaRPr lang="ru-RU">
              <a:latin typeface="+mn-lt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3831" y="4596302"/>
            <a:ext cx="503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P</a:t>
            </a:r>
            <a:r>
              <a:rPr lang="uk-UA" sz="800" dirty="0">
                <a:latin typeface="+mn-lt"/>
              </a:rPr>
              <a:t>2</a:t>
            </a:r>
            <a:endParaRPr lang="ru-RU" dirty="0">
              <a:latin typeface="+mn-lt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569393" y="6013831"/>
            <a:ext cx="444599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Q</a:t>
            </a:r>
            <a:r>
              <a:rPr lang="uk-UA" sz="800" dirty="0">
                <a:latin typeface="+mn-lt"/>
              </a:rPr>
              <a:t>3</a:t>
            </a:r>
            <a:endParaRPr lang="ru-RU" dirty="0">
              <a:latin typeface="+mn-lt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79442" y="5312157"/>
            <a:ext cx="357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+mn-lt"/>
              </a:rPr>
              <a:t>D</a:t>
            </a:r>
            <a:endParaRPr lang="uk-UA" b="1" dirty="0">
              <a:latin typeface="+mn-lt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965004" y="3443669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+mn-lt"/>
              </a:rPr>
              <a:t>S</a:t>
            </a:r>
            <a:endParaRPr lang="uk-UA" b="1" dirty="0">
              <a:latin typeface="+mn-lt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50442" y="6015419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Q</a:t>
            </a:r>
            <a:r>
              <a:rPr lang="uk-UA" sz="800" dirty="0">
                <a:latin typeface="+mn-lt"/>
              </a:rPr>
              <a:t>1</a:t>
            </a:r>
            <a:endParaRPr lang="ru-RU" dirty="0">
              <a:latin typeface="+mn-lt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045171" y="6015419"/>
            <a:ext cx="726629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Q</a:t>
            </a:r>
            <a:r>
              <a:rPr lang="uk-UA" sz="800" dirty="0">
                <a:latin typeface="+mn-lt"/>
              </a:rPr>
              <a:t>2</a:t>
            </a:r>
            <a:endParaRPr lang="ru-RU" dirty="0">
              <a:latin typeface="+mn-lt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07504" y="4086607"/>
            <a:ext cx="503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P</a:t>
            </a:r>
            <a:r>
              <a:rPr lang="en-US" sz="800">
                <a:latin typeface="+mn-lt"/>
              </a:rPr>
              <a:t>1</a:t>
            </a:r>
            <a:endParaRPr lang="ru-RU">
              <a:latin typeface="+mn-lt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704261" y="4267581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dirty="0">
                <a:latin typeface="+mn-lt"/>
              </a:rPr>
              <a:t>Е</a:t>
            </a:r>
          </a:p>
        </p:txBody>
      </p:sp>
      <p:sp>
        <p:nvSpPr>
          <p:cNvPr id="37" name="Прямоугольник 28"/>
          <p:cNvSpPr>
            <a:spLocks noChangeArrowheads="1"/>
          </p:cNvSpPr>
          <p:nvPr/>
        </p:nvSpPr>
        <p:spPr bwMode="auto">
          <a:xfrm>
            <a:off x="536129" y="6444044"/>
            <a:ext cx="4059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dirty="0">
                <a:latin typeface="+mn-lt"/>
              </a:rPr>
              <a:t>Рис. </a:t>
            </a:r>
            <a:r>
              <a:rPr lang="uk-UA" dirty="0" smtClean="0">
                <a:latin typeface="+mn-lt"/>
              </a:rPr>
              <a:t>10</a:t>
            </a:r>
            <a:r>
              <a:rPr lang="uk-UA" dirty="0">
                <a:latin typeface="+mn-lt"/>
              </a:rPr>
              <a:t>. </a:t>
            </a:r>
            <a:r>
              <a:rPr lang="uk-UA" dirty="0" err="1">
                <a:latin typeface="+mn-lt"/>
              </a:rPr>
              <a:t>Павутиноподібна</a:t>
            </a:r>
            <a:r>
              <a:rPr lang="uk-UA" dirty="0">
                <a:latin typeface="+mn-lt"/>
              </a:rPr>
              <a:t> модель</a:t>
            </a: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 flipV="1">
            <a:off x="4826447" y="2310435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>
            <a:off x="4826447" y="5118723"/>
            <a:ext cx="41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40" name="Arc 6"/>
          <p:cNvSpPr>
            <a:spLocks/>
          </p:cNvSpPr>
          <p:nvPr/>
        </p:nvSpPr>
        <p:spPr bwMode="auto">
          <a:xfrm rot="21024810" flipV="1">
            <a:off x="4633770" y="2256619"/>
            <a:ext cx="3007401" cy="2413176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41" name="Arc 7"/>
          <p:cNvSpPr>
            <a:spLocks/>
          </p:cNvSpPr>
          <p:nvPr/>
        </p:nvSpPr>
        <p:spPr bwMode="auto">
          <a:xfrm rot="239278" flipH="1" flipV="1">
            <a:off x="5342065" y="2215773"/>
            <a:ext cx="3558996" cy="25129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V="1">
            <a:off x="4826448" y="2959152"/>
            <a:ext cx="2520776" cy="57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3" name="Line 9"/>
          <p:cNvSpPr>
            <a:spLocks noChangeShapeType="1"/>
          </p:cNvSpPr>
          <p:nvPr/>
        </p:nvSpPr>
        <p:spPr bwMode="auto">
          <a:xfrm>
            <a:off x="5583223" y="2959772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4" name="Line 10"/>
          <p:cNvSpPr>
            <a:spLocks noChangeShapeType="1"/>
          </p:cNvSpPr>
          <p:nvPr/>
        </p:nvSpPr>
        <p:spPr bwMode="auto">
          <a:xfrm>
            <a:off x="7347223" y="2959152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4754935" y="4831360"/>
            <a:ext cx="367240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>
            <a:off x="8427343" y="4831360"/>
            <a:ext cx="695" cy="287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 dirty="0"/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 flipH="1">
            <a:off x="4826943" y="4111280"/>
            <a:ext cx="172923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6555135" y="4111280"/>
            <a:ext cx="0" cy="10081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6483127" y="4039272"/>
            <a:ext cx="145033" cy="14401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50" name="AutoShape 21"/>
          <p:cNvSpPr>
            <a:spLocks/>
          </p:cNvSpPr>
          <p:nvPr/>
        </p:nvSpPr>
        <p:spPr bwMode="auto">
          <a:xfrm rot="-5400000">
            <a:off x="6357558" y="2007287"/>
            <a:ext cx="215330" cy="1764000"/>
          </a:xfrm>
          <a:prstGeom prst="rightBrace">
            <a:avLst>
              <a:gd name="adj1" fmla="val 8204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51" name="AutoShape 22"/>
          <p:cNvSpPr>
            <a:spLocks/>
          </p:cNvSpPr>
          <p:nvPr/>
        </p:nvSpPr>
        <p:spPr bwMode="auto">
          <a:xfrm rot="5400000">
            <a:off x="6735343" y="3283360"/>
            <a:ext cx="144000" cy="3240000"/>
          </a:xfrm>
          <a:prstGeom prst="rightBrace">
            <a:avLst>
              <a:gd name="adj1" fmla="val 1600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52" name="AutoShape 23"/>
          <p:cNvSpPr>
            <a:spLocks noChangeArrowheads="1"/>
          </p:cNvSpPr>
          <p:nvPr/>
        </p:nvSpPr>
        <p:spPr bwMode="auto">
          <a:xfrm>
            <a:off x="6555135" y="3103168"/>
            <a:ext cx="73025" cy="719138"/>
          </a:xfrm>
          <a:prstGeom prst="downArrow">
            <a:avLst>
              <a:gd name="adj1" fmla="val 50000"/>
              <a:gd name="adj2" fmla="val 2461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53" name="AutoShape 24"/>
          <p:cNvSpPr>
            <a:spLocks noChangeArrowheads="1"/>
          </p:cNvSpPr>
          <p:nvPr/>
        </p:nvSpPr>
        <p:spPr bwMode="auto">
          <a:xfrm>
            <a:off x="6555135" y="4327304"/>
            <a:ext cx="73025" cy="360363"/>
          </a:xfrm>
          <a:prstGeom prst="upArrow">
            <a:avLst>
              <a:gd name="adj1" fmla="val 50000"/>
              <a:gd name="adj2" fmla="val 123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499422" y="2102473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P</a:t>
            </a:r>
            <a:endParaRPr lang="ru-RU" b="1" dirty="0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8748464" y="5119392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Q</a:t>
            </a:r>
            <a:endParaRPr lang="ru-RU" b="1" dirty="0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538911" y="5119392"/>
            <a:ext cx="2037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0</a:t>
            </a:r>
            <a:endParaRPr lang="ru-RU" b="1" dirty="0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466903" y="3895256"/>
            <a:ext cx="503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P*</a:t>
            </a:r>
            <a:endParaRPr lang="ru-RU" dirty="0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338912" y="5119392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Q*</a:t>
            </a:r>
            <a:endParaRPr lang="ru-RU" dirty="0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8787383" y="4687344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D</a:t>
            </a:r>
            <a:endParaRPr lang="uk-UA" b="1" dirty="0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7419231" y="1735016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S</a:t>
            </a:r>
            <a:endParaRPr lang="uk-UA" b="1" dirty="0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427984" y="4602785"/>
            <a:ext cx="503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sz="800"/>
              <a:t>2</a:t>
            </a:r>
            <a:endParaRPr lang="ru-RU"/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943175" y="2459783"/>
            <a:ext cx="9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200" dirty="0"/>
              <a:t>надлишок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264696" y="5119392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Qd</a:t>
            </a:r>
            <a:r>
              <a:rPr lang="en-US" sz="1200" dirty="0"/>
              <a:t>1</a:t>
            </a:r>
            <a:endParaRPr lang="ru-RU" dirty="0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068319" y="5119392"/>
            <a:ext cx="56693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Qs</a:t>
            </a:r>
            <a:r>
              <a:rPr lang="en-US" sz="1200" dirty="0"/>
              <a:t>1</a:t>
            </a:r>
            <a:endParaRPr lang="ru-RU" dirty="0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4508947" y="2826373"/>
            <a:ext cx="503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sz="800"/>
              <a:t>1</a:t>
            </a:r>
            <a:endParaRPr lang="ru-RU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4832648" y="5119392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Qs</a:t>
            </a:r>
            <a:r>
              <a:rPr lang="en-US" sz="1200" dirty="0"/>
              <a:t>2</a:t>
            </a:r>
            <a:endParaRPr lang="ru-RU" dirty="0"/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8147868" y="5119392"/>
            <a:ext cx="63951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Qd</a:t>
            </a:r>
            <a:r>
              <a:rPr lang="en-US" sz="1200" dirty="0"/>
              <a:t>2</a:t>
            </a:r>
            <a:endParaRPr lang="ru-RU" dirty="0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411119" y="4903368"/>
            <a:ext cx="82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200" dirty="0" smtClean="0"/>
              <a:t>дефіцит</a:t>
            </a:r>
            <a:endParaRPr lang="uk-UA" sz="1200" dirty="0"/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411119" y="3751240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/>
              <a:t>Е</a:t>
            </a:r>
          </a:p>
        </p:txBody>
      </p:sp>
      <p:sp>
        <p:nvSpPr>
          <p:cNvPr id="70" name="Прямоугольник 35"/>
          <p:cNvSpPr>
            <a:spLocks noChangeArrowheads="1"/>
          </p:cNvSpPr>
          <p:nvPr/>
        </p:nvSpPr>
        <p:spPr bwMode="auto">
          <a:xfrm>
            <a:off x="4538911" y="5497487"/>
            <a:ext cx="457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400" dirty="0">
                <a:latin typeface="Arial" charset="0"/>
              </a:rPr>
              <a:t>Рис. </a:t>
            </a:r>
            <a:r>
              <a:rPr lang="uk-UA" sz="1400" dirty="0" smtClean="0">
                <a:latin typeface="Arial" charset="0"/>
              </a:rPr>
              <a:t>9</a:t>
            </a:r>
            <a:r>
              <a:rPr lang="uk-UA" sz="1400" dirty="0">
                <a:latin typeface="Arial" charset="0"/>
              </a:rPr>
              <a:t>. Наслідки відхилення цін від ціни рівноваги</a:t>
            </a:r>
            <a:endParaRPr lang="uk-UA" sz="1400" dirty="0"/>
          </a:p>
        </p:txBody>
      </p:sp>
      <p:cxnSp>
        <p:nvCxnSpPr>
          <p:cNvPr id="71" name="Прямая соединительная линия 37"/>
          <p:cNvCxnSpPr/>
          <p:nvPr/>
        </p:nvCxnSpPr>
        <p:spPr>
          <a:xfrm>
            <a:off x="5186983" y="4831360"/>
            <a:ext cx="0" cy="28803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Line 10"/>
          <p:cNvSpPr>
            <a:spLocks noChangeShapeType="1"/>
          </p:cNvSpPr>
          <p:nvPr/>
        </p:nvSpPr>
        <p:spPr bwMode="auto">
          <a:xfrm flipV="1">
            <a:off x="1763688" y="4581128"/>
            <a:ext cx="0" cy="18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73" name="Line 11"/>
          <p:cNvSpPr>
            <a:spLocks noChangeShapeType="1"/>
          </p:cNvSpPr>
          <p:nvPr/>
        </p:nvSpPr>
        <p:spPr bwMode="auto">
          <a:xfrm>
            <a:off x="1763688" y="4581128"/>
            <a:ext cx="18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29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4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4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4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4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4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4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"/>
                            </p:stCondLst>
                            <p:childTnLst>
                              <p:par>
                                <p:cTn id="2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000"/>
                            </p:stCondLst>
                            <p:childTnLst>
                              <p:par>
                                <p:cTn id="3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1500"/>
                            </p:stCondLst>
                            <p:childTnLst>
                              <p:par>
                                <p:cTn id="3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500"/>
                            </p:stCondLst>
                            <p:childTnLst>
                              <p:par>
                                <p:cTn id="3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1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 animBg="1"/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err="1" smtClean="0">
                <a:solidFill>
                  <a:schemeClr val="tx1"/>
                </a:solidFill>
              </a:rPr>
              <a:t>державнЕ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>
                <a:solidFill>
                  <a:schemeClr val="tx1"/>
                </a:solidFill>
              </a:rPr>
              <a:t>втручання у процес ринкового ціноутворення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52600"/>
            <a:ext cx="8579296" cy="4373563"/>
          </a:xfrm>
        </p:spPr>
        <p:txBody>
          <a:bodyPr/>
          <a:lstStyle/>
          <a:p>
            <a:r>
              <a:rPr lang="uk-UA" b="1" i="1" dirty="0">
                <a:solidFill>
                  <a:schemeClr val="tx1"/>
                </a:solidFill>
              </a:rPr>
              <a:t>Ринковий механізм є </a:t>
            </a:r>
            <a:r>
              <a:rPr lang="uk-UA" b="1" i="1" dirty="0" smtClean="0">
                <a:solidFill>
                  <a:schemeClr val="tx1"/>
                </a:solidFill>
              </a:rPr>
              <a:t>саморегульованим, проте…</a:t>
            </a:r>
          </a:p>
          <a:p>
            <a:pPr marL="114300" indent="0">
              <a:buNone/>
            </a:pPr>
            <a:r>
              <a:rPr lang="uk-UA" dirty="0">
                <a:solidFill>
                  <a:schemeClr val="tx1"/>
                </a:solidFill>
              </a:rPr>
              <a:t>Запровадження </a:t>
            </a:r>
            <a:r>
              <a:rPr lang="uk-UA" b="1" i="1" dirty="0">
                <a:solidFill>
                  <a:schemeClr val="tx1"/>
                </a:solidFill>
              </a:rPr>
              <a:t>нижньої межі </a:t>
            </a:r>
            <a:r>
              <a:rPr lang="uk-UA" dirty="0">
                <a:solidFill>
                  <a:schemeClr val="tx1"/>
                </a:solidFill>
              </a:rPr>
              <a:t>або „</a:t>
            </a:r>
            <a:r>
              <a:rPr lang="uk-UA" b="1" i="1" dirty="0">
                <a:solidFill>
                  <a:schemeClr val="tx1"/>
                </a:solidFill>
              </a:rPr>
              <a:t>підлоги</a:t>
            </a:r>
            <a:r>
              <a:rPr lang="uk-UA" dirty="0">
                <a:solidFill>
                  <a:schemeClr val="tx1"/>
                </a:solidFill>
              </a:rPr>
              <a:t>“</a:t>
            </a:r>
            <a:r>
              <a:rPr lang="uk-UA" b="1" i="1" dirty="0">
                <a:solidFill>
                  <a:schemeClr val="tx1"/>
                </a:solidFill>
              </a:rPr>
              <a:t> ціни</a:t>
            </a:r>
            <a:endParaRPr lang="uk-UA" b="1" i="1" dirty="0" smtClean="0">
              <a:solidFill>
                <a:schemeClr val="tx1"/>
              </a:solidFill>
            </a:endParaRPr>
          </a:p>
          <a:p>
            <a:endParaRPr lang="uk-UA" b="1" i="1" dirty="0">
              <a:solidFill>
                <a:schemeClr val="tx1"/>
              </a:solidFill>
            </a:endParaRPr>
          </a:p>
          <a:p>
            <a:endParaRPr lang="uk-UA" b="1" i="1" dirty="0" smtClean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uk-UA" dirty="0">
                <a:solidFill>
                  <a:schemeClr val="tx1"/>
                </a:solidFill>
              </a:rPr>
              <a:t>призводить до виникнення </a:t>
            </a:r>
            <a:r>
              <a:rPr lang="uk-UA" b="1" i="1" dirty="0">
                <a:solidFill>
                  <a:schemeClr val="tx1"/>
                </a:solidFill>
              </a:rPr>
              <a:t>надлишку</a:t>
            </a:r>
            <a:endParaRPr lang="uk-UA" b="1" i="1" dirty="0" smtClean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Запровадження </a:t>
            </a:r>
            <a:r>
              <a:rPr lang="uk-UA" b="1" i="1" dirty="0">
                <a:solidFill>
                  <a:schemeClr val="tx1"/>
                </a:solidFill>
              </a:rPr>
              <a:t>верхньої межі </a:t>
            </a:r>
            <a:r>
              <a:rPr lang="uk-UA" dirty="0">
                <a:solidFill>
                  <a:schemeClr val="tx1"/>
                </a:solidFill>
              </a:rPr>
              <a:t>або „</a:t>
            </a:r>
            <a:r>
              <a:rPr lang="uk-UA" b="1" i="1" dirty="0">
                <a:solidFill>
                  <a:schemeClr val="tx1"/>
                </a:solidFill>
              </a:rPr>
              <a:t>стелі</a:t>
            </a:r>
            <a:r>
              <a:rPr lang="uk-UA" dirty="0">
                <a:solidFill>
                  <a:schemeClr val="tx1"/>
                </a:solidFill>
              </a:rPr>
              <a:t>“ </a:t>
            </a:r>
            <a:r>
              <a:rPr lang="uk-UA" b="1" i="1" dirty="0" smtClean="0">
                <a:solidFill>
                  <a:schemeClr val="tx1"/>
                </a:solidFill>
              </a:rPr>
              <a:t>ціни</a:t>
            </a:r>
          </a:p>
          <a:p>
            <a:pPr marL="114300" indent="0">
              <a:buNone/>
            </a:pPr>
            <a:endParaRPr lang="uk-UA" b="1" i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uk-UA" b="1" i="1" dirty="0" smtClean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uk-UA" dirty="0">
                <a:solidFill>
                  <a:schemeClr val="tx1"/>
                </a:solidFill>
              </a:rPr>
              <a:t>призводить до виникнення </a:t>
            </a:r>
            <a:r>
              <a:rPr lang="uk-UA" b="1" i="1" dirty="0">
                <a:solidFill>
                  <a:schemeClr val="tx1"/>
                </a:solidFill>
              </a:rPr>
              <a:t>дефіциту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321715"/>
              </p:ext>
            </p:extLst>
          </p:nvPr>
        </p:nvGraphicFramePr>
        <p:xfrm>
          <a:off x="3563888" y="2636912"/>
          <a:ext cx="2016224" cy="840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r:id="rId3" imgW="457200" imgH="190500" progId="Equation.3">
                  <p:embed/>
                </p:oleObj>
              </mc:Choice>
              <mc:Fallback>
                <p:oleObj r:id="rId3" imgW="457200" imgH="190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636912"/>
                        <a:ext cx="2016224" cy="8400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922107"/>
              </p:ext>
            </p:extLst>
          </p:nvPr>
        </p:nvGraphicFramePr>
        <p:xfrm>
          <a:off x="3563888" y="4361317"/>
          <a:ext cx="2016224" cy="840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r:id="rId5" imgW="457200" imgH="190500" progId="Equation.3">
                  <p:embed/>
                </p:oleObj>
              </mc:Choice>
              <mc:Fallback>
                <p:oleObj r:id="rId5" imgW="457200" imgH="19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361317"/>
                        <a:ext cx="2016224" cy="8400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898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Line 11"/>
          <p:cNvSpPr>
            <a:spLocks noChangeShapeType="1"/>
          </p:cNvSpPr>
          <p:nvPr/>
        </p:nvSpPr>
        <p:spPr bwMode="auto">
          <a:xfrm flipH="1" flipV="1">
            <a:off x="1691680" y="2852936"/>
            <a:ext cx="2735263" cy="180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11188" y="2060575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356100" y="5661025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Q</a:t>
            </a:r>
            <a:endParaRPr lang="ru-RU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935038" y="5548313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25604" name="Line 9"/>
          <p:cNvSpPr>
            <a:spLocks noChangeShapeType="1"/>
          </p:cNvSpPr>
          <p:nvPr/>
        </p:nvSpPr>
        <p:spPr bwMode="auto">
          <a:xfrm flipV="1">
            <a:off x="1042988" y="2205038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 flipV="1">
            <a:off x="1258888" y="2708275"/>
            <a:ext cx="3168650" cy="2449513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 flipV="1">
            <a:off x="1691680" y="2852936"/>
            <a:ext cx="2735263" cy="180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85" name="Line 12"/>
          <p:cNvSpPr>
            <a:spLocks noChangeShapeType="1"/>
          </p:cNvSpPr>
          <p:nvPr/>
        </p:nvSpPr>
        <p:spPr bwMode="auto">
          <a:xfrm>
            <a:off x="3059113" y="37893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86" name="Line 13"/>
          <p:cNvSpPr>
            <a:spLocks noChangeShapeType="1"/>
          </p:cNvSpPr>
          <p:nvPr/>
        </p:nvSpPr>
        <p:spPr bwMode="auto">
          <a:xfrm flipH="1">
            <a:off x="1043657" y="378904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87" name="Line 14"/>
          <p:cNvSpPr>
            <a:spLocks noChangeShapeType="1"/>
          </p:cNvSpPr>
          <p:nvPr/>
        </p:nvSpPr>
        <p:spPr bwMode="auto">
          <a:xfrm>
            <a:off x="3656013" y="3296598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88" name="Line 15"/>
          <p:cNvSpPr>
            <a:spLocks noChangeShapeType="1"/>
          </p:cNvSpPr>
          <p:nvPr/>
        </p:nvSpPr>
        <p:spPr bwMode="auto">
          <a:xfrm flipH="1">
            <a:off x="1042988" y="3284538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89" name="Line 16"/>
          <p:cNvSpPr>
            <a:spLocks noChangeShapeType="1"/>
          </p:cNvSpPr>
          <p:nvPr/>
        </p:nvSpPr>
        <p:spPr bwMode="auto">
          <a:xfrm>
            <a:off x="2339975" y="4292600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90" name="Line 17"/>
          <p:cNvSpPr>
            <a:spLocks noChangeShapeType="1"/>
          </p:cNvSpPr>
          <p:nvPr/>
        </p:nvSpPr>
        <p:spPr bwMode="auto">
          <a:xfrm flipH="1">
            <a:off x="1042988" y="4328326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13" name="Line 22"/>
          <p:cNvSpPr>
            <a:spLocks noChangeShapeType="1"/>
          </p:cNvSpPr>
          <p:nvPr/>
        </p:nvSpPr>
        <p:spPr bwMode="auto">
          <a:xfrm>
            <a:off x="1042988" y="5589588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468313" y="6021388"/>
            <a:ext cx="7837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Рис. 2.11. Зміни рівноваги зі зміною </a:t>
            </a:r>
          </a:p>
          <a:p>
            <a:r>
              <a:rPr lang="uk-UA"/>
              <a:t>попиту за незмінного пропонування</a:t>
            </a:r>
          </a:p>
        </p:txBody>
      </p:sp>
      <p:graphicFrame>
        <p:nvGraphicFramePr>
          <p:cNvPr id="24637" name="Group 61"/>
          <p:cNvGraphicFramePr>
            <a:graphicFrameLocks noGrp="1"/>
          </p:cNvGraphicFramePr>
          <p:nvPr/>
        </p:nvGraphicFramePr>
        <p:xfrm>
          <a:off x="2771775" y="5661025"/>
          <a:ext cx="609600" cy="304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Q</a:t>
                      </a:r>
                      <a:r>
                        <a:rPr kumimoji="0" lang="ru-RU" sz="1400" b="1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647" name="Group 71"/>
          <p:cNvGraphicFramePr>
            <a:graphicFrameLocks noGrp="1"/>
          </p:cNvGraphicFramePr>
          <p:nvPr/>
        </p:nvGraphicFramePr>
        <p:xfrm>
          <a:off x="1979613" y="5661025"/>
          <a:ext cx="812800" cy="304800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Q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657" name="Group 81"/>
          <p:cNvGraphicFramePr>
            <a:graphicFrameLocks noGrp="1"/>
          </p:cNvGraphicFramePr>
          <p:nvPr/>
        </p:nvGraphicFramePr>
        <p:xfrm>
          <a:off x="3348038" y="5661025"/>
          <a:ext cx="609600" cy="304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Q</a:t>
                      </a:r>
                      <a:r>
                        <a:rPr kumimoji="0" 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667" name="Group 91"/>
          <p:cNvGraphicFramePr>
            <a:graphicFrameLocks noGrp="1"/>
          </p:cNvGraphicFramePr>
          <p:nvPr/>
        </p:nvGraphicFramePr>
        <p:xfrm>
          <a:off x="395288" y="3716338"/>
          <a:ext cx="812800" cy="304800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P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68" name="Rectangle 92"/>
          <p:cNvSpPr>
            <a:spLocks noChangeArrowheads="1"/>
          </p:cNvSpPr>
          <p:nvPr/>
        </p:nvSpPr>
        <p:spPr bwMode="auto">
          <a:xfrm>
            <a:off x="4427984" y="2564904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dirty="0"/>
              <a:t>S</a:t>
            </a:r>
          </a:p>
        </p:txBody>
      </p:sp>
      <p:graphicFrame>
        <p:nvGraphicFramePr>
          <p:cNvPr id="24679" name="Group 103"/>
          <p:cNvGraphicFramePr>
            <a:graphicFrameLocks noGrp="1"/>
          </p:cNvGraphicFramePr>
          <p:nvPr/>
        </p:nvGraphicFramePr>
        <p:xfrm>
          <a:off x="4283968" y="4653136"/>
          <a:ext cx="414338" cy="304800"/>
        </p:xfrm>
        <a:graphic>
          <a:graphicData uri="http://schemas.openxmlformats.org/drawingml/2006/table">
            <a:tbl>
              <a:tblPr/>
              <a:tblGrid>
                <a:gridCol w="41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D</a:t>
                      </a:r>
                      <a:r>
                        <a:rPr kumimoji="0" lang="ru-RU" sz="1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689" name="Group 113"/>
          <p:cNvGraphicFramePr>
            <a:graphicFrameLocks noGrp="1"/>
          </p:cNvGraphicFramePr>
          <p:nvPr/>
        </p:nvGraphicFramePr>
        <p:xfrm>
          <a:off x="2987824" y="3789040"/>
          <a:ext cx="609600" cy="304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E</a:t>
                      </a:r>
                      <a:r>
                        <a:rPr kumimoji="0" lang="ru-RU" sz="1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699" name="Group 123"/>
          <p:cNvGraphicFramePr>
            <a:graphicFrameLocks noGrp="1"/>
          </p:cNvGraphicFramePr>
          <p:nvPr/>
        </p:nvGraphicFramePr>
        <p:xfrm>
          <a:off x="395288" y="3213100"/>
          <a:ext cx="812800" cy="304800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P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709" name="Group 133"/>
          <p:cNvGraphicFramePr>
            <a:graphicFrameLocks noGrp="1"/>
          </p:cNvGraphicFramePr>
          <p:nvPr/>
        </p:nvGraphicFramePr>
        <p:xfrm>
          <a:off x="3635896" y="3284984"/>
          <a:ext cx="609600" cy="304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E</a:t>
                      </a:r>
                      <a:r>
                        <a:rPr kumimoji="0" lang="ru-RU" sz="1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Line 11"/>
          <p:cNvSpPr>
            <a:spLocks noChangeShapeType="1"/>
          </p:cNvSpPr>
          <p:nvPr/>
        </p:nvSpPr>
        <p:spPr bwMode="auto">
          <a:xfrm flipH="1" flipV="1">
            <a:off x="1691680" y="2852936"/>
            <a:ext cx="2735263" cy="180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24711" name="Group 135"/>
          <p:cNvGraphicFramePr>
            <a:graphicFrameLocks noGrp="1"/>
          </p:cNvGraphicFramePr>
          <p:nvPr/>
        </p:nvGraphicFramePr>
        <p:xfrm>
          <a:off x="5004048" y="3933056"/>
          <a:ext cx="414337" cy="304800"/>
        </p:xfrm>
        <a:graphic>
          <a:graphicData uri="http://schemas.openxmlformats.org/drawingml/2006/table">
            <a:tbl>
              <a:tblPr/>
              <a:tblGrid>
                <a:gridCol w="414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D</a:t>
                      </a:r>
                      <a:r>
                        <a:rPr kumimoji="0" lang="ru-RU" sz="1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717" name="Group 141"/>
          <p:cNvGraphicFramePr>
            <a:graphicFrameLocks noGrp="1"/>
          </p:cNvGraphicFramePr>
          <p:nvPr/>
        </p:nvGraphicFramePr>
        <p:xfrm>
          <a:off x="2051720" y="4509120"/>
          <a:ext cx="609600" cy="304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E</a:t>
                      </a:r>
                      <a:r>
                        <a:rPr kumimoji="0" lang="ru-RU" sz="1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723" name="Group 147"/>
          <p:cNvGraphicFramePr>
            <a:graphicFrameLocks noGrp="1"/>
          </p:cNvGraphicFramePr>
          <p:nvPr/>
        </p:nvGraphicFramePr>
        <p:xfrm>
          <a:off x="395288" y="4149725"/>
          <a:ext cx="812800" cy="304800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P</a:t>
                      </a:r>
                      <a:r>
                        <a:rPr kumimoji="0" lang="ru-RU" sz="1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Овал 28"/>
          <p:cNvSpPr/>
          <p:nvPr/>
        </p:nvSpPr>
        <p:spPr>
          <a:xfrm>
            <a:off x="3025927" y="3742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Овал 30"/>
          <p:cNvSpPr/>
          <p:nvPr/>
        </p:nvSpPr>
        <p:spPr>
          <a:xfrm>
            <a:off x="3616834" y="327292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Овал 31"/>
          <p:cNvSpPr/>
          <p:nvPr/>
        </p:nvSpPr>
        <p:spPr>
          <a:xfrm>
            <a:off x="2304993" y="4291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кутник 2"/>
          <p:cNvSpPr/>
          <p:nvPr/>
        </p:nvSpPr>
        <p:spPr>
          <a:xfrm>
            <a:off x="580726" y="478403"/>
            <a:ext cx="79517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+mn-lt"/>
                <a:ea typeface="Times New Roman" panose="02020603050405020304" pitchFamily="18" charset="0"/>
              </a:rPr>
              <a:t>Зміни рівноваги </a:t>
            </a:r>
            <a:endParaRPr lang="uk-UA" sz="2400" b="1" i="1" dirty="0" smtClean="0">
              <a:latin typeface="+mn-lt"/>
              <a:ea typeface="Times New Roman" panose="02020603050405020304" pitchFamily="18" charset="0"/>
            </a:endParaRPr>
          </a:p>
          <a:p>
            <a:pPr algn="ctr"/>
            <a:r>
              <a:rPr lang="uk-UA" sz="2400" b="1" i="1" dirty="0" smtClean="0">
                <a:latin typeface="+mn-lt"/>
                <a:ea typeface="Times New Roman" panose="02020603050405020304" pitchFamily="18" charset="0"/>
              </a:rPr>
              <a:t>внаслідок 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</a:rPr>
              <a:t>змін у попиті </a:t>
            </a:r>
            <a:endParaRPr lang="uk-UA" sz="2400" b="1" i="1" dirty="0" smtClean="0">
              <a:latin typeface="+mn-lt"/>
              <a:ea typeface="Times New Roman" panose="02020603050405020304" pitchFamily="18" charset="0"/>
            </a:endParaRPr>
          </a:p>
          <a:p>
            <a:pPr algn="ctr"/>
            <a:r>
              <a:rPr lang="uk-UA" sz="2400" b="1" i="1" dirty="0" smtClean="0">
                <a:latin typeface="+mn-lt"/>
                <a:ea typeface="Times New Roman" panose="02020603050405020304" pitchFamily="18" charset="0"/>
              </a:rPr>
              <a:t>за 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</a:rPr>
              <a:t>незмінного пропонуван­ня</a:t>
            </a:r>
            <a:endParaRPr lang="uk-UA" sz="24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787900" y="1836348"/>
                <a:ext cx="426618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uk-UA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=&gt; 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900" y="1836348"/>
                <a:ext cx="4266182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787900" y="2793827"/>
                <a:ext cx="426618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uk-UA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=&gt; 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900" y="2793827"/>
                <a:ext cx="426618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0.06302 -0.0682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-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65 0.08403 " pathEditMode="relative" ptsTypes="AA">
                                      <p:cBhvr>
                                        <p:cTn id="10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24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23" grpId="0"/>
      <p:bldP spid="24" grpId="0"/>
      <p:bldP spid="26" grpId="0"/>
      <p:bldP spid="24583" grpId="0" animBg="1"/>
      <p:bldP spid="22539" grpId="0" animBg="1"/>
      <p:bldP spid="22539" grpId="1" animBg="1"/>
      <p:bldP spid="24585" grpId="0" animBg="1"/>
      <p:bldP spid="24586" grpId="0" animBg="1"/>
      <p:bldP spid="24587" grpId="0" animBg="1"/>
      <p:bldP spid="24588" grpId="0" animBg="1"/>
      <p:bldP spid="24589" grpId="0" animBg="1"/>
      <p:bldP spid="24590" grpId="0" animBg="1"/>
      <p:bldP spid="24613" grpId="0"/>
      <p:bldP spid="29" grpId="0" animBg="1"/>
      <p:bldP spid="31" grpId="0" animBg="1"/>
      <p:bldP spid="32" grpId="0" animBg="1"/>
      <p:bldP spid="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22"/>
          <p:cNvSpPr txBox="1">
            <a:spLocks noChangeArrowheads="1"/>
          </p:cNvSpPr>
          <p:nvPr/>
        </p:nvSpPr>
        <p:spPr bwMode="auto">
          <a:xfrm>
            <a:off x="571500" y="2237060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P</a:t>
            </a:r>
            <a:endParaRPr lang="ru-RU" dirty="0">
              <a:latin typeface="+mn-lt"/>
            </a:endParaRPr>
          </a:p>
        </p:txBody>
      </p:sp>
      <p:sp>
        <p:nvSpPr>
          <p:cNvPr id="26626" name="TextBox 23"/>
          <p:cNvSpPr txBox="1">
            <a:spLocks noChangeArrowheads="1"/>
          </p:cNvSpPr>
          <p:nvPr/>
        </p:nvSpPr>
        <p:spPr bwMode="auto">
          <a:xfrm>
            <a:off x="4244975" y="5764485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Q</a:t>
            </a:r>
            <a:endParaRPr lang="ru-RU" dirty="0">
              <a:latin typeface="+mn-lt"/>
            </a:endParaRPr>
          </a:p>
        </p:txBody>
      </p:sp>
      <p:sp>
        <p:nvSpPr>
          <p:cNvPr id="26627" name="TextBox 25"/>
          <p:cNvSpPr txBox="1">
            <a:spLocks noChangeArrowheads="1"/>
          </p:cNvSpPr>
          <p:nvPr/>
        </p:nvSpPr>
        <p:spPr bwMode="auto">
          <a:xfrm>
            <a:off x="787400" y="5693047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0</a:t>
            </a:r>
            <a:endParaRPr lang="ru-RU">
              <a:latin typeface="+mn-lt"/>
            </a:endParaRPr>
          </a:p>
        </p:txBody>
      </p:sp>
      <p:sp>
        <p:nvSpPr>
          <p:cNvPr id="26628" name="Line 31"/>
          <p:cNvSpPr>
            <a:spLocks noChangeShapeType="1"/>
          </p:cNvSpPr>
          <p:nvPr/>
        </p:nvSpPr>
        <p:spPr bwMode="auto">
          <a:xfrm flipV="1">
            <a:off x="931863" y="2308497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26629" name="Line 32"/>
          <p:cNvSpPr>
            <a:spLocks noChangeShapeType="1"/>
          </p:cNvSpPr>
          <p:nvPr/>
        </p:nvSpPr>
        <p:spPr bwMode="auto">
          <a:xfrm>
            <a:off x="931863" y="5693047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26630" name="Line 33"/>
          <p:cNvSpPr>
            <a:spLocks noChangeShapeType="1"/>
          </p:cNvSpPr>
          <p:nvPr/>
        </p:nvSpPr>
        <p:spPr bwMode="auto">
          <a:xfrm>
            <a:off x="1724025" y="2740297"/>
            <a:ext cx="2592388" cy="2663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8" name="Line 34"/>
          <p:cNvSpPr>
            <a:spLocks noChangeShapeType="1"/>
          </p:cNvSpPr>
          <p:nvPr/>
        </p:nvSpPr>
        <p:spPr bwMode="auto">
          <a:xfrm flipV="1">
            <a:off x="1979712" y="3009180"/>
            <a:ext cx="2160588" cy="20161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9" name="Oval 35"/>
          <p:cNvSpPr>
            <a:spLocks noChangeArrowheads="1"/>
          </p:cNvSpPr>
          <p:nvPr/>
        </p:nvSpPr>
        <p:spPr bwMode="auto">
          <a:xfrm>
            <a:off x="2967038" y="4035697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+mn-lt"/>
            </a:endParaRPr>
          </a:p>
        </p:txBody>
      </p:sp>
      <p:sp>
        <p:nvSpPr>
          <p:cNvPr id="10" name="Line 36"/>
          <p:cNvSpPr>
            <a:spLocks noChangeShapeType="1"/>
          </p:cNvSpPr>
          <p:nvPr/>
        </p:nvSpPr>
        <p:spPr bwMode="auto">
          <a:xfrm>
            <a:off x="3001963" y="4108722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1" name="Line 37"/>
          <p:cNvSpPr>
            <a:spLocks noChangeShapeType="1"/>
          </p:cNvSpPr>
          <p:nvPr/>
        </p:nvSpPr>
        <p:spPr bwMode="auto">
          <a:xfrm flipH="1">
            <a:off x="931863" y="407221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2" name="Line 38"/>
          <p:cNvSpPr>
            <a:spLocks noChangeShapeType="1"/>
          </p:cNvSpPr>
          <p:nvPr/>
        </p:nvSpPr>
        <p:spPr bwMode="auto">
          <a:xfrm flipH="1" flipV="1">
            <a:off x="971599" y="3488553"/>
            <a:ext cx="1476000" cy="17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>
            <a:off x="2431951" y="3513236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4" name="Line 40"/>
          <p:cNvSpPr>
            <a:spLocks noChangeShapeType="1"/>
          </p:cNvSpPr>
          <p:nvPr/>
        </p:nvSpPr>
        <p:spPr bwMode="auto">
          <a:xfrm flipH="1">
            <a:off x="971599" y="4544569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>
            <a:off x="3492549" y="4540521"/>
            <a:ext cx="0" cy="115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6" name="TextBox 23"/>
          <p:cNvSpPr txBox="1">
            <a:spLocks noChangeArrowheads="1"/>
          </p:cNvSpPr>
          <p:nvPr/>
        </p:nvSpPr>
        <p:spPr bwMode="auto">
          <a:xfrm>
            <a:off x="2857500" y="5747022"/>
            <a:ext cx="500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Q</a:t>
            </a:r>
            <a:r>
              <a:rPr lang="en-US" sz="800" dirty="0">
                <a:latin typeface="+mn-lt"/>
              </a:rPr>
              <a:t>0</a:t>
            </a:r>
            <a:endParaRPr lang="ru-RU" dirty="0">
              <a:latin typeface="+mn-lt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1500" y="4380185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+mn-lt"/>
              </a:rPr>
              <a:t>P</a:t>
            </a:r>
            <a:r>
              <a:rPr lang="en-US" sz="800" dirty="0">
                <a:latin typeface="+mn-lt"/>
              </a:rPr>
              <a:t>1</a:t>
            </a:r>
            <a:endParaRPr lang="ru-RU" dirty="0">
              <a:latin typeface="+mn-lt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6100" y="3441972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+mn-lt"/>
              </a:rPr>
              <a:t>P</a:t>
            </a:r>
            <a:r>
              <a:rPr lang="en-US" sz="800" dirty="0">
                <a:latin typeface="+mn-lt"/>
              </a:rPr>
              <a:t>2</a:t>
            </a:r>
            <a:endParaRPr lang="ru-RU" dirty="0">
              <a:latin typeface="+mn-lt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1500" y="3961085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P</a:t>
            </a:r>
            <a:r>
              <a:rPr lang="en-US" sz="800" dirty="0">
                <a:latin typeface="+mn-lt"/>
              </a:rPr>
              <a:t>0</a:t>
            </a:r>
            <a:endParaRPr lang="ru-RU" dirty="0">
              <a:latin typeface="+mn-lt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35345" y="3639226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E</a:t>
            </a:r>
            <a:r>
              <a:rPr lang="en-US" sz="800" dirty="0">
                <a:latin typeface="+mn-lt"/>
              </a:rPr>
              <a:t>0</a:t>
            </a:r>
            <a:endParaRPr lang="uk-UA" dirty="0">
              <a:latin typeface="+mn-lt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39952" y="2793156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S</a:t>
            </a:r>
            <a:r>
              <a:rPr lang="en-US" sz="800" dirty="0">
                <a:latin typeface="+mn-lt"/>
              </a:rPr>
              <a:t>0</a:t>
            </a:r>
            <a:endParaRPr lang="uk-UA" dirty="0">
              <a:latin typeface="+mn-lt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644008" y="3297212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S</a:t>
            </a:r>
            <a:r>
              <a:rPr lang="en-US" sz="800" dirty="0">
                <a:latin typeface="+mn-lt"/>
              </a:rPr>
              <a:t>1</a:t>
            </a:r>
            <a:endParaRPr lang="uk-UA" dirty="0">
              <a:latin typeface="+mn-lt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68538" y="5745435"/>
            <a:ext cx="500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+mn-lt"/>
              </a:rPr>
              <a:t>Q</a:t>
            </a:r>
            <a:r>
              <a:rPr lang="en-US" sz="800" dirty="0">
                <a:latin typeface="+mn-lt"/>
              </a:rPr>
              <a:t>2</a:t>
            </a:r>
            <a:endParaRPr lang="ru-RU" dirty="0">
              <a:latin typeface="+mn-lt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71167" y="3068960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+mn-lt"/>
              </a:rPr>
              <a:t>E</a:t>
            </a:r>
            <a:r>
              <a:rPr lang="en-US" sz="800" dirty="0">
                <a:latin typeface="+mn-lt"/>
              </a:rPr>
              <a:t>2</a:t>
            </a:r>
            <a:endParaRPr lang="uk-UA" dirty="0">
              <a:latin typeface="+mn-lt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494732" y="2267025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S</a:t>
            </a:r>
            <a:r>
              <a:rPr lang="en-US" sz="800" dirty="0">
                <a:latin typeface="+mn-lt"/>
              </a:rPr>
              <a:t>2</a:t>
            </a:r>
            <a:endParaRPr lang="uk-UA" dirty="0">
              <a:latin typeface="+mn-lt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11573" y="4151402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+mn-lt"/>
              </a:rPr>
              <a:t>E</a:t>
            </a:r>
            <a:r>
              <a:rPr lang="en-US" sz="800" dirty="0">
                <a:latin typeface="+mn-lt"/>
              </a:rPr>
              <a:t>1</a:t>
            </a:r>
            <a:endParaRPr lang="uk-UA" dirty="0">
              <a:latin typeface="+mn-lt"/>
            </a:endParaRPr>
          </a:p>
        </p:txBody>
      </p:sp>
      <p:sp>
        <p:nvSpPr>
          <p:cNvPr id="29" name="TextBox 23"/>
          <p:cNvSpPr txBox="1">
            <a:spLocks noChangeArrowheads="1"/>
          </p:cNvSpPr>
          <p:nvPr/>
        </p:nvSpPr>
        <p:spPr bwMode="auto">
          <a:xfrm>
            <a:off x="3357563" y="5737497"/>
            <a:ext cx="500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+mn-lt"/>
              </a:rPr>
              <a:t>Q</a:t>
            </a:r>
            <a:r>
              <a:rPr lang="en-US" sz="800" dirty="0">
                <a:latin typeface="+mn-lt"/>
              </a:rPr>
              <a:t>1</a:t>
            </a:r>
            <a:endParaRPr lang="ru-RU" dirty="0">
              <a:latin typeface="+mn-lt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42938" y="6023247"/>
            <a:ext cx="82495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dirty="0">
                <a:latin typeface="+mn-lt"/>
              </a:rPr>
              <a:t>Рис. </a:t>
            </a:r>
            <a:r>
              <a:rPr lang="uk-UA" dirty="0" smtClean="0">
                <a:latin typeface="+mn-lt"/>
              </a:rPr>
              <a:t>12</a:t>
            </a:r>
            <a:r>
              <a:rPr lang="uk-UA" dirty="0">
                <a:latin typeface="+mn-lt"/>
              </a:rPr>
              <a:t>. Зміна рівноваги зі зміною пропонування за незмінного попиту</a:t>
            </a:r>
          </a:p>
        </p:txBody>
      </p:sp>
      <p:sp>
        <p:nvSpPr>
          <p:cNvPr id="2" name="Line 34"/>
          <p:cNvSpPr>
            <a:spLocks noChangeShapeType="1"/>
          </p:cNvSpPr>
          <p:nvPr/>
        </p:nvSpPr>
        <p:spPr bwMode="auto">
          <a:xfrm flipV="1">
            <a:off x="1979712" y="3009180"/>
            <a:ext cx="2160588" cy="20161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3968" y="51694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D</a:t>
            </a:r>
            <a:endParaRPr lang="uk-UA" dirty="0">
              <a:latin typeface="+mn-lt"/>
            </a:endParaRPr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1979712" y="3009180"/>
            <a:ext cx="2160588" cy="20161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3131936" y="4077072"/>
            <a:ext cx="86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2051720" y="4005064"/>
            <a:ext cx="828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кутник 2"/>
          <p:cNvSpPr/>
          <p:nvPr/>
        </p:nvSpPr>
        <p:spPr>
          <a:xfrm>
            <a:off x="482600" y="392687"/>
            <a:ext cx="8337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spc="-10" dirty="0">
                <a:latin typeface="+mn-lt"/>
                <a:ea typeface="Times New Roman" panose="02020603050405020304" pitchFamily="18" charset="0"/>
              </a:rPr>
              <a:t>Зміни рівноваги </a:t>
            </a:r>
            <a:endParaRPr lang="uk-UA" sz="2400" b="1" i="1" spc="-10" dirty="0" smtClean="0">
              <a:latin typeface="+mn-lt"/>
              <a:ea typeface="Times New Roman" panose="02020603050405020304" pitchFamily="18" charset="0"/>
            </a:endParaRPr>
          </a:p>
          <a:p>
            <a:pPr algn="ctr"/>
            <a:r>
              <a:rPr lang="uk-UA" sz="2400" b="1" i="1" spc="-10" dirty="0" smtClean="0">
                <a:latin typeface="+mn-lt"/>
                <a:ea typeface="Times New Roman" panose="02020603050405020304" pitchFamily="18" charset="0"/>
              </a:rPr>
              <a:t>внаслідок </a:t>
            </a:r>
            <a:r>
              <a:rPr lang="uk-UA" sz="2400" b="1" i="1" spc="-10" dirty="0">
                <a:latin typeface="+mn-lt"/>
                <a:ea typeface="Times New Roman" panose="02020603050405020304" pitchFamily="18" charset="0"/>
              </a:rPr>
              <a:t>змін у пропонуванні </a:t>
            </a:r>
            <a:endParaRPr lang="uk-UA" sz="2400" b="1" i="1" spc="-10" dirty="0" smtClean="0">
              <a:latin typeface="+mn-lt"/>
              <a:ea typeface="Times New Roman" panose="02020603050405020304" pitchFamily="18" charset="0"/>
            </a:endParaRPr>
          </a:p>
          <a:p>
            <a:pPr algn="ctr"/>
            <a:r>
              <a:rPr lang="uk-UA" sz="2400" b="1" i="1" spc="-10" dirty="0" smtClean="0">
                <a:latin typeface="+mn-lt"/>
                <a:ea typeface="Times New Roman" panose="02020603050405020304" pitchFamily="18" charset="0"/>
              </a:rPr>
              <a:t>за </a:t>
            </a:r>
            <a:r>
              <a:rPr lang="uk-UA" sz="2400" b="1" i="1" spc="-10" dirty="0">
                <a:latin typeface="+mn-lt"/>
                <a:ea typeface="Times New Roman" panose="02020603050405020304" pitchFamily="18" charset="0"/>
              </a:rPr>
              <a:t>незмінного по­питу</a:t>
            </a:r>
            <a:r>
              <a:rPr lang="uk-UA" sz="2400" spc="-10" dirty="0">
                <a:latin typeface="+mn-lt"/>
                <a:ea typeface="Times New Roman" panose="02020603050405020304" pitchFamily="18" charset="0"/>
              </a:rPr>
              <a:t> </a:t>
            </a:r>
            <a:endParaRPr lang="uk-UA" sz="2400" dirty="0">
              <a:latin typeface="+mn-lt"/>
            </a:endParaRP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3452861" y="4518892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+mn-lt"/>
            </a:endParaRPr>
          </a:p>
        </p:txBody>
      </p:sp>
      <p:sp>
        <p:nvSpPr>
          <p:cNvPr id="38" name="Oval 35"/>
          <p:cNvSpPr>
            <a:spLocks noChangeArrowheads="1"/>
          </p:cNvSpPr>
          <p:nvPr/>
        </p:nvSpPr>
        <p:spPr bwMode="auto">
          <a:xfrm>
            <a:off x="2395438" y="343783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4787900" y="1836348"/>
                <a:ext cx="426618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uk-UA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=&gt; 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900" y="1836348"/>
                <a:ext cx="4266182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4787900" y="2793827"/>
                <a:ext cx="426618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uk-UA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=&gt; 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uk-UA" sz="40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900" y="2793827"/>
                <a:ext cx="426618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05226 0.0703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285 -0.0838 " pathEditMode="relative" ptsTypes="AA">
                                      <p:cBhvr>
                                        <p:cTn id="1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26626" grpId="0"/>
      <p:bldP spid="26627" grpId="0"/>
      <p:bldP spid="26628" grpId="0" animBg="1"/>
      <p:bldP spid="26629" grpId="0" animBg="1"/>
      <p:bldP spid="26630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2" grpId="0" animBg="1"/>
      <p:bldP spid="2" grpId="1" animBg="1"/>
      <p:bldP spid="31" grpId="0"/>
      <p:bldP spid="32" grpId="0" animBg="1"/>
      <p:bldP spid="32" grpId="1" animBg="1"/>
      <p:bldP spid="37" grpId="0" animBg="1"/>
      <p:bldP spid="38" grpId="0" animBg="1"/>
      <p:bldP spid="39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/>
          </p:cNvSpPr>
          <p:nvPr/>
        </p:nvSpPr>
        <p:spPr bwMode="auto">
          <a:xfrm>
            <a:off x="252413" y="1847676"/>
            <a:ext cx="8507412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uk-UA" sz="240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25438" y="2947813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917825" y="5756101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6263" y="5643388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27653" name="Line 7"/>
          <p:cNvSpPr>
            <a:spLocks noChangeShapeType="1"/>
          </p:cNvSpPr>
          <p:nvPr/>
        </p:nvSpPr>
        <p:spPr bwMode="auto">
          <a:xfrm flipV="1">
            <a:off x="684213" y="3019251"/>
            <a:ext cx="0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7654" name="Line 8"/>
          <p:cNvSpPr>
            <a:spLocks noChangeShapeType="1"/>
          </p:cNvSpPr>
          <p:nvPr/>
        </p:nvSpPr>
        <p:spPr bwMode="auto">
          <a:xfrm>
            <a:off x="684213" y="5684663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" name="TextBox 22"/>
          <p:cNvSpPr txBox="1">
            <a:spLocks noChangeArrowheads="1"/>
          </p:cNvSpPr>
          <p:nvPr/>
        </p:nvSpPr>
        <p:spPr bwMode="auto">
          <a:xfrm>
            <a:off x="2917825" y="2947813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sp>
        <p:nvSpPr>
          <p:cNvPr id="3" name="TextBox 23"/>
          <p:cNvSpPr txBox="1">
            <a:spLocks noChangeArrowheads="1"/>
          </p:cNvSpPr>
          <p:nvPr/>
        </p:nvSpPr>
        <p:spPr bwMode="auto">
          <a:xfrm>
            <a:off x="5510213" y="5756101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4" name="TextBox 25"/>
          <p:cNvSpPr txBox="1">
            <a:spLocks noChangeArrowheads="1"/>
          </p:cNvSpPr>
          <p:nvPr/>
        </p:nvSpPr>
        <p:spPr bwMode="auto">
          <a:xfrm>
            <a:off x="3168650" y="5643388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 flipV="1">
            <a:off x="3276600" y="3019251"/>
            <a:ext cx="0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>
            <a:off x="3276600" y="5684663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5581650" y="2947813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8174038" y="5756101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7" name="TextBox 25"/>
          <p:cNvSpPr txBox="1">
            <a:spLocks noChangeArrowheads="1"/>
          </p:cNvSpPr>
          <p:nvPr/>
        </p:nvSpPr>
        <p:spPr bwMode="auto">
          <a:xfrm>
            <a:off x="5832475" y="5643388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27663" name="Line 17"/>
          <p:cNvSpPr>
            <a:spLocks noChangeShapeType="1"/>
          </p:cNvSpPr>
          <p:nvPr/>
        </p:nvSpPr>
        <p:spPr bwMode="auto">
          <a:xfrm flipV="1">
            <a:off x="5940425" y="3019251"/>
            <a:ext cx="0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7664" name="Line 18"/>
          <p:cNvSpPr>
            <a:spLocks noChangeShapeType="1"/>
          </p:cNvSpPr>
          <p:nvPr/>
        </p:nvSpPr>
        <p:spPr bwMode="auto">
          <a:xfrm>
            <a:off x="5940425" y="5684663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84213" y="4316238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3276600" y="4314651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5940425" y="43162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3421063" y="3092276"/>
            <a:ext cx="1584325" cy="208915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757238" y="3452638"/>
            <a:ext cx="1366837" cy="187166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1368425" y="431623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1331913" y="3236738"/>
            <a:ext cx="1366837" cy="187166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V="1">
            <a:off x="1331913" y="3236738"/>
            <a:ext cx="1584325" cy="208915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2124075" y="431623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H="1">
            <a:off x="683568" y="4315097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3349625" y="3308176"/>
            <a:ext cx="1366838" cy="18716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4140200" y="3308176"/>
            <a:ext cx="1584325" cy="208915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4284663" y="2731913"/>
            <a:ext cx="1366837" cy="187166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4103688" y="431623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3275013" y="3992388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5221288" y="4028901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V="1">
            <a:off x="6084888" y="3236738"/>
            <a:ext cx="1584325" cy="208915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6300788" y="3524076"/>
            <a:ext cx="1366837" cy="18716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V="1">
            <a:off x="6805613" y="3524076"/>
            <a:ext cx="1584325" cy="208915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6732588" y="3524076"/>
            <a:ext cx="1366837" cy="18716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6877050" y="431623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 flipH="1">
            <a:off x="5940425" y="464008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7540625" y="4603576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V="1">
            <a:off x="757238" y="3019251"/>
            <a:ext cx="1584325" cy="208915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8956" name="TextBox 42"/>
          <p:cNvSpPr txBox="1">
            <a:spLocks noChangeArrowheads="1"/>
          </p:cNvSpPr>
          <p:nvPr/>
        </p:nvSpPr>
        <p:spPr bwMode="auto">
          <a:xfrm>
            <a:off x="972021" y="1988840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>
                <a:latin typeface="Arial" charset="0"/>
              </a:rPr>
              <a:t>Пропорційне зростання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073150" y="5810076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Q</a:t>
            </a:r>
            <a:r>
              <a:rPr lang="en-US" sz="800" dirty="0"/>
              <a:t>0</a:t>
            </a:r>
            <a:endParaRPr lang="uk-UA" dirty="0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859213" y="5738638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Q</a:t>
            </a:r>
            <a:r>
              <a:rPr lang="en-US" sz="800" dirty="0" err="1"/>
              <a:t>0</a:t>
            </a:r>
            <a:endParaRPr lang="uk-UA" dirty="0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716713" y="5738638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Q</a:t>
            </a:r>
            <a:r>
              <a:rPr lang="en-US" sz="800" dirty="0"/>
              <a:t>0</a:t>
            </a:r>
            <a:endParaRPr lang="uk-UA" dirty="0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787525" y="5810076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Q</a:t>
            </a:r>
            <a:r>
              <a:rPr lang="en-US" sz="800" dirty="0" err="1"/>
              <a:t>1</a:t>
            </a:r>
            <a:endParaRPr lang="uk-UA" dirty="0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930775" y="5738638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288213" y="5738638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87338" y="4167013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r>
              <a:rPr lang="en-US" sz="800" dirty="0"/>
              <a:t>0</a:t>
            </a:r>
            <a:endParaRPr lang="uk-UA" dirty="0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716213" y="4167013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r>
              <a:rPr lang="en-US" sz="800" dirty="0"/>
              <a:t>0</a:t>
            </a:r>
            <a:endParaRPr lang="uk-UA" dirty="0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651500" y="4098751"/>
            <a:ext cx="500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r>
              <a:rPr lang="uk-UA" sz="800" dirty="0"/>
              <a:t>0</a:t>
            </a:r>
            <a:endParaRPr lang="uk-UA" dirty="0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787650" y="3809826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r>
              <a:rPr lang="en-US" sz="800" dirty="0"/>
              <a:t>1</a:t>
            </a:r>
            <a:endParaRPr lang="uk-UA" dirty="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645150" y="4524201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r>
              <a:rPr lang="uk-UA" sz="800" dirty="0"/>
              <a:t>1</a:t>
            </a:r>
            <a:endParaRPr lang="uk-UA" dirty="0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287588" y="2809701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644775" y="2881138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930775" y="3024013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287963" y="3095451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7645400" y="3166888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8002588" y="3238326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001838" y="5310013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555776" y="5107185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</a:t>
            </a:r>
            <a:r>
              <a:rPr lang="en-US" sz="800" dirty="0"/>
              <a:t>1</a:t>
            </a:r>
            <a:endParaRPr lang="uk-UA" dirty="0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716463" y="5238576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5292080" y="4603129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</a:t>
            </a:r>
            <a:r>
              <a:rPr lang="en-US" sz="800" dirty="0"/>
              <a:t>1</a:t>
            </a:r>
            <a:endParaRPr lang="uk-UA" dirty="0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431088" y="5381451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931150" y="5310013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358900" y="4167013"/>
            <a:ext cx="428625" cy="369888"/>
          </a:xfrm>
          <a:prstGeom prst="rect">
            <a:avLst/>
          </a:prstGeom>
          <a:noFill/>
          <a:ln w="9525">
            <a:solidFill>
              <a:schemeClr val="bg1"/>
            </a:solidFill>
            <a:prstDash val="dash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</a:t>
            </a:r>
            <a:r>
              <a:rPr lang="en-US" sz="800" dirty="0"/>
              <a:t>0</a:t>
            </a:r>
            <a:endParaRPr lang="uk-UA" dirty="0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216150" y="4167013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</a:t>
            </a:r>
            <a:r>
              <a:rPr lang="en-US" sz="800" dirty="0"/>
              <a:t>1</a:t>
            </a:r>
            <a:endParaRPr lang="uk-UA" dirty="0"/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4073525" y="4167013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</a:t>
            </a:r>
            <a:r>
              <a:rPr lang="en-US" sz="800" dirty="0"/>
              <a:t>0</a:t>
            </a:r>
            <a:endParaRPr lang="uk-UA" dirty="0"/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287963" y="3881263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</a:t>
            </a:r>
            <a:r>
              <a:rPr lang="en-US" sz="800" dirty="0"/>
              <a:t>1</a:t>
            </a:r>
            <a:endParaRPr lang="uk-UA" dirty="0"/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859588" y="4167013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</a:t>
            </a:r>
            <a:r>
              <a:rPr lang="en-US" sz="800" dirty="0"/>
              <a:t>0</a:t>
            </a:r>
            <a:endParaRPr lang="uk-UA" dirty="0"/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7645400" y="4524201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</a:t>
            </a:r>
            <a:r>
              <a:rPr lang="en-US" sz="800" dirty="0"/>
              <a:t>1</a:t>
            </a:r>
            <a:endParaRPr lang="uk-UA" dirty="0"/>
          </a:p>
        </p:txBody>
      </p:sp>
      <p:sp>
        <p:nvSpPr>
          <p:cNvPr id="38986" name="TextBox 74"/>
          <p:cNvSpPr txBox="1">
            <a:spLocks noChangeArrowheads="1"/>
          </p:cNvSpPr>
          <p:nvPr/>
        </p:nvSpPr>
        <p:spPr bwMode="auto">
          <a:xfrm>
            <a:off x="3131840" y="1988840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>
                <a:latin typeface="Arial" charset="0"/>
              </a:rPr>
              <a:t>Попит зростає </a:t>
            </a:r>
            <a:r>
              <a:rPr lang="uk-UA" dirty="0" smtClean="0">
                <a:latin typeface="Arial" charset="0"/>
              </a:rPr>
              <a:t>швидше </a:t>
            </a:r>
            <a:r>
              <a:rPr lang="uk-UA" dirty="0">
                <a:latin typeface="Arial" charset="0"/>
              </a:rPr>
              <a:t>ніж пропонування</a:t>
            </a:r>
          </a:p>
        </p:txBody>
      </p:sp>
      <p:sp>
        <p:nvSpPr>
          <p:cNvPr id="38987" name="TextBox 76"/>
          <p:cNvSpPr txBox="1">
            <a:spLocks noChangeArrowheads="1"/>
          </p:cNvSpPr>
          <p:nvPr/>
        </p:nvSpPr>
        <p:spPr bwMode="auto">
          <a:xfrm>
            <a:off x="5940425" y="1988840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>
                <a:latin typeface="Arial" charset="0"/>
              </a:rPr>
              <a:t>Попит зростає в меншій мірі ніж пропонування</a:t>
            </a:r>
          </a:p>
        </p:txBody>
      </p:sp>
      <p:sp>
        <p:nvSpPr>
          <p:cNvPr id="78" name="Прямоугольник 77"/>
          <p:cNvSpPr>
            <a:spLocks noChangeArrowheads="1"/>
          </p:cNvSpPr>
          <p:nvPr/>
        </p:nvSpPr>
        <p:spPr bwMode="auto">
          <a:xfrm>
            <a:off x="541338" y="6167263"/>
            <a:ext cx="8032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charset="0"/>
              </a:rPr>
              <a:t>Рис. </a:t>
            </a:r>
            <a:r>
              <a:rPr lang="uk-UA" dirty="0" smtClean="0">
                <a:latin typeface="Arial" charset="0"/>
              </a:rPr>
              <a:t>13</a:t>
            </a:r>
            <a:r>
              <a:rPr lang="uk-UA" dirty="0">
                <a:latin typeface="Arial" charset="0"/>
              </a:rPr>
              <a:t>. Ситуація зміни рівноваги за одночасного зростання попиту та пропонування</a:t>
            </a:r>
            <a:endParaRPr lang="uk-UA" dirty="0"/>
          </a:p>
        </p:txBody>
      </p:sp>
      <p:sp>
        <p:nvSpPr>
          <p:cNvPr id="8" name="Прямокутник 7"/>
          <p:cNvSpPr/>
          <p:nvPr/>
        </p:nvSpPr>
        <p:spPr>
          <a:xfrm>
            <a:off x="594883" y="575915"/>
            <a:ext cx="8009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spc="-20" dirty="0">
                <a:latin typeface="+mn-lt"/>
                <a:ea typeface="Times New Roman" panose="02020603050405020304" pitchFamily="18" charset="0"/>
              </a:rPr>
              <a:t>За одночасних змін попиту і пропонування</a:t>
            </a:r>
            <a:r>
              <a:rPr lang="uk-UA" sz="2800" i="1" spc="-20" dirty="0">
                <a:latin typeface="+mn-lt"/>
                <a:ea typeface="Times New Roman" panose="02020603050405020304" pitchFamily="18" charset="0"/>
              </a:rPr>
              <a:t> </a:t>
            </a:r>
            <a:endParaRPr lang="uk-UA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8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8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3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5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2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9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5" dur="5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7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5" dur="5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6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9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7653" grpId="0" animBg="1"/>
      <p:bldP spid="27654" grpId="0" animBg="1"/>
      <p:bldP spid="2" grpId="0"/>
      <p:bldP spid="3" grpId="0"/>
      <p:bldP spid="4" grpId="0"/>
      <p:bldP spid="27658" grpId="0" animBg="1"/>
      <p:bldP spid="27659" grpId="0" animBg="1"/>
      <p:bldP spid="5" grpId="0"/>
      <p:bldP spid="6" grpId="0"/>
      <p:bldP spid="7" grpId="0"/>
      <p:bldP spid="27663" grpId="0" animBg="1"/>
      <p:bldP spid="27664" grpId="0" animBg="1"/>
      <p:bldP spid="23572" grpId="0" animBg="1"/>
      <p:bldP spid="23573" grpId="0" animBg="1"/>
      <p:bldP spid="23574" grpId="0" animBg="1"/>
      <p:bldP spid="23575" grpId="0" animBg="1"/>
      <p:bldP spid="23576" grpId="0" animBg="1"/>
      <p:bldP spid="23577" grpId="0" animBg="1"/>
      <p:bldP spid="23578" grpId="0" animBg="1"/>
      <p:bldP spid="23579" grpId="0" animBg="1"/>
      <p:bldP spid="23580" grpId="0" animBg="1"/>
      <p:bldP spid="23581" grpId="0" animBg="1"/>
      <p:bldP spid="23582" grpId="0" animBg="1"/>
      <p:bldP spid="23583" grpId="0" animBg="1"/>
      <p:bldP spid="23584" grpId="0" animBg="1"/>
      <p:bldP spid="23585" grpId="0" animBg="1"/>
      <p:bldP spid="23586" grpId="0" animBg="1"/>
      <p:bldP spid="23587" grpId="0" animBg="1"/>
      <p:bldP spid="23588" grpId="0" animBg="1"/>
      <p:bldP spid="23589" grpId="0" animBg="1"/>
      <p:bldP spid="23590" grpId="0" animBg="1"/>
      <p:bldP spid="23591" grpId="0" animBg="1"/>
      <p:bldP spid="23592" grpId="0" animBg="1"/>
      <p:bldP spid="23593" grpId="0" animBg="1"/>
      <p:bldP spid="23594" grpId="0" animBg="1"/>
      <p:bldP spid="23595" grpId="0" animBg="1"/>
      <p:bldP spid="38956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/>
      <p:bldP spid="69" grpId="0"/>
      <p:bldP spid="70" grpId="0"/>
      <p:bldP spid="71" grpId="0"/>
      <p:bldP spid="72" grpId="0"/>
      <p:bldP spid="38986" grpId="0"/>
      <p:bldP spid="38987" grpId="0"/>
      <p:bldP spid="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/>
          </p:cNvSpPr>
          <p:nvPr/>
        </p:nvSpPr>
        <p:spPr bwMode="auto">
          <a:xfrm>
            <a:off x="755650" y="549275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uk-UA" sz="240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042988" y="2140223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endParaRPr lang="ru-RU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787900" y="5740673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366838" y="5627960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 flipV="1">
            <a:off x="1474788" y="228468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>
            <a:off x="1474788" y="566923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474788" y="2645048"/>
            <a:ext cx="1944687" cy="3024187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1474788" y="2645048"/>
            <a:ext cx="3457575" cy="3024187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1547813" y="3219723"/>
            <a:ext cx="2519362" cy="2089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608263" y="444527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474788" y="444527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076575" y="408491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1474788" y="404839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646488" y="294667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endParaRPr lang="uk-UA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89488" y="508979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360738" y="530411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03550" y="566129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360613" y="566129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74738" y="430398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74738" y="387536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17863" y="387536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46363" y="430398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1042988" y="602801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Arial" charset="0"/>
              </a:rPr>
              <a:t>Рис.2.14. Зміна рівноваги за відсоткової зміни попиту</a:t>
            </a: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460002" y="260648"/>
            <a:ext cx="84324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+mn-lt"/>
                <a:ea typeface="Times New Roman" panose="02020603050405020304" pitchFamily="18" charset="0"/>
              </a:rPr>
              <a:t>Зміни рівноважних цін та обсягів відбуватимуться і у випадку 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</a:rPr>
              <a:t>відсоткових змін </a:t>
            </a:r>
            <a:r>
              <a:rPr lang="uk-UA" sz="2400" dirty="0">
                <a:latin typeface="+mn-lt"/>
                <a:ea typeface="Times New Roman" panose="02020603050405020304" pitchFamily="18" charset="0"/>
              </a:rPr>
              <a:t>у попиті чи пропонуванні</a:t>
            </a:r>
            <a:r>
              <a:rPr lang="uk-UA" sz="2400">
                <a:latin typeface="+mn-lt"/>
                <a:ea typeface="Times New Roman" panose="02020603050405020304" pitchFamily="18" charset="0"/>
              </a:rPr>
              <a:t>. </a:t>
            </a:r>
            <a:endParaRPr lang="uk-UA" sz="2400" smtClean="0">
              <a:latin typeface="+mn-lt"/>
              <a:ea typeface="Times New Roman" panose="02020603050405020304" pitchFamily="18" charset="0"/>
            </a:endParaRPr>
          </a:p>
          <a:p>
            <a:endParaRPr lang="uk-UA" sz="2400" dirty="0">
              <a:latin typeface="+mn-lt"/>
              <a:ea typeface="Times New Roman" panose="02020603050405020304" pitchFamily="18" charset="0"/>
            </a:endParaRPr>
          </a:p>
          <a:p>
            <a:r>
              <a:rPr lang="uk-UA" sz="2400" dirty="0" smtClean="0">
                <a:latin typeface="+mn-lt"/>
                <a:ea typeface="Times New Roman" panose="02020603050405020304" pitchFamily="18" charset="0"/>
              </a:rPr>
              <a:t>Відмінність </a:t>
            </a:r>
            <a:r>
              <a:rPr lang="uk-UA" sz="2400" dirty="0">
                <a:latin typeface="+mn-lt"/>
                <a:ea typeface="Times New Roman" panose="02020603050405020304" pitchFamily="18" charset="0"/>
              </a:rPr>
              <a:t>полягає у тому, що зміщення кривих попиту та пропонування будуть іншими.</a:t>
            </a:r>
            <a:endParaRPr lang="uk-UA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400" decel="100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decel="100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decel="100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decel="100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4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4585" grpId="0" animBg="1"/>
      <p:bldP spid="24587" grpId="0" animBg="1"/>
      <p:bldP spid="24588" grpId="0" animBg="1"/>
      <p:bldP spid="24589" grpId="0" animBg="1"/>
      <p:bldP spid="24590" grpId="0" animBg="1"/>
      <p:bldP spid="24591" grpId="0" animBg="1"/>
      <p:bldP spid="24592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Модель </a:t>
            </a:r>
            <a:r>
              <a:rPr lang="ru-RU" b="1" dirty="0" err="1">
                <a:solidFill>
                  <a:schemeClr val="tx1"/>
                </a:solidFill>
              </a:rPr>
              <a:t>впливу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потоварного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податку</a:t>
            </a:r>
            <a:r>
              <a:rPr lang="ru-RU" b="1" dirty="0">
                <a:solidFill>
                  <a:schemeClr val="tx1"/>
                </a:solidFill>
              </a:rPr>
              <a:t>  на </a:t>
            </a:r>
            <a:r>
              <a:rPr lang="ru-RU" b="1" dirty="0" err="1">
                <a:solidFill>
                  <a:schemeClr val="tx1"/>
                </a:solidFill>
              </a:rPr>
              <a:t>ринкову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рівновагу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29"/>
          <p:cNvSpPr/>
          <p:nvPr/>
        </p:nvSpPr>
        <p:spPr>
          <a:xfrm>
            <a:off x="1240358" y="4005064"/>
            <a:ext cx="1315418" cy="792088"/>
          </a:xfrm>
          <a:prstGeom prst="rect">
            <a:avLst/>
          </a:prstGeom>
          <a:solidFill>
            <a:srgbClr val="CCFF33"/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Прямоугольник 28"/>
          <p:cNvSpPr/>
          <p:nvPr/>
        </p:nvSpPr>
        <p:spPr>
          <a:xfrm>
            <a:off x="1240358" y="3443289"/>
            <a:ext cx="1302817" cy="552390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6925" y="1846263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endParaRPr lang="ru-RU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45075" y="5446713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20775" y="5334000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1228725" y="199072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228725" y="5375275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444625" y="2854325"/>
            <a:ext cx="3673475" cy="1944688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123728" y="3068960"/>
            <a:ext cx="2880320" cy="2016224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2123728" y="3068960"/>
            <a:ext cx="2881313" cy="20161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2555776" y="3430588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635896" y="4005063"/>
            <a:ext cx="0" cy="136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1228725" y="4005064"/>
            <a:ext cx="241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1228725" y="4797152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3599383" y="2741936"/>
            <a:ext cx="73025" cy="1253743"/>
          </a:xfrm>
          <a:prstGeom prst="upDownArrow">
            <a:avLst>
              <a:gd name="adj1" fmla="val 50000"/>
              <a:gd name="adj2" fmla="val 3356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00113" y="3929063"/>
            <a:ext cx="428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r>
              <a:rPr lang="en-US" sz="800" dirty="0"/>
              <a:t>0</a:t>
            </a:r>
            <a:endParaRPr lang="ru-RU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00113" y="3357563"/>
            <a:ext cx="428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r>
              <a:rPr lang="en-US" sz="800" dirty="0"/>
              <a:t>D</a:t>
            </a:r>
            <a:endParaRPr lang="ru-RU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00113" y="4572000"/>
            <a:ext cx="428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sz="800"/>
              <a:t>S</a:t>
            </a: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971925" y="2357438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S</a:t>
            </a:r>
            <a:r>
              <a:rPr lang="en-US" sz="800" b="1" dirty="0"/>
              <a:t>1</a:t>
            </a:r>
            <a:endParaRPr lang="uk-UA" b="1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972050" y="2857500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S</a:t>
            </a:r>
            <a:r>
              <a:rPr lang="en-US" sz="800" b="1" dirty="0"/>
              <a:t>0</a:t>
            </a:r>
            <a:endParaRPr lang="uk-UA" b="1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186363" y="4786313"/>
            <a:ext cx="357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D</a:t>
            </a:r>
            <a:endParaRPr lang="uk-UA" b="1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483768" y="4653136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</a:t>
            </a:r>
            <a:endParaRPr lang="uk-UA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51920" y="3861048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E</a:t>
            </a:r>
            <a:r>
              <a:rPr lang="en-US" sz="800" b="1" dirty="0"/>
              <a:t>0</a:t>
            </a:r>
            <a:endParaRPr lang="uk-UA" b="1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86050" y="3214688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</a:t>
            </a:r>
            <a:r>
              <a:rPr lang="en-US" sz="800" dirty="0"/>
              <a:t>1</a:t>
            </a:r>
            <a:endParaRPr lang="uk-UA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29050" y="3071813"/>
            <a:ext cx="28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</a:t>
            </a:r>
            <a:endParaRPr lang="uk-UA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328863" y="5357813"/>
            <a:ext cx="500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Q</a:t>
            </a:r>
            <a:r>
              <a:rPr lang="en-US" sz="800" dirty="0"/>
              <a:t>1</a:t>
            </a:r>
            <a:endParaRPr lang="uk-UA" dirty="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471863" y="5357813"/>
            <a:ext cx="500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 flipH="1">
            <a:off x="1228725" y="343058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2" name="Прямоугольник 27"/>
          <p:cNvSpPr>
            <a:spLocks noChangeArrowheads="1"/>
          </p:cNvSpPr>
          <p:nvPr/>
        </p:nvSpPr>
        <p:spPr bwMode="auto">
          <a:xfrm>
            <a:off x="900112" y="5715000"/>
            <a:ext cx="65522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charset="0"/>
              </a:rPr>
              <a:t>Рис</a:t>
            </a:r>
            <a:r>
              <a:rPr lang="uk-UA">
                <a:latin typeface="Arial" charset="0"/>
              </a:rPr>
              <a:t>. </a:t>
            </a:r>
            <a:r>
              <a:rPr lang="uk-UA" dirty="0" smtClean="0">
                <a:latin typeface="Arial" charset="0"/>
              </a:rPr>
              <a:t>15</a:t>
            </a:r>
            <a:r>
              <a:rPr lang="uk-UA" dirty="0">
                <a:latin typeface="Arial" charset="0"/>
              </a:rPr>
              <a:t>. Вплив </a:t>
            </a:r>
            <a:r>
              <a:rPr lang="uk-UA" dirty="0" err="1">
                <a:latin typeface="Arial" charset="0"/>
              </a:rPr>
              <a:t>потоварного</a:t>
            </a:r>
            <a:r>
              <a:rPr lang="uk-UA" dirty="0">
                <a:latin typeface="Arial" charset="0"/>
              </a:rPr>
              <a:t> податку на ринкову рівновагу</a:t>
            </a:r>
            <a:endParaRPr lang="uk-UA" dirty="0"/>
          </a:p>
        </p:txBody>
      </p:sp>
      <p:graphicFrame>
        <p:nvGraphicFramePr>
          <p:cNvPr id="33" name="Об'є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970079"/>
              </p:ext>
            </p:extLst>
          </p:nvPr>
        </p:nvGraphicFramePr>
        <p:xfrm>
          <a:off x="6018489" y="2824481"/>
          <a:ext cx="2867659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r:id="rId3" imgW="1244600" imgH="241300" progId="Equation.3">
                  <p:embed/>
                </p:oleObj>
              </mc:Choice>
              <mc:Fallback>
                <p:oleObj r:id="rId3" imgW="1244600" imgH="241300" progId="Equation.3">
                  <p:embed/>
                  <p:pic>
                    <p:nvPicPr>
                      <p:cNvPr id="33" name="Об'є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489" y="2824481"/>
                        <a:ext cx="2867659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4" name="Прямокутник 33"/>
              <p:cNvSpPr/>
              <p:nvPr/>
            </p:nvSpPr>
            <p:spPr>
              <a:xfrm>
                <a:off x="6152135" y="3527922"/>
                <a:ext cx="2445139" cy="781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4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sz="4400" b="1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  <m:sup>
                          <m:r>
                            <a:rPr lang="en-US" sz="44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bSup>
                    </m:oMath>
                  </m:oMathPara>
                </a14:m>
                <a:endParaRPr lang="uk-UA" sz="4400" b="1" dirty="0"/>
              </a:p>
            </p:txBody>
          </p:sp>
        </mc:Choice>
        <mc:Fallback>
          <p:sp>
            <p:nvSpPr>
              <p:cNvPr id="34" name="Прямокут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135" y="3527922"/>
                <a:ext cx="2445139" cy="7815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848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C 3.05556E-6 0.00024 -0.04341 -0.05787 -0.08663 -0.115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-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1" animBg="1"/>
      <p:bldP spid="13" grpId="2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Rectangle 19" descr="Темный диагональный 1"/>
          <p:cNvSpPr>
            <a:spLocks noChangeArrowheads="1"/>
          </p:cNvSpPr>
          <p:nvPr/>
        </p:nvSpPr>
        <p:spPr bwMode="auto">
          <a:xfrm>
            <a:off x="941388" y="3709988"/>
            <a:ext cx="183515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941388" y="3138488"/>
            <a:ext cx="1835150" cy="576262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8000" y="1555750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endParaRPr lang="ru-RU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756150" y="5156200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31850" y="5043488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 flipV="1">
            <a:off x="939800" y="17002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939800" y="5084763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228725" y="2132013"/>
            <a:ext cx="3527425" cy="2305050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1373188" y="3068638"/>
            <a:ext cx="3527425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1155700" y="2276475"/>
            <a:ext cx="2520950" cy="2447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774950" y="3140075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676650" y="371633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939800" y="3716338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939800" y="4148138"/>
            <a:ext cx="18367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H="1">
            <a:off x="939800" y="3140075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2739231" y="3152776"/>
            <a:ext cx="71438" cy="987797"/>
          </a:xfrm>
          <a:prstGeom prst="upDownArrow">
            <a:avLst>
              <a:gd name="adj1" fmla="val 50000"/>
              <a:gd name="adj2" fmla="val 1813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1373188" y="4508500"/>
            <a:ext cx="71437" cy="287338"/>
          </a:xfrm>
          <a:prstGeom prst="upDownArrow">
            <a:avLst>
              <a:gd name="adj1" fmla="val 50000"/>
              <a:gd name="adj2" fmla="val 804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611563" y="2209800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S</a:t>
            </a:r>
            <a:r>
              <a:rPr lang="en-US" sz="800" dirty="0" err="1"/>
              <a:t>1</a:t>
            </a:r>
            <a:endParaRPr lang="uk-UA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26000" y="2924175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683125" y="4210050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endParaRPr lang="uk-UA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397250" y="5067300"/>
            <a:ext cx="642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 smtClean="0"/>
              <a:t>Q</a:t>
            </a:r>
            <a:r>
              <a:rPr lang="en-US" sz="800" dirty="0" err="1" smtClean="0"/>
              <a:t>0</a:t>
            </a:r>
            <a:endParaRPr lang="uk-UA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540000" y="5138738"/>
            <a:ext cx="642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11188" y="2924175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sz="800"/>
              <a:t>D</a:t>
            </a:r>
            <a:endParaRPr lang="uk-UA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11188" y="3424238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11188" y="3924300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sz="800"/>
              <a:t>S</a:t>
            </a:r>
            <a:endParaRPr lang="uk-UA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468438" y="4352925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</a:t>
            </a:r>
            <a:endParaRPr lang="uk-UA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843212" y="3425509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</a:t>
            </a:r>
            <a:endParaRPr lang="uk-UA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468688" y="3281363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540000" y="2709863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825500" y="5424488"/>
            <a:ext cx="4286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charset="0"/>
              </a:rPr>
              <a:t>Рис. </a:t>
            </a:r>
            <a:r>
              <a:rPr lang="uk-UA" dirty="0" smtClean="0">
                <a:latin typeface="Arial" charset="0"/>
              </a:rPr>
              <a:t>16</a:t>
            </a:r>
            <a:r>
              <a:rPr lang="uk-UA" dirty="0">
                <a:latin typeface="Arial" charset="0"/>
              </a:rPr>
              <a:t>. Вплив відсоткового податку на рівновагу ринку</a:t>
            </a:r>
            <a:endParaRPr lang="uk-UA" dirty="0"/>
          </a:p>
        </p:txBody>
      </p:sp>
      <p:graphicFrame>
        <p:nvGraphicFramePr>
          <p:cNvPr id="3" name="Об'є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377572"/>
              </p:ext>
            </p:extLst>
          </p:nvPr>
        </p:nvGraphicFramePr>
        <p:xfrm>
          <a:off x="5400675" y="2599531"/>
          <a:ext cx="34645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r:id="rId3" imgW="1269449" imgH="241195" progId="Equation.3">
                  <p:embed/>
                </p:oleObj>
              </mc:Choice>
              <mc:Fallback>
                <p:oleObj r:id="rId3" imgW="1269449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2599531"/>
                        <a:ext cx="3464537" cy="647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'є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187836"/>
              </p:ext>
            </p:extLst>
          </p:nvPr>
        </p:nvGraphicFramePr>
        <p:xfrm>
          <a:off x="5393407" y="2005012"/>
          <a:ext cx="2867659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r:id="rId5" imgW="1244600" imgH="241300" progId="Equation.3">
                  <p:embed/>
                </p:oleObj>
              </mc:Choice>
              <mc:Fallback>
                <p:oleObj r:id="rId5" imgW="1244600" imgH="241300" progId="Equation.3">
                  <p:embed/>
                  <p:pic>
                    <p:nvPicPr>
                      <p:cNvPr id="33" name="Об'є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3407" y="2005012"/>
                        <a:ext cx="2867659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"/>
              <p:cNvSpPr txBox="1">
                <a:spLocks/>
              </p:cNvSpPr>
              <p:nvPr/>
            </p:nvSpPr>
            <p:spPr bwMode="auto">
              <a:xfrm>
                <a:off x="5256213" y="193401"/>
                <a:ext cx="3795712" cy="6664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Arial" charset="0"/>
                  <a:buChar char="•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397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5AE53"/>
                  </a:buClr>
                  <a:buFont typeface="Arial" charset="0"/>
                  <a:buChar char="•"/>
                  <a:defRPr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2795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8058"/>
                  </a:buClr>
                  <a:buFont typeface="Arial" charset="0"/>
                  <a:buChar char="•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5541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E8B54D"/>
                  </a:buClr>
                  <a:buFont typeface="Arial" charset="0"/>
                  <a:buChar char="•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k-UA" sz="1400" dirty="0" smtClean="0">
                    <a:solidFill>
                      <a:schemeClr val="tx1"/>
                    </a:solidFill>
                  </a:rPr>
                  <a:t>Параметри нової рівноваги визначаються шляхом корекції </a:t>
                </a:r>
                <a:r>
                  <a:rPr lang="uk-UA" sz="1400" b="1" i="1" dirty="0" smtClean="0">
                    <a:solidFill>
                      <a:schemeClr val="tx1"/>
                    </a:solidFill>
                  </a:rPr>
                  <a:t>рівняння пропонування</a:t>
                </a:r>
                <a:r>
                  <a:rPr lang="uk-UA" sz="1400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endParaRPr lang="uk-UA" sz="1400" dirty="0">
                  <a:solidFill>
                    <a:schemeClr val="tx1"/>
                  </a:solidFill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en-US" sz="4000" b="0" dirty="0" smtClean="0">
                  <a:solidFill>
                    <a:schemeClr val="tx1"/>
                  </a:solidFill>
                </a:endParaRPr>
              </a:p>
              <a:p>
                <a:pPr marL="11430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11430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11430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114300" indent="0">
                  <a:buNone/>
                </a:pPr>
                <a:endParaRPr lang="en-US" dirty="0">
                  <a:solidFill>
                    <a:schemeClr val="tx1"/>
                  </a:solidFill>
                  <a:latin typeface="+mj-lt"/>
                </a:endParaRPr>
              </a:p>
              <a:p>
                <a:pPr marL="11430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T=t*P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+mj-lt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bSup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∗(1−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pPr marL="11430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T=20%=0,2</a:t>
                </a:r>
              </a:p>
              <a:p>
                <a:pPr marL="11430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a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-b*P 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= 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-</a:t>
                </a:r>
                <a:r>
                  <a:rPr lang="en-US" dirty="0" err="1">
                    <a:solidFill>
                      <a:schemeClr val="tx1"/>
                    </a:solidFill>
                    <a:latin typeface="+mj-lt"/>
                  </a:rPr>
                  <a:t>c</a:t>
                </a:r>
                <a:r>
                  <a:rPr lang="en-US" dirty="0" err="1" smtClean="0">
                    <a:solidFill>
                      <a:schemeClr val="tx1"/>
                    </a:solidFill>
                    <a:latin typeface="+mj-lt"/>
                  </a:rPr>
                  <a:t>+d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*(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1-0,2)*P</a:t>
                </a:r>
              </a:p>
              <a:p>
                <a:pPr marL="11430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a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-</a:t>
                </a:r>
                <a:r>
                  <a:rPr lang="en-US" dirty="0" err="1">
                    <a:solidFill>
                      <a:schemeClr val="tx1"/>
                    </a:solidFill>
                    <a:latin typeface="+mj-lt"/>
                  </a:rPr>
                  <a:t>b</a:t>
                </a:r>
                <a:r>
                  <a:rPr lang="en-US" dirty="0" err="1" smtClean="0">
                    <a:solidFill>
                      <a:schemeClr val="tx1"/>
                    </a:solidFill>
                    <a:latin typeface="+mj-lt"/>
                  </a:rPr>
                  <a:t>P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=-</a:t>
                </a:r>
                <a:r>
                  <a:rPr lang="en-US" dirty="0" err="1" smtClean="0">
                    <a:solidFill>
                      <a:schemeClr val="tx1"/>
                    </a:solidFill>
                    <a:latin typeface="+mj-lt"/>
                  </a:rPr>
                  <a:t>c+d</a:t>
                </a:r>
                <a:r>
                  <a:rPr lang="en-US" dirty="0" smtClean="0">
                    <a:solidFill>
                      <a:schemeClr val="tx1"/>
                    </a:solidFill>
                    <a:latin typeface="+mj-lt"/>
                  </a:rPr>
                  <a:t>*0,8*P</a:t>
                </a:r>
                <a:endParaRPr lang="en-US" dirty="0" smtClean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6213" y="193401"/>
                <a:ext cx="3795712" cy="6664599"/>
              </a:xfrm>
              <a:prstGeom prst="rect">
                <a:avLst/>
              </a:prstGeom>
              <a:blipFill>
                <a:blip r:embed="rId7"/>
                <a:stretch>
                  <a:fillRect t="-18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" decel="100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4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" decel="100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00" decel="100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decel="100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decel="100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4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4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400" decel="100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400" decel="100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00" decel="100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00" decel="100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4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4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3" grpId="0" animBg="1"/>
      <p:bldP spid="26642" grpId="0" animBg="1"/>
      <p:bldP spid="23" grpId="0"/>
      <p:bldP spid="24" grpId="0"/>
      <p:bldP spid="26" grpId="0"/>
      <p:bldP spid="26633" grpId="0" animBg="1"/>
      <p:bldP spid="26634" grpId="0" animBg="1"/>
      <p:bldP spid="26635" grpId="0" animBg="1"/>
      <p:bldP spid="26636" grpId="0" animBg="1"/>
      <p:bldP spid="26637" grpId="0" animBg="1"/>
      <p:bldP spid="26638" grpId="0" animBg="1"/>
      <p:bldP spid="26639" grpId="0" animBg="1"/>
      <p:bldP spid="26640" grpId="0" animBg="1"/>
      <p:bldP spid="26641" grpId="0" animBg="1"/>
      <p:bldP spid="26644" grpId="0" animBg="1"/>
      <p:bldP spid="21" grpId="0"/>
      <p:bldP spid="22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7988"/>
            <a:ext cx="8640960" cy="103981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</a:rPr>
              <a:t>1. Аналіз попиту та його </a:t>
            </a:r>
            <a:r>
              <a:rPr lang="uk-UA" dirty="0" smtClean="0">
                <a:solidFill>
                  <a:schemeClr val="tx1"/>
                </a:solidFill>
              </a:rPr>
              <a:t>чинників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641379"/>
          </a:xfrm>
        </p:spPr>
        <p:txBody>
          <a:bodyPr/>
          <a:lstStyle/>
          <a:p>
            <a:pPr marL="114300" indent="0">
              <a:buNone/>
            </a:pPr>
            <a:r>
              <a:rPr lang="ru-RU" sz="2800" b="1" i="1" dirty="0">
                <a:solidFill>
                  <a:schemeClr val="tx1"/>
                </a:solidFill>
              </a:rPr>
              <a:t>Попит </a:t>
            </a:r>
            <a:r>
              <a:rPr lang="ru-RU" sz="2800" dirty="0">
                <a:solidFill>
                  <a:schemeClr val="tx1"/>
                </a:solidFill>
              </a:rPr>
              <a:t>є формою </a:t>
            </a:r>
            <a:r>
              <a:rPr lang="ru-RU" sz="2800" dirty="0" err="1">
                <a:solidFill>
                  <a:schemeClr val="tx1"/>
                </a:solidFill>
              </a:rPr>
              <a:t>вираження</a:t>
            </a:r>
            <a:r>
              <a:rPr lang="ru-RU" sz="2800" dirty="0">
                <a:solidFill>
                  <a:schemeClr val="tx1"/>
                </a:solidFill>
              </a:rPr>
              <a:t> потреб, </a:t>
            </a:r>
            <a:r>
              <a:rPr lang="ru-RU" sz="2800" dirty="0" err="1">
                <a:solidFill>
                  <a:schemeClr val="tx1"/>
                </a:solidFill>
              </a:rPr>
              <a:t>представлених</a:t>
            </a:r>
            <a:r>
              <a:rPr lang="ru-RU" sz="2800" dirty="0">
                <a:solidFill>
                  <a:schemeClr val="tx1"/>
                </a:solidFill>
              </a:rPr>
              <a:t> на ринку і </a:t>
            </a:r>
            <a:r>
              <a:rPr lang="ru-RU" sz="2800" dirty="0" err="1">
                <a:solidFill>
                  <a:schemeClr val="tx1"/>
                </a:solidFill>
              </a:rPr>
              <a:t>забез­печених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грошовими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коштами. </a:t>
            </a:r>
          </a:p>
          <a:p>
            <a:r>
              <a:rPr lang="ru-RU" sz="2800" b="1" i="1" dirty="0" err="1" smtClean="0">
                <a:solidFill>
                  <a:schemeClr val="tx1"/>
                </a:solidFill>
              </a:rPr>
              <a:t>індивідуальний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попит</a:t>
            </a:r>
            <a:r>
              <a:rPr lang="ru-RU" sz="2800" dirty="0">
                <a:solidFill>
                  <a:schemeClr val="tx1"/>
                </a:solidFill>
              </a:rPr>
              <a:t> – попит </a:t>
            </a:r>
            <a:r>
              <a:rPr lang="ru-RU" sz="2800" dirty="0" err="1">
                <a:solidFill>
                  <a:schemeClr val="tx1"/>
                </a:solidFill>
              </a:rPr>
              <a:t>окремого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споживача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b="1" i="1" dirty="0" err="1" smtClean="0">
                <a:solidFill>
                  <a:schemeClr val="tx1"/>
                </a:solidFill>
              </a:rPr>
              <a:t>ринковий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попит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який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складається</a:t>
            </a:r>
            <a:r>
              <a:rPr lang="ru-RU" sz="2800" dirty="0">
                <a:solidFill>
                  <a:schemeClr val="tx1"/>
                </a:solidFill>
              </a:rPr>
              <a:t> з </a:t>
            </a:r>
            <a:r>
              <a:rPr lang="ru-RU" sz="2800" dirty="0" err="1">
                <a:solidFill>
                  <a:schemeClr val="tx1"/>
                </a:solidFill>
              </a:rPr>
              <a:t>суми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індивідуальних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попитів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86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7" name="Rectangle 19" descr="Темный диагональный 2"/>
          <p:cNvSpPr>
            <a:spLocks noChangeArrowheads="1"/>
          </p:cNvSpPr>
          <p:nvPr/>
        </p:nvSpPr>
        <p:spPr bwMode="auto">
          <a:xfrm>
            <a:off x="1042988" y="2997200"/>
            <a:ext cx="2665412" cy="1258888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uk-UA" dirty="0" smtClean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11188" y="1916113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endParaRPr lang="ru-RU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219700" y="5516563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935038" y="5403850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 flipV="1">
            <a:off x="1042988" y="20605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1042988" y="5445125"/>
            <a:ext cx="4392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187450" y="2708275"/>
            <a:ext cx="4032250" cy="2447925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1258888" y="2852738"/>
            <a:ext cx="273685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V="1">
            <a:off x="2268538" y="3500438"/>
            <a:ext cx="273685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1042988" y="360838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700338" y="360838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1042988" y="4256088"/>
            <a:ext cx="26654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708400" y="42211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 flipV="1">
            <a:off x="3708400" y="29972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1042988" y="2997200"/>
            <a:ext cx="26654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66" name="AutoShape 18"/>
          <p:cNvSpPr>
            <a:spLocks noChangeArrowheads="1"/>
          </p:cNvSpPr>
          <p:nvPr/>
        </p:nvSpPr>
        <p:spPr bwMode="auto">
          <a:xfrm>
            <a:off x="3671093" y="3014662"/>
            <a:ext cx="73025" cy="1233488"/>
          </a:xfrm>
          <a:prstGeom prst="upDownArrow">
            <a:avLst>
              <a:gd name="adj1" fmla="val 50000"/>
              <a:gd name="adj2" fmla="val 2369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72063" y="4784725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</a:t>
            </a:r>
            <a:endParaRPr lang="uk-UA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000625" y="3498850"/>
            <a:ext cx="357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43030" name="TextBox 21"/>
          <p:cNvSpPr txBox="1">
            <a:spLocks noChangeArrowheads="1"/>
          </p:cNvSpPr>
          <p:nvPr/>
        </p:nvSpPr>
        <p:spPr bwMode="auto">
          <a:xfrm>
            <a:off x="3995738" y="2708275"/>
            <a:ext cx="357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</a:t>
            </a:r>
            <a:r>
              <a:rPr lang="en-US" sz="800" dirty="0"/>
              <a:t>0</a:t>
            </a:r>
            <a:endParaRPr lang="uk-UA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500313" y="5427663"/>
            <a:ext cx="500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500438" y="5427663"/>
            <a:ext cx="500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2938" y="3427413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14375" y="2855913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sz="800"/>
              <a:t>S</a:t>
            </a:r>
            <a:endParaRPr lang="uk-UA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14375" y="3998913"/>
            <a:ext cx="42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  <a:r>
              <a:rPr lang="en-US" sz="800"/>
              <a:t>D</a:t>
            </a:r>
            <a:endParaRPr lang="uk-UA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07904" y="3355975"/>
            <a:ext cx="642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sub</a:t>
            </a:r>
            <a:endParaRPr lang="uk-UA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857500" y="3498850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  <a:r>
              <a:rPr lang="en-US" sz="800"/>
              <a:t>0</a:t>
            </a:r>
            <a:endParaRPr lang="uk-UA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857625" y="4070350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  <a:r>
              <a:rPr lang="en-US" sz="800"/>
              <a:t>1</a:t>
            </a:r>
            <a:endParaRPr lang="uk-UA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563938" y="2636838"/>
            <a:ext cx="28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</a:t>
            </a:r>
            <a:endParaRPr lang="uk-UA" dirty="0"/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900112" y="5876925"/>
            <a:ext cx="6984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dirty="0">
                <a:latin typeface="Arial" charset="0"/>
              </a:rPr>
              <a:t>Рис. </a:t>
            </a:r>
            <a:r>
              <a:rPr lang="uk-UA" dirty="0" smtClean="0">
                <a:latin typeface="Arial" charset="0"/>
              </a:rPr>
              <a:t>17</a:t>
            </a:r>
            <a:r>
              <a:rPr lang="uk-UA" dirty="0">
                <a:latin typeface="Arial" charset="0"/>
              </a:rPr>
              <a:t>. Вплив субсидії на рівновагу ринку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"/>
              <p:cNvSpPr txBox="1">
                <a:spLocks/>
              </p:cNvSpPr>
              <p:nvPr/>
            </p:nvSpPr>
            <p:spPr bwMode="auto">
              <a:xfrm>
                <a:off x="5345113" y="95113"/>
                <a:ext cx="3765550" cy="6664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Arial" charset="0"/>
                  <a:buChar char="•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397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Arial" charset="0"/>
                  <a:buChar char="•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5AE53"/>
                  </a:buClr>
                  <a:buFont typeface="Arial" charset="0"/>
                  <a:buChar char="•"/>
                  <a:defRPr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279525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8058"/>
                  </a:buClr>
                  <a:buFont typeface="Arial" charset="0"/>
                  <a:buChar char="•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554163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E8B54D"/>
                  </a:buClr>
                  <a:buFont typeface="Arial" charset="0"/>
                  <a:buChar char="•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k-UA" sz="1400" dirty="0" smtClean="0"/>
                  <a:t>Параметри нової рівноваги визначаються шляхом корекції </a:t>
                </a:r>
                <a:r>
                  <a:rPr lang="uk-UA" sz="1400" b="1" i="1" dirty="0" smtClean="0"/>
                  <a:t>рівняння пропонування</a:t>
                </a:r>
                <a:r>
                  <a:rPr lang="uk-UA" sz="1400" dirty="0" smtClean="0"/>
                  <a:t>:</a:t>
                </a:r>
              </a:p>
              <a:p>
                <a:endParaRPr lang="uk-UA" sz="1400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𝑠𝑢𝑏</m:t>
                          </m:r>
                        </m:sup>
                      </m:sSubSup>
                    </m:oMath>
                  </m:oMathPara>
                </a14:m>
                <a:endParaRPr lang="en-US" sz="4000" b="0" dirty="0" smtClean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endParaRPr lang="en-US" dirty="0">
                  <a:latin typeface="+mj-lt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𝑠𝑢𝑏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dirty="0" smtClean="0">
                  <a:latin typeface="+mj-lt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∗(1−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3200" dirty="0"/>
              </a:p>
              <a:p>
                <a:pPr marL="114300" indent="0">
                  <a:buNone/>
                </a:pPr>
                <a:r>
                  <a:rPr lang="en-US" dirty="0" smtClean="0">
                    <a:latin typeface="+mj-lt"/>
                  </a:rPr>
                  <a:t>T=4</a:t>
                </a:r>
              </a:p>
              <a:p>
                <a:pPr marL="114300" indent="0">
                  <a:buNone/>
                </a:pPr>
                <a:r>
                  <a:rPr lang="en-US" dirty="0" smtClean="0">
                    <a:latin typeface="+mj-lt"/>
                  </a:rPr>
                  <a:t>24-3*P = -6+2*(</a:t>
                </a:r>
                <a:r>
                  <a:rPr lang="en-US" dirty="0" err="1" smtClean="0">
                    <a:latin typeface="+mj-lt"/>
                  </a:rPr>
                  <a:t>P+4</a:t>
                </a:r>
                <a:r>
                  <a:rPr lang="en-US" dirty="0" smtClean="0">
                    <a:latin typeface="+mj-lt"/>
                  </a:rPr>
                  <a:t>)</a:t>
                </a:r>
              </a:p>
              <a:p>
                <a:pPr marL="114300" indent="0">
                  <a:buNone/>
                </a:pPr>
                <a:r>
                  <a:rPr lang="en-US" dirty="0" smtClean="0">
                    <a:latin typeface="+mj-lt"/>
                  </a:rPr>
                  <a:t>24-</a:t>
                </a:r>
                <a:r>
                  <a:rPr lang="en-US" dirty="0" err="1" smtClean="0">
                    <a:latin typeface="+mj-lt"/>
                  </a:rPr>
                  <a:t>3P</a:t>
                </a:r>
                <a:r>
                  <a:rPr lang="en-US" dirty="0" smtClean="0">
                    <a:latin typeface="+mj-lt"/>
                  </a:rPr>
                  <a:t>=-6+2*</a:t>
                </a:r>
                <a:r>
                  <a:rPr lang="en-US" dirty="0" err="1" smtClean="0">
                    <a:latin typeface="+mj-lt"/>
                  </a:rPr>
                  <a:t>P+8</a:t>
                </a:r>
                <a:endParaRPr lang="en-US" dirty="0" smtClean="0">
                  <a:latin typeface="+mj-lt"/>
                </a:endParaRPr>
              </a:p>
              <a:p>
                <a:pPr marL="114300" indent="0">
                  <a:buNone/>
                </a:pPr>
                <a:r>
                  <a:rPr lang="en-US" dirty="0" smtClean="0">
                    <a:latin typeface="+mj-lt"/>
                  </a:rPr>
                  <a:t>22=</a:t>
                </a:r>
                <a:r>
                  <a:rPr lang="en-US" dirty="0" err="1" smtClean="0">
                    <a:latin typeface="+mj-lt"/>
                  </a:rPr>
                  <a:t>5P</a:t>
                </a:r>
                <a:endParaRPr lang="en-US" dirty="0" smtClean="0">
                  <a:latin typeface="+mj-lt"/>
                </a:endParaRPr>
              </a:p>
              <a:p>
                <a:pPr marL="114300" indent="0">
                  <a:buNone/>
                </a:pPr>
                <a:r>
                  <a:rPr lang="en-US" b="1" dirty="0" smtClean="0">
                    <a:latin typeface="+mj-lt"/>
                  </a:rPr>
                  <a:t>P*=</a:t>
                </a:r>
                <a:r>
                  <a:rPr lang="en-US" b="1" dirty="0" err="1" smtClean="0">
                    <a:latin typeface="+mj-lt"/>
                  </a:rPr>
                  <a:t>Pd</a:t>
                </a:r>
                <a:r>
                  <a:rPr lang="en-US" b="1" dirty="0" smtClean="0">
                    <a:latin typeface="+mj-lt"/>
                  </a:rPr>
                  <a:t>=4,4</a:t>
                </a:r>
              </a:p>
              <a:p>
                <a:pPr marL="114300" indent="0">
                  <a:buNone/>
                </a:pPr>
                <a:r>
                  <a:rPr lang="en-US" b="1" dirty="0" smtClean="0">
                    <a:latin typeface="+mj-lt"/>
                  </a:rPr>
                  <a:t>Q=10,8</a:t>
                </a:r>
              </a:p>
            </p:txBody>
          </p:sp>
        </mc:Choice>
        <mc:Fallback xmlns="">
          <p:sp>
            <p:nvSpPr>
              <p:cNvPr id="3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5113" y="95113"/>
                <a:ext cx="3765550" cy="6664599"/>
              </a:xfrm>
              <a:prstGeom prst="rect">
                <a:avLst/>
              </a:prstGeom>
              <a:blipFill>
                <a:blip r:embed="rId3"/>
                <a:stretch>
                  <a:fillRect t="-183" b="-31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'є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871027"/>
              </p:ext>
            </p:extLst>
          </p:nvPr>
        </p:nvGraphicFramePr>
        <p:xfrm>
          <a:off x="5565174" y="2271712"/>
          <a:ext cx="3110513" cy="548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r:id="rId4" imgW="1333500" imgH="241300" progId="Equation.3">
                  <p:embed/>
                </p:oleObj>
              </mc:Choice>
              <mc:Fallback>
                <p:oleObj r:id="rId4" imgW="13335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174" y="2271712"/>
                        <a:ext cx="3110513" cy="5484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7" grpId="0" animBg="1"/>
      <p:bldP spid="23" grpId="0"/>
      <p:bldP spid="24" grpId="0"/>
      <p:bldP spid="26" grpId="0"/>
      <p:bldP spid="27657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43024" grpId="0" animBg="1"/>
      <p:bldP spid="27665" grpId="0" animBg="1"/>
      <p:bldP spid="27666" grpId="0" animBg="1"/>
      <p:bldP spid="20" grpId="0"/>
      <p:bldP spid="21" grpId="0"/>
      <p:bldP spid="43030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8313" y="6309320"/>
            <a:ext cx="8261350" cy="348381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uk-UA" sz="1200" cap="none" dirty="0" smtClean="0">
                <a:solidFill>
                  <a:schemeClr val="tx1"/>
                </a:solidFill>
                <a:latin typeface="Arial" charset="0"/>
              </a:rPr>
              <a:t>Рис.1. Попит на яблука за день</a:t>
            </a:r>
            <a:endParaRPr lang="ru-RU" sz="1200" cap="none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207566"/>
            <a:ext cx="8584668" cy="3797498"/>
          </a:xfrm>
        </p:spPr>
        <p:txBody>
          <a:bodyPr/>
          <a:lstStyle/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Попит </a:t>
            </a:r>
            <a:r>
              <a:rPr lang="ru-RU" dirty="0" err="1">
                <a:solidFill>
                  <a:schemeClr val="tx1"/>
                </a:solidFill>
              </a:rPr>
              <a:t>формується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двома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складовими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b="1" i="1" dirty="0" err="1">
                <a:solidFill>
                  <a:schemeClr val="tx1"/>
                </a:solidFill>
              </a:rPr>
              <a:t>ціною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b="1" i="1" dirty="0" err="1">
                <a:solidFill>
                  <a:schemeClr val="tx1"/>
                </a:solidFill>
              </a:rPr>
              <a:t>кількістю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товару </a:t>
            </a:r>
            <a:r>
              <a:rPr lang="ru-RU" b="1" i="1" dirty="0" err="1">
                <a:solidFill>
                  <a:schemeClr val="tx1"/>
                </a:solidFill>
              </a:rPr>
              <a:t>чи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послуги</a:t>
            </a:r>
            <a:r>
              <a:rPr lang="ru-RU" dirty="0">
                <a:solidFill>
                  <a:schemeClr val="tx1"/>
                </a:solidFill>
              </a:rPr>
              <a:t>, яку </a:t>
            </a:r>
            <a:r>
              <a:rPr lang="ru-RU" dirty="0" err="1">
                <a:solidFill>
                  <a:schemeClr val="tx1"/>
                </a:solidFill>
              </a:rPr>
              <a:t>бажають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придбати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покупці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1524000"/>
            <a:r>
              <a:rPr lang="uk-UA" sz="2200" b="1" i="1" u="sng" dirty="0" smtClean="0">
                <a:solidFill>
                  <a:schemeClr val="tx1"/>
                </a:solidFill>
              </a:rPr>
              <a:t>Попит </a:t>
            </a:r>
            <a:r>
              <a:rPr lang="uk-UA" sz="2200" b="1" i="1" u="sng" dirty="0" smtClean="0">
                <a:solidFill>
                  <a:schemeClr val="tx1"/>
                </a:solidFill>
              </a:rPr>
              <a:t>(</a:t>
            </a:r>
            <a:r>
              <a:rPr lang="en-US" sz="2200" b="1" i="1" u="sng" dirty="0" smtClean="0">
                <a:solidFill>
                  <a:schemeClr val="tx1"/>
                </a:solidFill>
              </a:rPr>
              <a:t>D</a:t>
            </a:r>
            <a:r>
              <a:rPr lang="uk-UA" sz="2200" b="1" i="1" u="sng" dirty="0" smtClean="0">
                <a:solidFill>
                  <a:schemeClr val="tx1"/>
                </a:solidFill>
              </a:rPr>
              <a:t> - </a:t>
            </a:r>
            <a:r>
              <a:rPr lang="en-US" sz="2200" b="1" i="1" u="sng" dirty="0" smtClean="0">
                <a:solidFill>
                  <a:schemeClr val="tx1"/>
                </a:solidFill>
              </a:rPr>
              <a:t>Demand)</a:t>
            </a:r>
            <a:r>
              <a:rPr lang="uk-UA" sz="2200" b="1" i="1" dirty="0" smtClean="0">
                <a:solidFill>
                  <a:schemeClr val="tx1"/>
                </a:solidFill>
              </a:rPr>
              <a:t> </a:t>
            </a:r>
            <a:r>
              <a:rPr lang="uk-UA" sz="2200" dirty="0">
                <a:solidFill>
                  <a:schemeClr val="tx1"/>
                </a:solidFill>
              </a:rPr>
              <a:t>– </a:t>
            </a:r>
            <a:r>
              <a:rPr lang="uk-UA" sz="2200" b="1" i="1" dirty="0">
                <a:solidFill>
                  <a:schemeClr val="tx1"/>
                </a:solidFill>
              </a:rPr>
              <a:t>це множина співвідношень цін і відповідних кількостей товару.</a:t>
            </a:r>
            <a:r>
              <a:rPr lang="uk-UA" sz="2200" dirty="0">
                <a:solidFill>
                  <a:schemeClr val="tx1"/>
                </a:solidFill>
              </a:rPr>
              <a:t> </a:t>
            </a:r>
            <a:endParaRPr lang="uk-UA" sz="2200" dirty="0" smtClean="0">
              <a:solidFill>
                <a:schemeClr val="tx1"/>
              </a:solidFill>
            </a:endParaRPr>
          </a:p>
          <a:p>
            <a:pPr marL="1524000"/>
            <a:r>
              <a:rPr lang="uk-UA" sz="2200" b="1" i="1" u="sng" dirty="0" smtClean="0">
                <a:solidFill>
                  <a:schemeClr val="tx1"/>
                </a:solidFill>
              </a:rPr>
              <a:t>Обсяг </a:t>
            </a:r>
            <a:r>
              <a:rPr lang="uk-UA" sz="2200" b="1" i="1" u="sng" dirty="0">
                <a:solidFill>
                  <a:schemeClr val="tx1"/>
                </a:solidFill>
              </a:rPr>
              <a:t>попиту </a:t>
            </a:r>
            <a:r>
              <a:rPr lang="en-US" sz="2200" b="1" i="1" u="sng" dirty="0" smtClean="0">
                <a:solidFill>
                  <a:schemeClr val="tx1"/>
                </a:solidFill>
              </a:rPr>
              <a:t>(</a:t>
            </a:r>
            <a:r>
              <a:rPr lang="en-US" sz="2200" b="1" i="1" u="sng" dirty="0" err="1">
                <a:solidFill>
                  <a:schemeClr val="tx1"/>
                </a:solidFill>
              </a:rPr>
              <a:t>Qd</a:t>
            </a:r>
            <a:r>
              <a:rPr lang="en-US" sz="2200" b="1" i="1" u="sng" dirty="0">
                <a:solidFill>
                  <a:schemeClr val="tx1"/>
                </a:solidFill>
              </a:rPr>
              <a:t> - </a:t>
            </a:r>
            <a:r>
              <a:rPr lang="pl-PL" sz="2200" b="1" i="1" u="sng" dirty="0">
                <a:solidFill>
                  <a:schemeClr val="tx1"/>
                </a:solidFill>
              </a:rPr>
              <a:t>quantity demanded</a:t>
            </a:r>
            <a:r>
              <a:rPr lang="en-US" sz="2200" b="1" i="1" u="sng" dirty="0" smtClean="0">
                <a:solidFill>
                  <a:schemeClr val="tx1"/>
                </a:solidFill>
              </a:rPr>
              <a:t>) </a:t>
            </a:r>
            <a:r>
              <a:rPr lang="uk-UA" sz="2200" b="1" i="1" dirty="0" smtClean="0">
                <a:solidFill>
                  <a:schemeClr val="tx1"/>
                </a:solidFill>
              </a:rPr>
              <a:t>- </a:t>
            </a:r>
            <a:r>
              <a:rPr lang="uk-UA" sz="2200" b="1" i="1" dirty="0">
                <a:solidFill>
                  <a:schemeClr val="tx1"/>
                </a:solidFill>
              </a:rPr>
              <a:t>конкретна кількість товару</a:t>
            </a:r>
            <a:r>
              <a:rPr lang="uk-UA" sz="2200" dirty="0">
                <a:solidFill>
                  <a:schemeClr val="tx1"/>
                </a:solidFill>
              </a:rPr>
              <a:t>, яку покупці бажають і можуть придбати </a:t>
            </a:r>
            <a:r>
              <a:rPr lang="uk-UA" sz="2200" b="1" i="1" dirty="0">
                <a:solidFill>
                  <a:schemeClr val="tx1"/>
                </a:solidFill>
              </a:rPr>
              <a:t>за кожного значення ціни</a:t>
            </a:r>
            <a:endParaRPr lang="uk-UA" sz="2200" dirty="0">
              <a:solidFill>
                <a:schemeClr val="tx1"/>
              </a:solidFill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47592" y="5879306"/>
            <a:ext cx="360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650875" y="2276475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1270" name="Arc 6"/>
          <p:cNvSpPr>
            <a:spLocks/>
          </p:cNvSpPr>
          <p:nvPr/>
        </p:nvSpPr>
        <p:spPr bwMode="auto">
          <a:xfrm rot="9913943">
            <a:off x="1109858" y="1856088"/>
            <a:ext cx="7389868" cy="4604279"/>
          </a:xfrm>
          <a:custGeom>
            <a:avLst/>
            <a:gdLst>
              <a:gd name="T0" fmla="*/ 0 w 23198"/>
              <a:gd name="T1" fmla="*/ 2147483647 h 21600"/>
              <a:gd name="T2" fmla="*/ 2147483647 w 23198"/>
              <a:gd name="T3" fmla="*/ 2147483647 h 21600"/>
              <a:gd name="T4" fmla="*/ 2147483647 w 23198"/>
              <a:gd name="T5" fmla="*/ 2147483647 h 21600"/>
              <a:gd name="T6" fmla="*/ 0 60000 65536"/>
              <a:gd name="T7" fmla="*/ 0 60000 65536"/>
              <a:gd name="T8" fmla="*/ 0 60000 65536"/>
              <a:gd name="T9" fmla="*/ 0 w 23198"/>
              <a:gd name="T10" fmla="*/ 0 h 21600"/>
              <a:gd name="T11" fmla="*/ 23198 w 231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98" h="21600" fill="none" extrusionOk="0">
                <a:moveTo>
                  <a:pt x="0" y="59"/>
                </a:moveTo>
                <a:cubicBezTo>
                  <a:pt x="531" y="19"/>
                  <a:pt x="1064" y="-1"/>
                  <a:pt x="1598" y="0"/>
                </a:cubicBezTo>
                <a:cubicBezTo>
                  <a:pt x="13527" y="0"/>
                  <a:pt x="23198" y="9670"/>
                  <a:pt x="23198" y="21600"/>
                </a:cubicBezTo>
              </a:path>
              <a:path w="23198" h="21600" stroke="0" extrusionOk="0">
                <a:moveTo>
                  <a:pt x="0" y="59"/>
                </a:moveTo>
                <a:cubicBezTo>
                  <a:pt x="531" y="19"/>
                  <a:pt x="1064" y="-1"/>
                  <a:pt x="1598" y="0"/>
                </a:cubicBezTo>
                <a:cubicBezTo>
                  <a:pt x="13527" y="0"/>
                  <a:pt x="23198" y="9670"/>
                  <a:pt x="23198" y="21600"/>
                </a:cubicBezTo>
                <a:lnTo>
                  <a:pt x="1598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851711" y="3460347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610543" y="2852936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1219630" y="4036634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1876261" y="4677530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2952213" y="5306630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3671900" y="556281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899592" y="3501008"/>
            <a:ext cx="0" cy="237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1259632" y="4076502"/>
            <a:ext cx="0" cy="1800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1907704" y="4725144"/>
            <a:ext cx="0" cy="115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2987824" y="5373464"/>
            <a:ext cx="0" cy="50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3707904" y="5589272"/>
            <a:ext cx="0" cy="28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647624" y="4077072"/>
            <a:ext cx="57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647696" y="4725144"/>
            <a:ext cx="1260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684213" y="5347274"/>
            <a:ext cx="226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683896" y="5589240"/>
            <a:ext cx="298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047031" y="5929313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10</a:t>
            </a:r>
            <a:endParaRPr lang="uk-UA" sz="1000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95103" y="5929313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20</a:t>
            </a:r>
            <a:endParaRPr lang="uk-UA" sz="1200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411760" y="5929313"/>
            <a:ext cx="438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30</a:t>
            </a:r>
            <a:endParaRPr lang="uk-UA" sz="1200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35263" y="5929313"/>
            <a:ext cx="428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40</a:t>
            </a:r>
            <a:endParaRPr lang="uk-UA" sz="12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283968" y="5876925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Q</a:t>
            </a:r>
            <a:endParaRPr lang="uk-UA" b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3850" y="2276475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P</a:t>
            </a:r>
            <a:endParaRPr lang="uk-UA" b="1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8625" y="5929313"/>
            <a:ext cx="2857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/>
              <a:t>0</a:t>
            </a:r>
            <a:endParaRPr lang="uk-UA" sz="1000" dirty="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83335" y="5929313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50</a:t>
            </a:r>
            <a:endParaRPr lang="uk-UA" sz="1200" dirty="0"/>
          </a:p>
        </p:txBody>
      </p:sp>
      <p:graphicFrame>
        <p:nvGraphicFramePr>
          <p:cNvPr id="15523" name="Group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42038"/>
              </p:ext>
            </p:extLst>
          </p:nvPr>
        </p:nvGraphicFramePr>
        <p:xfrm>
          <a:off x="4008659" y="3789040"/>
          <a:ext cx="4955829" cy="1493520"/>
        </p:xfrm>
        <a:graphic>
          <a:graphicData uri="http://schemas.openxmlformats.org/drawingml/2006/table">
            <a:tbl>
              <a:tblPr/>
              <a:tblGrid>
                <a:gridCol w="2370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5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65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2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Б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Г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1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Ціна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(Р), грн. за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кілограм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яблук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10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1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Кількість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яблук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 (Q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), кг за день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10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20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35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45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580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77242"/>
              </p:ext>
            </p:extLst>
          </p:nvPr>
        </p:nvGraphicFramePr>
        <p:xfrm>
          <a:off x="151345" y="2675080"/>
          <a:ext cx="471488" cy="3109915"/>
        </p:xfrm>
        <a:graphic>
          <a:graphicData uri="http://schemas.openxmlformats.org/drawingml/2006/table">
            <a:tbl>
              <a:tblPr/>
              <a:tblGrid>
                <a:gridCol w="471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80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10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80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1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80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1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80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1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80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1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11560" y="27089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 Black" pitchFamily="34" charset="0"/>
              </a:rPr>
              <a:t>А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7584" y="3212976"/>
            <a:ext cx="24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 Black" pitchFamily="34" charset="0"/>
              </a:rPr>
              <a:t>Б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87624" y="3779748"/>
            <a:ext cx="28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 Black" pitchFamily="34" charset="0"/>
              </a:rPr>
              <a:t>В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35696" y="4425166"/>
            <a:ext cx="205011" cy="37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 Black" pitchFamily="34" charset="0"/>
              </a:rPr>
              <a:t>Г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34258" y="4929991"/>
            <a:ext cx="369590" cy="37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 Black" pitchFamily="34" charset="0"/>
              </a:rPr>
              <a:t>Д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63888" y="530120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Arial Black" pitchFamily="34" charset="0"/>
              </a:rPr>
              <a:t>Е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 flipH="1">
            <a:off x="647592" y="3501008"/>
            <a:ext cx="21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4650060" y="5428785"/>
            <a:ext cx="4454568" cy="556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358258" y="5301208"/>
            <a:ext cx="285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+mn-lt"/>
              </a:rPr>
              <a:t>D</a:t>
            </a:r>
            <a:endParaRPr lang="uk-UA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75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2000"/>
                            </p:stCondLst>
                            <p:childTnLst>
                              <p:par>
                                <p:cTn id="16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5362" grpId="0" uiExpand="1" build="p"/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7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5" grpId="0" animBg="1"/>
      <p:bldP spid="11286" grpId="1" animBg="1"/>
      <p:bldP spid="11287" grpId="0" animBg="1"/>
      <p:bldP spid="11288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4" grpId="0"/>
      <p:bldP spid="35" grpId="0"/>
      <p:bldP spid="37" grpId="0"/>
      <p:bldP spid="38" grpId="0"/>
      <p:bldP spid="39" grpId="0"/>
      <p:bldP spid="40" grpId="0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1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88640"/>
            <a:ext cx="8497192" cy="1589088"/>
          </a:xfrm>
        </p:spPr>
        <p:txBody>
          <a:bodyPr/>
          <a:lstStyle/>
          <a:p>
            <a:pPr marL="114300" indent="0">
              <a:buNone/>
            </a:pPr>
            <a:r>
              <a:rPr lang="uk-UA" b="1" i="1" dirty="0">
                <a:solidFill>
                  <a:schemeClr val="tx1"/>
                </a:solidFill>
              </a:rPr>
              <a:t>Закон </a:t>
            </a:r>
            <a:r>
              <a:rPr lang="uk-UA" b="1" i="1" dirty="0">
                <a:solidFill>
                  <a:schemeClr val="tx1"/>
                </a:solidFill>
              </a:rPr>
              <a:t>попиту</a:t>
            </a:r>
            <a:r>
              <a:rPr lang="en-US" b="1" i="1" dirty="0">
                <a:solidFill>
                  <a:schemeClr val="tx1"/>
                </a:solidFill>
              </a:rPr>
              <a:t> (</a:t>
            </a:r>
            <a:r>
              <a:rPr lang="pl-PL" b="1" i="1" dirty="0">
                <a:solidFill>
                  <a:schemeClr val="tx1"/>
                </a:solidFill>
              </a:rPr>
              <a:t>law of demand</a:t>
            </a:r>
            <a:r>
              <a:rPr lang="en-US" b="1" i="1" dirty="0">
                <a:solidFill>
                  <a:schemeClr val="tx1"/>
                </a:solidFill>
              </a:rPr>
              <a:t>)</a:t>
            </a:r>
            <a:r>
              <a:rPr lang="uk-UA" b="1" i="1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твердить, що </a:t>
            </a:r>
            <a:r>
              <a:rPr lang="uk-UA" b="1" i="1" dirty="0">
                <a:solidFill>
                  <a:schemeClr val="tx1"/>
                </a:solidFill>
              </a:rPr>
              <a:t>між ціною і обсягом попиту існує обер­нений зв’язок</a:t>
            </a:r>
            <a:r>
              <a:rPr lang="uk-UA" b="1" dirty="0">
                <a:solidFill>
                  <a:schemeClr val="tx1"/>
                </a:solidFill>
              </a:rPr>
              <a:t>: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обсяг </a:t>
            </a:r>
            <a:r>
              <a:rPr lang="uk-UA" dirty="0">
                <a:solidFill>
                  <a:schemeClr val="tx1"/>
                </a:solidFill>
              </a:rPr>
              <a:t>попиту скорочується з підвищенням ціни і зростає зі зниженням ціни.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1187450" y="3212911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187450" y="5805298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716463" y="5805298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4716463" y="3212911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2298" name="Arc 10"/>
          <p:cNvSpPr>
            <a:spLocks/>
          </p:cNvSpPr>
          <p:nvPr/>
        </p:nvSpPr>
        <p:spPr bwMode="auto">
          <a:xfrm rot="10800000">
            <a:off x="1258888" y="3573273"/>
            <a:ext cx="2160587" cy="20161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+mn-lt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716463" y="3501836"/>
            <a:ext cx="2303462" cy="23034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429000" y="6372036"/>
            <a:ext cx="24320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dirty="0">
                <a:latin typeface="+mn-lt"/>
              </a:rPr>
              <a:t>Рис. </a:t>
            </a:r>
            <a:r>
              <a:rPr lang="uk-UA" dirty="0" smtClean="0">
                <a:latin typeface="+mn-lt"/>
              </a:rPr>
              <a:t>2</a:t>
            </a:r>
            <a:r>
              <a:rPr lang="uk-UA" dirty="0">
                <a:latin typeface="+mn-lt"/>
              </a:rPr>
              <a:t>. Криві попиту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85813" y="3228786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P</a:t>
            </a:r>
            <a:endParaRPr lang="uk-UA">
              <a:latin typeface="+mn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86250" y="3228786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P</a:t>
            </a:r>
            <a:endParaRPr lang="uk-UA">
              <a:latin typeface="+mn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86188" y="5729098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Q</a:t>
            </a:r>
            <a:endParaRPr lang="uk-UA">
              <a:latin typeface="+mn-lt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143750" y="5729098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Q</a:t>
            </a:r>
            <a:endParaRPr lang="uk-UA">
              <a:latin typeface="+mn-lt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29438" y="5371911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D</a:t>
            </a:r>
            <a:endParaRPr lang="uk-UA">
              <a:latin typeface="+mn-lt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14688" y="5229036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D</a:t>
            </a:r>
            <a:endParaRPr lang="uk-UA" dirty="0">
              <a:latin typeface="+mn-lt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763713" y="3300223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latin typeface="+mn-lt"/>
              </a:rPr>
              <a:t>нелінійна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148263" y="3371661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+mn-lt"/>
              </a:rPr>
              <a:t>лінійна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000125" y="5800536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+mn-lt"/>
              </a:rPr>
              <a:t>0</a:t>
            </a:r>
          </a:p>
        </p:txBody>
      </p:sp>
      <p:sp>
        <p:nvSpPr>
          <p:cNvPr id="16403" name="TextBox 20"/>
          <p:cNvSpPr txBox="1">
            <a:spLocks noChangeArrowheads="1"/>
          </p:cNvSpPr>
          <p:nvPr/>
        </p:nvSpPr>
        <p:spPr bwMode="auto">
          <a:xfrm>
            <a:off x="4500563" y="5729098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+mn-lt"/>
              </a:rPr>
              <a:t>0</a:t>
            </a:r>
          </a:p>
        </p:txBody>
      </p:sp>
      <p:sp>
        <p:nvSpPr>
          <p:cNvPr id="16429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+mn-lt"/>
            </a:endParaRPr>
          </a:p>
        </p:txBody>
      </p:sp>
      <p:graphicFrame>
        <p:nvGraphicFramePr>
          <p:cNvPr id="1640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989171"/>
              </p:ext>
            </p:extLst>
          </p:nvPr>
        </p:nvGraphicFramePr>
        <p:xfrm>
          <a:off x="5580063" y="5949761"/>
          <a:ext cx="24003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1" name="Формула" r:id="rId3" imgW="939392" imgH="215806" progId="Equation.3">
                  <p:embed/>
                </p:oleObj>
              </mc:Choice>
              <mc:Fallback>
                <p:oleObj name="Формула" r:id="rId3" imgW="939392" imgH="215806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5949761"/>
                        <a:ext cx="24003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32"/>
          <p:cNvSpPr>
            <a:spLocks noChangeArrowheads="1"/>
          </p:cNvSpPr>
          <p:nvPr/>
        </p:nvSpPr>
        <p:spPr bwMode="auto">
          <a:xfrm flipV="1">
            <a:off x="-489921" y="2246420"/>
            <a:ext cx="159582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>
              <a:latin typeface="+mn-lt"/>
            </a:endParaRPr>
          </a:p>
        </p:txBody>
      </p:sp>
      <p:graphicFrame>
        <p:nvGraphicFramePr>
          <p:cNvPr id="28" name="Об'є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170608"/>
              </p:ext>
            </p:extLst>
          </p:nvPr>
        </p:nvGraphicFramePr>
        <p:xfrm>
          <a:off x="3214688" y="1700808"/>
          <a:ext cx="2519234" cy="110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2" r:id="rId5" imgW="698197" imgH="215806" progId="Equation.3">
                  <p:embed/>
                </p:oleObj>
              </mc:Choice>
              <mc:Fallback>
                <p:oleObj r:id="rId5" imgW="698197" imgH="215806" progId="Equation.3">
                  <p:embed/>
                  <p:pic>
                    <p:nvPicPr>
                      <p:cNvPr id="5" name="Об'є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1700808"/>
                        <a:ext cx="2519234" cy="1101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'є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815986"/>
              </p:ext>
            </p:extLst>
          </p:nvPr>
        </p:nvGraphicFramePr>
        <p:xfrm>
          <a:off x="1847556" y="2744960"/>
          <a:ext cx="348180" cy="3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3" r:id="rId7" imgW="228501" imgH="215806" progId="Equation.3">
                  <p:embed/>
                </p:oleObj>
              </mc:Choice>
              <mc:Fallback>
                <p:oleObj r:id="rId7" imgW="228501" imgH="215806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556" y="2744960"/>
                        <a:ext cx="348180" cy="324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71117"/>
              </p:ext>
            </p:extLst>
          </p:nvPr>
        </p:nvGraphicFramePr>
        <p:xfrm>
          <a:off x="4355976" y="2744960"/>
          <a:ext cx="324000" cy="3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4" r:id="rId9" imgW="164885" imgH="164885" progId="Equation.3">
                  <p:embed/>
                </p:oleObj>
              </mc:Choice>
              <mc:Fallback>
                <p:oleObj r:id="rId9" imgW="164885" imgH="164885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744960"/>
                        <a:ext cx="324000" cy="3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'є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029578"/>
              </p:ext>
            </p:extLst>
          </p:nvPr>
        </p:nvGraphicFramePr>
        <p:xfrm>
          <a:off x="5364088" y="2746816"/>
          <a:ext cx="293435" cy="3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5" r:id="rId11" imgW="152268" imgH="164957" progId="Equation.3">
                  <p:embed/>
                </p:oleObj>
              </mc:Choice>
              <mc:Fallback>
                <p:oleObj r:id="rId11" imgW="152268" imgH="164957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746816"/>
                        <a:ext cx="293435" cy="3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8"/>
          <p:cNvSpPr>
            <a:spLocks noChangeArrowheads="1"/>
          </p:cNvSpPr>
          <p:nvPr/>
        </p:nvSpPr>
        <p:spPr bwMode="auto">
          <a:xfrm>
            <a:off x="1475656" y="2761183"/>
            <a:ext cx="64442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anose="02020603050405020304" pitchFamily="18" charset="0"/>
              </a:rPr>
              <a:t>де        - обсяг попиту на товар;       - попит        - ціна товару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100"/>
                            </p:stCondLst>
                            <p:childTnLst>
                              <p:par>
                                <p:cTn id="1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100"/>
                            </p:stCondLst>
                            <p:childTnLst>
                              <p:par>
                                <p:cTn id="1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1" grpId="0" uiExpand="1" build="p"/>
      <p:bldP spid="12293" grpId="0" animBg="1"/>
      <p:bldP spid="12294" grpId="0" animBg="1"/>
      <p:bldP spid="12296" grpId="0" animBg="1"/>
      <p:bldP spid="12297" grpId="0" animBg="1"/>
      <p:bldP spid="12298" grpId="0" animBg="1"/>
      <p:bldP spid="12299" grpId="0" animBg="1"/>
      <p:bldP spid="10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1640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16200000" flipV="1">
            <a:off x="-754856" y="2823369"/>
            <a:ext cx="3438525" cy="428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985838" y="4581525"/>
            <a:ext cx="41767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 rot="10800000">
            <a:off x="1547813" y="-1323975"/>
            <a:ext cx="6192837" cy="5734050"/>
          </a:xfrm>
          <a:prstGeom prst="arc">
            <a:avLst/>
          </a:prstGeom>
          <a:ln w="317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2613" y="1125538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P</a:t>
            </a:r>
            <a:endParaRPr lang="ru-RU" b="1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946650" y="4581128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Q</a:t>
            </a:r>
            <a:endParaRPr lang="ru-RU" b="1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643438" y="4005263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D</a:t>
            </a:r>
            <a:endParaRPr lang="ru-RU" b="1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42963" y="4581525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908175" y="2852738"/>
            <a:ext cx="0" cy="1760537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28"/>
          <p:cNvSpPr txBox="1">
            <a:spLocks noChangeArrowheads="1"/>
          </p:cNvSpPr>
          <p:nvPr/>
        </p:nvSpPr>
        <p:spPr bwMode="auto">
          <a:xfrm>
            <a:off x="4148138" y="30511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/>
          </a:p>
        </p:txBody>
      </p:sp>
      <p:sp>
        <p:nvSpPr>
          <p:cNvPr id="30" name="Овал 29"/>
          <p:cNvSpPr/>
          <p:nvPr/>
        </p:nvSpPr>
        <p:spPr>
          <a:xfrm>
            <a:off x="1897063" y="2852738"/>
            <a:ext cx="71437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2" name="Прямая соединительная линия 31"/>
          <p:cNvCxnSpPr>
            <a:endCxn id="30" idx="2"/>
          </p:cNvCxnSpPr>
          <p:nvPr/>
        </p:nvCxnSpPr>
        <p:spPr>
          <a:xfrm>
            <a:off x="1008063" y="2889250"/>
            <a:ext cx="889000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82613" y="2709863"/>
            <a:ext cx="503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P1</a:t>
            </a: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627313" y="3695700"/>
            <a:ext cx="73025" cy="746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>
            <a:stCxn id="34" idx="4"/>
          </p:cNvCxnSpPr>
          <p:nvPr/>
        </p:nvCxnSpPr>
        <p:spPr>
          <a:xfrm>
            <a:off x="2663825" y="3770313"/>
            <a:ext cx="0" cy="811212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4" idx="2"/>
          </p:cNvCxnSpPr>
          <p:nvPr/>
        </p:nvCxnSpPr>
        <p:spPr>
          <a:xfrm flipH="1">
            <a:off x="1008063" y="3732213"/>
            <a:ext cx="1619250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150938" y="2874516"/>
            <a:ext cx="0" cy="82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907704" y="4410075"/>
            <a:ext cx="720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051800" y="2852936"/>
            <a:ext cx="720000" cy="79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11188" y="3573463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P2</a:t>
            </a:r>
            <a:endParaRPr lang="ru-RU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716088" y="4581128"/>
            <a:ext cx="546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Q1</a:t>
            </a:r>
            <a:endParaRPr lang="ru-RU" dirty="0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411413" y="458112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Q2</a:t>
            </a:r>
            <a:endParaRPr lang="ru-RU" dirty="0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989138" y="2497138"/>
            <a:ext cx="293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700338" y="3367088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b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900113" y="5229225"/>
            <a:ext cx="5472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Рис. 3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Зміна обсягу попиту під впливом зміни ціни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683569" y="44624"/>
            <a:ext cx="84249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dirty="0">
                <a:latin typeface="+mn-lt"/>
                <a:ea typeface="Times New Roman" panose="02020603050405020304" pitchFamily="18" charset="0"/>
              </a:rPr>
              <a:t> є основним чинником попиту</a:t>
            </a:r>
            <a:r>
              <a:rPr lang="uk-UA" sz="2400" dirty="0" smtClean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algn="ctr"/>
            <a:r>
              <a:rPr lang="uk-UA" sz="2400" dirty="0" smtClean="0">
                <a:latin typeface="+mn-lt"/>
                <a:ea typeface="Times New Roman" panose="02020603050405020304" pitchFamily="18" charset="0"/>
              </a:rPr>
              <a:t>Зміна </a:t>
            </a:r>
            <a:r>
              <a:rPr lang="uk-UA" sz="2400" dirty="0">
                <a:latin typeface="+mn-lt"/>
                <a:ea typeface="Times New Roman" panose="02020603050405020304" pitchFamily="18" charset="0"/>
              </a:rPr>
              <a:t>ціни спричиняє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</a:rPr>
              <a:t> зміни в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обсязі попиту</a:t>
            </a:r>
            <a:r>
              <a:rPr lang="uk-UA" sz="2400" dirty="0">
                <a:latin typeface="+mn-lt"/>
                <a:ea typeface="Times New Roman" panose="02020603050405020304" pitchFamily="18" charset="0"/>
              </a:rPr>
              <a:t>, що графічно відповідає 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</a:rPr>
              <a:t>руху між точками вздовж </a:t>
            </a:r>
            <a:r>
              <a:rPr lang="uk-UA" sz="2400" b="1" i="1" u="sng" dirty="0">
                <a:latin typeface="+mn-lt"/>
                <a:ea typeface="Times New Roman" panose="02020603050405020304" pitchFamily="18" charset="0"/>
              </a:rPr>
              <a:t>даної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</a:rPr>
              <a:t> кривої попиту</a:t>
            </a:r>
            <a:endParaRPr lang="uk-UA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24" grpId="0"/>
      <p:bldP spid="25" grpId="0"/>
      <p:bldP spid="26" grpId="0"/>
      <p:bldP spid="30" grpId="0" animBg="1"/>
      <p:bldP spid="33" grpId="0"/>
      <p:bldP spid="34" grpId="0" animBg="1"/>
      <p:bldP spid="48" grpId="0"/>
      <p:bldP spid="49" grpId="0"/>
      <p:bldP spid="50" grpId="0"/>
      <p:bldP spid="51" grpId="0"/>
      <p:bldP spid="52" grpId="0"/>
      <p:bldP spid="3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rc 6"/>
          <p:cNvSpPr>
            <a:spLocks noGrp="1"/>
          </p:cNvSpPr>
          <p:nvPr>
            <p:ph type="body" idx="4294967295"/>
          </p:nvPr>
        </p:nvSpPr>
        <p:spPr bwMode="auto">
          <a:xfrm rot="10522166">
            <a:off x="1802342" y="2471095"/>
            <a:ext cx="2467719" cy="2518641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95" y="0"/>
                </a:moveTo>
                <a:cubicBezTo>
                  <a:pt x="11987" y="53"/>
                  <a:pt x="21600" y="9708"/>
                  <a:pt x="21600" y="21600"/>
                </a:cubicBezTo>
              </a:path>
              <a:path w="21600" h="21600" stroke="0" extrusionOk="0">
                <a:moveTo>
                  <a:pt x="95" y="0"/>
                </a:moveTo>
                <a:cubicBezTo>
                  <a:pt x="11987" y="53"/>
                  <a:pt x="21600" y="9708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978967" y="5900761"/>
            <a:ext cx="4673153" cy="408559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uk-UA" sz="1200" cap="none" dirty="0" smtClean="0">
                <a:solidFill>
                  <a:schemeClr val="tx1"/>
                </a:solidFill>
                <a:latin typeface="Arial" charset="0"/>
              </a:rPr>
              <a:t>Рис 4. Зміни у попиті під впливом нецінових </a:t>
            </a:r>
            <a:r>
              <a:rPr lang="uk-UA" sz="1200" cap="none" dirty="0" smtClean="0">
                <a:solidFill>
                  <a:schemeClr val="tx1"/>
                </a:solidFill>
                <a:latin typeface="Arial" charset="0"/>
              </a:rPr>
              <a:t>чинників</a:t>
            </a:r>
            <a:br>
              <a:rPr lang="uk-UA" sz="1200" cap="none" dirty="0" smtClean="0">
                <a:solidFill>
                  <a:schemeClr val="tx1"/>
                </a:solidFill>
                <a:latin typeface="Arial" charset="0"/>
              </a:rPr>
            </a:br>
            <a:r>
              <a:rPr lang="uk-UA" sz="1200" cap="none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pl-PL" sz="1300" i="1" dirty="0" smtClean="0">
                <a:solidFill>
                  <a:schemeClr val="tx1"/>
                </a:solidFill>
              </a:rPr>
              <a:t>Shifts </a:t>
            </a:r>
            <a:r>
              <a:rPr lang="pl-PL" sz="1300" i="1" dirty="0">
                <a:solidFill>
                  <a:schemeClr val="tx1"/>
                </a:solidFill>
              </a:rPr>
              <a:t>in </a:t>
            </a:r>
            <a:r>
              <a:rPr lang="pl-PL" sz="1300" i="1" dirty="0" smtClean="0">
                <a:solidFill>
                  <a:schemeClr val="tx1"/>
                </a:solidFill>
              </a:rPr>
              <a:t>Demand</a:t>
            </a:r>
            <a:r>
              <a:rPr lang="uk-UA" sz="1300" i="1" dirty="0" smtClean="0">
                <a:solidFill>
                  <a:schemeClr val="tx1"/>
                </a:solidFill>
              </a:rPr>
              <a:t>)</a:t>
            </a:r>
            <a:endParaRPr lang="ru-RU" sz="1200" cap="none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 flipV="1">
            <a:off x="971550" y="2133600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971550" y="5589588"/>
            <a:ext cx="417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318" name="Arc 6"/>
          <p:cNvSpPr>
            <a:spLocks/>
          </p:cNvSpPr>
          <p:nvPr/>
        </p:nvSpPr>
        <p:spPr bwMode="auto">
          <a:xfrm rot="10365631">
            <a:off x="1865471" y="2510955"/>
            <a:ext cx="2425322" cy="2522104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95" y="0"/>
                </a:moveTo>
                <a:cubicBezTo>
                  <a:pt x="11987" y="53"/>
                  <a:pt x="21600" y="9708"/>
                  <a:pt x="21600" y="21600"/>
                </a:cubicBezTo>
              </a:path>
              <a:path w="21600" h="21600" stroke="0" extrusionOk="0">
                <a:moveTo>
                  <a:pt x="95" y="0"/>
                </a:moveTo>
                <a:cubicBezTo>
                  <a:pt x="11987" y="53"/>
                  <a:pt x="21600" y="9708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555776" y="4292600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971550" y="4292600"/>
            <a:ext cx="158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763688" y="4292600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627313" y="4292600"/>
            <a:ext cx="1080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707904" y="4292600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1655752" y="4149080"/>
            <a:ext cx="68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2483872" y="4149080"/>
            <a:ext cx="936000" cy="6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8445" name="TextBox 14"/>
          <p:cNvSpPr txBox="1">
            <a:spLocks noChangeArrowheads="1"/>
          </p:cNvSpPr>
          <p:nvPr/>
        </p:nvSpPr>
        <p:spPr bwMode="auto">
          <a:xfrm>
            <a:off x="528638" y="2133600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P</a:t>
            </a:r>
            <a:endParaRPr lang="uk-UA" b="1" dirty="0"/>
          </a:p>
        </p:txBody>
      </p:sp>
      <p:sp>
        <p:nvSpPr>
          <p:cNvPr id="18446" name="TextBox 15"/>
          <p:cNvSpPr txBox="1">
            <a:spLocks noChangeArrowheads="1"/>
          </p:cNvSpPr>
          <p:nvPr/>
        </p:nvSpPr>
        <p:spPr bwMode="auto">
          <a:xfrm>
            <a:off x="815975" y="5516563"/>
            <a:ext cx="314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smtClean="0"/>
              <a:t>0</a:t>
            </a:r>
            <a:endParaRPr lang="uk-UA" b="1" dirty="0"/>
          </a:p>
        </p:txBody>
      </p:sp>
      <p:sp>
        <p:nvSpPr>
          <p:cNvPr id="18447" name="TextBox 16"/>
          <p:cNvSpPr txBox="1">
            <a:spLocks noChangeArrowheads="1"/>
          </p:cNvSpPr>
          <p:nvPr/>
        </p:nvSpPr>
        <p:spPr bwMode="auto">
          <a:xfrm>
            <a:off x="4788024" y="5589588"/>
            <a:ext cx="382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Q</a:t>
            </a:r>
            <a:endParaRPr lang="uk-UA" b="1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339752" y="5589240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Q</a:t>
            </a:r>
            <a:r>
              <a:rPr lang="en-US" sz="800" dirty="0"/>
              <a:t>0</a:t>
            </a:r>
            <a:endParaRPr lang="uk-UA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94550" y="5589240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sz="800" dirty="0"/>
              <a:t>2</a:t>
            </a:r>
            <a:endParaRPr lang="uk-UA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429000" y="5589240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</a:t>
            </a:r>
            <a:r>
              <a:rPr lang="en-US" sz="800" dirty="0"/>
              <a:t>1</a:t>
            </a:r>
            <a:endParaRPr lang="uk-UA" dirty="0"/>
          </a:p>
        </p:txBody>
      </p:sp>
      <p:sp>
        <p:nvSpPr>
          <p:cNvPr id="18451" name="TextBox 20"/>
          <p:cNvSpPr txBox="1">
            <a:spLocks noChangeArrowheads="1"/>
          </p:cNvSpPr>
          <p:nvPr/>
        </p:nvSpPr>
        <p:spPr bwMode="auto">
          <a:xfrm>
            <a:off x="500063" y="42148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r>
              <a:rPr lang="en-US" sz="800" dirty="0"/>
              <a:t>0</a:t>
            </a:r>
            <a:endParaRPr lang="uk-UA" dirty="0"/>
          </a:p>
        </p:txBody>
      </p:sp>
      <p:sp>
        <p:nvSpPr>
          <p:cNvPr id="2" name="Arc 6"/>
          <p:cNvSpPr>
            <a:spLocks/>
          </p:cNvSpPr>
          <p:nvPr/>
        </p:nvSpPr>
        <p:spPr bwMode="auto">
          <a:xfrm rot="10344854">
            <a:off x="1867256" y="2429953"/>
            <a:ext cx="2276614" cy="259787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95" y="0"/>
                </a:moveTo>
                <a:cubicBezTo>
                  <a:pt x="11987" y="53"/>
                  <a:pt x="21600" y="9708"/>
                  <a:pt x="21600" y="21600"/>
                </a:cubicBezTo>
              </a:path>
              <a:path w="21600" h="21600" stroke="0" extrusionOk="0">
                <a:moveTo>
                  <a:pt x="95" y="0"/>
                </a:moveTo>
                <a:cubicBezTo>
                  <a:pt x="11987" y="53"/>
                  <a:pt x="21600" y="9708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1846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17203"/>
              </p:ext>
            </p:extLst>
          </p:nvPr>
        </p:nvGraphicFramePr>
        <p:xfrm>
          <a:off x="4499992" y="4725144"/>
          <a:ext cx="414338" cy="304800"/>
        </p:xfrm>
        <a:graphic>
          <a:graphicData uri="http://schemas.openxmlformats.org/drawingml/2006/table">
            <a:tbl>
              <a:tblPr/>
              <a:tblGrid>
                <a:gridCol w="41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D</a:t>
                      </a:r>
                      <a:r>
                        <a:rPr kumimoji="0" lang="ru-RU" sz="1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788024" y="43651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1</a:t>
            </a:r>
            <a:endParaRPr lang="uk-U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79912" y="50131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2</a:t>
            </a:r>
            <a:endParaRPr lang="uk-U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87551" y="188640"/>
            <a:ext cx="8776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Нецінові чинники</a:t>
            </a:r>
            <a:r>
              <a:rPr lang="uk-UA" sz="2400" dirty="0">
                <a:latin typeface="+mn-lt"/>
                <a:ea typeface="Times New Roman" panose="02020603050405020304" pitchFamily="18" charset="0"/>
              </a:rPr>
              <a:t> спричиняють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</a:rPr>
              <a:t>зміни у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попиті</a:t>
            </a:r>
            <a:r>
              <a:rPr lang="uk-UA" sz="2400" dirty="0">
                <a:latin typeface="+mn-lt"/>
                <a:ea typeface="Times New Roman" panose="02020603050405020304" pitchFamily="18" charset="0"/>
              </a:rPr>
              <a:t>, тобто змінюють всю множину співвідношень цін і обсягів благ, що графічно відповідає 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</a:rPr>
              <a:t>зміщенню всієї кривої попиту</a:t>
            </a:r>
            <a:endParaRPr lang="uk-UA" sz="2400" dirty="0">
              <a:latin typeface="+mn-lt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5048013" y="1519039"/>
            <a:ext cx="40604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+mn-lt"/>
                <a:ea typeface="Times New Roman" panose="02020603050405020304" pitchFamily="18" charset="0"/>
              </a:rPr>
              <a:t>Нецінові чинники </a:t>
            </a:r>
            <a:r>
              <a:rPr lang="uk-UA" dirty="0" smtClean="0">
                <a:latin typeface="+mn-lt"/>
                <a:ea typeface="Times New Roman" panose="02020603050405020304" pitchFamily="18" charset="0"/>
              </a:rPr>
              <a:t>- основні </a:t>
            </a:r>
            <a:r>
              <a:rPr lang="uk-UA" dirty="0">
                <a:latin typeface="+mn-lt"/>
                <a:ea typeface="Times New Roman" panose="02020603050405020304" pitchFamily="18" charset="0"/>
              </a:rPr>
              <a:t>мотиви споживчого попиту</a:t>
            </a:r>
            <a:r>
              <a:rPr lang="uk-UA" dirty="0" smtClean="0">
                <a:latin typeface="+mn-lt"/>
                <a:ea typeface="Times New Roman" panose="02020603050405020304" pitchFamily="18" charset="0"/>
              </a:rPr>
              <a:t>.</a:t>
            </a:r>
            <a:endParaRPr lang="en-US" dirty="0" smtClean="0">
              <a:latin typeface="+mn-lt"/>
              <a:ea typeface="Times New Roman" panose="02020603050405020304" pitchFamily="18" charset="0"/>
            </a:endParaRPr>
          </a:p>
          <a:p>
            <a:r>
              <a:rPr lang="uk-UA" b="1" dirty="0" smtClean="0"/>
              <a:t>«</a:t>
            </a:r>
            <a:r>
              <a:rPr lang="pl-PL" b="1" dirty="0" smtClean="0"/>
              <a:t>ceteris paribus</a:t>
            </a:r>
            <a:r>
              <a:rPr lang="uk-UA" b="1" dirty="0" smtClean="0"/>
              <a:t>»</a:t>
            </a:r>
            <a:r>
              <a:rPr lang="en-US" b="1" dirty="0" smtClean="0"/>
              <a:t> – </a:t>
            </a:r>
            <a:r>
              <a:rPr lang="uk-UA" b="1" dirty="0" smtClean="0"/>
              <a:t>«за інших рівних умов»</a:t>
            </a:r>
            <a:r>
              <a:rPr lang="uk-UA" dirty="0" smtClean="0">
                <a:latin typeface="+mn-lt"/>
                <a:ea typeface="Times New Roman" panose="02020603050405020304" pitchFamily="18" charset="0"/>
              </a:rPr>
              <a:t> </a:t>
            </a:r>
            <a:endParaRPr lang="uk-UA" dirty="0" smtClean="0">
              <a:latin typeface="+mn-lt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+mn-lt"/>
                <a:ea typeface="Times New Roman" panose="02020603050405020304" pitchFamily="18" charset="0"/>
              </a:rPr>
              <a:t>До</a:t>
            </a:r>
            <a:r>
              <a:rPr lang="uk-UA" b="1" i="1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+mn-lt"/>
                <a:ea typeface="Times New Roman" panose="02020603050405020304" pitchFamily="18" charset="0"/>
              </a:rPr>
              <a:t>них відносять:</a:t>
            </a:r>
            <a:r>
              <a:rPr lang="uk-UA" b="1" i="1" dirty="0">
                <a:latin typeface="+mn-lt"/>
                <a:ea typeface="Times New Roman" panose="02020603050405020304" pitchFamily="18" charset="0"/>
              </a:rPr>
              <a:t> </a:t>
            </a:r>
            <a:endParaRPr lang="uk-UA" b="1" i="1" dirty="0" smtClean="0"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смаки </a:t>
            </a:r>
            <a:r>
              <a:rPr lang="uk-UA" b="1" i="1" dirty="0">
                <a:latin typeface="+mn-lt"/>
                <a:ea typeface="Times New Roman" panose="02020603050405020304" pitchFamily="18" charset="0"/>
              </a:rPr>
              <a:t>і уподобання </a:t>
            </a: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споживачів (</a:t>
            </a:r>
            <a:r>
              <a:rPr lang="uk-UA" b="1" i="1" u="sng" dirty="0" smtClean="0">
                <a:latin typeface="+mn-lt"/>
                <a:ea typeface="Times New Roman" panose="02020603050405020304" pitchFamily="18" charset="0"/>
              </a:rPr>
              <a:t>хочу</a:t>
            </a: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!); </a:t>
            </a:r>
            <a:endParaRPr lang="uk-UA" b="1" i="1" dirty="0" smtClean="0"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доходи </a:t>
            </a: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споживачів (</a:t>
            </a:r>
            <a:r>
              <a:rPr lang="uk-UA" b="1" i="1" u="sng" dirty="0" smtClean="0">
                <a:latin typeface="+mn-lt"/>
                <a:ea typeface="Times New Roman" panose="02020603050405020304" pitchFamily="18" charset="0"/>
              </a:rPr>
              <a:t>можу</a:t>
            </a: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!) </a:t>
            </a:r>
            <a:br>
              <a:rPr lang="uk-UA" b="1" i="1" dirty="0" smtClean="0">
                <a:latin typeface="+mn-lt"/>
                <a:ea typeface="Times New Roman" panose="02020603050405020304" pitchFamily="18" charset="0"/>
              </a:rPr>
            </a:b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(нормальні блага (</a:t>
            </a:r>
            <a:r>
              <a:rPr lang="pl-PL" b="1" dirty="0"/>
              <a:t>normal good</a:t>
            </a: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) / нижчі блага (</a:t>
            </a:r>
            <a:r>
              <a:rPr lang="pl-PL" b="1" dirty="0"/>
              <a:t>inferior good</a:t>
            </a: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)); </a:t>
            </a:r>
            <a:endParaRPr lang="uk-UA" b="1" i="1" dirty="0"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ціни </a:t>
            </a:r>
            <a:r>
              <a:rPr lang="uk-UA" b="1" i="1" dirty="0">
                <a:latin typeface="+mn-lt"/>
                <a:ea typeface="Times New Roman" panose="02020603050405020304" pitchFamily="18" charset="0"/>
              </a:rPr>
              <a:t>сполучених </a:t>
            </a: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товарів (субститути (</a:t>
            </a:r>
            <a:r>
              <a:rPr lang="pl-PL" b="1" dirty="0"/>
              <a:t>substitute</a:t>
            </a: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) / комплементи (</a:t>
            </a:r>
            <a:r>
              <a:rPr lang="pl-PL" b="1" dirty="0"/>
              <a:t>complements</a:t>
            </a: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)); </a:t>
            </a:r>
            <a:endParaRPr lang="uk-UA" b="1" i="1" dirty="0" smtClean="0"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очікування </a:t>
            </a:r>
            <a:r>
              <a:rPr lang="uk-UA" b="1" i="1" dirty="0">
                <a:latin typeface="+mn-lt"/>
                <a:ea typeface="Times New Roman" panose="02020603050405020304" pitchFamily="18" charset="0"/>
              </a:rPr>
              <a:t>споживачів відносно майбут­ніх цін та </a:t>
            </a:r>
            <a:r>
              <a:rPr lang="uk-UA" b="1" i="1" dirty="0" smtClean="0">
                <a:latin typeface="+mn-lt"/>
                <a:ea typeface="Times New Roman" panose="02020603050405020304" pitchFamily="18" charset="0"/>
              </a:rPr>
              <a:t>доходів</a:t>
            </a:r>
            <a:r>
              <a:rPr lang="en-US" b="1" i="1" dirty="0" smtClean="0">
                <a:latin typeface="+mn-lt"/>
                <a:ea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uk-UA" b="1" i="1" dirty="0">
                <a:ea typeface="Times New Roman" panose="02020603050405020304" pitchFamily="18" charset="0"/>
              </a:rPr>
              <a:t>кількість споживачів на </a:t>
            </a:r>
            <a:r>
              <a:rPr lang="uk-UA" b="1" i="1" dirty="0" smtClean="0">
                <a:ea typeface="Times New Roman" panose="02020603050405020304" pitchFamily="18" charset="0"/>
              </a:rPr>
              <a:t>ринку</a:t>
            </a:r>
            <a:r>
              <a:rPr lang="en-US" b="1" i="1" dirty="0" smtClean="0">
                <a:ea typeface="Times New Roman" panose="02020603050405020304" pitchFamily="18" charset="0"/>
              </a:rPr>
              <a:t>.</a:t>
            </a:r>
            <a:r>
              <a:rPr lang="uk-UA" dirty="0" smtClean="0">
                <a:latin typeface="+mn-lt"/>
                <a:ea typeface="Times New Roman" panose="02020603050405020304" pitchFamily="18" charset="0"/>
              </a:rPr>
              <a:t> </a:t>
            </a:r>
            <a:endParaRPr lang="uk-UA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06111 -0.05417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6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5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4 0.00926 L -0.05191 0.04931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 animBg="1"/>
      <p:bldP spid="25" grpId="1" uiExpand="1" build="p" animBg="1"/>
      <p:bldP spid="18433" grpId="0"/>
      <p:bldP spid="18435" grpId="0" animBg="1"/>
      <p:bldP spid="13317" grpId="0" animBg="1"/>
      <p:bldP spid="13318" grpId="0" animBg="1"/>
      <p:bldP spid="13319" grpId="0" animBg="1"/>
      <p:bldP spid="13320" grpId="0" animBg="1"/>
      <p:bldP spid="13322" grpId="0" animBg="1"/>
      <p:bldP spid="13323" grpId="0" animBg="1"/>
      <p:bldP spid="13324" grpId="0" animBg="1"/>
      <p:bldP spid="13327" grpId="0" animBg="1"/>
      <p:bldP spid="13328" grpId="0" animBg="1"/>
      <p:bldP spid="18445" grpId="0"/>
      <p:bldP spid="18446" grpId="0"/>
      <p:bldP spid="18447" grpId="0"/>
      <p:bldP spid="18" grpId="0"/>
      <p:bldP spid="19" grpId="0"/>
      <p:bldP spid="20" grpId="0"/>
      <p:bldP spid="18451" grpId="0"/>
      <p:bldP spid="2" grpId="0" animBg="1"/>
      <p:bldP spid="2" grpId="1" animBg="1"/>
      <p:bldP spid="23" grpId="0"/>
      <p:bldP spid="26" grpId="0"/>
      <p:bldP spid="3" grpId="0"/>
      <p:bldP spid="4" grpId="0" uiExpand="1" build="p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</a:rPr>
              <a:t>2. Аналіз пропонування та його чинників.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968552"/>
          </a:xfrm>
        </p:spPr>
        <p:txBody>
          <a:bodyPr/>
          <a:lstStyle/>
          <a:p>
            <a:pPr marL="114300" indent="0"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Пропонування </a:t>
            </a:r>
            <a:r>
              <a:rPr lang="uk-UA" dirty="0" smtClean="0">
                <a:solidFill>
                  <a:schemeClr val="tx1"/>
                </a:solidFill>
              </a:rPr>
              <a:t>– </a:t>
            </a:r>
            <a:r>
              <a:rPr lang="uk-UA" dirty="0">
                <a:solidFill>
                  <a:schemeClr val="tx1"/>
                </a:solidFill>
              </a:rPr>
              <a:t>це кількість товарів, яка перебуває на ринку або може бути доставлена на ринок. </a:t>
            </a:r>
            <a:endParaRPr lang="uk-UA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uk-UA" b="1" i="1" dirty="0" smtClean="0">
                <a:solidFill>
                  <a:schemeClr val="tx1"/>
                </a:solidFill>
              </a:rPr>
              <a:t>індивідуальне пропонування - </a:t>
            </a:r>
            <a:r>
              <a:rPr lang="uk-UA" dirty="0" smtClean="0">
                <a:solidFill>
                  <a:schemeClr val="tx1"/>
                </a:solidFill>
              </a:rPr>
              <a:t>пропону­вання </a:t>
            </a:r>
            <a:r>
              <a:rPr lang="uk-UA" dirty="0">
                <a:solidFill>
                  <a:schemeClr val="tx1"/>
                </a:solidFill>
              </a:rPr>
              <a:t>окремої </a:t>
            </a:r>
            <a:r>
              <a:rPr lang="uk-UA" dirty="0" smtClean="0">
                <a:solidFill>
                  <a:schemeClr val="tx1"/>
                </a:solidFill>
              </a:rPr>
              <a:t>фірми</a:t>
            </a:r>
          </a:p>
          <a:p>
            <a:pPr>
              <a:buFontTx/>
              <a:buChar char="-"/>
            </a:pPr>
            <a:r>
              <a:rPr lang="uk-UA" b="1" i="1" dirty="0" smtClean="0">
                <a:solidFill>
                  <a:schemeClr val="tx1"/>
                </a:solidFill>
              </a:rPr>
              <a:t>ринкове пропонування - </a:t>
            </a:r>
            <a:r>
              <a:rPr lang="uk-UA" dirty="0" smtClean="0">
                <a:solidFill>
                  <a:schemeClr val="tx1"/>
                </a:solidFill>
              </a:rPr>
              <a:t>сума </a:t>
            </a:r>
            <a:r>
              <a:rPr lang="uk-UA" dirty="0">
                <a:solidFill>
                  <a:schemeClr val="tx1"/>
                </a:solidFill>
              </a:rPr>
              <a:t>обсягів індивідуального </a:t>
            </a:r>
            <a:r>
              <a:rPr lang="uk-UA" dirty="0" smtClean="0">
                <a:solidFill>
                  <a:schemeClr val="tx1"/>
                </a:solidFill>
              </a:rPr>
              <a:t>пропонування </a:t>
            </a:r>
            <a:endParaRPr lang="uk-UA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uk-UA" b="1" i="1" dirty="0">
                <a:solidFill>
                  <a:schemeClr val="tx1"/>
                </a:solidFill>
              </a:rPr>
              <a:t>Пропонування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b="1" i="1" dirty="0">
                <a:solidFill>
                  <a:schemeClr val="tx1"/>
                </a:solidFill>
              </a:rPr>
              <a:t>(</a:t>
            </a:r>
            <a:r>
              <a:rPr lang="pl-PL" b="1" i="1" dirty="0">
                <a:solidFill>
                  <a:schemeClr val="tx1"/>
                </a:solidFill>
              </a:rPr>
              <a:t>supply</a:t>
            </a:r>
            <a:r>
              <a:rPr lang="uk-UA" b="1" i="1" dirty="0" smtClean="0">
                <a:solidFill>
                  <a:schemeClr val="tx1"/>
                </a:solidFill>
              </a:rPr>
              <a:t>) </a:t>
            </a:r>
            <a:r>
              <a:rPr lang="uk-UA" dirty="0" smtClean="0">
                <a:solidFill>
                  <a:schemeClr val="tx1"/>
                </a:solidFill>
              </a:rPr>
              <a:t>– </a:t>
            </a:r>
            <a:r>
              <a:rPr lang="uk-UA" b="1" i="1" dirty="0">
                <a:solidFill>
                  <a:schemeClr val="tx1"/>
                </a:solidFill>
              </a:rPr>
              <a:t>це множина співвідношень цін і відповідних кількостей  товару</a:t>
            </a:r>
            <a:r>
              <a:rPr lang="uk-UA" dirty="0">
                <a:solidFill>
                  <a:schemeClr val="tx1"/>
                </a:solidFill>
              </a:rPr>
              <a:t>. </a:t>
            </a:r>
          </a:p>
          <a:p>
            <a:pPr marL="114300" indent="0">
              <a:buNone/>
            </a:pPr>
            <a:r>
              <a:rPr lang="uk-UA" b="1" i="1" dirty="0">
                <a:solidFill>
                  <a:schemeClr val="tx1"/>
                </a:solidFill>
              </a:rPr>
              <a:t>Обсяг </a:t>
            </a:r>
            <a:r>
              <a:rPr lang="uk-UA" b="1" dirty="0">
                <a:solidFill>
                  <a:schemeClr val="tx1"/>
                </a:solidFill>
              </a:rPr>
              <a:t>пропонування </a:t>
            </a:r>
            <a:r>
              <a:rPr lang="uk-UA" b="1" dirty="0" smtClean="0">
                <a:solidFill>
                  <a:schemeClr val="tx1"/>
                </a:solidFill>
              </a:rPr>
              <a:t>(</a:t>
            </a:r>
            <a:r>
              <a:rPr lang="pl-PL" b="1" dirty="0" smtClean="0">
                <a:solidFill>
                  <a:schemeClr val="tx1"/>
                </a:solidFill>
              </a:rPr>
              <a:t>quantity </a:t>
            </a:r>
            <a:r>
              <a:rPr lang="pl-PL" b="1" dirty="0">
                <a:solidFill>
                  <a:schemeClr val="tx1"/>
                </a:solidFill>
              </a:rPr>
              <a:t>supply</a:t>
            </a:r>
            <a:r>
              <a:rPr lang="uk-UA" b="1" dirty="0">
                <a:solidFill>
                  <a:schemeClr val="tx1"/>
                </a:solidFill>
              </a:rPr>
              <a:t>) – </a:t>
            </a:r>
            <a:r>
              <a:rPr lang="uk-UA" b="1" dirty="0">
                <a:solidFill>
                  <a:schemeClr val="tx1"/>
                </a:solidFill>
              </a:rPr>
              <a:t>це </a:t>
            </a:r>
            <a:r>
              <a:rPr lang="uk-UA" b="1" i="1" dirty="0">
                <a:solidFill>
                  <a:schemeClr val="tx1"/>
                </a:solidFill>
              </a:rPr>
              <a:t>конкретна кількість товару,</a:t>
            </a:r>
            <a:r>
              <a:rPr lang="uk-UA" dirty="0">
                <a:solidFill>
                  <a:schemeClr val="tx1"/>
                </a:solidFill>
              </a:rPr>
              <a:t> яку продавці бажають та можуть продати на ринку за деякий період часу </a:t>
            </a:r>
            <a:r>
              <a:rPr lang="uk-UA" b="1" i="1" dirty="0">
                <a:solidFill>
                  <a:schemeClr val="tx1"/>
                </a:solidFill>
              </a:rPr>
              <a:t>за певного значення ціни.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9" name="Rectangle 8"/>
          <p:cNvSpPr>
            <a:spLocks noGrp="1"/>
          </p:cNvSpPr>
          <p:nvPr>
            <p:ph type="body" idx="4294967295"/>
          </p:nvPr>
        </p:nvSpPr>
        <p:spPr>
          <a:xfrm>
            <a:off x="428625" y="238919"/>
            <a:ext cx="7959799" cy="1716137"/>
          </a:xfrm>
        </p:spPr>
        <p:txBody>
          <a:bodyPr/>
          <a:lstStyle/>
          <a:p>
            <a:pPr marL="114300" indent="0" eaLnBrk="1" hangingPunct="1">
              <a:buNone/>
            </a:pPr>
            <a:r>
              <a:rPr lang="uk-UA" b="1" i="1" dirty="0">
                <a:solidFill>
                  <a:schemeClr val="tx1"/>
                </a:solidFill>
              </a:rPr>
              <a:t>Закон </a:t>
            </a:r>
            <a:r>
              <a:rPr lang="uk-UA" b="1" i="1" dirty="0">
                <a:solidFill>
                  <a:schemeClr val="tx1"/>
                </a:solidFill>
              </a:rPr>
              <a:t>пропонування </a:t>
            </a:r>
            <a:r>
              <a:rPr lang="uk-UA" b="1" i="1" dirty="0">
                <a:solidFill>
                  <a:schemeClr val="tx1"/>
                </a:solidFill>
              </a:rPr>
              <a:t>(</a:t>
            </a:r>
            <a:r>
              <a:rPr lang="pl-PL" b="1" i="1" dirty="0">
                <a:solidFill>
                  <a:schemeClr val="tx1"/>
                </a:solidFill>
              </a:rPr>
              <a:t>law of supply</a:t>
            </a:r>
            <a:r>
              <a:rPr lang="uk-UA" b="1" i="1" dirty="0">
                <a:solidFill>
                  <a:schemeClr val="tx1"/>
                </a:solidFill>
              </a:rPr>
              <a:t>) </a:t>
            </a:r>
            <a:r>
              <a:rPr lang="uk-UA" dirty="0" smtClean="0">
                <a:solidFill>
                  <a:schemeClr val="tx1"/>
                </a:solidFill>
              </a:rPr>
              <a:t>твердить</a:t>
            </a:r>
            <a:r>
              <a:rPr lang="uk-UA" dirty="0">
                <a:solidFill>
                  <a:schemeClr val="tx1"/>
                </a:solidFill>
              </a:rPr>
              <a:t>, що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i="1" dirty="0">
                <a:solidFill>
                  <a:schemeClr val="tx1"/>
                </a:solidFill>
              </a:rPr>
              <a:t>між ціною і обсягом пропонуван­ня існує прямий зв’язок</a:t>
            </a:r>
            <a:r>
              <a:rPr lang="uk-UA" b="1" dirty="0">
                <a:solidFill>
                  <a:schemeClr val="tx1"/>
                </a:solidFill>
              </a:rPr>
              <a:t>: </a:t>
            </a:r>
            <a:r>
              <a:rPr lang="uk-UA" dirty="0">
                <a:solidFill>
                  <a:schemeClr val="tx1"/>
                </a:solidFill>
              </a:rPr>
              <a:t>обсяг пропонування зростає з підвищенням ціни і скорочується зі зниженням ціни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uk-UA" dirty="0" smtClean="0">
              <a:solidFill>
                <a:schemeClr val="tx1"/>
              </a:solidFill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827088" y="3150443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827088" y="5958731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4859338" y="3150443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859338" y="5958731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4350" name="Arc 14"/>
          <p:cNvSpPr>
            <a:spLocks/>
          </p:cNvSpPr>
          <p:nvPr/>
        </p:nvSpPr>
        <p:spPr bwMode="auto">
          <a:xfrm flipV="1">
            <a:off x="827088" y="3655268"/>
            <a:ext cx="2089150" cy="20875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4859338" y="4215656"/>
            <a:ext cx="2520950" cy="1455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" y="3442543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endParaRPr lang="uk-UA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429000" y="5942856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Q</a:t>
            </a:r>
            <a:endParaRPr lang="uk-UA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87450" y="3513981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нелінійна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2938" y="6014293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29125" y="3371106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P</a:t>
            </a:r>
            <a:endParaRPr lang="uk-UA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429500" y="5871418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Q</a:t>
            </a:r>
            <a:endParaRPr lang="uk-UA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08625" y="3442543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лінійна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43438" y="5942856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71813" y="3585418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S</a:t>
            </a:r>
            <a:endParaRPr lang="uk-UA" b="1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429500" y="3871168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S</a:t>
            </a:r>
            <a:endParaRPr lang="uk-UA" b="1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214688" y="6371481"/>
            <a:ext cx="30418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dirty="0">
                <a:latin typeface="Arial" charset="0"/>
              </a:rPr>
              <a:t>Рис. </a:t>
            </a:r>
            <a:r>
              <a:rPr lang="uk-UA" dirty="0" smtClean="0">
                <a:latin typeface="Arial" charset="0"/>
              </a:rPr>
              <a:t>5 </a:t>
            </a:r>
            <a:r>
              <a:rPr lang="uk-UA" dirty="0">
                <a:latin typeface="Arial" charset="0"/>
              </a:rPr>
              <a:t>Криві </a:t>
            </a:r>
            <a:r>
              <a:rPr lang="uk-UA" dirty="0" smtClean="0">
                <a:latin typeface="Arial" charset="0"/>
              </a:rPr>
              <a:t>пропонування</a:t>
            </a:r>
            <a:endParaRPr lang="uk-UA" dirty="0"/>
          </a:p>
        </p:txBody>
      </p:sp>
      <p:sp>
        <p:nvSpPr>
          <p:cNvPr id="19497" name="Rectangle 23"/>
          <p:cNvSpPr>
            <a:spLocks noChangeArrowheads="1"/>
          </p:cNvSpPr>
          <p:nvPr/>
        </p:nvSpPr>
        <p:spPr bwMode="auto">
          <a:xfrm>
            <a:off x="0" y="29490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194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604840"/>
              </p:ext>
            </p:extLst>
          </p:nvPr>
        </p:nvGraphicFramePr>
        <p:xfrm>
          <a:off x="4886672" y="2060848"/>
          <a:ext cx="3789784" cy="907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Формула" r:id="rId3" imgW="965200" imgH="228600" progId="Equation.3">
                  <p:embed/>
                </p:oleObj>
              </mc:Choice>
              <mc:Fallback>
                <p:oleObj name="Формула" r:id="rId3" imgW="96520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672" y="2060848"/>
                        <a:ext cx="3789784" cy="9072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'є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404393"/>
              </p:ext>
            </p:extLst>
          </p:nvPr>
        </p:nvGraphicFramePr>
        <p:xfrm>
          <a:off x="1053626" y="2226518"/>
          <a:ext cx="2582270" cy="843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r:id="rId5" imgW="698500" imgH="228600" progId="Equation.3">
                  <p:embed/>
                </p:oleObj>
              </mc:Choice>
              <mc:Fallback>
                <p:oleObj r:id="rId5" imgW="69850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626" y="2226518"/>
                        <a:ext cx="2582270" cy="8437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9" grpId="0" uiExpand="1" build="p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0" grpId="0"/>
      <p:bldP spid="11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/>
          </p:cNvSpPr>
          <p:nvPr/>
        </p:nvSpPr>
        <p:spPr bwMode="auto">
          <a:xfrm>
            <a:off x="508000" y="5664200"/>
            <a:ext cx="8034338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uk-UA" sz="1200">
              <a:solidFill>
                <a:srgbClr val="6B7D72"/>
              </a:solidFill>
              <a:latin typeface="+mn-lt"/>
            </a:endParaRPr>
          </a:p>
        </p:txBody>
      </p:sp>
      <p:sp>
        <p:nvSpPr>
          <p:cNvPr id="20484" name="Rectangle 3"/>
          <p:cNvSpPr>
            <a:spLocks/>
          </p:cNvSpPr>
          <p:nvPr/>
        </p:nvSpPr>
        <p:spPr bwMode="auto">
          <a:xfrm>
            <a:off x="496888" y="1323975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uk-UA" sz="2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 flipV="1">
            <a:off x="866775" y="227965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866775" y="5087938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20489" name="Arc 8"/>
          <p:cNvSpPr>
            <a:spLocks/>
          </p:cNvSpPr>
          <p:nvPr/>
        </p:nvSpPr>
        <p:spPr bwMode="auto">
          <a:xfrm flipV="1">
            <a:off x="866775" y="2495550"/>
            <a:ext cx="2665413" cy="2305050"/>
          </a:xfrm>
          <a:custGeom>
            <a:avLst/>
            <a:gdLst>
              <a:gd name="T0" fmla="*/ 0 w 21600"/>
              <a:gd name="T1" fmla="*/ 0 h 21600"/>
              <a:gd name="T2" fmla="*/ 328908513 w 21600"/>
              <a:gd name="T3" fmla="*/ 245984069 h 21600"/>
              <a:gd name="T4" fmla="*/ 0 w 21600"/>
              <a:gd name="T5" fmla="*/ 24598406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uk-UA">
              <a:latin typeface="+mn-lt"/>
            </a:endParaRP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1982788" y="45481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+mn-lt"/>
            </a:endParaRP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3098800" y="364807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uk-UA">
              <a:latin typeface="+mn-lt"/>
            </a:endParaRP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019300" y="45847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866775" y="45847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133725" y="3721100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866775" y="368458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123728" y="4945063"/>
            <a:ext cx="9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V="1">
            <a:off x="1011238" y="3717032"/>
            <a:ext cx="0" cy="7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V="1">
            <a:off x="2019300" y="3863975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>
              <a:latin typeface="+mn-lt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39750" y="22860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P</a:t>
            </a:r>
            <a:endParaRPr lang="uk-UA">
              <a:latin typeface="+mn-lt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540125" y="51435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Q</a:t>
            </a:r>
            <a:endParaRPr lang="uk-UA">
              <a:latin typeface="+mn-lt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54063" y="521493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+mn-lt"/>
              </a:rPr>
              <a:t>0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613768" y="5664200"/>
            <a:ext cx="51129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200" dirty="0">
                <a:latin typeface="+mn-lt"/>
                <a:cs typeface="Times New Roman" pitchFamily="18" charset="0"/>
              </a:rPr>
              <a:t>Рис. </a:t>
            </a:r>
            <a:r>
              <a:rPr lang="uk-UA" sz="1200" dirty="0" smtClean="0">
                <a:latin typeface="+mn-lt"/>
                <a:cs typeface="Times New Roman" pitchFamily="18" charset="0"/>
              </a:rPr>
              <a:t>6</a:t>
            </a:r>
            <a:r>
              <a:rPr lang="uk-UA" sz="1200" dirty="0">
                <a:latin typeface="+mn-lt"/>
                <a:cs typeface="Times New Roman" pitchFamily="18" charset="0"/>
              </a:rPr>
              <a:t>. Зміни обсягу </a:t>
            </a:r>
            <a:r>
              <a:rPr lang="uk-UA" sz="1200" dirty="0" smtClean="0">
                <a:latin typeface="+mn-lt"/>
                <a:cs typeface="Times New Roman" pitchFamily="18" charset="0"/>
              </a:rPr>
              <a:t>пропонування під </a:t>
            </a:r>
            <a:r>
              <a:rPr lang="uk-UA" sz="1200" dirty="0">
                <a:latin typeface="+mn-lt"/>
                <a:cs typeface="Times New Roman" pitchFamily="18" charset="0"/>
              </a:rPr>
              <a:t>впливом</a:t>
            </a:r>
            <a:r>
              <a:rPr lang="en-US" sz="1200" dirty="0">
                <a:latin typeface="+mn-lt"/>
                <a:cs typeface="Times New Roman" pitchFamily="18" charset="0"/>
              </a:rPr>
              <a:t> </a:t>
            </a:r>
            <a:r>
              <a:rPr lang="uk-UA" sz="1200" dirty="0">
                <a:latin typeface="+mn-lt"/>
                <a:cs typeface="Times New Roman" pitchFamily="18" charset="0"/>
              </a:rPr>
              <a:t>зміни ціни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968500" y="45005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+mn-lt"/>
              </a:rPr>
              <a:t>а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182938" y="35718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b</a:t>
            </a:r>
            <a:endParaRPr lang="uk-UA">
              <a:latin typeface="+mn-lt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68313" y="342900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+mn-lt"/>
              </a:rPr>
              <a:t>P</a:t>
            </a:r>
            <a:r>
              <a:rPr lang="en-US" sz="800" dirty="0" err="1">
                <a:latin typeface="+mn-lt"/>
              </a:rPr>
              <a:t>2</a:t>
            </a:r>
            <a:endParaRPr lang="uk-UA" dirty="0">
              <a:latin typeface="+mn-lt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39750" y="44291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P</a:t>
            </a:r>
            <a:r>
              <a:rPr lang="en-US" sz="800">
                <a:latin typeface="+mn-lt"/>
              </a:rPr>
              <a:t>1</a:t>
            </a:r>
            <a:endParaRPr lang="uk-UA">
              <a:latin typeface="+mn-lt"/>
            </a:endParaRPr>
          </a:p>
        </p:txBody>
      </p:sp>
      <p:sp>
        <p:nvSpPr>
          <p:cNvPr id="20522" name="TextBox 40"/>
          <p:cNvSpPr txBox="1">
            <a:spLocks noChangeArrowheads="1"/>
          </p:cNvSpPr>
          <p:nvPr/>
        </p:nvSpPr>
        <p:spPr bwMode="auto">
          <a:xfrm>
            <a:off x="3611563" y="2143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+mn-lt"/>
              </a:rPr>
              <a:t>S</a:t>
            </a:r>
            <a:endParaRPr lang="uk-UA" b="1" dirty="0">
              <a:latin typeface="+mn-lt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825625" y="514350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+mn-lt"/>
              </a:rPr>
              <a:t>Q</a:t>
            </a:r>
            <a:r>
              <a:rPr lang="en-US" sz="800" dirty="0" err="1">
                <a:latin typeface="+mn-lt"/>
              </a:rPr>
              <a:t>1</a:t>
            </a:r>
            <a:endParaRPr lang="uk-UA" dirty="0">
              <a:latin typeface="+mn-lt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897188" y="514350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Q</a:t>
            </a:r>
            <a:r>
              <a:rPr lang="en-US" sz="800">
                <a:latin typeface="+mn-lt"/>
              </a:rPr>
              <a:t>2</a:t>
            </a:r>
            <a:endParaRPr lang="uk-UA">
              <a:latin typeface="+mn-lt"/>
            </a:endParaRPr>
          </a:p>
        </p:txBody>
      </p:sp>
      <p:sp>
        <p:nvSpPr>
          <p:cNvPr id="28" name="Прямокутник 27"/>
          <p:cNvSpPr/>
          <p:nvPr/>
        </p:nvSpPr>
        <p:spPr>
          <a:xfrm>
            <a:off x="251520" y="44624"/>
            <a:ext cx="86401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uk-UA" sz="2400" dirty="0">
                <a:latin typeface="+mn-lt"/>
                <a:ea typeface="Times New Roman" panose="02020603050405020304" pitchFamily="18" charset="0"/>
              </a:rPr>
              <a:t> є основним чинником </a:t>
            </a:r>
            <a:r>
              <a:rPr lang="uk-UA" sz="2400" dirty="0" smtClean="0">
                <a:latin typeface="+mn-lt"/>
                <a:ea typeface="Times New Roman" panose="02020603050405020304" pitchFamily="18" charset="0"/>
              </a:rPr>
              <a:t>пропонування</a:t>
            </a:r>
          </a:p>
          <a:p>
            <a:pPr algn="ctr"/>
            <a:endParaRPr lang="en-US" sz="2400" dirty="0" smtClean="0">
              <a:latin typeface="+mn-lt"/>
              <a:ea typeface="Times New Roman" panose="02020603050405020304" pitchFamily="18" charset="0"/>
            </a:endParaRPr>
          </a:p>
          <a:p>
            <a:pPr algn="ctr"/>
            <a:r>
              <a:rPr lang="uk-UA" sz="2400" dirty="0" smtClean="0">
                <a:latin typeface="+mn-lt"/>
                <a:ea typeface="Times New Roman" panose="02020603050405020304" pitchFamily="18" charset="0"/>
              </a:rPr>
              <a:t>Зміна </a:t>
            </a:r>
            <a:r>
              <a:rPr lang="uk-UA" sz="2400" dirty="0">
                <a:latin typeface="+mn-lt"/>
                <a:ea typeface="Times New Roman" panose="02020603050405020304" pitchFamily="18" charset="0"/>
              </a:rPr>
              <a:t>ціни спричиняє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</a:rPr>
              <a:t> зміни в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обсязі </a:t>
            </a:r>
            <a:r>
              <a:rPr lang="uk-UA" sz="2400" b="1" i="1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пропонування</a:t>
            </a:r>
            <a:r>
              <a:rPr lang="uk-UA" sz="2400" dirty="0" smtClean="0">
                <a:latin typeface="+mn-lt"/>
                <a:ea typeface="Times New Roman" panose="02020603050405020304" pitchFamily="18" charset="0"/>
              </a:rPr>
              <a:t>, </a:t>
            </a:r>
            <a:r>
              <a:rPr lang="uk-UA" sz="2400" dirty="0">
                <a:latin typeface="+mn-lt"/>
                <a:ea typeface="Times New Roman" panose="02020603050405020304" pitchFamily="18" charset="0"/>
              </a:rPr>
              <a:t>що графічно відповідає 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</a:rPr>
              <a:t>руху між точками вздовж </a:t>
            </a:r>
            <a:r>
              <a:rPr lang="uk-UA" sz="2400" b="1" i="1" u="sng" dirty="0">
                <a:latin typeface="+mn-lt"/>
                <a:ea typeface="Times New Roman" panose="02020603050405020304" pitchFamily="18" charset="0"/>
              </a:rPr>
              <a:t>даної</a:t>
            </a:r>
            <a:r>
              <a:rPr lang="uk-UA" sz="2400" b="1" i="1" dirty="0">
                <a:latin typeface="+mn-lt"/>
                <a:ea typeface="Times New Roman" panose="02020603050405020304" pitchFamily="18" charset="0"/>
              </a:rPr>
              <a:t> кривої </a:t>
            </a:r>
            <a:r>
              <a:rPr lang="uk-UA" sz="2400" b="1" i="1" dirty="0" smtClean="0">
                <a:latin typeface="+mn-lt"/>
                <a:ea typeface="Times New Roman" panose="02020603050405020304" pitchFamily="18" charset="0"/>
              </a:rPr>
              <a:t>пропонування</a:t>
            </a:r>
            <a:endParaRPr lang="uk-UA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  <p:bldP spid="20489" grpId="0" animBg="1"/>
      <p:bldP spid="18441" grpId="0" animBg="1"/>
      <p:bldP spid="18442" grpId="0" animBg="1"/>
      <p:bldP spid="18443" grpId="0" animBg="1"/>
      <p:bldP spid="18444" grpId="0" animBg="1"/>
      <p:bldP spid="18446" grpId="0" animBg="1"/>
      <p:bldP spid="18447" grpId="0" animBg="1"/>
      <p:bldP spid="18448" grpId="0" animBg="1"/>
      <p:bldP spid="18449" grpId="0" animBg="1"/>
      <p:bldP spid="18450" grpId="0" animBg="1"/>
      <p:bldP spid="29" grpId="0"/>
      <p:bldP spid="30" grpId="0"/>
      <p:bldP spid="31" grpId="0"/>
      <p:bldP spid="32" grpId="0"/>
      <p:bldP spid="37" grpId="0"/>
      <p:bldP spid="38" grpId="0"/>
      <p:bldP spid="39" grpId="0"/>
      <p:bldP spid="40" grpId="0"/>
      <p:bldP spid="20522" grpId="0"/>
      <p:bldP spid="42" grpId="0"/>
      <p:bldP spid="43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1737</TotalTime>
  <Words>1323</Words>
  <Application>Microsoft Office PowerPoint</Application>
  <PresentationFormat>Екран (4:3)</PresentationFormat>
  <Paragraphs>401</Paragraphs>
  <Slides>20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20</vt:i4>
      </vt:variant>
    </vt:vector>
  </HeadingPairs>
  <TitlesOfParts>
    <vt:vector size="32" baseType="lpstr">
      <vt:lpstr>Arial</vt:lpstr>
      <vt:lpstr>Arial Black</vt:lpstr>
      <vt:lpstr>Arial Cyr</vt:lpstr>
      <vt:lpstr>Book Antiqua</vt:lpstr>
      <vt:lpstr>Bookman Old Style</vt:lpstr>
      <vt:lpstr>Cambria Math</vt:lpstr>
      <vt:lpstr>Century Gothic</vt:lpstr>
      <vt:lpstr>Monotype Corsiva</vt:lpstr>
      <vt:lpstr>Times New Roman</vt:lpstr>
      <vt:lpstr>Аптека</vt:lpstr>
      <vt:lpstr>Формула</vt:lpstr>
      <vt:lpstr>Equation.3</vt:lpstr>
      <vt:lpstr>ПОПИТ, ПРОПОНУВАННЯ, ЦІНА ТА РИНКОВА РІВНОВАГА </vt:lpstr>
      <vt:lpstr>1. Аналіз попиту та його чинників</vt:lpstr>
      <vt:lpstr>Рис.1. Попит на яблука за день</vt:lpstr>
      <vt:lpstr>Презентація PowerPoint</vt:lpstr>
      <vt:lpstr>Презентація PowerPoint</vt:lpstr>
      <vt:lpstr>Рис 4. Зміни у попиті під впливом нецінових чинників (Shifts in Demand)</vt:lpstr>
      <vt:lpstr>2. Аналіз пропонування та його чинників.</vt:lpstr>
      <vt:lpstr>Презентація PowerPoint</vt:lpstr>
      <vt:lpstr>Презентація PowerPoint</vt:lpstr>
      <vt:lpstr>Презентація PowerPoint</vt:lpstr>
      <vt:lpstr>3. Ринкова рівновага: утворення ринкової ціни та її роль. Моделі ринкової рівноваги.</vt:lpstr>
      <vt:lpstr>моделі механізму встановлення ринкової рівноваги</vt:lpstr>
      <vt:lpstr>державнЕ втручання у процес ринкового ціноутворення</vt:lpstr>
      <vt:lpstr>Презентація PowerPoint</vt:lpstr>
      <vt:lpstr>Презентація PowerPoint</vt:lpstr>
      <vt:lpstr>Презентація PowerPoint</vt:lpstr>
      <vt:lpstr>Презентація PowerPoint</vt:lpstr>
      <vt:lpstr>Модель впливу потоварного податку  на ринкову рівновагу 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Sania</dc:creator>
  <cp:lastModifiedBy>Дмитро Нікитенко</cp:lastModifiedBy>
  <cp:revision>293</cp:revision>
  <dcterms:created xsi:type="dcterms:W3CDTF">2012-11-29T10:06:59Z</dcterms:created>
  <dcterms:modified xsi:type="dcterms:W3CDTF">2021-09-20T14:05:57Z</dcterms:modified>
</cp:coreProperties>
</file>