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0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915439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i="1" dirty="0" smtClean="0">
                <a:solidFill>
                  <a:srgbClr val="FF0000"/>
                </a:solidFill>
                <a:latin typeface="Arial Black" pitchFamily="34" charset="0"/>
              </a:rPr>
              <a:t> Композиційні закономірності ландшафтного дизайну</a:t>
            </a:r>
            <a:endParaRPr lang="uk-UA" sz="4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56" y="4621314"/>
            <a:ext cx="13652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61" y="404139"/>
            <a:ext cx="10366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23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/>
          <p:nvPr/>
        </p:nvSpPr>
        <p:spPr>
          <a:xfrm>
            <a:off x="1043608" y="260648"/>
            <a:ext cx="172310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395536" y="1364442"/>
            <a:ext cx="8748464" cy="550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uk-UA" sz="1600" spc="270" smtClean="0">
                <a:solidFill>
                  <a:srgbClr val="453613"/>
                </a:solidFill>
                <a:latin typeface="Arial Black" pitchFamily="34" charset="0"/>
              </a:rPr>
              <a:t>ЛАНДШАФТ — НЕ СТАТИЧНА ІСТОРІЯ. МИ НЕ ЛИШЕ ПАСИВНО РОЗГЛЯДАЄМО, АЛЕ Й АКТИВНО РУХАЄМОСЯ НИМ, ТОЖ ВАЖЛИВО, ЩОБ ВІН ЗАДАВАВ ПЕВНИЙ РИТМ. ЦЬОГО МОЖНА ДОСЯГТИ ЧЕРЕЗ ЧЕРГУВАННЯ ЕЛЕМЕНТІВ АБО ГРАДАЦІЮ.</a:t>
            </a:r>
          </a:p>
          <a:p>
            <a:pPr>
              <a:lnSpc>
                <a:spcPts val="2520"/>
              </a:lnSpc>
            </a:pPr>
            <a:r>
              <a:rPr lang="uk-UA" sz="1600" spc="270" smtClean="0">
                <a:solidFill>
                  <a:srgbClr val="453613"/>
                </a:solidFill>
                <a:latin typeface="Arial Black" pitchFamily="34" charset="0"/>
              </a:rPr>
              <a:t>Чергування елементів — це про енергію візуального. Якщо весь простір заставлений схожими об’єктами або засаджений однаковими рослинами, він стає монотонним. Варто зосередитися на кількох елементах (наприклад, 3–4 видах дерев) і періодично чергувати їх. Головне — не перетворити ландшафт на хаос. Таке стається, коли в просторі опиняється багато різних і не пов’язаних між собою об’єктів.</a:t>
            </a:r>
          </a:p>
          <a:p>
            <a:pPr>
              <a:lnSpc>
                <a:spcPts val="2520"/>
              </a:lnSpc>
            </a:pPr>
            <a:r>
              <a:rPr lang="uk-UA" sz="1600" spc="270" smtClean="0">
                <a:solidFill>
                  <a:srgbClr val="453613"/>
                </a:solidFill>
                <a:latin typeface="Arial Black" pitchFamily="34" charset="0"/>
              </a:rPr>
              <a:t>Градація — це плавний перехід від світлішого до темнішого, від вужчого до ширшого, від нижчого до вищого, який додає ландшафту динаміки.</a:t>
            </a:r>
          </a:p>
          <a:p>
            <a:pPr>
              <a:lnSpc>
                <a:spcPts val="2940"/>
              </a:lnSpc>
            </a:pPr>
            <a:endParaRPr lang="uk-UA" sz="1600" spc="270">
              <a:solidFill>
                <a:srgbClr val="45361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1028700" y="188640"/>
            <a:ext cx="325526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278" dirty="0" err="1">
                <a:solidFill>
                  <a:srgbClr val="FF0000"/>
                </a:solidFill>
                <a:latin typeface="Arial Black" pitchFamily="34" charset="0"/>
              </a:rPr>
              <a:t>Масштаб</a:t>
            </a:r>
            <a:endParaRPr lang="en-US" sz="3200" spc="278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1412776"/>
            <a:ext cx="7143700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20"/>
              </a:lnSpc>
            </a:pPr>
            <a:r>
              <a:rPr lang="uk-UA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оли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одні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ландшафтні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елементи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значно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менші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або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більші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інші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дизайнер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погано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попрацював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із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масштабом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наприклад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якщо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будинок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губиться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серед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дерев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удвічі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вищих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нього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—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ок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(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зважаючи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що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саме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будинок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має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бути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головним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у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композиції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саду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).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якщо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дерева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переростають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будинок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вже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ок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uk-UA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ts val="2520"/>
              </a:lnSpc>
            </a:pPr>
            <a:r>
              <a:rPr lang="uk-UA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відправна точка </a:t>
            </a:r>
            <a:r>
              <a:rPr lang="en-US" spc="27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роботі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з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масштабом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розміри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людини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й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те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вона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бачитиме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пейзаж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Важливо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щоб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людина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почувалася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просторі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занадто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маленькою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серед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pc="27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хмарочосів</a:t>
            </a:r>
            <a:r>
              <a:rPr lang="en-US" spc="27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en-US" spc="27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6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043608" y="188640"/>
            <a:ext cx="341171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Сталість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79512" y="1412776"/>
            <a:ext cx="874846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38"/>
              </a:lnSpc>
            </a:pP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ЯКЩО ПРОЄКТ НЕЕКОЛОГІЧНИЙ, ВІН АВТОМАТИЧНО СТАЄ НЕВДАЛИМ — </a:t>
            </a:r>
            <a:r>
              <a:rPr lang="uk-UA" sz="1600" spc="304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навіть потужна композиція </a:t>
            </a:r>
            <a:r>
              <a:rPr lang="en-US" sz="1600" spc="304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його</a:t>
            </a:r>
            <a:r>
              <a:rPr lang="en-US" sz="1600" spc="304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витягне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Ландшафти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стилі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французьких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садів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довгий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час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виснажували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природу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Вони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нав’язували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невластиву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їй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симетрію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та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види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які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погано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приживаються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конкретній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місцевості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Тож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сьогодні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ландшафтні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дизайнери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беруть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фокус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органічність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: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використовують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локальну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рослинність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і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роблять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біорізноманіття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spc="304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пріоритетом</a:t>
            </a:r>
            <a:r>
              <a:rPr lang="en-US" sz="1600" spc="304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57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0" y="344267"/>
            <a:ext cx="921702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Перспектива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в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ландшафтному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дизайні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157" y="1019760"/>
            <a:ext cx="84144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Другий не менш важливий закон ландшафтного дизайну - перспектива. У мистецтві поняття перспективи з'явилося в епоху Ренесансу, а одним з перших його теоретиків став Леонардо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да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Вінчі. 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Перспектива - це зорова зміна об'єктів у процесі їх віддалення від спостерігача, і ділиться вона на повітряну та лінійну, включаючи характеристики горизонтальної, вертикальної і верхньої площин, точки огляду і проміжний простір.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Повітряна перспектива включає характеристики зміни кольору, яскравості і чіткості контурів предметів по відношенню до точки огляду, а лінійна розставляє акценти на розмірах об'єктів - наприклад, на тлі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ґрунтопокровних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декоративних рослин, чагарник середніх розмірів виглядає високим, а на тлі високого дерева той же самий чагарник здається низьким. 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Площини в ландшафтному дизайні - це небо, крона листяних дерев, стіни і огорожі, газони, тераси, водойми і доріжки, які можуть бути прямими, східчастими або похилими.</a:t>
            </a:r>
          </a:p>
        </p:txBody>
      </p:sp>
    </p:spTree>
    <p:extLst>
      <p:ext uri="{BB962C8B-B14F-4D97-AF65-F5344CB8AC3E}">
        <p14:creationId xmlns:p14="http://schemas.microsoft.com/office/powerpoint/2010/main" val="190045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403648" y="548680"/>
            <a:ext cx="5937024" cy="1985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Прийоми</a:t>
            </a: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ландшафтного</a:t>
            </a: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дизайну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ts val="7778"/>
              </a:lnSpc>
            </a:pP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9" y="1471491"/>
            <a:ext cx="103785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971600" y="3010401"/>
            <a:ext cx="255094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2800" dirty="0" err="1">
                <a:solidFill>
                  <a:srgbClr val="4F5B32"/>
                </a:solidFill>
                <a:latin typeface="Arial Black" pitchFamily="34" charset="0"/>
              </a:rPr>
              <a:t>композиція</a:t>
            </a:r>
            <a:endParaRPr lang="en-US" sz="2800" dirty="0">
              <a:solidFill>
                <a:srgbClr val="4F5B32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196752"/>
            <a:ext cx="1368151" cy="15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5890989" y="2983659"/>
            <a:ext cx="327214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2800" dirty="0" err="1">
                <a:solidFill>
                  <a:srgbClr val="4F5B32"/>
                </a:solidFill>
                <a:latin typeface="Arial Black" pitchFamily="34" charset="0"/>
              </a:rPr>
              <a:t>перспектива</a:t>
            </a:r>
            <a:endParaRPr lang="en-US" sz="2800" dirty="0">
              <a:solidFill>
                <a:srgbClr val="4F5B32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77072"/>
            <a:ext cx="85689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Перспектива і композиція - це основні закони ландшафтного дизайну, що включають в себе безліч прийомів і хитрощів, дотримання яких, укупі з дотриманням масштабів і пропорцій, допоможе перетворити будь-яку ділянку на гармонійне, приємне місце.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4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1" y="178272"/>
            <a:ext cx="4283967" cy="28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8272"/>
            <a:ext cx="4299322" cy="290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064" y="3109286"/>
            <a:ext cx="8424936" cy="1225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Композиція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 в </a:t>
            </a: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ландшафтному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дизайні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041" y="4221088"/>
            <a:ext cx="8566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Композиція в мистецтві - це розташування та поєднання форм і об'єктів у просторі з метою створення ефекту гармонії. На відміну від живопису, де предмети зображуються на площині, в ландшафтному дизайні композиція враховує всі елементи - простір, обсяги і площини - і взаємозв'язок їх форм.  </a:t>
            </a:r>
          </a:p>
          <a:p>
            <a:pPr>
              <a:spcBef>
                <a:spcPct val="0"/>
              </a:spcBef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Для того, щоб отримати гармонійний дизайн саду і правильно розділити територію ділянки - рослини садять певними групами - композиціями.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1"/>
            <a:ext cx="953844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Композиція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складається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 з </a:t>
            </a: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трьох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</a:rPr>
              <a:t>частин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: 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27248" y="1141627"/>
            <a:ext cx="3178915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домінанти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32842" y="1563360"/>
            <a:ext cx="82405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Будинок є домінантою, йому підкоряються всі елементи саду або парку, які гармонують йому в єдиному стилі</a:t>
            </a:r>
            <a:endParaRPr lang="uk-U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56242" y="2552714"/>
            <a:ext cx="3222596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акцентів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40650" y="3157225"/>
            <a:ext cx="823272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акцент в композиціях використовують рослини, які виділяються серед всіх інших і відразу притягують до себе погляд. Найчастіше така рослина має низку відмінних декоративних ознак - незвичайна архітектоніка крони, велике і виразне листя, гарне цвітіння, цікава графіка розгалуження гілок. </a:t>
            </a:r>
            <a:endParaRPr lang="uk-U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971600" y="5184548"/>
            <a:ext cx="3272145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фонів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31285" y="5767551"/>
            <a:ext cx="756910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Фоном виступають загорожі, паркани, галявини, доріжки</a:t>
            </a:r>
            <a:endParaRPr lang="uk-U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6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290" dirty="0" err="1">
                <a:solidFill>
                  <a:srgbClr val="FF0000"/>
                </a:solidFill>
                <a:latin typeface="Arial Black" pitchFamily="34" charset="0"/>
              </a:rPr>
              <a:t>Принципи</a:t>
            </a:r>
            <a:r>
              <a:rPr lang="en-US" sz="2800" b="1" spc="29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spc="290" dirty="0" err="1">
                <a:solidFill>
                  <a:srgbClr val="FF0000"/>
                </a:solidFill>
                <a:latin typeface="Arial Black" pitchFamily="34" charset="0"/>
              </a:rPr>
              <a:t>ландшафтного</a:t>
            </a:r>
            <a:r>
              <a:rPr lang="en-US" sz="2800" b="1" spc="29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spc="290" dirty="0" err="1">
                <a:solidFill>
                  <a:srgbClr val="FF0000"/>
                </a:solidFill>
                <a:latin typeface="Arial Black" pitchFamily="34" charset="0"/>
              </a:rPr>
              <a:t>дизайну</a:t>
            </a:r>
            <a:endParaRPr lang="en-US" sz="2800" b="1" spc="29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3206"/>
            <a:ext cx="2664296" cy="31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" y="836712"/>
            <a:ext cx="2952328" cy="32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6185" y="1412776"/>
            <a:ext cx="4572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spc="316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 ДИЗАЙНІ ЛАНДШАФТІВ Є КІЛЬКА БАЗОВИХ ПРАВИЛ, ЯКІ ОДНАКОВО ДОБРЕ ПРАЦЮЮТЬ У БУДЬ-ЯКОМУ ПРОЄКТІ: ВІД МАЛЕНЬКОЇ ПРИБУДИНКОВОЇ ДІЛЯНКИ — ДО ЗЕЛЕНОЇ ЗОНИ НА ДАХУ ТЦ. ЛАНДШАФТНИЙ ДИЗАЙНЕР ЗАСТОСОВУЄ ТІ САМІ ЕЛЕМЕНТИ, ЩО Й ІЛЮСТРАТОР, — БО ПЕЙЗАЖІ, ЯК І КАРТИНКИ, КОНСТРУЮЮТЬСЯ. ЦЕ УНІВЕРСАЛЬНІ КОМПОЗИЦІЙНІ ПРИЙОМИ — </a:t>
            </a:r>
            <a:r>
              <a:rPr lang="en-US" sz="1400" i="1" spc="316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СИМЕТРІЯ</a:t>
            </a:r>
            <a:r>
              <a:rPr lang="uk-UA" sz="1400" i="1" spc="316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uk-UA" sz="1600" i="1" spc="316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пропорції</a:t>
            </a:r>
            <a:r>
              <a:rPr lang="en-US" sz="1600" i="1" spc="316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 і </a:t>
            </a:r>
            <a:r>
              <a:rPr lang="en-US" sz="1600" i="1" spc="316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z="1600" i="1" spc="316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i="1" spc="316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тільки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8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683568" y="188640"/>
            <a:ext cx="397334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Простір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309163" y="908720"/>
            <a:ext cx="4722155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373" dirty="0">
                <a:solidFill>
                  <a:srgbClr val="453613"/>
                </a:solidFill>
                <a:latin typeface="Arial Black" pitchFamily="34" charset="0"/>
              </a:rPr>
              <a:t>ВІД ЗАДУМУ ЗАЛЕЖИТЬ, ЗАМКНУТИЙ ВІН ЧИ ВІДКРИТИЙ. У ЛАНДШАФТНОМУ ДИЗАЙНІ МОЖНА ВЖИТИ Й ТАКІ ЙОГО ХАРАКТЕРИСТИКИ, ЯК ПЕРЕПОВНЕНИЙ, ПРИРОДНИЙ ЧИ ВІЛЬНИЙ.</a:t>
            </a:r>
          </a:p>
          <a:p>
            <a:pPr>
              <a:lnSpc>
                <a:spcPct val="150000"/>
              </a:lnSpc>
            </a:pPr>
            <a:endParaRPr lang="en-US" sz="1600" spc="373" dirty="0">
              <a:solidFill>
                <a:srgbClr val="453613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2175"/>
            <a:ext cx="44624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5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6804248" y="188640"/>
            <a:ext cx="186827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Лінія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827584" y="665523"/>
            <a:ext cx="7974784" cy="3058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інії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ландшафтних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конструкціях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об'єкту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фонтану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пряма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пішохідна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садова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доріжка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фокусом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привернуть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ландшафтного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об'єкту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400" b="1" spc="2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en-US" sz="1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дизайнери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помітних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ландшафту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розташовують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з’єднувалися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одну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регулювальною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Вона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повторюваний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огороджена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парканом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доріжки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однакове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керувати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поглядом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дизайнери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ландшафтів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фокусні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точки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пейзажі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бути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якнайменше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ідеалі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фокусна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ландшафт</a:t>
            </a:r>
            <a:r>
              <a:rPr lang="en-US" sz="14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72" spc="250" dirty="0">
              <a:solidFill>
                <a:schemeClr val="accent4">
                  <a:lumMod val="50000"/>
                </a:schemeClr>
              </a:solidFill>
              <a:latin typeface="Lora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068"/>
            <a:ext cx="5076056" cy="351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1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048806" y="198998"/>
            <a:ext cx="22539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Форма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37402"/>
            <a:ext cx="4572000" cy="41831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940"/>
              </a:lnSpc>
            </a:pPr>
            <a:r>
              <a:rPr lang="en-US" spc="315" dirty="0">
                <a:solidFill>
                  <a:srgbClr val="453613"/>
                </a:solidFill>
                <a:latin typeface="Arial Black" pitchFamily="34" charset="0"/>
              </a:rPr>
              <a:t>ФОРМА – КОМПЛЕКС ЗАСОБІВ І ПРИЙОМІВ, ЯКІ ДОПОМАГАЮТЬ ВТІЛИТИ І РОЗКРИТИ ХУДОЖНІЙ ЗМІСТ. ФОРМА НАЙКРАЩЕ ВИЯВЛЯЄТЬСЯ ЗА ДОПОМОГОЮ ГЕОМЕТРИЧНИХ ФІГУР: ПРЯМОКУТНИК, ТРИКУТНИК, ОВАЛ, КОЛО, ХВИЛЯСТА ЛІНІЯ. </a:t>
            </a:r>
            <a:endParaRPr lang="en-US" spc="315" dirty="0">
              <a:solidFill>
                <a:srgbClr val="45361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2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77585" y="188640"/>
            <a:ext cx="626469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Баланс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8166414" cy="510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1"/>
              </a:lnSpc>
            </a:pP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КОЛИ ЖОДЕН ЕЛЕМЕНТ ПЕЙЗАЖУ НЕ ПЕРЕКРИКУЄ ІНШИЙ ТА ПРОСТІР НЕ ВИГЛЯДАЄ ЗАХАРАЩЕНИМ (АБО, НАВПАКИ, ПОРОЖНІМ) — ЦЕ БАЛАНС</a:t>
            </a:r>
            <a:r>
              <a:rPr lang="en-US" sz="1400" spc="25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uk-UA" sz="1400" spc="25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ts val="2341"/>
              </a:lnSpc>
            </a:pPr>
            <a:r>
              <a:rPr lang="en-US" sz="1400" spc="25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Його досягають завдяки симетрії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асиметрії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В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першому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випадку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ландшафтні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елементи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розташовують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рівномірно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дзеркально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Якщо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з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обох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боків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будинку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є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дуб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трояндовий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кущ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і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скульптура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симетричний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дизайн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У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випадку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з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асиметрією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елементи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ліворуч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і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праворуч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дублюють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одне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одного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Вони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різні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але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жоден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із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них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переважає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наприклад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якщо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з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одного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боку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є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дуб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з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іншого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будуть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два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клени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ts val="2341"/>
              </a:lnSpc>
            </a:pP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Якщо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(а)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симетрія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гармонію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між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правим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лівим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проксимальний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дистальний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баланс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зв’язок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між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ближнім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і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дальнім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Ландшафтному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дизайнеру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потрібно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слідкувати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щоб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об’єкти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вдалині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дерева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інших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ділянках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сусідні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будинки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відривали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увагу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від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простору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з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яким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він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працює</a:t>
            </a:r>
            <a:r>
              <a:rPr lang="en-US" sz="1400" spc="25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400" spc="25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Як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72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1045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13</cp:revision>
  <dcterms:created xsi:type="dcterms:W3CDTF">2024-04-29T20:01:32Z</dcterms:created>
  <dcterms:modified xsi:type="dcterms:W3CDTF">2024-04-29T21:06:10Z</dcterms:modified>
</cp:coreProperties>
</file>