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проек</a:t>
            </a:r>
            <a:r>
              <a:rPr lang="uk-UA" dirty="0" smtClean="0"/>
              <a:t>ту та управління проектами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ПРОФЕСОР КАФЕДРИ ТУРИЗМУ, ДОКУМЕНТНИХ ТА МІЖКУЛЬТУРНИХ КОМУНІКАЦІЙ А.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8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Суб’єкт  та об’єкт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проектування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* СУБ’ЄКТ ПРОЕКТНОЇ ДІЯЛЬНОСТІ  -  ТОЙ. ХТО РОЗРОБИВ ПРОЕКТ; ДЛЯ СТВОРЕННЯ ВЕЛИКОГО ТА СКЛАДНОГО ПРОЕКТУ ЗАЛУЧЧАЄТЬСЯ ГРУПА ФАХІВЦІВ, ТОДІ ПРОЕКТ ВВАЖАЄТЬСЯ КОЛЕКТИВНИМ. ХАРАКТЕРНІ РИСИ СУБ’ЄКТУ : ТВОРЧЕ МИСЛЕННЯ ТА ЗДАТНІСТЬ ДО ВИНАХІДНИЦТВА; СОЦІАЛЬНІ ЦІННІСТНІ ОРІЄНТАЦІЇ; ПРОФЕСІОНАЛІЗМ, ВИСОКА ПРАЦЕЗДАТНІСТЬ; ЗДАТНІСТЬ ПЕРЕДБАЧИТИ НАСЛІДКИ ПЕРСПЕКТИВНИХ ЗМІН ДІЙСНОСТІ.</a:t>
            </a:r>
          </a:p>
          <a:p>
            <a:pPr marL="0" indent="0">
              <a:buNone/>
            </a:pPr>
            <a:r>
              <a:rPr lang="uk-UA" dirty="0" smtClean="0"/>
              <a:t> * ОБ’ЄКТ ПРОЕКТУВАННЯ  -  ЦЕ ТЕ. ЗА ДОПОМОГОЮ ЧОГО МОЖНА ВИРІШИТИ ПОСТАВЛЕНУ ПРОБЛЕМУ : ЗМІСТ ДІЯЛЬНОСТІ, НОВОВВЕДЕННЯ,  НОВІ ТУРИСТИЧНІ ПРОДУКТИ, МЕТОДИ, ТЕХНОЛОГІЇ, ОРГАНІЗАЦІЙНІ СТРУКТУРИ ТУРИСТИЧНОГО БІЗНЕСУ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27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-766482"/>
            <a:ext cx="9720072" cy="2851314"/>
          </a:xfrm>
        </p:spPr>
        <p:txBody>
          <a:bodyPr/>
          <a:lstStyle/>
          <a:p>
            <a:r>
              <a:rPr lang="uk-UA" dirty="0" smtClean="0"/>
              <a:t>  КЛЮЧОВІ УЧАСНИКИ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14400" y="1089212"/>
            <a:ext cx="9829801" cy="52201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* МЕНЕДЖЕР ПРОЕКТУ – ВІДПОВІДАЄ ЗА УПРАВЛІННЯ ПРОЕКТОМ</a:t>
            </a:r>
          </a:p>
          <a:p>
            <a:r>
              <a:rPr lang="uk-UA" dirty="0" smtClean="0"/>
              <a:t>* ІНВЕСТОР – СУБ’ЄКТ ІНВЕСТИЦІЙНОЇ ДІЯЛЬНОСТІ , СЛІДКУЄ ЗА ЦІЛЬОВИМ ВИКОРИСТАННЯМ ІНВЕСТИЦІЙ</a:t>
            </a:r>
          </a:p>
          <a:p>
            <a:r>
              <a:rPr lang="uk-UA" dirty="0" smtClean="0"/>
              <a:t>* ЗАМОВНИК – ІНВЕСТОР АБО УПОВНОВАЖЕНІ НИМ СУБ’ЄКТИ, ЯКІ РЕАЛІЗУЮТЬ ПРОЕКТ, НЕ ВТРУЧАЮЧИСЬ В ПІДПРИЄМНИЦЬКУ ДІЯЛЬНІСТЬ</a:t>
            </a:r>
          </a:p>
          <a:p>
            <a:r>
              <a:rPr lang="uk-UA" dirty="0" smtClean="0"/>
              <a:t>* СПОЖИВАЧ – ОСОБА ЧИ ОРГАНІЗАЦІЯ, ЩО ВЖИВАЄ ПРОДУКТ ЧИ ПОСЛУГУ ПРОЕКТУ</a:t>
            </a:r>
          </a:p>
          <a:p>
            <a:r>
              <a:rPr lang="uk-UA" dirty="0" smtClean="0"/>
              <a:t>* ВИКОНАВЕЦЬ – ОРГАНІЗАЦІЯ БЕЗПОСЕРЕДНЬО ЗАЛУЧЕНА ДО ВИКОНАННЯ ПРОЕКТУ</a:t>
            </a:r>
          </a:p>
          <a:p>
            <a:r>
              <a:rPr lang="uk-UA" dirty="0" smtClean="0"/>
              <a:t>* ПРОЕКТУВАЛЬНИК – ОРГАНІЗАЦІЯ, ЩО РОЗРОБЛЯЄ ВСІ ПРОЕКТНІ РІШЕННЯ</a:t>
            </a:r>
          </a:p>
          <a:p>
            <a:r>
              <a:rPr lang="uk-UA" dirty="0" smtClean="0"/>
              <a:t>* ПОСТАЧАЛЬНИК – ОРГАНІЗАЦІЯ, ЩО ЗАЙМАЄТЬСЯ  МТЗ</a:t>
            </a:r>
          </a:p>
          <a:p>
            <a:r>
              <a:rPr lang="uk-UA" dirty="0" smtClean="0"/>
              <a:t>* ПІДРЯДНИК – ОРГАНІЗАЦІЯ, ЩО ПРОВОДИТЬ БУДІВЕЛЬНО-МОНТАЖНІ РОБОТИ, ВИРОБНИЧІ ВИПРОБУВАННЯ</a:t>
            </a:r>
          </a:p>
        </p:txBody>
      </p:sp>
    </p:spTree>
    <p:extLst>
      <p:ext uri="{BB962C8B-B14F-4D97-AF65-F5344CB8AC3E}">
        <p14:creationId xmlns:p14="http://schemas.microsoft.com/office/powerpoint/2010/main" val="706280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-336176"/>
            <a:ext cx="9720072" cy="2421008"/>
          </a:xfrm>
        </p:spPr>
        <p:txBody>
          <a:bodyPr/>
          <a:lstStyle/>
          <a:p>
            <a:r>
              <a:rPr lang="uk-UA" dirty="0" smtClean="0"/>
              <a:t>              СТРУКТУРА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290918"/>
            <a:ext cx="9720073" cy="5018442"/>
          </a:xfrm>
        </p:spPr>
        <p:txBody>
          <a:bodyPr>
            <a:normAutofit/>
          </a:bodyPr>
          <a:lstStyle/>
          <a:p>
            <a:r>
              <a:rPr lang="uk-UA" dirty="0" smtClean="0"/>
              <a:t>* МИСТЕЦТВО ПОДІЛУ ПРОЕКТУ НА СКЛАДОВІ ПОЛЯГАЄ В УМІННІ ПОЄДНУВАТИ ТРИ РІЗНІ СТРУКТУРИ – ПРОЦЕС, ПРОДУКТ, ОРГАНІЗАЦІЯ – В ЄДИНУ СТРУКТУРУ </a:t>
            </a:r>
          </a:p>
          <a:p>
            <a:r>
              <a:rPr lang="uk-UA" dirty="0" smtClean="0"/>
              <a:t>* ЩОБ УПРАВЛЯТИ ПРОЕКТОМ   -   ДОЦІЛЬНО РОЗБИТИ ЙОГО НА ІЄРАРХІЧНІ ПІДСИСТЕМИ ТА КОМПОНЕНТИ, ТОБТО СТРУКТУРУВАТИ</a:t>
            </a:r>
            <a:endParaRPr lang="ru-RU" dirty="0"/>
          </a:p>
          <a:p>
            <a:r>
              <a:rPr lang="uk-UA" dirty="0" smtClean="0"/>
              <a:t>* СТРУКТУРА ПРОЕКТУ - ЦЕ ОРГАНІЗАЦІЯ ЗВ’ЯЗКІВ І ВІДНОСИН МІЖ ЙОГО ЕЛЕМЕНТАМИ; ВОНА ПОВ’ЯЗУЄ ЕТАПИ МІЖ СОБОЮ ТА З КІНЦЕВОЮ МЕТОЮ ПРОЕКТУ</a:t>
            </a:r>
          </a:p>
          <a:p>
            <a:r>
              <a:rPr lang="uk-UA" dirty="0" smtClean="0"/>
              <a:t>* У ПРОЦЕСІ СТРУКТУРУВАННЯ ВИОКРЕМЛЮЮТЬ КОМПОНЕНТИ ПРОДУКЦІЇ ПРОЕКТУ, ЕТАПИ ЙОГО ЖИТТЄВОГО ЦИКЛУ ТА ЕЛЕМЕНТИ ОРГАНІЗАЦІЙНОЇ СТРУКТУРИ</a:t>
            </a:r>
          </a:p>
          <a:p>
            <a:r>
              <a:rPr lang="uk-UA" dirty="0" smtClean="0"/>
              <a:t>*СТРУКТУРУВАННЯ – НЕВІД’ЄМНА ЧАСТИНА ЗАГАЛЬНОГО ПРОЦЕСУ ПЛАНУВАННЯ ПРОЕКТУ, ВИЗНАЧЕННЯ ЙОГО ЦІЛЕЙ, ЦЕНТРІВ ВІДПОВІДАЛЬНОСТІ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50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ЗАВДАННЯ СТРУКТУРУВАННЯ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882588"/>
            <a:ext cx="9720073" cy="4975412"/>
          </a:xfrm>
        </p:spPr>
        <p:txBody>
          <a:bodyPr/>
          <a:lstStyle/>
          <a:p>
            <a:r>
              <a:rPr lang="uk-UA" dirty="0" smtClean="0"/>
              <a:t>* ПОДІЛ ПРОЕКТУ НА БЛОКИ, ЩО ПІДЛЯГАЮТЬ УПРАВЛІННЮ</a:t>
            </a:r>
          </a:p>
          <a:p>
            <a:r>
              <a:rPr lang="uk-UA" dirty="0" smtClean="0"/>
              <a:t>* РОЗПОДІЛ ВІДПОВІДАЛЬНОСТІ ЗА ЕЛЕМЕНТАМИ ПРОЕКТУ, ВИЗНАЧЕННЯ    ЗВ’ЯЗКУ РОБІТ ЗІ СТРУКТУРОЮ ОРГАНІЗАЦІЇ, ЇЇ РЕСУРСАМИ</a:t>
            </a:r>
          </a:p>
          <a:p>
            <a:r>
              <a:rPr lang="uk-UA" dirty="0" smtClean="0"/>
              <a:t>* ОЦІНЮВАННЯ НЕОБХІДНИХ ВИТРАТ КОШТІВ, ЧАСУ, МАТЕРІАЛЬНИХ РЕСУРСІВ</a:t>
            </a:r>
          </a:p>
          <a:p>
            <a:r>
              <a:rPr lang="uk-UA" dirty="0" smtClean="0"/>
              <a:t>* СТВОРЕННЯ ЄДИНОЇ БАЗИ ДЛЯ ПЛАНУВАННЯ, УПОРЯДКУВАННЯ КОШТОРИСІВ І КОНТРОЛЮ ЗА ВИТРАТАМИ</a:t>
            </a:r>
          </a:p>
          <a:p>
            <a:r>
              <a:rPr lang="uk-UA" dirty="0" smtClean="0"/>
              <a:t>* ВСТАНОВЛЕННЯ ЗВ’ЯЗКУ МІЖ РОБОТАМИ ПО ПРОЕКТУ З СИСТЕМОЮ ВЕДЕННЯ БУХГАЛТЕРСЬКИХ РОЗРАХУНКІВ</a:t>
            </a:r>
          </a:p>
          <a:p>
            <a:r>
              <a:rPr lang="uk-UA" dirty="0" smtClean="0"/>
              <a:t>* ПЕРЕХІД ВІД ЗАГАЛЬНИХ ЦІЛЕЙ ДО КОНКРЕТНИХ, ЩО ВИКОНУЮТЬ ПІДРОЗДІЛИ</a:t>
            </a:r>
          </a:p>
          <a:p>
            <a:r>
              <a:rPr lang="uk-UA" dirty="0" smtClean="0"/>
              <a:t>* ОКРЕСЛЕННЯ КОМПЛЕКСІВ РОБІТ, ПІДРЯДІВ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232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983" y="-845127"/>
            <a:ext cx="9885218" cy="2985377"/>
          </a:xfrm>
        </p:spPr>
        <p:txBody>
          <a:bodyPr/>
          <a:lstStyle/>
          <a:p>
            <a:r>
              <a:rPr lang="uk-UA" dirty="0" smtClean="0"/>
              <a:t>             ОТОЧЕННЯ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58984" y="942109"/>
            <a:ext cx="9885218" cy="5367251"/>
          </a:xfrm>
        </p:spPr>
        <p:txBody>
          <a:bodyPr>
            <a:normAutofit/>
          </a:bodyPr>
          <a:lstStyle/>
          <a:p>
            <a:r>
              <a:rPr lang="uk-UA" dirty="0" smtClean="0"/>
              <a:t>* ЦЕ ЧИННИКИ ВПЛИВУ НА  ПІДГОТОВКУ ТА РЕАЛІЗАЦІЮ ПРОЕКТУ, ЇХ ПОДІЛЯЮТЬ НА                                                        ЗОВНІШНІ:</a:t>
            </a:r>
          </a:p>
          <a:p>
            <a:r>
              <a:rPr lang="uk-UA" dirty="0" smtClean="0"/>
              <a:t>- ПОЛІТИЧНІ – СТАБІЛЬНІСТЬ, ПІДТРИМКА ПРОЕКТУ ДЕРЖАВОЮ, МІЖНАЦІОНАЛЬНІ ВЗАЄМИНИ, РІВЕНЬ ЗЛОЧИННОСТІ, ПАНДЕМІЇ</a:t>
            </a:r>
          </a:p>
          <a:p>
            <a:r>
              <a:rPr lang="uk-UA" dirty="0" smtClean="0"/>
              <a:t>- ЕКОНОМІЧНІ – СТРУКТУРА ВНП, РЕГУЛЮВАННЯ ЦІН, СТАБІЛЬНІСТЬ ВАЛЮТИ, РОЗВИНЕНІСТЬ БАНКІВСЬКОЇ СИСТЕМИ, СТАН РИНКІВ, ПІДПРИЄМНИЦТВА</a:t>
            </a:r>
          </a:p>
          <a:p>
            <a:r>
              <a:rPr lang="uk-UA" dirty="0" smtClean="0"/>
              <a:t>- СУСПІЛЬНІ – ПРІОРІТЕТИ СОЦІАЛЬНО- ЕКОНОМІЧНОЇ ПОЛІТИКИ</a:t>
            </a:r>
          </a:p>
          <a:p>
            <a:r>
              <a:rPr lang="uk-UA" dirty="0" smtClean="0"/>
              <a:t>- ПРАВОВІ – ДІЮЧІ ЗАКОНИ ТА НОРМАТИВНІ АКТИ, РЕГУЛЮЮЧІ СФЕРУ ПРОЕКТУ</a:t>
            </a:r>
          </a:p>
          <a:p>
            <a:r>
              <a:rPr lang="uk-UA" dirty="0" smtClean="0"/>
              <a:t>- НАУКОВО-ТЕХНІЧНІ – РІВЕНЬ РОЗВИТКУ ФУНДАМЕНТАЛЬНИХ ТА ПРИКЛАДНИХ НАУК, РІВЕНЬ ІНФОРМАЦІЙНИХ ТА ПРОМИСЛОВИХ ТЕХНОЛОГІЙ</a:t>
            </a:r>
          </a:p>
          <a:p>
            <a:r>
              <a:rPr lang="uk-UA" dirty="0" smtClean="0"/>
              <a:t>- КУЛЬТУРНІ- ЗБЕРЕЖЕННЯ КУЛЬТУРНИХ, НАЦІОНАЛЬНИХ ЦІННОСТЕЙ</a:t>
            </a:r>
          </a:p>
          <a:p>
            <a:r>
              <a:rPr lang="uk-UA" dirty="0" smtClean="0"/>
              <a:t>- ПРИРОДНІ – ЕКОЛОГІЧНІ ПРІОРІТЕТИ В РОЗВИТКУ ЕНЕРГЕТИКИ, ТРАНСПОРТУ, ЗВ’ЯЗКУ; ЕКОЛОГІЧНА БЕЗПЕКА ПРОЕКТУ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36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-618565"/>
            <a:ext cx="9720072" cy="2703397"/>
          </a:xfrm>
        </p:spPr>
        <p:txBody>
          <a:bodyPr/>
          <a:lstStyle/>
          <a:p>
            <a:r>
              <a:rPr lang="uk-UA" dirty="0" smtClean="0"/>
              <a:t>   ВНУТРІШНІ ЧИННИКИ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909481"/>
            <a:ext cx="9720073" cy="5136777"/>
          </a:xfrm>
        </p:spPr>
        <p:txBody>
          <a:bodyPr>
            <a:normAutofit/>
          </a:bodyPr>
          <a:lstStyle/>
          <a:p>
            <a:r>
              <a:rPr lang="uk-UA" dirty="0" smtClean="0"/>
              <a:t>* ПРОФЕСІОНАЛІЗМ КЛЮЧОВИХ УЧАСНИКІВ ПРОЕКТУ</a:t>
            </a:r>
          </a:p>
          <a:p>
            <a:r>
              <a:rPr lang="uk-UA" dirty="0" smtClean="0"/>
              <a:t>* КОНКУРЕНТИ ОСНОВНИХ УЧАСНИКІВ ПРОЕКТУ, ЇХ АКТІВНІСТЬ НА РИНКУ</a:t>
            </a:r>
          </a:p>
          <a:p>
            <a:r>
              <a:rPr lang="uk-UA" dirty="0" smtClean="0"/>
              <a:t>* СПОНСОРСЬКА ПІДТРИМКА  ПРОЕКТУ</a:t>
            </a:r>
          </a:p>
          <a:p>
            <a:r>
              <a:rPr lang="uk-UA" dirty="0" smtClean="0"/>
              <a:t>* ДІЯЛЬНІСТЬ ТА РЕЗУЛЬТАТИВНІСТЬ ПОСЛУГ КОНСАЛТИНГОВИХ, ЮРИДИЧНИХ, ПОСЕРЕДНИЦЬКИХ ОРГАНІЗАЦІЙ, ЗАЛУЧЕНИХ ДО РЕАЛІЗАЦІЇ ПРОЕКТУ</a:t>
            </a:r>
          </a:p>
          <a:p>
            <a:r>
              <a:rPr lang="uk-UA" dirty="0" smtClean="0"/>
              <a:t>* ЧИННИКИ, БЕЗПОСЕРЕДНЬО ПОВ’ЯЗАНІ З ОРГАНІЗАЦІЄЮ ТА РЕАЛІЗАЦІЄЮ ПРОЕКТУ, ТОБТО З РОЗПОДІЛОМ ПРАВ ТА ВІДПОВІДАЛЬНОСТІ, ОБОВ’ЯЗКІВ МІЖ КЛЮЧОВИМИ УЧАСНИКАМИ ПРОЕКТУ, ЗОКРЕМА,  ТАКИМИ ЯК – ДЕРЖАВА, ІНВЕСТОРИ, БАНКИ, ПІДРЯДЧИКИ, ПОСТАЧАЛЬНИКИ, ГУРТОВІ ПОКУПЦІ ПРОДУКЦІЇ, ЛІЗІНГОДАВЦІ, ФРАНЧАЙЗЕРИ ТА ІНШІ ФІЗИЧНІ ТА ЮРИДИЧНІ ОСОБИ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99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 !  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ANTONINAKRTV@GMAIL.COM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1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ДЛЯ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ОЗНАКИ ТА КЛАСИФІКАЦІЇ ПРОЕКТІВ</a:t>
            </a:r>
          </a:p>
          <a:p>
            <a:endParaRPr lang="uk-UA" dirty="0"/>
          </a:p>
          <a:p>
            <a:r>
              <a:rPr lang="uk-UA" dirty="0" smtClean="0"/>
              <a:t>2. СУТНІСТЬ  ТА СИСТЕМИ УПРАВЛІННЯ ПРОЕКТАМИ</a:t>
            </a:r>
          </a:p>
          <a:p>
            <a:endParaRPr lang="uk-UA" dirty="0"/>
          </a:p>
          <a:p>
            <a:r>
              <a:rPr lang="uk-UA" dirty="0" smtClean="0"/>
              <a:t>3. СТРУКТУРА, СЕРЕДОВИЩЕ ТА УЧАСНИКИ ПРОЕКТУ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62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2084832"/>
          </a:xfrm>
        </p:spPr>
        <p:txBody>
          <a:bodyPr/>
          <a:lstStyle/>
          <a:p>
            <a:r>
              <a:rPr lang="uk-UA" dirty="0" smtClean="0"/>
              <a:t>           СУТНІСТЬ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559859"/>
            <a:ext cx="9720073" cy="4749501"/>
          </a:xfrm>
        </p:spPr>
        <p:txBody>
          <a:bodyPr>
            <a:normAutofit/>
          </a:bodyPr>
          <a:lstStyle/>
          <a:p>
            <a:r>
              <a:rPr lang="uk-UA" dirty="0" smtClean="0"/>
              <a:t>ПРОЕКТ – ЦЕ УНІКАЛЬНА СУКУПНІСТЬ ПРОЦЕСІВ, ПОСЛІДОВНИХ ЕТАПІВ, НАПРАВЛЕНА НА СТВОРЕННЯ НОВОЇ ЦІННОСТІ В ОБМЕЖЕННЯХ ЧАСУ, РЕСУРСІВ, ТА СТАНДАРТІВ ЯКОСТІ</a:t>
            </a:r>
          </a:p>
          <a:p>
            <a:r>
              <a:rPr lang="uk-UA" dirty="0" smtClean="0"/>
              <a:t>ПРОЕКТ – ЦЕ СУКУПНІСТЬ ДОКУМЕНТІВ, ЩО ХАРАКТЕРИЗУЮТЬ ПРОЕКТ ВІД ЙОГО ЗАДУМУ ДО ДОСЯГНЕННЯ ЗАДАНИХ ПОКАЗНИКІВ ЕФЕКТИВНОСТІ</a:t>
            </a:r>
          </a:p>
          <a:p>
            <a:r>
              <a:rPr lang="uk-UA" dirty="0" smtClean="0"/>
              <a:t>ПРОЕКТ – ЦЕ ТИМЧАСОВЕ ПІДПРИЄМСТВО АБО АЛ’ЯНС, ЩО МАЮТЬ ЗА МЕТУ СТВОРЕННЯ УНІКАЛЬНИХ ПРОДУКТІВ , ПОСЛУГ АБО ДОСЯГНЕННЯ ПЕВНИХ, ВИЗНАЧЕНИХ РЕЗУЛЬТАТІВ</a:t>
            </a:r>
          </a:p>
          <a:p>
            <a:r>
              <a:rPr lang="uk-UA" dirty="0" smtClean="0"/>
              <a:t>ПРОЕКТ – ЦЕ «КОМПЛЕКС ЗУСИЛЬ, ЗДІЙСНЮВАНИХ З МЕТОЮ ОТРИМАННЯ КОНКРЕТНИХ УНІКАЛЬНИХ РЕЗУЛЬТАТІВ У РАМКАХ ВІДВЕДЕНОГО ЧАСУ І В МЕЖАХ ЗАТВЕРДЖЕНОГО БЮДЖЕТУ, ЯКИЙ ВИДІЛЯЄТЬСЯ НА ОПЛАТУ РЕСУРСІВ, ЩО ВИКОРИСТОВУЮТЬСЯ АБО СПОЖИВАЮТЬСЯ В ХОДІ ПРОЕКТУ»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           РАССЕЛ АРЧИБАЛЬД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04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КЛАСИФІКАЦІЇ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                                                           РОЗРІЗНЮЮТЬ:</a:t>
            </a:r>
          </a:p>
          <a:p>
            <a:r>
              <a:rPr lang="uk-UA" dirty="0" smtClean="0"/>
              <a:t>                                            ЗА ОБ’ЄКТАМИ ВКЛАДАННЯ</a:t>
            </a:r>
          </a:p>
          <a:p>
            <a:r>
              <a:rPr lang="uk-UA" dirty="0" smtClean="0"/>
              <a:t>       1. РЕАЛЬНІ ІНВЕСТИЦІЇ        2. ФІНАНСОВІ АБО ПОРТФЕЛЬНІ ІНВЕСТИЦІЇ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ЗА ФОРМОЮ ВЛАСНОСТІ</a:t>
            </a:r>
          </a:p>
          <a:p>
            <a:r>
              <a:rPr lang="uk-UA" dirty="0" smtClean="0"/>
              <a:t>       1. ПРИВАТНІ ІНВЕСТИЦІЇ          2. ДЕРЖАВНІ ІНВЕСТИЦІЇ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ЗА КІЛЬКІСТЮ НАПРЯМІВ ІНВЕСТУВАННЯ</a:t>
            </a:r>
          </a:p>
          <a:p>
            <a:r>
              <a:rPr lang="uk-UA" dirty="0" smtClean="0"/>
              <a:t>       1. МОНО   2. ПОРТФЕЛЬНІ  3. АЛЬТЕРНАТИВНІ  4. ВЗАЄМОВПЛИВАЮЧІ З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СИНЕРГЕТИЧНИМ ЕФЕКТОМ</a:t>
            </a:r>
          </a:p>
          <a:p>
            <a:r>
              <a:rPr lang="uk-UA" dirty="0"/>
              <a:t> </a:t>
            </a:r>
            <a:r>
              <a:rPr lang="uk-UA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93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ТИПИ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694329"/>
            <a:ext cx="9720073" cy="4615031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* ТЕХНІЧНИЙ ПРОЕКТ – НАПРАВЛЕНИЙ НА СТВОРЕННЯ НОВОГО ПРОДУКТУ, ПОСЛУГИ</a:t>
            </a:r>
          </a:p>
          <a:p>
            <a:endParaRPr lang="uk-UA" dirty="0"/>
          </a:p>
          <a:p>
            <a:r>
              <a:rPr lang="uk-UA" dirty="0" smtClean="0"/>
              <a:t>* ОРГАНІЗАЦІЙНИЙ ПРОЕКТ – НАПРАВЛЕНИЙ НА СТВОРЕННЯ АБО РЕОРГАНІЗАЦІЮ ОРГАНІЗАЦІЇ</a:t>
            </a:r>
          </a:p>
          <a:p>
            <a:endParaRPr lang="uk-UA" dirty="0"/>
          </a:p>
          <a:p>
            <a:r>
              <a:rPr lang="uk-UA" dirty="0" smtClean="0"/>
              <a:t>* СОЦІАЛЬНИЙ ПРОЕКТ – НАПРАВЛЕНИЙ НА ОТРИМАННЯ ПЕВНОГО СОЦІАЛЬНОГО ЕФЕКТУ</a:t>
            </a:r>
          </a:p>
          <a:p>
            <a:endParaRPr lang="uk-UA" dirty="0"/>
          </a:p>
          <a:p>
            <a:r>
              <a:rPr lang="uk-UA" dirty="0" smtClean="0"/>
              <a:t>* ЗМІШАНІ ПРОЕКТИ – ЦЕ РІЗНІ КОМБІНАЦІЇ  ТРЕХ ОСНОВНИХ ВИДІВ ПРОЕКТІВ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40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-121024"/>
            <a:ext cx="9720072" cy="1734671"/>
          </a:xfrm>
        </p:spPr>
        <p:txBody>
          <a:bodyPr/>
          <a:lstStyle/>
          <a:p>
            <a:r>
              <a:rPr lang="uk-UA" dirty="0" smtClean="0"/>
              <a:t>       УПРАВЛІННЯ ПРОЕКТАМИ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24128" y="1183341"/>
            <a:ext cx="9720073" cy="5553635"/>
          </a:xfrm>
        </p:spPr>
        <p:txBody>
          <a:bodyPr>
            <a:normAutofit/>
          </a:bodyPr>
          <a:lstStyle/>
          <a:p>
            <a:r>
              <a:rPr lang="uk-UA" dirty="0" smtClean="0"/>
              <a:t>* ЦЕ МИСТЕЦТВО КЕРУВАННЯ І КООРДИНАЦІЇ ЛЮДСЬКИХ. МАТЕРІАЛЬНИХ РЕСУРСІВ ПРОТЯГОМ ЖИТТЄВОГО ЦИКЛУ ПРОЕКТУ ШЛЯХОМ ЗАСТОСУВАННЯ СИСТЕМИ СУЧАСНИХ МЕТОДІВ І ТЕХНІКИ ДЛЯ ДОСЯГНЕННЯ РЕЗУЛЬТАТІВ ЩОДО СКЛАДУ І ОБСЯГУ РОБІТ, ВАРТОСТІ, ЧАСУ, ЯКОСТІ ПРОДУКТУ ЧИ ПОСЛУГИ</a:t>
            </a:r>
          </a:p>
          <a:p>
            <a:r>
              <a:rPr lang="uk-UA" dirty="0" smtClean="0"/>
              <a:t>*                          ОСНОВНІ КОМПОНЕНТИ УПРАВЛІННЯ:</a:t>
            </a:r>
          </a:p>
          <a:p>
            <a:r>
              <a:rPr lang="uk-UA" dirty="0" smtClean="0"/>
              <a:t>1. ВИЗНАЧЕННЯ ПРИЧИН, ЧОМУ ПРОЕКТ НЕОБХІДНИЙ ТА ВИМОГ ПРОЕКТУ. ІЗ ЗАЗНАЧЕННЯМ ЯКОСТІ РЕЗУЛЬТАТІВ, ОЦІНКИ РЕСУРСІВ  ТА ТЕРМІНІВ</a:t>
            </a:r>
          </a:p>
          <a:p>
            <a:r>
              <a:rPr lang="uk-UA" dirty="0" smtClean="0"/>
              <a:t>2. ПІДГОТОВКА БІЗНЕС-ПЛАНУ, ЗАБЕЗПЕЧЕННЯ КОРПОРАТИВНИХ УГОД </a:t>
            </a:r>
          </a:p>
          <a:p>
            <a:r>
              <a:rPr lang="uk-UA" dirty="0" smtClean="0"/>
              <a:t>3. РОЗРОБКА І РЕАЛІЗАЦІЯ ПЛАНУ УПРАВЛІННЯ ПРОЕКТОМ</a:t>
            </a:r>
          </a:p>
          <a:p>
            <a:r>
              <a:rPr lang="uk-UA" dirty="0" smtClean="0"/>
              <a:t>4. ЛІДЕРСТВО І МОТИИВАЦІЯ КОМАНДИ ПРОЕКТУ, УПРАВЛІННЯ РИЗИКАМИ</a:t>
            </a:r>
          </a:p>
          <a:p>
            <a:r>
              <a:rPr lang="uk-UA" dirty="0" smtClean="0"/>
              <a:t>5 МОНІТОРИНГ ПЛАНУ, УПРАВЛІННЯ БЮДЖЕТОМ ПРОЕКТУ</a:t>
            </a:r>
          </a:p>
          <a:p>
            <a:r>
              <a:rPr lang="uk-UA" dirty="0" smtClean="0"/>
              <a:t>6. КОМУНІКАЦІЇ З ПРОЕКТНОЮ ОРГАНІЗАЦІЄЮ, ЗАЦІКАВЛЕНИМИ СТОРОНАМИ</a:t>
            </a:r>
          </a:p>
          <a:p>
            <a:r>
              <a:rPr lang="uk-UA" dirty="0" smtClean="0"/>
              <a:t>7.УПРАВЛІННЯ ЗАКУПІВЛЯМИ І ПОСТАВКАМИ        8. ЗАКРИТТЯ ПРОЕКТУ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67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СИСТЕМА УПРАВЛІННЯ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ПРОЕКТАМИ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* ЦЕ ПЕВНА СУКУПНІСТЬ МЕТОДІВ, ЯКІ МОЖУТЬ ВПЛИВАТИ НА ОБ’ЄКТ УПРАВЛІННЯ З МЕТОЮ РЕАЛІЗАЦІЇ ВСІХ ПОСТАВЛЕНИХ ЗАВДАНЬ</a:t>
            </a:r>
          </a:p>
          <a:p>
            <a:r>
              <a:rPr lang="uk-UA" dirty="0" smtClean="0"/>
              <a:t>* В УКРАЇНІ ШИРОКО ВИКОРИСТОВУЮТЬ ТАКІ КОНКРЕТНІ ПРОГРАМИ – СЕРВІСИ ДЛЯ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УПРАВЛІННЯ ПРОЕКТАМИ:</a:t>
            </a:r>
          </a:p>
          <a:p>
            <a:r>
              <a:rPr lang="uk-UA" dirty="0" smtClean="0"/>
              <a:t>* </a:t>
            </a:r>
            <a:r>
              <a:rPr lang="en-US" dirty="0" smtClean="0"/>
              <a:t>WORKSECTION</a:t>
            </a:r>
          </a:p>
          <a:p>
            <a:r>
              <a:rPr lang="en-US" dirty="0" smtClean="0"/>
              <a:t>*</a:t>
            </a:r>
            <a:r>
              <a:rPr lang="uk-UA" dirty="0" smtClean="0"/>
              <a:t> БІТРІКС 24</a:t>
            </a:r>
            <a:endParaRPr lang="en-US" dirty="0" smtClean="0"/>
          </a:p>
          <a:p>
            <a:r>
              <a:rPr lang="en-US" dirty="0" smtClean="0"/>
              <a:t>*</a:t>
            </a:r>
            <a:r>
              <a:rPr lang="uk-UA" dirty="0" smtClean="0"/>
              <a:t> МЕГАПЛАН</a:t>
            </a:r>
            <a:endParaRPr lang="en-US" dirty="0" smtClean="0"/>
          </a:p>
          <a:p>
            <a:r>
              <a:rPr lang="en-US" dirty="0" smtClean="0"/>
              <a:t>* WRIKE</a:t>
            </a:r>
          </a:p>
          <a:p>
            <a:r>
              <a:rPr lang="en-US" dirty="0" smtClean="0"/>
              <a:t>* BASECAMP</a:t>
            </a:r>
          </a:p>
          <a:p>
            <a:r>
              <a:rPr lang="en-US" dirty="0" smtClean="0"/>
              <a:t>* TRELLO</a:t>
            </a:r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05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ЦІЛІ ВИКОРИСТАННЯ СИСТЕМ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УПРАВЛІННЯ ПРОЕКТАМИ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* ЗРОБИТИ СПІВРОБІТНИКІВ БІЛЬШ ЕФЕКТИВНИМИ</a:t>
            </a:r>
          </a:p>
          <a:p>
            <a:r>
              <a:rPr lang="uk-UA" dirty="0" smtClean="0"/>
              <a:t>* ЗРОБИТИ САМ ПРОЦЕС ПРОЕКТНОГО МЕНЕДЖМЕНТУ ПРОДУКТИВНІШИМ І ЕФЕКТИВНІШИМ</a:t>
            </a:r>
          </a:p>
          <a:p>
            <a:r>
              <a:rPr lang="uk-UA" dirty="0" smtClean="0"/>
              <a:t>* ЗРОБИТИ УПРАВЛІННЯ ПРОЕКТНИМ ПРОФІЛЕМ КОМПАНІЇ ЗРУЧНІШИМ І ПРОЗОРИМ ДЛЯ ЗОВНІШНЬОЇ ОЦІНКИ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ЗАВДЯКИ СИСТЕМНОСТІ В ПРОЕКТУВАННІ</a:t>
            </a:r>
          </a:p>
          <a:p>
            <a:r>
              <a:rPr lang="uk-UA" dirty="0" smtClean="0"/>
              <a:t>* ФОРМУЄТЬСЯ ЄДИНА КАРТИНА ПРОФІЛЮ ПРОЕКТУ</a:t>
            </a:r>
          </a:p>
          <a:p>
            <a:r>
              <a:rPr lang="uk-UA" dirty="0" smtClean="0"/>
              <a:t>* ВІДСЛІДКОВУЄТЬСЯ ЕТАПИ ВИКОНАННЯ НА РІЗНИХ РІВНЯХ</a:t>
            </a:r>
          </a:p>
          <a:p>
            <a:r>
              <a:rPr lang="uk-UA" dirty="0" smtClean="0"/>
              <a:t>* КОНТРОЛЮЄТЬСЯ БЮДЖЕТ ТА ДЕДЛАЙНИ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31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ГРУПИ ПРОЦЕСІВ УПРАВЛІННЯ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ПРОЕКТАМИ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* ІНІЦІЮВАННЯ – ВИЗНАЧАЄТЬСЯ ЗМІСТ ТА МЕЖІ ПРОЕКТУ З УРАХУВАННЯМ БІЗНЕС СЕРЕДОВИЩА ТА ВКЛЮЧЕННЯ ВСІХ НЕОБХІДНИХ КОНТРОЛЬНИХ ІНДИКАТОРІВ</a:t>
            </a:r>
          </a:p>
          <a:p>
            <a:r>
              <a:rPr lang="uk-UA" dirty="0" smtClean="0"/>
              <a:t>* ПЛАНУВАННЯ ЧИ РОЗРОБКА – СПЛАНУВАТИ ЧАС, ВИТРАТИ ТА РЕСУРСИ, З МЕТОЮ АДЕКВАТНОЇ ОЦІНКИ РОБОТИ, ТА ЕФЕКТИВНОГО УПРАВЛІННЯ РИЗИКАМИ</a:t>
            </a:r>
          </a:p>
          <a:p>
            <a:r>
              <a:rPr lang="uk-UA" dirty="0" smtClean="0"/>
              <a:t>* ВИКОНАННЯ ЧИ ЕКСПЛУАТАЦІЯ – ВКЛЮЧАЄ КООРДИНУВАНЯ ЛЮДЕЙ ТА РЕСУРСІВ В ЧАСІ ВІДПОВІДНО ДО ПЛАНУ</a:t>
            </a:r>
          </a:p>
          <a:p>
            <a:r>
              <a:rPr lang="uk-UA" dirty="0" smtClean="0"/>
              <a:t>* МОНІТОРИНГ І КОНТРОЛЬ</a:t>
            </a:r>
          </a:p>
          <a:p>
            <a:r>
              <a:rPr lang="uk-UA" dirty="0" smtClean="0"/>
              <a:t>* ЗАВЕРШЕННЯ ЯК ЗАКРИТТЯ ПРОЕКТУ АБО ДОГОВОРУ (КОНТРАКТУ)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872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243</TotalTime>
  <Words>1112</Words>
  <Application>Microsoft Office PowerPoint</Application>
  <PresentationFormat>Широкий екран</PresentationFormat>
  <Paragraphs>116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Tw Cen MT Condensed</vt:lpstr>
      <vt:lpstr>Wingdings 3</vt:lpstr>
      <vt:lpstr>Інтеграл</vt:lpstr>
      <vt:lpstr>Поняття проекту та управління проектами</vt:lpstr>
      <vt:lpstr>ПРОБЛЕМИ ДЛЯ ОБГОВОРЕННЯ</vt:lpstr>
      <vt:lpstr>           СУТНІСТЬ ПРОЕКТУ</vt:lpstr>
      <vt:lpstr>        КЛАСИФІКАЦІЇ ПРОЕКТІВ</vt:lpstr>
      <vt:lpstr>                 ТИПИ ПРОЕКТІВ</vt:lpstr>
      <vt:lpstr>       УПРАВЛІННЯ ПРОЕКТАМИ</vt:lpstr>
      <vt:lpstr>           СИСТЕМА УПРАВЛІННЯ                   ПРОЕКТАМИ</vt:lpstr>
      <vt:lpstr>     ЦІЛІ ВИКОРИСТАННЯ СИСТЕМ          УПРАВЛІННЯ ПРОЕКТАМИ</vt:lpstr>
      <vt:lpstr>   ГРУПИ ПРОЦЕСІВ УПРАВЛІННЯ                   ПРОЕКТАМИ</vt:lpstr>
      <vt:lpstr>               Суб’єкт  та об’єкт                  проектування</vt:lpstr>
      <vt:lpstr>  КЛЮЧОВІ УЧАСНИКИ ПРОЕКТУ</vt:lpstr>
      <vt:lpstr>              СТРУКТУРА ПРОЕКТУ</vt:lpstr>
      <vt:lpstr>     ЗАВДАННЯ СТРУКТУРУВАННЯ                      ПРОЕКТУ</vt:lpstr>
      <vt:lpstr>             ОТОЧЕННЯ ПРОЕКТУ</vt:lpstr>
      <vt:lpstr>   ВНУТРІШНІ ЧИННИКИ ПРОЕКТУ</vt:lpstr>
      <vt:lpstr>ДЯКУЮ ЗА УВАГУ 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проекту та управління проектами</dc:title>
  <dc:creator>Пользователь</dc:creator>
  <cp:lastModifiedBy>Пользователь</cp:lastModifiedBy>
  <cp:revision>25</cp:revision>
  <dcterms:created xsi:type="dcterms:W3CDTF">2021-01-28T08:32:46Z</dcterms:created>
  <dcterms:modified xsi:type="dcterms:W3CDTF">2021-01-28T12:36:31Z</dcterms:modified>
</cp:coreProperties>
</file>